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2"/>
    <p:sldMasterId id="2147483877" r:id="rId3"/>
  </p:sldMasterIdLst>
  <p:notesMasterIdLst>
    <p:notesMasterId r:id="rId26"/>
  </p:notesMasterIdLst>
  <p:handoutMasterIdLst>
    <p:handoutMasterId r:id="rId27"/>
  </p:handoutMasterIdLst>
  <p:sldIdLst>
    <p:sldId id="268" r:id="rId4"/>
    <p:sldId id="391" r:id="rId5"/>
    <p:sldId id="279" r:id="rId6"/>
    <p:sldId id="367" r:id="rId7"/>
    <p:sldId id="373" r:id="rId8"/>
    <p:sldId id="368" r:id="rId9"/>
    <p:sldId id="372" r:id="rId10"/>
    <p:sldId id="371" r:id="rId11"/>
    <p:sldId id="349" r:id="rId12"/>
    <p:sldId id="352" r:id="rId13"/>
    <p:sldId id="380" r:id="rId14"/>
    <p:sldId id="351" r:id="rId15"/>
    <p:sldId id="327" r:id="rId16"/>
    <p:sldId id="379" r:id="rId17"/>
    <p:sldId id="387" r:id="rId18"/>
    <p:sldId id="381" r:id="rId19"/>
    <p:sldId id="392" r:id="rId20"/>
    <p:sldId id="376" r:id="rId21"/>
    <p:sldId id="382" r:id="rId22"/>
    <p:sldId id="383" r:id="rId23"/>
    <p:sldId id="389" r:id="rId24"/>
    <p:sldId id="390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16"/>
    <a:srgbClr val="00A20F"/>
    <a:srgbClr val="00C025"/>
    <a:srgbClr val="01FF07"/>
    <a:srgbClr val="5BFF5B"/>
    <a:srgbClr val="FF4141"/>
    <a:srgbClr val="FF0000"/>
    <a:srgbClr val="292929"/>
    <a:srgbClr val="B2B2B2"/>
    <a:srgbClr val="CF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5" autoAdjust="0"/>
    <p:restoredTop sz="80473" autoAdjust="0"/>
  </p:normalViewPr>
  <p:slideViewPr>
    <p:cSldViewPr>
      <p:cViewPr varScale="1">
        <p:scale>
          <a:sx n="105" d="100"/>
          <a:sy n="105" d="100"/>
        </p:scale>
        <p:origin x="21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4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1" dirty="0"/>
              <a:t>(Slide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82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7EAD5C-329A-47F8-B7BA-0C16571AE95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2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489E0B-C125-4BF5-B3BF-058F97905FEB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52121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5212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F3A51A-652E-4386-BACC-F68BEB800344}" type="slidenum">
              <a:rPr lang="en-US"/>
              <a:pPr/>
              <a:t>12</a:t>
            </a:fld>
            <a:endParaRPr lang="en-US"/>
          </a:p>
        </p:txBody>
      </p:sp>
      <p:sp>
        <p:nvSpPr>
          <p:cNvPr id="84994" name="Rectangle 52531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4995" name="Rectangle 5253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0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37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978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49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63170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625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52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5028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21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8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13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4208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31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36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6652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97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1229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67651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761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05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2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FF6A-91D8-4B58-981E-5CD2F76EBA1C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822D-EAB4-40F8-BC71-7A8E9B47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5016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blogical.se/blogs/mikael/image_072190E4.png" TargetMode="External"/><Relationship Id="rId2" Type="http://schemas.openxmlformats.org/officeDocument/2006/relationships/hyperlink" Target="http://blogical.se/blogs/mikael/image_494437C0.png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blogical.se/blogs/mikael/image_03337AAD.png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Deploying and </a:t>
            </a:r>
            <a:r>
              <a:rPr lang="en-GB"/>
              <a:t>Managing Applications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4294967295"/>
          </p:nvPr>
        </p:nvSpPr>
        <p:spPr>
          <a:xfrm>
            <a:off x="0" y="6597650"/>
            <a:ext cx="2087563" cy="260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803541-D032-4DE9-8B1A-7D5A99127074}" type="datetime3">
              <a:rPr lang="en-GB" smtClean="0">
                <a:latin typeface="Arial" pitchFamily="34" charset="0"/>
              </a:rPr>
              <a:pPr>
                <a:defRPr/>
              </a:pPr>
              <a:t>16 December, 2016</a:t>
            </a:fld>
            <a:endParaRPr lang="en-GB">
              <a:latin typeface="Arial" pitchFamily="34" charset="0"/>
            </a:endParaRPr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8496300" y="6597650"/>
            <a:ext cx="647700" cy="260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263310-FD83-4AA7-B24E-B918A77480DB}" type="slidenum">
              <a:rPr lang="en-GB" smtClean="0">
                <a:latin typeface="Arial" pitchFamily="34" charset="0"/>
              </a:rPr>
              <a:pPr>
                <a:defRPr/>
              </a:pPr>
              <a:t>1</a:t>
            </a:fld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Health and Activity Tracking in BizTalk Server 2010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428736"/>
            <a:ext cx="7077075" cy="4429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357158" y="2924944"/>
            <a:ext cx="2428892" cy="71495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Tracked Service Instances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Tracked Message Events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86050" y="4786322"/>
            <a:ext cx="1785950" cy="10001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0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Message Flow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1571612"/>
            <a:ext cx="5775626" cy="4414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524292"/>
          <p:cNvSpPr>
            <a:spLocks noChangeArrowheads="1"/>
          </p:cNvSpPr>
          <p:nvPr/>
        </p:nvSpPr>
        <p:spPr bwMode="auto">
          <a:xfrm>
            <a:off x="5857884" y="2643182"/>
            <a:ext cx="2357454" cy="4286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 anchor="ctr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Looking at Message Flow</a:t>
            </a:r>
          </a:p>
        </p:txBody>
      </p:sp>
    </p:spTree>
    <p:extLst>
      <p:ext uri="{BB962C8B-B14F-4D97-AF65-F5344CB8AC3E}">
        <p14:creationId xmlns:p14="http://schemas.microsoft.com/office/powerpoint/2010/main" val="51042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ctangle 5498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290"/>
            <a:ext cx="7143800" cy="705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4291" name="Rounded Rectangle 524290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524293" name="Rounded Rectangle 524292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Monitor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 - Orchestration Debugger</a:t>
            </a:r>
          </a:p>
        </p:txBody>
      </p:sp>
    </p:spTree>
    <p:extLst>
      <p:ext uri="{BB962C8B-B14F-4D97-AF65-F5344CB8AC3E}">
        <p14:creationId xmlns:p14="http://schemas.microsoft.com/office/powerpoint/2010/main" val="23362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command line tools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1357298"/>
            <a:ext cx="6362700" cy="4981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57158" y="1857364"/>
            <a:ext cx="1537609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BTSTask.exe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500826" y="1857364"/>
            <a:ext cx="2428892" cy="307183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t"/>
          <a:lstStyle/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ListApps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AddApp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ImportApp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ExportApp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RemoveApp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UnistallApp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ListApp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ListPackage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ListTypes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AddResource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RemoveResource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ImportBindings</a:t>
            </a:r>
            <a:endParaRPr lang="en-US" b="1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b="1" dirty="0" err="1">
                <a:latin typeface="Arial Narrow" pitchFamily="34" charset="0"/>
              </a:rPr>
              <a:t>ExportBindings</a:t>
            </a: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scripting and APIs</a:t>
            </a:r>
          </a:p>
        </p:txBody>
      </p:sp>
      <p:sp>
        <p:nvSpPr>
          <p:cNvPr id="8" name="Rounded Rectangle 524292"/>
          <p:cNvSpPr>
            <a:spLocks noChangeArrowheads="1"/>
          </p:cNvSpPr>
          <p:nvPr/>
        </p:nvSpPr>
        <p:spPr bwMode="auto">
          <a:xfrm>
            <a:off x="876286" y="1500174"/>
            <a:ext cx="2643206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Scripting</a:t>
            </a:r>
          </a:p>
        </p:txBody>
      </p:sp>
      <p:sp>
        <p:nvSpPr>
          <p:cNvPr id="9" name="Rounded Rectangle 524292"/>
          <p:cNvSpPr>
            <a:spLocks noChangeArrowheads="1"/>
          </p:cNvSpPr>
          <p:nvPr/>
        </p:nvSpPr>
        <p:spPr bwMode="auto">
          <a:xfrm>
            <a:off x="1019162" y="1928802"/>
            <a:ext cx="2286016" cy="257176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Either </a:t>
            </a:r>
            <a:r>
              <a:rPr lang="en-US" b="1" dirty="0" err="1">
                <a:latin typeface="Arial Narrow" pitchFamily="34" charset="0"/>
              </a:rPr>
              <a:t>BTSTask</a:t>
            </a:r>
            <a:r>
              <a:rPr lang="en-US" b="1" dirty="0">
                <a:latin typeface="Arial Narrow" pitchFamily="34" charset="0"/>
              </a:rPr>
              <a:t> or WMI.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WMI allows you to manage the core objects associated with BizTalk Server.</a:t>
            </a:r>
          </a:p>
        </p:txBody>
      </p:sp>
      <p:pic>
        <p:nvPicPr>
          <p:cNvPr id="8195" name="Picture 3" descr="C:\Users\hedbergjh\Pictures\Microsoft Clip Organizer\j040464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56" y="3071810"/>
            <a:ext cx="1695450" cy="1835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524292"/>
          <p:cNvSpPr>
            <a:spLocks noChangeArrowheads="1"/>
          </p:cNvSpPr>
          <p:nvPr/>
        </p:nvSpPr>
        <p:spPr bwMode="auto">
          <a:xfrm>
            <a:off x="4929190" y="1357298"/>
            <a:ext cx="3500462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Explorer Object Model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5143504" y="1785926"/>
            <a:ext cx="3143272" cy="250033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Microsoft.BizTalk.ExplorerOM.dll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32-bit only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endParaRPr lang="en-US" b="1" dirty="0">
              <a:latin typeface="Arial Narrow" pitchFamily="34" charset="0"/>
            </a:endParaRPr>
          </a:p>
        </p:txBody>
      </p:sp>
      <p:pic>
        <p:nvPicPr>
          <p:cNvPr id="8194" name="Picture 2" descr="C:\Users\hedbergjh\Pictures\Microsoft Clip Organizer\j04315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2" y="2857496"/>
            <a:ext cx="1905000" cy="191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90628" y="4786325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4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8" y="4714888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4765" y="5233843"/>
            <a:ext cx="1987537" cy="1323439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See Admin\WMI (BizTalk Server Samples Folder) and WMI Samples in BizTalk Help.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6442" y="4695994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4624557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70579" y="5143512"/>
            <a:ext cx="2571768" cy="107721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See Admin\</a:t>
            </a:r>
            <a:r>
              <a:rPr lang="en-US" dirty="0" err="1"/>
              <a:t>ExplorerOM</a:t>
            </a:r>
            <a:r>
              <a:rPr lang="en-US" dirty="0"/>
              <a:t> (BizTalk Server Samples Folder) and </a:t>
            </a:r>
            <a:r>
              <a:rPr lang="en-US" dirty="0" err="1"/>
              <a:t>ExplorerOM</a:t>
            </a:r>
            <a:r>
              <a:rPr lang="en-US" dirty="0"/>
              <a:t> Samples in BizTalk Help.</a:t>
            </a:r>
          </a:p>
        </p:txBody>
      </p:sp>
      <p:pic>
        <p:nvPicPr>
          <p:cNvPr id="19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5" grpId="0" animBg="1"/>
      <p:bldP spid="15" grpId="1" animBg="1"/>
      <p:bldP spid="15" grpId="2" animBg="1"/>
      <p:bldP spid="16" grpId="0"/>
      <p:bldP spid="16" grpId="1"/>
      <p:bldP spid="16" grpId="2"/>
      <p:bldP spid="18" grpId="0" animBg="1"/>
      <p:bldP spid="18" grpId="1" animBg="1"/>
      <p:bldP spid="1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Binding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691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Export and Import</a:t>
            </a:r>
          </a:p>
          <a:p>
            <a:pPr lvl="1"/>
            <a:r>
              <a:rPr lang="sv-SE" sz="2000" b="1" dirty="0"/>
              <a:t>Export a MSI package through the Administration Console</a:t>
            </a:r>
          </a:p>
          <a:p>
            <a:pPr lvl="1"/>
            <a:r>
              <a:rPr lang="sv-SE" sz="2000" b="1" dirty="0"/>
              <a:t>Exporting a binding file</a:t>
            </a:r>
          </a:p>
          <a:p>
            <a:pPr lvl="1"/>
            <a:r>
              <a:rPr lang="sv-SE" sz="2000" b="1" dirty="0"/>
              <a:t>Removing an application</a:t>
            </a:r>
          </a:p>
          <a:p>
            <a:pPr lvl="1"/>
            <a:r>
              <a:rPr lang="sv-SE" sz="2000" b="1" dirty="0"/>
              <a:t>Importing an application and binding file </a:t>
            </a:r>
            <a:br>
              <a:rPr lang="sv-SE" sz="2000" b="1" dirty="0"/>
            </a:br>
            <a:r>
              <a:rPr lang="sv-SE" sz="2000" b="1" dirty="0"/>
              <a:t>through the command line</a:t>
            </a:r>
          </a:p>
          <a:p>
            <a:pPr lvl="1"/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03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Deploying assemblies to BizTalk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572132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Server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28596" y="1643050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Non-BizTalk assemblies</a:t>
            </a:r>
          </a:p>
        </p:txBody>
      </p:sp>
      <p:pic>
        <p:nvPicPr>
          <p:cNvPr id="10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3" y="2178835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3059832" y="241673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16" name="Can 549920"/>
          <p:cNvSpPr>
            <a:spLocks noChangeArrowheads="1"/>
          </p:cNvSpPr>
          <p:nvPr/>
        </p:nvSpPr>
        <p:spPr bwMode="auto">
          <a:xfrm>
            <a:off x="6286512" y="4429132"/>
            <a:ext cx="785818" cy="642942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7000894" y="2464587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GAC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715140" y="4857760"/>
            <a:ext cx="2249348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Configuration Database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14916" y="3717032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Assemblies</a:t>
            </a:r>
          </a:p>
        </p:txBody>
      </p:sp>
      <p:pic>
        <p:nvPicPr>
          <p:cNvPr id="24" name="Picture 2" descr="C:\Users\Mikael\Desktop\fo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412" y="2766969"/>
            <a:ext cx="609954" cy="609954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621249" y="1823483"/>
            <a:ext cx="1008113" cy="596687"/>
            <a:chOff x="3491880" y="4020550"/>
            <a:chExt cx="1008113" cy="596687"/>
          </a:xfrm>
        </p:grpSpPr>
        <p:grpSp>
          <p:nvGrpSpPr>
            <p:cNvPr id="25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26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7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28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Straight Connector 29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79796" y="2420272"/>
            <a:ext cx="1008113" cy="596687"/>
            <a:chOff x="3491880" y="4020550"/>
            <a:chExt cx="1008113" cy="596687"/>
          </a:xfrm>
        </p:grpSpPr>
        <p:grpSp>
          <p:nvGrpSpPr>
            <p:cNvPr id="34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37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35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75739" y="3848073"/>
            <a:ext cx="1008113" cy="596687"/>
            <a:chOff x="3491880" y="4020550"/>
            <a:chExt cx="1008113" cy="596687"/>
          </a:xfrm>
        </p:grpSpPr>
        <p:grpSp>
          <p:nvGrpSpPr>
            <p:cNvPr id="40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3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4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1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Connector 41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29858" y="4568603"/>
            <a:ext cx="1008113" cy="596687"/>
            <a:chOff x="3491880" y="4020550"/>
            <a:chExt cx="1008113" cy="596687"/>
          </a:xfrm>
        </p:grpSpPr>
        <p:grpSp>
          <p:nvGrpSpPr>
            <p:cNvPr id="46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9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0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7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66187" y="4555102"/>
            <a:ext cx="1008113" cy="596687"/>
            <a:chOff x="3491880" y="4020550"/>
            <a:chExt cx="1008113" cy="596687"/>
          </a:xfrm>
        </p:grpSpPr>
        <p:grpSp>
          <p:nvGrpSpPr>
            <p:cNvPr id="52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55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6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53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Straight Connector 53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 bwMode="auto">
          <a:xfrm rot="19887277">
            <a:off x="2920358" y="3586433"/>
            <a:ext cx="2431474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58" name="Right Arrow 57"/>
          <p:cNvSpPr/>
          <p:nvPr/>
        </p:nvSpPr>
        <p:spPr bwMode="auto">
          <a:xfrm>
            <a:off x="3059832" y="459930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526428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5572132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Production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428596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Multi Server scenarios</a:t>
            </a:r>
          </a:p>
        </p:txBody>
      </p:sp>
      <p:pic>
        <p:nvPicPr>
          <p:cNvPr id="7170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2071678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6" y="1714488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6" y="3000372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hedbergjh\Pictures\Microsoft Clip Organizer\j04315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4357694"/>
            <a:ext cx="1000132" cy="8949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rot="2005584">
            <a:off x="1538002" y="3672506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Export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0430" y="521495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.msi file</a:t>
            </a:r>
          </a:p>
        </p:txBody>
      </p:sp>
      <p:sp>
        <p:nvSpPr>
          <p:cNvPr id="16" name="Can 549920"/>
          <p:cNvSpPr>
            <a:spLocks noChangeArrowheads="1"/>
          </p:cNvSpPr>
          <p:nvPr/>
        </p:nvSpPr>
        <p:spPr bwMode="auto">
          <a:xfrm>
            <a:off x="1500166" y="2786058"/>
            <a:ext cx="500066" cy="357190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Can 549920"/>
          <p:cNvSpPr>
            <a:spLocks noChangeArrowheads="1"/>
          </p:cNvSpPr>
          <p:nvPr/>
        </p:nvSpPr>
        <p:spPr bwMode="auto">
          <a:xfrm>
            <a:off x="6286512" y="4429132"/>
            <a:ext cx="785818" cy="642942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8762330">
            <a:off x="4022278" y="3235943"/>
            <a:ext cx="2380874" cy="33603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19" name="Right Arrow 18"/>
          <p:cNvSpPr/>
          <p:nvPr/>
        </p:nvSpPr>
        <p:spPr bwMode="auto">
          <a:xfrm rot="20303558">
            <a:off x="4529223" y="4083954"/>
            <a:ext cx="1620710" cy="297997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20" name="Right Arrow 19"/>
          <p:cNvSpPr/>
          <p:nvPr/>
        </p:nvSpPr>
        <p:spPr bwMode="auto">
          <a:xfrm>
            <a:off x="4569924" y="4631201"/>
            <a:ext cx="1620710" cy="297997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6858017" y="2000240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Install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929454" y="3357562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Install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715140" y="4857760"/>
            <a:ext cx="785818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Import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BizTalk applications is a container that simplifies administration and development.</a:t>
            </a:r>
          </a:p>
          <a:p>
            <a:r>
              <a:rPr lang="sv-SE" dirty="0"/>
              <a:t>You group artifacts, ports, and resources into an application in an arbitrary fashion. An application can for example be the equivalent of a system, a process or a unit of deployment.</a:t>
            </a:r>
          </a:p>
          <a:p>
            <a:r>
              <a:rPr lang="sv-SE" dirty="0"/>
              <a:t>Binding file contain can be used to transport the configuration of an application (or part of) across environments.</a:t>
            </a:r>
          </a:p>
          <a:p>
            <a:r>
              <a:rPr lang="sv-SE" dirty="0"/>
              <a:t>MSI files can be used to transport all the resources of an applcation (or selected resources) across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714348" y="5077184"/>
            <a:ext cx="7715250" cy="656072"/>
          </a:xfrm>
          <a:prstGeom prst="roundRect">
            <a:avLst>
              <a:gd name="adj" fmla="val 62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US" i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r>
              <a:rPr lang="en-US" sz="1400" dirty="0"/>
              <a:t>Module 10: Applied Orchestration Techniques</a:t>
            </a:r>
          </a:p>
          <a:p>
            <a:r>
              <a:rPr lang="en-US" sz="1400" dirty="0"/>
              <a:t>Module 11: Business Activity Monitoring</a:t>
            </a:r>
          </a:p>
          <a:p>
            <a:r>
              <a:rPr lang="en-US" sz="1400" dirty="0"/>
              <a:t>Module 12: Business Rules</a:t>
            </a:r>
          </a:p>
          <a:p>
            <a:pPr>
              <a:defRPr/>
            </a:pPr>
            <a:r>
              <a:rPr lang="en-US" b="1" dirty="0"/>
              <a:t>Module 13: Deploying and Managing Applications</a:t>
            </a:r>
          </a:p>
          <a:p>
            <a:pPr lvl="1">
              <a:defRPr/>
            </a:pPr>
            <a:r>
              <a:rPr lang="en-US" b="1" dirty="0"/>
              <a:t>Lesson 1: Introduction to Applications and Projects</a:t>
            </a:r>
          </a:p>
          <a:p>
            <a:pPr lvl="1">
              <a:defRPr/>
            </a:pPr>
            <a:r>
              <a:rPr lang="en-US" b="1" dirty="0"/>
              <a:t>Lesson 2: Working with the BizTalk Administration tools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Extra modules</a:t>
            </a:r>
          </a:p>
        </p:txBody>
      </p:sp>
      <p:pic>
        <p:nvPicPr>
          <p:cNvPr id="14" name="Picture 13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57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5417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4221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25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Deploying and Managing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Deployment and Management</a:t>
            </a:r>
          </a:p>
          <a:p>
            <a:pPr lvl="1"/>
            <a:r>
              <a:rPr lang="sv-SE" dirty="0"/>
              <a:t>Setting properties and deploying projects</a:t>
            </a:r>
          </a:p>
          <a:p>
            <a:pPr lvl="1"/>
            <a:r>
              <a:rPr lang="sv-SE" dirty="0"/>
              <a:t>Use the Administration Console to create ports</a:t>
            </a:r>
          </a:p>
          <a:p>
            <a:pPr lvl="1"/>
            <a:r>
              <a:rPr lang="sv-SE" dirty="0"/>
              <a:t>Use the Administration Console to Import Binding information</a:t>
            </a:r>
          </a:p>
          <a:p>
            <a:pPr lvl="1"/>
            <a:r>
              <a:rPr lang="sv-SE" dirty="0"/>
              <a:t>Bind Orchestration ports to physical ports</a:t>
            </a:r>
          </a:p>
          <a:p>
            <a:pPr lvl="1"/>
            <a:r>
              <a:rPr lang="sv-SE" dirty="0"/>
              <a:t>Export a BizTalk application to an MSI package</a:t>
            </a:r>
          </a:p>
          <a:p>
            <a:pPr lvl="1"/>
            <a:r>
              <a:rPr lang="sv-SE" dirty="0"/>
              <a:t>Import a BizTalk application from an MSI package</a:t>
            </a:r>
          </a:p>
          <a:p>
            <a:pPr lvl="1"/>
            <a:r>
              <a:rPr lang="sv-SE" dirty="0"/>
              <a:t>Use the Group Hub to manage suspended messages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is a binding file?</a:t>
            </a:r>
          </a:p>
          <a:p>
            <a:pPr lvl="1"/>
            <a:r>
              <a:rPr lang="sv-SE" dirty="0"/>
              <a:t>What are some of the things stored in a binding file?</a:t>
            </a:r>
          </a:p>
          <a:p>
            <a:r>
              <a:rPr lang="sv-SE" dirty="0"/>
              <a:t>What is a MSI package?</a:t>
            </a:r>
          </a:p>
          <a:p>
            <a:pPr lvl="1"/>
            <a:r>
              <a:rPr lang="sv-SE" dirty="0"/>
              <a:t>What can it </a:t>
            </a:r>
            <a:r>
              <a:rPr lang="sv-SE"/>
              <a:t>contain?</a:t>
            </a:r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1: 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The Application container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Deploying a project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Deploying from Visual Studio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Grouping artifacts into projects and solutions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Versioning artifacts</a:t>
            </a:r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40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4" y="2352665"/>
            <a:ext cx="2689954" cy="414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81148" y="1484313"/>
            <a:ext cx="7215188" cy="730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sv-SE" dirty="0"/>
              <a:t>A BizTalk Application is a logical container for BizTalk Artifacts </a:t>
            </a:r>
            <a:br>
              <a:rPr lang="sv-SE" dirty="0"/>
            </a:br>
            <a:r>
              <a:rPr lang="sv-SE" dirty="0"/>
              <a:t>and Messaging Components (and other resources).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285720" y="2500306"/>
            <a:ext cx="1643074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Artifacts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Schemas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Rounded Rectangle 524292"/>
          <p:cNvSpPr>
            <a:spLocks noChangeArrowheads="1"/>
          </p:cNvSpPr>
          <p:nvPr/>
        </p:nvSpPr>
        <p:spPr bwMode="auto">
          <a:xfrm>
            <a:off x="4429124" y="2643182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Messaging Components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locations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 groups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4" name="Rounded Rectangle 524292"/>
          <p:cNvSpPr>
            <a:spLocks noChangeArrowheads="1"/>
          </p:cNvSpPr>
          <p:nvPr/>
        </p:nvSpPr>
        <p:spPr bwMode="auto">
          <a:xfrm>
            <a:off x="4929190" y="5214950"/>
            <a:ext cx="3929090" cy="128586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Other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Policies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Role Links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Resources (BAM definitions, binding files, assemblies, scripts etc.)</a:t>
            </a:r>
          </a:p>
        </p:txBody>
      </p:sp>
    </p:spTree>
    <p:extLst>
      <p:ext uri="{BB962C8B-B14F-4D97-AF65-F5344CB8AC3E}">
        <p14:creationId xmlns:p14="http://schemas.microsoft.com/office/powerpoint/2010/main" val="369161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4643446"/>
            <a:ext cx="2928958" cy="12731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714619"/>
            <a:ext cx="8353425" cy="3378205"/>
          </a:xfrm>
        </p:spPr>
        <p:txBody>
          <a:bodyPr/>
          <a:lstStyle/>
          <a:p>
            <a:r>
              <a:rPr lang="sv-SE" sz="2000" b="1" dirty="0"/>
              <a:t>What do we equate it with?</a:t>
            </a:r>
          </a:p>
          <a:p>
            <a:r>
              <a:rPr lang="sv-SE" dirty="0"/>
              <a:t>System</a:t>
            </a:r>
          </a:p>
          <a:p>
            <a:endParaRPr lang="sv-SE" dirty="0"/>
          </a:p>
          <a:p>
            <a:r>
              <a:rPr lang="sv-SE" dirty="0"/>
              <a:t>Process</a:t>
            </a:r>
          </a:p>
          <a:p>
            <a:endParaRPr lang="sv-SE" dirty="0"/>
          </a:p>
          <a:p>
            <a:r>
              <a:rPr lang="sv-SE" dirty="0"/>
              <a:t>Hybrids</a:t>
            </a:r>
          </a:p>
          <a:p>
            <a:endParaRPr lang="sv-SE" dirty="0"/>
          </a:p>
          <a:p>
            <a:r>
              <a:rPr lang="sv-SE" dirty="0"/>
              <a:t>Unit of deployment</a:t>
            </a:r>
          </a:p>
          <a:p>
            <a:endParaRPr lang="sv-SE" dirty="0"/>
          </a:p>
        </p:txBody>
      </p:sp>
      <p:pic>
        <p:nvPicPr>
          <p:cNvPr id="1028" name="Picture 4" descr="i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3071810"/>
            <a:ext cx="3071834" cy="849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5"/>
          <p:cNvSpPr txBox="1">
            <a:spLocks/>
          </p:cNvSpPr>
          <p:nvPr/>
        </p:nvSpPr>
        <p:spPr bwMode="gray">
          <a:xfrm>
            <a:off x="714348" y="1484313"/>
            <a:ext cx="7215238" cy="730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1338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969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52538" indent="-17621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Arial" charset="0"/>
              <a:buChar char="◦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16075" indent="-1841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732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304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876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44875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sv-SE" dirty="0"/>
              <a:t>A BizTalk Application allows us to create logical groups for management, deployment and troubleshooting purposes.</a:t>
            </a:r>
          </a:p>
        </p:txBody>
      </p:sp>
      <p:pic>
        <p:nvPicPr>
          <p:cNvPr id="14" name="Picture 2" descr="C:\Users\hedbergjh\Pictures\Microsoft Clip Organizer\j043157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00702"/>
            <a:ext cx="1000132" cy="8949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4000504"/>
            <a:ext cx="3357586" cy="5925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Special Applications</a:t>
            </a:r>
          </a:p>
        </p:txBody>
      </p:sp>
      <p:sp>
        <p:nvSpPr>
          <p:cNvPr id="7" name="Rounded Rectangle 524292"/>
          <p:cNvSpPr>
            <a:spLocks noChangeArrowheads="1"/>
          </p:cNvSpPr>
          <p:nvPr/>
        </p:nvSpPr>
        <p:spPr bwMode="auto">
          <a:xfrm>
            <a:off x="357158" y="1500174"/>
            <a:ext cx="2643206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 err="1">
                <a:latin typeface="Arial Narrow" pitchFamily="34" charset="0"/>
              </a:rPr>
              <a:t>BizTalk.System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8" name="Rounded Rectangle 524292"/>
          <p:cNvSpPr>
            <a:spLocks noChangeArrowheads="1"/>
          </p:cNvSpPr>
          <p:nvPr/>
        </p:nvSpPr>
        <p:spPr bwMode="auto">
          <a:xfrm>
            <a:off x="500034" y="1928802"/>
            <a:ext cx="2357454" cy="257176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Contains common artifacts such as default schemas and pipelines.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Automatically referenced by all other applications.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Read-Only.</a:t>
            </a:r>
          </a:p>
        </p:txBody>
      </p:sp>
      <p:sp>
        <p:nvSpPr>
          <p:cNvPr id="9" name="Rounded Rectangle 524292"/>
          <p:cNvSpPr>
            <a:spLocks noChangeArrowheads="1"/>
          </p:cNvSpPr>
          <p:nvPr/>
        </p:nvSpPr>
        <p:spPr bwMode="auto">
          <a:xfrm>
            <a:off x="5786446" y="1571612"/>
            <a:ext cx="2643206" cy="314327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Default Application</a:t>
            </a:r>
          </a:p>
        </p:txBody>
      </p:sp>
      <p:sp>
        <p:nvSpPr>
          <p:cNvPr id="10" name="Rounded Rectangle 524292"/>
          <p:cNvSpPr>
            <a:spLocks noChangeArrowheads="1"/>
          </p:cNvSpPr>
          <p:nvPr/>
        </p:nvSpPr>
        <p:spPr bwMode="auto">
          <a:xfrm>
            <a:off x="5929322" y="2000240"/>
            <a:ext cx="2357454" cy="250033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After install the default application is “BizTalk Application 1”.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Any application can become the default.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Application 1 can be modified just as any other application and can even be removed.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5074" y="4714884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12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4" y="4643447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99211" y="5143509"/>
            <a:ext cx="2666114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no application is set on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– it will be deployed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default application.</a:t>
            </a:r>
          </a:p>
        </p:txBody>
      </p:sp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05" y="2000240"/>
            <a:ext cx="1985999" cy="30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Special </a:t>
            </a:r>
            <a:r>
              <a:rPr lang="sv-SE" sz="2400" b="1" dirty="0" err="1"/>
              <a:t>Applications</a:t>
            </a:r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35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dirty="0"/>
              <a:t>Lesson 2: Working with the BizTalk Administration Tools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Administration tools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Exporting and Importing an Application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command line tools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scripting and APIs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Export and Import</a:t>
            </a:r>
          </a:p>
          <a:p>
            <a:pPr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057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9" y="1556792"/>
            <a:ext cx="7286625" cy="4695825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Administration Console</a:t>
            </a:r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053628" y="2165278"/>
            <a:ext cx="2254250" cy="278686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Applications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Ports, Adapters, 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Start, Stop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Import, Export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Troubleshoot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272143" y="4969217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288662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2009-11-30T22:22:25Z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12712</TotalTime>
  <Words>759</Words>
  <Application>Microsoft Office PowerPoint</Application>
  <PresentationFormat>On-screen Show (4:3)</PresentationFormat>
  <Paragraphs>181</Paragraphs>
  <Slides>22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Course Outline</vt:lpstr>
      <vt:lpstr>Lesson 1: Introduction</vt:lpstr>
      <vt:lpstr>What is a BizTalk Application?</vt:lpstr>
      <vt:lpstr>What is a BizTalk Application?</vt:lpstr>
      <vt:lpstr>Special Applications</vt:lpstr>
      <vt:lpstr>Demo</vt:lpstr>
      <vt:lpstr>Lesson 2: Working with the BizTalk Administration Tools</vt:lpstr>
      <vt:lpstr>Administration Console</vt:lpstr>
      <vt:lpstr>Health and Activity Tracking in BizTalk Server 2010</vt:lpstr>
      <vt:lpstr>Message Flow</vt:lpstr>
      <vt:lpstr>HAT - Orchestration Debugger</vt:lpstr>
      <vt:lpstr>Using command line tools</vt:lpstr>
      <vt:lpstr>Using scripting and APIs</vt:lpstr>
      <vt:lpstr>Binding files</vt:lpstr>
      <vt:lpstr>Demo</vt:lpstr>
      <vt:lpstr>Deploying assemblies to BizTalk Server</vt:lpstr>
      <vt:lpstr>Multi Server scenarios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276</cp:revision>
  <dcterms:created xsi:type="dcterms:W3CDTF">2009-03-09T21:00:21Z</dcterms:created>
  <dcterms:modified xsi:type="dcterms:W3CDTF">2016-12-16T12:44:46Z</dcterms:modified>
  <cp:category>Sales &amp; Marketing</cp:category>
</cp:coreProperties>
</file>