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2"/>
  </p:sldMasterIdLst>
  <p:notesMasterIdLst>
    <p:notesMasterId r:id="rId21"/>
  </p:notesMasterIdLst>
  <p:handoutMasterIdLst>
    <p:handoutMasterId r:id="rId22"/>
  </p:handoutMasterIdLst>
  <p:sldIdLst>
    <p:sldId id="268" r:id="rId3"/>
    <p:sldId id="391" r:id="rId4"/>
    <p:sldId id="279" r:id="rId5"/>
    <p:sldId id="408" r:id="rId6"/>
    <p:sldId id="409" r:id="rId7"/>
    <p:sldId id="430" r:id="rId8"/>
    <p:sldId id="431" r:id="rId9"/>
    <p:sldId id="432" r:id="rId10"/>
    <p:sldId id="433" r:id="rId11"/>
    <p:sldId id="434" r:id="rId12"/>
    <p:sldId id="435" r:id="rId13"/>
    <p:sldId id="436" r:id="rId14"/>
    <p:sldId id="438" r:id="rId15"/>
    <p:sldId id="437" r:id="rId16"/>
    <p:sldId id="439" r:id="rId17"/>
    <p:sldId id="440" r:id="rId18"/>
    <p:sldId id="441" r:id="rId19"/>
    <p:sldId id="383" r:id="rId20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71B1D1"/>
    <a:srgbClr val="01FF07"/>
    <a:srgbClr val="007616"/>
    <a:srgbClr val="00A20F"/>
    <a:srgbClr val="00C025"/>
    <a:srgbClr val="5BFF5B"/>
    <a:srgbClr val="FF4141"/>
    <a:srgbClr val="292929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18" autoAdjust="0"/>
    <p:restoredTop sz="95405" autoAdjust="0"/>
  </p:normalViewPr>
  <p:slideViewPr>
    <p:cSldViewPr>
      <p:cViewPr varScale="1">
        <p:scale>
          <a:sx n="132" d="100"/>
          <a:sy n="132" d="100"/>
        </p:scale>
        <p:origin x="768" y="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C27D46A-650E-45D3-B816-A9AB500ABD63}" type="datetime4">
              <a:rPr lang="en-GB"/>
              <a:pPr>
                <a:defRPr/>
              </a:pPr>
              <a:t>02 April 2016</a:t>
            </a:fld>
            <a:endParaRPr lang="de-DE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Title of Presentation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7CFA36B-73B4-4CE2-9A6E-A751A6A9CC6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8617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2150" y="250825"/>
            <a:ext cx="5473700" cy="4105275"/>
          </a:xfrm>
          <a:prstGeom prst="rect">
            <a:avLst/>
          </a:prstGeom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72000"/>
            <a:ext cx="5486400" cy="388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Click to edit Master text styles</a:t>
            </a:r>
          </a:p>
          <a:p>
            <a:pPr lvl="1"/>
            <a:r>
              <a:rPr lang="de-DE" noProof="0" smtClean="0"/>
              <a:t>Second level</a:t>
            </a:r>
          </a:p>
          <a:p>
            <a:pPr lvl="2"/>
            <a:r>
              <a:rPr lang="de-DE" noProof="0" smtClean="0"/>
              <a:t>Third level</a:t>
            </a:r>
          </a:p>
          <a:p>
            <a:pPr lvl="3"/>
            <a:r>
              <a:rPr lang="de-DE" noProof="0" smtClean="0"/>
              <a:t>Fourth level</a:t>
            </a:r>
          </a:p>
          <a:p>
            <a:pPr lvl="4"/>
            <a:r>
              <a:rPr lang="de-DE" noProof="0" smtClean="0"/>
              <a:t>Fifth level</a:t>
            </a: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96838" y="8748713"/>
            <a:ext cx="5995987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024520-31B4-40D8-80D4-C5A696C7FFC3}" type="datetime4">
              <a:rPr lang="de-DE"/>
              <a:pPr>
                <a:defRPr/>
              </a:pPr>
              <a:t>2. April 2016</a:t>
            </a:fld>
            <a:r>
              <a:rPr lang="de-DE"/>
              <a:t> | Title of Presentation</a:t>
            </a:r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165850" y="8748713"/>
            <a:ext cx="546100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4A6FE1A-8D4E-4FD0-ACAD-4AF52BE6349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094381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20000"/>
      </a:spcBef>
      <a:spcAft>
        <a:spcPct val="0"/>
      </a:spcAft>
      <a:buClr>
        <a:schemeClr val="bg2"/>
      </a:buClr>
      <a:defRPr sz="1000" b="1" kern="1200">
        <a:solidFill>
          <a:schemeClr val="tx1"/>
        </a:solidFill>
        <a:latin typeface="Arial" charset="0"/>
        <a:ea typeface="+mn-ea"/>
        <a:cs typeface="+mn-cs"/>
      </a:defRPr>
    </a:lvl1pPr>
    <a:lvl2pPr marL="138113" indent="-136525" algn="l" rtl="0" eaLnBrk="0" fontAlgn="base" hangingPunct="0">
      <a:spcBef>
        <a:spcPct val="20000"/>
      </a:spcBef>
      <a:spcAft>
        <a:spcPct val="0"/>
      </a:spcAft>
      <a:buClr>
        <a:schemeClr val="bg2"/>
      </a:buClr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271463" indent="-131763" algn="l" rtl="0" eaLnBrk="0" fontAlgn="base" hangingPunct="0">
      <a:spcBef>
        <a:spcPct val="20000"/>
      </a:spcBef>
      <a:spcAft>
        <a:spcPct val="0"/>
      </a:spcAft>
      <a:buClr>
        <a:schemeClr val="bg2"/>
      </a:buClr>
      <a:buFont typeface="Arial" charset="0"/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409575" indent="-136525" algn="l" rtl="0" eaLnBrk="0" fontAlgn="base" hangingPunct="0">
      <a:spcBef>
        <a:spcPct val="20000"/>
      </a:spcBef>
      <a:spcAft>
        <a:spcPct val="0"/>
      </a:spcAft>
      <a:buClr>
        <a:schemeClr val="bg2"/>
      </a:buClr>
      <a:buSzPct val="120000"/>
      <a:buFont typeface="Arial" charset="0"/>
      <a:buChar char="◦"/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538163" indent="-127000" algn="l" rtl="0" eaLnBrk="0" fontAlgn="base" hangingPunct="0">
      <a:spcBef>
        <a:spcPct val="20000"/>
      </a:spcBef>
      <a:spcAft>
        <a:spcPct val="0"/>
      </a:spcAft>
      <a:buClr>
        <a:schemeClr val="bg2"/>
      </a:buClr>
      <a:buFont typeface="Arial" charset="0"/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2. April 2016</a:t>
            </a:fld>
            <a:r>
              <a:rPr lang="de-DE" smtClean="0"/>
              <a:t> | Title of Presentation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A6FE1A-8D4E-4FD0-ACAD-4AF52BE63492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75388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Eftersom</a:t>
            </a:r>
            <a:r>
              <a:rPr lang="sv-SE" baseline="0" dirty="0" smtClean="0"/>
              <a:t> ett WF endast är data, så kan vi välja att skriva en egen </a:t>
            </a:r>
            <a:r>
              <a:rPr lang="sv-SE" baseline="0" dirty="0" err="1" smtClean="0"/>
              <a:t>deserilalizer</a:t>
            </a:r>
            <a:r>
              <a:rPr lang="sv-SE" baseline="0" dirty="0" smtClean="0"/>
              <a:t>.</a:t>
            </a:r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2. April 2016</a:t>
            </a:fld>
            <a:r>
              <a:rPr lang="de-DE" smtClean="0"/>
              <a:t> | Title of Presentation</a:t>
            </a:r>
            <a:endParaRPr lang="de-D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A6FE1A-8D4E-4FD0-ACAD-4AF52BE63492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8337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Eftersom</a:t>
            </a:r>
            <a:r>
              <a:rPr lang="sv-SE" baseline="0" dirty="0" smtClean="0"/>
              <a:t> ett WF endast är data, så kan vi välja att skriva en egen </a:t>
            </a:r>
            <a:r>
              <a:rPr lang="sv-SE" baseline="0" dirty="0" err="1" smtClean="0"/>
              <a:t>deserilalizer</a:t>
            </a:r>
            <a:r>
              <a:rPr lang="sv-SE" baseline="0" dirty="0" smtClean="0"/>
              <a:t>.</a:t>
            </a:r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2. April 2016</a:t>
            </a:fld>
            <a:r>
              <a:rPr lang="de-DE" smtClean="0"/>
              <a:t> | Title of Presentation</a:t>
            </a:r>
            <a:endParaRPr lang="de-D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A6FE1A-8D4E-4FD0-ACAD-4AF52BE63492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3106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Eftersom</a:t>
            </a:r>
            <a:r>
              <a:rPr lang="sv-SE" baseline="0" dirty="0" smtClean="0"/>
              <a:t> ett WF endast är data, så kan vi välja att skriva en egen </a:t>
            </a:r>
            <a:r>
              <a:rPr lang="sv-SE" baseline="0" dirty="0" err="1" smtClean="0"/>
              <a:t>deserilalizer</a:t>
            </a:r>
            <a:r>
              <a:rPr lang="sv-SE" baseline="0" dirty="0" smtClean="0"/>
              <a:t>.</a:t>
            </a:r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2. April 2016</a:t>
            </a:fld>
            <a:r>
              <a:rPr lang="de-DE" smtClean="0"/>
              <a:t> | Title of Presentation</a:t>
            </a:r>
            <a:endParaRPr lang="de-D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A6FE1A-8D4E-4FD0-ACAD-4AF52BE63492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39253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Eftersom</a:t>
            </a:r>
            <a:r>
              <a:rPr lang="sv-SE" baseline="0" dirty="0" smtClean="0"/>
              <a:t> ett WF endast är data, så kan vi välja att skriva en egen </a:t>
            </a:r>
            <a:r>
              <a:rPr lang="sv-SE" baseline="0" dirty="0" err="1" smtClean="0"/>
              <a:t>deserilalizer</a:t>
            </a:r>
            <a:r>
              <a:rPr lang="sv-SE" baseline="0" dirty="0" smtClean="0"/>
              <a:t>.</a:t>
            </a:r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2. April 2016</a:t>
            </a:fld>
            <a:r>
              <a:rPr lang="de-DE" smtClean="0"/>
              <a:t> | Title of Presentation</a:t>
            </a:r>
            <a:endParaRPr lang="de-D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A6FE1A-8D4E-4FD0-ACAD-4AF52BE63492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418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Eftersom</a:t>
            </a:r>
            <a:r>
              <a:rPr lang="sv-SE" baseline="0" dirty="0" smtClean="0"/>
              <a:t> ett WF endast är data, så kan vi välja att skriva en egen </a:t>
            </a:r>
            <a:r>
              <a:rPr lang="sv-SE" baseline="0" dirty="0" err="1" smtClean="0"/>
              <a:t>deserilalizer</a:t>
            </a:r>
            <a:r>
              <a:rPr lang="sv-SE" baseline="0" dirty="0" smtClean="0"/>
              <a:t>.</a:t>
            </a:r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2. April 2016</a:t>
            </a:fld>
            <a:r>
              <a:rPr lang="de-DE" smtClean="0"/>
              <a:t> | Title of Presentation</a:t>
            </a:r>
            <a:endParaRPr lang="de-D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A6FE1A-8D4E-4FD0-ACAD-4AF52BE63492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17259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Eftersom</a:t>
            </a:r>
            <a:r>
              <a:rPr lang="sv-SE" baseline="0" dirty="0" smtClean="0"/>
              <a:t> ett WF endast är data, så kan vi välja att skriva en egen </a:t>
            </a:r>
            <a:r>
              <a:rPr lang="sv-SE" baseline="0" dirty="0" err="1" smtClean="0"/>
              <a:t>deserilalizer</a:t>
            </a:r>
            <a:r>
              <a:rPr lang="sv-SE" baseline="0" dirty="0" smtClean="0"/>
              <a:t>.</a:t>
            </a:r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2. April 2016</a:t>
            </a:fld>
            <a:r>
              <a:rPr lang="de-DE" smtClean="0"/>
              <a:t> | Title of Presentation</a:t>
            </a:r>
            <a:endParaRPr lang="de-D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A6FE1A-8D4E-4FD0-ACAD-4AF52BE63492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32885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Eftersom</a:t>
            </a:r>
            <a:r>
              <a:rPr lang="sv-SE" baseline="0" dirty="0" smtClean="0"/>
              <a:t> ett WF endast är data, så kan vi välja att skriva en egen </a:t>
            </a:r>
            <a:r>
              <a:rPr lang="sv-SE" baseline="0" dirty="0" err="1" smtClean="0"/>
              <a:t>deserilalizer</a:t>
            </a:r>
            <a:r>
              <a:rPr lang="sv-SE" baseline="0" dirty="0" smtClean="0"/>
              <a:t>.</a:t>
            </a:r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2. April 2016</a:t>
            </a:fld>
            <a:r>
              <a:rPr lang="de-DE" smtClean="0"/>
              <a:t> | Title of Presentation</a:t>
            </a:r>
            <a:endParaRPr lang="de-D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A6FE1A-8D4E-4FD0-ACAD-4AF52BE63492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63399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8144E35-40E7-4AAB-A5E9-3235710F6BE9}" type="datetime4">
              <a:rPr lang="de-DE" smtClean="0"/>
              <a:pPr>
                <a:defRPr/>
              </a:pPr>
              <a:t>2. April 2016</a:t>
            </a:fld>
            <a:r>
              <a:rPr lang="de-DE" smtClean="0"/>
              <a:t> | Title of Presentation</a:t>
            </a:r>
            <a:endParaRPr lang="de-D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C88096-720D-4455-BB96-AB0C9EDCD546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9418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sv-SE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2. April 2016</a:t>
            </a:fld>
            <a:r>
              <a:rPr lang="de-DE" smtClean="0"/>
              <a:t> | Title of Presentation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7EAD5C-329A-47F8-B7BA-0C16571AE959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8480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Eftersom</a:t>
            </a:r>
            <a:r>
              <a:rPr lang="sv-SE" baseline="0" dirty="0" smtClean="0"/>
              <a:t> ett WF endast är data, så kan vi välja att skriva en egen </a:t>
            </a:r>
            <a:r>
              <a:rPr lang="sv-SE" baseline="0" dirty="0" err="1" smtClean="0"/>
              <a:t>deserilalizer</a:t>
            </a:r>
            <a:r>
              <a:rPr lang="sv-SE" baseline="0" dirty="0" smtClean="0"/>
              <a:t>.</a:t>
            </a:r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2. April 2016</a:t>
            </a:fld>
            <a:r>
              <a:rPr lang="de-DE" smtClean="0"/>
              <a:t> | Title of Presentation</a:t>
            </a:r>
            <a:endParaRPr lang="de-D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A6FE1A-8D4E-4FD0-ACAD-4AF52BE63492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1176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Eftersom</a:t>
            </a:r>
            <a:r>
              <a:rPr lang="sv-SE" baseline="0" dirty="0" smtClean="0"/>
              <a:t> ett WF endast är data, så kan vi välja att skriva en egen </a:t>
            </a:r>
            <a:r>
              <a:rPr lang="sv-SE" baseline="0" dirty="0" err="1" smtClean="0"/>
              <a:t>deserilalizer</a:t>
            </a:r>
            <a:r>
              <a:rPr lang="sv-SE" baseline="0" dirty="0" smtClean="0"/>
              <a:t>.</a:t>
            </a:r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2. April 2016</a:t>
            </a:fld>
            <a:r>
              <a:rPr lang="de-DE" smtClean="0"/>
              <a:t> | Title of Presentation</a:t>
            </a:r>
            <a:endParaRPr lang="de-D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A6FE1A-8D4E-4FD0-ACAD-4AF52BE63492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1817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Eftersom</a:t>
            </a:r>
            <a:r>
              <a:rPr lang="sv-SE" baseline="0" dirty="0" smtClean="0"/>
              <a:t> ett WF endast är data, så kan vi välja att skriva en egen </a:t>
            </a:r>
            <a:r>
              <a:rPr lang="sv-SE" baseline="0" dirty="0" err="1" smtClean="0"/>
              <a:t>deserilalizer</a:t>
            </a:r>
            <a:r>
              <a:rPr lang="sv-SE" baseline="0" dirty="0" smtClean="0"/>
              <a:t>.</a:t>
            </a:r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2. April 2016</a:t>
            </a:fld>
            <a:r>
              <a:rPr lang="de-DE" smtClean="0"/>
              <a:t> | Title of Presentation</a:t>
            </a:r>
            <a:endParaRPr lang="de-D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A6FE1A-8D4E-4FD0-ACAD-4AF52BE63492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0498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Eftersom</a:t>
            </a:r>
            <a:r>
              <a:rPr lang="sv-SE" baseline="0" dirty="0" smtClean="0"/>
              <a:t> ett WF endast är data, så kan vi välja att skriva en egen </a:t>
            </a:r>
            <a:r>
              <a:rPr lang="sv-SE" baseline="0" dirty="0" err="1" smtClean="0"/>
              <a:t>deserilalizer</a:t>
            </a:r>
            <a:r>
              <a:rPr lang="sv-SE" baseline="0" dirty="0" smtClean="0"/>
              <a:t>.</a:t>
            </a:r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2. April 2016</a:t>
            </a:fld>
            <a:r>
              <a:rPr lang="de-DE" smtClean="0"/>
              <a:t> | Title of Presentation</a:t>
            </a:r>
            <a:endParaRPr lang="de-D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A6FE1A-8D4E-4FD0-ACAD-4AF52BE63492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089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Eftersom</a:t>
            </a:r>
            <a:r>
              <a:rPr lang="sv-SE" baseline="0" dirty="0" smtClean="0"/>
              <a:t> ett WF endast är data, så kan vi välja att skriva en egen </a:t>
            </a:r>
            <a:r>
              <a:rPr lang="sv-SE" baseline="0" dirty="0" err="1" smtClean="0"/>
              <a:t>deserilalizer</a:t>
            </a:r>
            <a:r>
              <a:rPr lang="sv-SE" baseline="0" dirty="0" smtClean="0"/>
              <a:t>.</a:t>
            </a:r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2. April 2016</a:t>
            </a:fld>
            <a:r>
              <a:rPr lang="de-DE" smtClean="0"/>
              <a:t> | Title of Presentation</a:t>
            </a:r>
            <a:endParaRPr lang="de-D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A6FE1A-8D4E-4FD0-ACAD-4AF52BE63492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6221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sv-SE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2. April 2016</a:t>
            </a:fld>
            <a:r>
              <a:rPr lang="de-DE" smtClean="0"/>
              <a:t> | Title of Presentation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7EAD5C-329A-47F8-B7BA-0C16571AE959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6102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Eftersom</a:t>
            </a:r>
            <a:r>
              <a:rPr lang="sv-SE" baseline="0" dirty="0" smtClean="0"/>
              <a:t> ett WF endast är data, så kan vi välja att skriva en egen </a:t>
            </a:r>
            <a:r>
              <a:rPr lang="sv-SE" baseline="0" dirty="0" err="1" smtClean="0"/>
              <a:t>deserilalizer</a:t>
            </a:r>
            <a:r>
              <a:rPr lang="sv-SE" baseline="0" dirty="0" smtClean="0"/>
              <a:t>.</a:t>
            </a:r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2. April 2016</a:t>
            </a:fld>
            <a:r>
              <a:rPr lang="de-DE" smtClean="0"/>
              <a:t> | Title of Presentation</a:t>
            </a:r>
            <a:endParaRPr lang="de-D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A6FE1A-8D4E-4FD0-ACAD-4AF52BE63492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290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9"/>
          <p:cNvSpPr>
            <a:spLocks noChangeShapeType="1"/>
          </p:cNvSpPr>
          <p:nvPr/>
        </p:nvSpPr>
        <p:spPr bwMode="gray">
          <a:xfrm>
            <a:off x="1835150" y="4221163"/>
            <a:ext cx="730885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Clr>
                <a:schemeClr val="bg2"/>
              </a:buClr>
              <a:defRPr/>
            </a:pPr>
            <a:endParaRPr lang="sv-SE">
              <a:cs typeface="+mn-cs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35150" y="4221163"/>
            <a:ext cx="6913563" cy="1800225"/>
          </a:xfrm>
        </p:spPr>
        <p:txBody>
          <a:bodyPr tIns="118800" bIns="45720"/>
          <a:lstStyle>
            <a:lvl1pPr marL="0" indent="0">
              <a:buFontTx/>
              <a:buNone/>
              <a:defRPr sz="16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835150" y="3500438"/>
            <a:ext cx="6913563" cy="720725"/>
          </a:xfrm>
        </p:spPr>
        <p:txBody>
          <a:bodyPr tIns="45720" bIns="82800" anchor="b"/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25" name="Bildobjekt 6" descr="ADDSKILLS_NEGATIVE_TRANSPARENCY_RGB.png"/>
          <p:cNvPicPr>
            <a:picLocks noChangeAspect="1"/>
          </p:cNvPicPr>
          <p:nvPr/>
        </p:nvPicPr>
        <p:blipFill>
          <a:blip r:embed="rId2"/>
          <a:srcRect l="11055" t="23690" r="11068" b="23772"/>
          <a:stretch>
            <a:fillRect/>
          </a:stretch>
        </p:blipFill>
        <p:spPr>
          <a:xfrm>
            <a:off x="7423200" y="6116400"/>
            <a:ext cx="1440000" cy="45572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885" y="-177800"/>
            <a:ext cx="9523413" cy="721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790217" y="6350023"/>
            <a:ext cx="900000" cy="36512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233C19F3-55FC-47DB-A646-05D7157761C9}" type="datetimeFigureOut">
              <a:rPr lang="sv-SE" smtClean="0"/>
              <a:pPr/>
              <a:t>2016-04-02</a:t>
            </a:fld>
            <a:endParaRPr lang="sv-SE" dirty="0"/>
          </a:p>
        </p:txBody>
      </p:sp>
      <p:sp>
        <p:nvSpPr>
          <p:cNvPr id="3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1746546" y="6350023"/>
            <a:ext cx="2895600" cy="36512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sv-SE" dirty="0"/>
          </a:p>
        </p:txBody>
      </p:sp>
      <p:sp>
        <p:nvSpPr>
          <p:cNvPr id="3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4675504" y="6350023"/>
            <a:ext cx="468000" cy="36512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FE31450E-34DA-474F-BC6E-30BC5F0A7877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88793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Hel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747543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4587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sv-S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194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8721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1150" y="765175"/>
            <a:ext cx="2087563" cy="53276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288" y="765175"/>
            <a:ext cx="6113462" cy="53276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2198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167357"/>
            <a:ext cx="7773988" cy="741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8788" y="992188"/>
            <a:ext cx="7751762" cy="4386262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531044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>
                <a:latin typeface="+mn-lt"/>
              </a:defRPr>
            </a:lvl1pPr>
            <a:lvl2pPr>
              <a:lnSpc>
                <a:spcPct val="90000"/>
              </a:lnSpc>
              <a:defRPr>
                <a:latin typeface="+mn-lt"/>
              </a:defRPr>
            </a:lvl2pPr>
            <a:lvl3pPr>
              <a:lnSpc>
                <a:spcPct val="90000"/>
              </a:lnSpc>
              <a:defRPr>
                <a:latin typeface="+mn-lt"/>
              </a:defRPr>
            </a:lvl3pPr>
            <a:lvl4pPr>
              <a:lnSpc>
                <a:spcPct val="90000"/>
              </a:lnSpc>
              <a:defRPr>
                <a:latin typeface="+mn-lt"/>
              </a:defRPr>
            </a:lvl4pPr>
            <a:lvl5pPr>
              <a:lnSpc>
                <a:spcPct val="90000"/>
              </a:lnSpc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1849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Bildobjekt 7" descr="ADDSKILLS_NEGATIVE_TRANSPARENCY_RGB.png"/>
          <p:cNvPicPr>
            <a:picLocks noChangeAspect="1"/>
          </p:cNvPicPr>
          <p:nvPr/>
        </p:nvPicPr>
        <p:blipFill>
          <a:blip r:embed="rId2"/>
          <a:srcRect l="11055" t="23690" r="11068" b="23772"/>
          <a:stretch>
            <a:fillRect/>
          </a:stretch>
        </p:blipFill>
        <p:spPr>
          <a:xfrm>
            <a:off x="7565514" y="6247586"/>
            <a:ext cx="1440000" cy="476274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</p:pic>
      <p:sp>
        <p:nvSpPr>
          <p:cNvPr id="10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4680064" y="6350023"/>
            <a:ext cx="46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fld id="{FD6810E7-735E-4CB7-8C3C-DAE6EAC80629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71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7800" indent="-177800">
              <a:buClr>
                <a:schemeClr val="accent1"/>
              </a:buClr>
              <a:buFont typeface="Wingdings" pitchFamily="2" charset="2"/>
              <a:buChar char="§"/>
              <a:defRPr/>
            </a:lvl1pPr>
            <a:lvl2pPr marL="541338" indent="-184150">
              <a:buClr>
                <a:schemeClr val="accent1"/>
              </a:buClr>
              <a:buFont typeface="Wingdings" pitchFamily="2" charset="2"/>
              <a:buChar char="§"/>
              <a:defRPr/>
            </a:lvl2pPr>
            <a:lvl3pPr marL="896938" indent="-176213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 marL="1252538" indent="-176213">
              <a:buClr>
                <a:schemeClr val="accent1"/>
              </a:buClr>
              <a:buFont typeface="Wingdings" pitchFamily="2" charset="2"/>
              <a:buChar char="§"/>
              <a:defRPr/>
            </a:lvl4pPr>
            <a:lvl5pPr marL="1616075" indent="-184150">
              <a:buClr>
                <a:schemeClr val="accent1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95602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484313"/>
            <a:ext cx="4100512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100513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95233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01224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9773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 utan logg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Rectangle 2"/>
          <p:cNvSpPr/>
          <p:nvPr/>
        </p:nvSpPr>
        <p:spPr bwMode="auto">
          <a:xfrm>
            <a:off x="7050472" y="5993904"/>
            <a:ext cx="2088232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53579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7995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Helt tom med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5991436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885" y="-177800"/>
            <a:ext cx="9523413" cy="721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395288" y="1484313"/>
            <a:ext cx="8353425" cy="46085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en-GB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gray">
          <a:xfrm>
            <a:off x="395288" y="765175"/>
            <a:ext cx="8353425" cy="3603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add title</a:t>
            </a:r>
          </a:p>
        </p:txBody>
      </p:sp>
      <p:pic>
        <p:nvPicPr>
          <p:cNvPr id="19" name="Bildobjekt 13" descr="ADDSKILLS_NEGATIVE_TRANSPARENCY_RGB.png"/>
          <p:cNvPicPr>
            <a:picLocks noChangeAspect="1"/>
          </p:cNvPicPr>
          <p:nvPr/>
        </p:nvPicPr>
        <p:blipFill>
          <a:blip r:embed="rId19" cstate="print"/>
          <a:srcRect l="10704" t="22681" r="10949" b="23195"/>
          <a:stretch>
            <a:fillRect/>
          </a:stretch>
        </p:blipFill>
        <p:spPr>
          <a:xfrm>
            <a:off x="7561156" y="6248482"/>
            <a:ext cx="1440000" cy="466666"/>
          </a:xfrm>
          <a:prstGeom prst="rect">
            <a:avLst/>
          </a:prstGeom>
        </p:spPr>
      </p:pic>
      <p:sp>
        <p:nvSpPr>
          <p:cNvPr id="31" name="Platshållare för bildnummer 5"/>
          <p:cNvSpPr txBox="1">
            <a:spLocks/>
          </p:cNvSpPr>
          <p:nvPr/>
        </p:nvSpPr>
        <p:spPr>
          <a:xfrm>
            <a:off x="4675504" y="6350023"/>
            <a:ext cx="46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FE31450E-34DA-474F-BC6E-30BC5F0A7877}" type="slidenum">
              <a:rPr lang="sv-SE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sv-SE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9pPr>
    </p:titleStyle>
    <p:bodyStyle>
      <a:lvl1pPr marL="177800" indent="-17780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sv-SE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18415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sv-SE" sz="16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96938" indent="-176213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sv-SE" sz="16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52538" indent="-176213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SzPct val="120000"/>
        <a:buFont typeface="Wingdings" pitchFamily="2" charset="2"/>
        <a:buChar char="§"/>
        <a:defRPr lang="sv-SE" sz="14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16075" indent="-18415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en-GB" sz="14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73275" indent="-184150" algn="l" rtl="0" eaLnBrk="1" fontAlgn="base" hangingPunct="1"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6pPr>
      <a:lvl7pPr marL="2530475" indent="-184150" algn="l" rtl="0" eaLnBrk="1" fontAlgn="base" hangingPunct="1"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7pPr>
      <a:lvl8pPr marL="2987675" indent="-184150" algn="l" rtl="0" eaLnBrk="1" fontAlgn="base" hangingPunct="1"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8pPr>
      <a:lvl9pPr marL="3444875" indent="-184150" algn="l" rtl="0" eaLnBrk="1" fontAlgn="base" hangingPunct="1"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Underrubrik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BizTalk360</a:t>
            </a:r>
            <a:endParaRPr lang="en-GB" dirty="0" smtClean="0"/>
          </a:p>
        </p:txBody>
      </p:sp>
      <p:sp>
        <p:nvSpPr>
          <p:cNvPr id="4099" name="Rubrik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Developing Integration Solutions using Microsoft BizTalk Server </a:t>
            </a:r>
            <a:r>
              <a:rPr lang="en-US" dirty="0" smtClean="0"/>
              <a:t>2013</a:t>
            </a:r>
            <a:endParaRPr lang="en-GB" dirty="0" smtClean="0"/>
          </a:p>
        </p:txBody>
      </p:sp>
      <p:sp>
        <p:nvSpPr>
          <p:cNvPr id="4101" name="Platshållare för datum 4"/>
          <p:cNvSpPr>
            <a:spLocks noGrp="1"/>
          </p:cNvSpPr>
          <p:nvPr>
            <p:ph type="dt" sz="half" idx="2"/>
          </p:nvPr>
        </p:nvSpPr>
        <p:spPr>
          <a:xfrm>
            <a:off x="0" y="6597650"/>
            <a:ext cx="2087563" cy="260350"/>
          </a:xfrm>
        </p:spPr>
        <p:txBody>
          <a:bodyPr/>
          <a:lstStyle/>
          <a:p>
            <a:pPr>
              <a:defRPr/>
            </a:pPr>
            <a:fld id="{D0803541-D032-4DE9-8B1A-7D5A99127074}" type="datetime3">
              <a:rPr lang="en-GB" smtClean="0">
                <a:latin typeface="Arial" pitchFamily="34" charset="0"/>
              </a:rPr>
              <a:pPr>
                <a:defRPr/>
              </a:pPr>
              <a:t>2 April, 2016</a:t>
            </a:fld>
            <a:endParaRPr lang="en-GB" smtClean="0">
              <a:latin typeface="Arial" pitchFamily="34" charset="0"/>
            </a:endParaRPr>
          </a:p>
        </p:txBody>
      </p:sp>
      <p:sp>
        <p:nvSpPr>
          <p:cNvPr id="4100" name="Platshållare för bildnummer 3"/>
          <p:cNvSpPr>
            <a:spLocks noGrp="1"/>
          </p:cNvSpPr>
          <p:nvPr>
            <p:ph type="sldNum" sz="quarter" idx="4"/>
          </p:nvPr>
        </p:nvSpPr>
        <p:spPr>
          <a:xfrm>
            <a:off x="8496300" y="6597650"/>
            <a:ext cx="647700" cy="260350"/>
          </a:xfrm>
        </p:spPr>
        <p:txBody>
          <a:bodyPr/>
          <a:lstStyle/>
          <a:p>
            <a:pPr>
              <a:defRPr/>
            </a:pPr>
            <a:fld id="{C7263310-FD83-4AA7-B24E-B918A77480DB}" type="slidenum">
              <a:rPr lang="en-GB" smtClean="0">
                <a:latin typeface="Arial" pitchFamily="34" charset="0"/>
              </a:rPr>
              <a:pPr>
                <a:defRPr/>
              </a:pPr>
              <a:t>1</a:t>
            </a:fld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Operations</a:t>
            </a:r>
            <a:endParaRPr lang="sv-SE" dirty="0"/>
          </a:p>
        </p:txBody>
      </p:sp>
      <p:sp>
        <p:nvSpPr>
          <p:cNvPr id="3" name="Rectangle 2"/>
          <p:cNvSpPr/>
          <p:nvPr/>
        </p:nvSpPr>
        <p:spPr>
          <a:xfrm>
            <a:off x="539552" y="1768748"/>
            <a:ext cx="36004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Customizable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Reflect your own unique reality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A lot of out of box widgets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Bring in data from external sources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Multiple dashboards for multiple scenarios</a:t>
            </a:r>
          </a:p>
          <a:p>
            <a:pPr lvl="1"/>
            <a:endParaRPr lang="en-US" dirty="0" smtClean="0"/>
          </a:p>
        </p:txBody>
      </p:sp>
      <p:pic>
        <p:nvPicPr>
          <p:cNvPr id="6" name="Picture 4" descr="http://cdn.biztalk360.com/wp-content/themes/biztalk360/images/operations-scre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772816"/>
            <a:ext cx="4683651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ubrik 3"/>
          <p:cNvSpPr txBox="1">
            <a:spLocks/>
          </p:cNvSpPr>
          <p:nvPr/>
        </p:nvSpPr>
        <p:spPr bwMode="gray">
          <a:xfrm>
            <a:off x="395536" y="1340445"/>
            <a:ext cx="8353425" cy="3603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kern="0" dirty="0" smtClean="0"/>
              <a:t>Dashboard</a:t>
            </a:r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244127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Operations</a:t>
            </a:r>
            <a:endParaRPr lang="sv-SE" dirty="0"/>
          </a:p>
        </p:txBody>
      </p:sp>
      <p:sp>
        <p:nvSpPr>
          <p:cNvPr id="3" name="Rectangle 2"/>
          <p:cNvSpPr/>
          <p:nvPr/>
        </p:nvSpPr>
        <p:spPr>
          <a:xfrm>
            <a:off x="539552" y="1768748"/>
            <a:ext cx="36004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 lot of different stakeholders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Different needs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Different level of access to different environments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Right amount of access for different people</a:t>
            </a:r>
          </a:p>
          <a:p>
            <a:pPr lvl="1"/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Audit user activities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See who starts and stops ports, resumes messages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Access control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Read-only access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Access to different applications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7" name="Rubrik 3"/>
          <p:cNvSpPr txBox="1">
            <a:spLocks/>
          </p:cNvSpPr>
          <p:nvPr/>
        </p:nvSpPr>
        <p:spPr bwMode="gray">
          <a:xfrm>
            <a:off x="395536" y="1340445"/>
            <a:ext cx="8353425" cy="3603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kern="0" dirty="0" smtClean="0"/>
              <a:t>Security</a:t>
            </a:r>
            <a:endParaRPr lang="en-GB" kern="0" dirty="0"/>
          </a:p>
        </p:txBody>
      </p:sp>
      <p:pic>
        <p:nvPicPr>
          <p:cNvPr id="2050" name="Picture 2" descr="operation-sec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545973"/>
            <a:ext cx="3108804" cy="3023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20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Operations</a:t>
            </a:r>
            <a:endParaRPr lang="sv-SE" dirty="0"/>
          </a:p>
        </p:txBody>
      </p:sp>
      <p:sp>
        <p:nvSpPr>
          <p:cNvPr id="3" name="Rectangle 2"/>
          <p:cNvSpPr/>
          <p:nvPr/>
        </p:nvSpPr>
        <p:spPr>
          <a:xfrm>
            <a:off x="539551" y="1768749"/>
            <a:ext cx="79854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Graphic </a:t>
            </a:r>
            <a:r>
              <a:rPr lang="en-US" dirty="0" err="1" smtClean="0"/>
              <a:t>visulization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Understand message flows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No development needed to take advantage of this</a:t>
            </a:r>
          </a:p>
        </p:txBody>
      </p:sp>
      <p:sp>
        <p:nvSpPr>
          <p:cNvPr id="7" name="Rubrik 3"/>
          <p:cNvSpPr txBox="1">
            <a:spLocks/>
          </p:cNvSpPr>
          <p:nvPr/>
        </p:nvSpPr>
        <p:spPr bwMode="gray">
          <a:xfrm>
            <a:off x="395536" y="1340445"/>
            <a:ext cx="8353425" cy="3603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kern="0" dirty="0" smtClean="0"/>
              <a:t>Visualization</a:t>
            </a:r>
            <a:endParaRPr lang="en-GB" kern="0" dirty="0"/>
          </a:p>
        </p:txBody>
      </p:sp>
      <p:pic>
        <p:nvPicPr>
          <p:cNvPr id="4098" name="Picture 2" descr="Visualize End-to-end Transa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36912"/>
            <a:ext cx="6048672" cy="375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8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Monitoring</a:t>
            </a:r>
            <a:endParaRPr lang="sv-SE" dirty="0"/>
          </a:p>
        </p:txBody>
      </p:sp>
      <p:sp>
        <p:nvSpPr>
          <p:cNvPr id="3" name="Rectangle 2"/>
          <p:cNvSpPr/>
          <p:nvPr/>
        </p:nvSpPr>
        <p:spPr>
          <a:xfrm>
            <a:off x="539551" y="1768749"/>
            <a:ext cx="798548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Alerts, notifications and automatic recovery 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Receive locations, send ports, orchestrations, host instances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Easy setup and configuration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Non-Event alerts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Monitor for events that should occur in flexible time windows</a:t>
            </a:r>
          </a:p>
        </p:txBody>
      </p:sp>
      <p:sp>
        <p:nvSpPr>
          <p:cNvPr id="7" name="Rubrik 3"/>
          <p:cNvSpPr txBox="1">
            <a:spLocks/>
          </p:cNvSpPr>
          <p:nvPr/>
        </p:nvSpPr>
        <p:spPr bwMode="gray">
          <a:xfrm>
            <a:off x="395536" y="1340445"/>
            <a:ext cx="8353425" cy="3603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kern="0" dirty="0" smtClean="0"/>
              <a:t>BizTalk </a:t>
            </a:r>
            <a:r>
              <a:rPr lang="en-GB" kern="0" dirty="0" err="1" smtClean="0"/>
              <a:t>Artifacts</a:t>
            </a:r>
            <a:endParaRPr lang="en-GB" kern="0" dirty="0"/>
          </a:p>
        </p:txBody>
      </p:sp>
      <p:sp>
        <p:nvSpPr>
          <p:cNvPr id="6" name="Rubrik 3"/>
          <p:cNvSpPr txBox="1">
            <a:spLocks/>
          </p:cNvSpPr>
          <p:nvPr/>
        </p:nvSpPr>
        <p:spPr bwMode="gray">
          <a:xfrm>
            <a:off x="395536" y="3140968"/>
            <a:ext cx="8353425" cy="3603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kern="0" dirty="0" smtClean="0"/>
              <a:t>Other </a:t>
            </a:r>
            <a:r>
              <a:rPr lang="en-GB" kern="0" dirty="0" err="1" smtClean="0"/>
              <a:t>Artifacts</a:t>
            </a:r>
            <a:endParaRPr lang="en-GB" kern="0" dirty="0"/>
          </a:p>
        </p:txBody>
      </p:sp>
      <p:sp>
        <p:nvSpPr>
          <p:cNvPr id="8" name="Rectangle 7"/>
          <p:cNvSpPr/>
          <p:nvPr/>
        </p:nvSpPr>
        <p:spPr>
          <a:xfrm>
            <a:off x="539552" y="3575918"/>
            <a:ext cx="798548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Alerts and notifications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CPU/Memory, NT Services, SQL jobs, disk space, event logs, database queries, web endpoints etc.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Alerts on different thresholds</a:t>
            </a:r>
          </a:p>
        </p:txBody>
      </p:sp>
      <p:sp>
        <p:nvSpPr>
          <p:cNvPr id="9" name="Rubrik 3"/>
          <p:cNvSpPr txBox="1">
            <a:spLocks/>
          </p:cNvSpPr>
          <p:nvPr/>
        </p:nvSpPr>
        <p:spPr bwMode="gray">
          <a:xfrm>
            <a:off x="395536" y="4796829"/>
            <a:ext cx="8353425" cy="3603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kern="0" dirty="0" smtClean="0"/>
              <a:t>Configuration</a:t>
            </a:r>
            <a:endParaRPr lang="en-GB" kern="0" dirty="0"/>
          </a:p>
        </p:txBody>
      </p:sp>
      <p:sp>
        <p:nvSpPr>
          <p:cNvPr id="10" name="Rectangle 9"/>
          <p:cNvSpPr/>
          <p:nvPr/>
        </p:nvSpPr>
        <p:spPr>
          <a:xfrm>
            <a:off x="546953" y="5157192"/>
            <a:ext cx="79854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Export/Import configuration between environments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215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6" grpId="0"/>
      <p:bldP spid="8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Monitoring</a:t>
            </a:r>
            <a:endParaRPr lang="sv-SE" dirty="0"/>
          </a:p>
        </p:txBody>
      </p:sp>
      <p:sp>
        <p:nvSpPr>
          <p:cNvPr id="3" name="Rectangle 2"/>
          <p:cNvSpPr/>
          <p:nvPr/>
        </p:nvSpPr>
        <p:spPr>
          <a:xfrm>
            <a:off x="539551" y="1768749"/>
            <a:ext cx="798548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Out of box 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Email, SMS, Event Viewer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Easy setup and configuration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SDK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Execute </a:t>
            </a:r>
            <a:r>
              <a:rPr lang="en-US" dirty="0" err="1" smtClean="0"/>
              <a:t>powershell</a:t>
            </a:r>
            <a:r>
              <a:rPr lang="en-US" dirty="0" smtClean="0"/>
              <a:t>, call rest endpoints </a:t>
            </a:r>
            <a:r>
              <a:rPr lang="en-US" dirty="0" err="1" smtClean="0"/>
              <a:t>etc</a:t>
            </a:r>
            <a:r>
              <a:rPr lang="en-US" dirty="0" smtClean="0"/>
              <a:t> on notifications or alerts.</a:t>
            </a:r>
          </a:p>
        </p:txBody>
      </p:sp>
      <p:sp>
        <p:nvSpPr>
          <p:cNvPr id="7" name="Rubrik 3"/>
          <p:cNvSpPr txBox="1">
            <a:spLocks/>
          </p:cNvSpPr>
          <p:nvPr/>
        </p:nvSpPr>
        <p:spPr bwMode="gray">
          <a:xfrm>
            <a:off x="395536" y="1340445"/>
            <a:ext cx="8353425" cy="3603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kern="0" dirty="0" smtClean="0"/>
              <a:t>Notification channels</a:t>
            </a:r>
            <a:endParaRPr lang="en-GB" kern="0" dirty="0"/>
          </a:p>
        </p:txBody>
      </p:sp>
      <p:sp>
        <p:nvSpPr>
          <p:cNvPr id="6" name="Rubrik 3"/>
          <p:cNvSpPr txBox="1">
            <a:spLocks/>
          </p:cNvSpPr>
          <p:nvPr/>
        </p:nvSpPr>
        <p:spPr bwMode="gray">
          <a:xfrm>
            <a:off x="395536" y="3140968"/>
            <a:ext cx="8353425" cy="3603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kern="0" dirty="0" smtClean="0"/>
              <a:t>Two different monitoring Dashboard</a:t>
            </a:r>
            <a:endParaRPr lang="en-GB" kern="0" dirty="0"/>
          </a:p>
        </p:txBody>
      </p:sp>
      <p:pic>
        <p:nvPicPr>
          <p:cNvPr id="6146" name="Picture 2" descr="http://cdn.biztalk360.com/wp-content/themes/biztalk360/images/monitoring-hierarical-ta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528419"/>
            <a:ext cx="4176464" cy="283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46953" y="3557334"/>
            <a:ext cx="380902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Hierarchical tree view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Updated in real time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Calendar view with drill down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Updated in real time</a:t>
            </a:r>
          </a:p>
        </p:txBody>
      </p:sp>
    </p:spTree>
    <p:extLst>
      <p:ext uri="{BB962C8B-B14F-4D97-AF65-F5344CB8AC3E}">
        <p14:creationId xmlns:p14="http://schemas.microsoft.com/office/powerpoint/2010/main" val="27032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6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Analytics</a:t>
            </a:r>
            <a:endParaRPr lang="sv-SE" dirty="0"/>
          </a:p>
        </p:txBody>
      </p:sp>
      <p:sp>
        <p:nvSpPr>
          <p:cNvPr id="3" name="Rectangle 2"/>
          <p:cNvSpPr/>
          <p:nvPr/>
        </p:nvSpPr>
        <p:spPr>
          <a:xfrm>
            <a:off x="539551" y="1768749"/>
            <a:ext cx="79854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Customize the views for the analytics of you environment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Correlate metrics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Understand the environment health using the throttling </a:t>
            </a:r>
            <a:r>
              <a:rPr lang="en-US" dirty="0" err="1" smtClean="0"/>
              <a:t>analyser</a:t>
            </a:r>
            <a:endParaRPr lang="en-US" dirty="0" smtClean="0"/>
          </a:p>
        </p:txBody>
      </p:sp>
      <p:sp>
        <p:nvSpPr>
          <p:cNvPr id="7" name="Rubrik 3"/>
          <p:cNvSpPr txBox="1">
            <a:spLocks/>
          </p:cNvSpPr>
          <p:nvPr/>
        </p:nvSpPr>
        <p:spPr bwMode="gray">
          <a:xfrm>
            <a:off x="395536" y="1340445"/>
            <a:ext cx="8353425" cy="3603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kern="0" dirty="0" smtClean="0"/>
              <a:t>Customizable dashboards</a:t>
            </a:r>
            <a:endParaRPr lang="en-GB" kern="0" dirty="0"/>
          </a:p>
        </p:txBody>
      </p:sp>
      <p:sp>
        <p:nvSpPr>
          <p:cNvPr id="11" name="Rubrik 3"/>
          <p:cNvSpPr txBox="1">
            <a:spLocks/>
          </p:cNvSpPr>
          <p:nvPr/>
        </p:nvSpPr>
        <p:spPr bwMode="gray">
          <a:xfrm>
            <a:off x="467544" y="2780928"/>
            <a:ext cx="8353425" cy="3603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Visualize messaging patterns</a:t>
            </a:r>
          </a:p>
        </p:txBody>
      </p:sp>
      <p:pic>
        <p:nvPicPr>
          <p:cNvPr id="7174" name="Picture 6" descr="Analytics Messaging Patter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267074"/>
            <a:ext cx="4104456" cy="278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7439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Extra</a:t>
            </a:r>
            <a:endParaRPr lang="sv-SE" dirty="0"/>
          </a:p>
        </p:txBody>
      </p:sp>
      <p:sp>
        <p:nvSpPr>
          <p:cNvPr id="3" name="Rectangle 2"/>
          <p:cNvSpPr/>
          <p:nvPr/>
        </p:nvSpPr>
        <p:spPr>
          <a:xfrm>
            <a:off x="539551" y="1768749"/>
            <a:ext cx="79854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350+ API to support operations, monitoring and analytics</a:t>
            </a:r>
          </a:p>
        </p:txBody>
      </p:sp>
      <p:sp>
        <p:nvSpPr>
          <p:cNvPr id="7" name="Rubrik 3"/>
          <p:cNvSpPr txBox="1">
            <a:spLocks/>
          </p:cNvSpPr>
          <p:nvPr/>
        </p:nvSpPr>
        <p:spPr bwMode="gray">
          <a:xfrm>
            <a:off x="395536" y="1340445"/>
            <a:ext cx="8353425" cy="3603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kern="0" dirty="0" smtClean="0"/>
              <a:t>REST based API access for BizTalk Environments</a:t>
            </a:r>
            <a:endParaRPr lang="en-GB" kern="0" dirty="0"/>
          </a:p>
        </p:txBody>
      </p:sp>
      <p:pic>
        <p:nvPicPr>
          <p:cNvPr id="8194" name="Picture 2" descr="extras-a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348880"/>
            <a:ext cx="4391025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428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Extra</a:t>
            </a:r>
            <a:endParaRPr lang="sv-SE" dirty="0"/>
          </a:p>
        </p:txBody>
      </p:sp>
      <p:sp>
        <p:nvSpPr>
          <p:cNvPr id="3" name="Rectangle 2"/>
          <p:cNvSpPr/>
          <p:nvPr/>
        </p:nvSpPr>
        <p:spPr>
          <a:xfrm>
            <a:off x="539551" y="1768749"/>
            <a:ext cx="79854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Utility to access multiple BizTalk environments seamless</a:t>
            </a:r>
          </a:p>
        </p:txBody>
      </p:sp>
      <p:sp>
        <p:nvSpPr>
          <p:cNvPr id="7" name="Rubrik 3"/>
          <p:cNvSpPr txBox="1">
            <a:spLocks/>
          </p:cNvSpPr>
          <p:nvPr/>
        </p:nvSpPr>
        <p:spPr bwMode="gray">
          <a:xfrm>
            <a:off x="395536" y="1340445"/>
            <a:ext cx="8353425" cy="3603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kern="0" dirty="0" smtClean="0"/>
              <a:t>Chrome Extensions</a:t>
            </a:r>
            <a:endParaRPr lang="en-GB" kern="0" dirty="0"/>
          </a:p>
        </p:txBody>
      </p:sp>
      <p:pic>
        <p:nvPicPr>
          <p:cNvPr id="9218" name="Picture 2" descr="extras-extens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43589"/>
            <a:ext cx="5286375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48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Q &amp; 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r>
              <a:rPr lang="sv-SE" dirty="0" smtClean="0"/>
              <a:t>BizTalk 360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2616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714348" y="5301208"/>
            <a:ext cx="6665964" cy="1440160"/>
          </a:xfrm>
          <a:prstGeom prst="roundRect">
            <a:avLst>
              <a:gd name="adj" fmla="val 628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solidFill>
                <a:schemeClr val="tx1"/>
              </a:solidFill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i="1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054100" y="1465263"/>
            <a:ext cx="7023100" cy="4676775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en-US" sz="1400" dirty="0"/>
              <a:t>Module 1: Introduction to BizTalk Server</a:t>
            </a:r>
          </a:p>
          <a:p>
            <a:r>
              <a:rPr lang="en-US" sz="1400" dirty="0"/>
              <a:t>Module 2: Schemas</a:t>
            </a:r>
          </a:p>
          <a:p>
            <a:r>
              <a:rPr lang="en-US" sz="1400" dirty="0"/>
              <a:t>Module 3: Maps</a:t>
            </a:r>
          </a:p>
          <a:p>
            <a:r>
              <a:rPr lang="en-US" sz="1400" dirty="0"/>
              <a:t>Module 4: Testing and Deploying BizTalk projects</a:t>
            </a:r>
          </a:p>
          <a:p>
            <a:r>
              <a:rPr lang="en-US" sz="1400" dirty="0"/>
              <a:t>Module 5: Pipelines</a:t>
            </a:r>
          </a:p>
          <a:p>
            <a:r>
              <a:rPr lang="en-US" sz="1400" dirty="0"/>
              <a:t>Module 6: Routing</a:t>
            </a:r>
          </a:p>
          <a:p>
            <a:r>
              <a:rPr lang="en-US" sz="1400" dirty="0"/>
              <a:t>Module 7: Adapters</a:t>
            </a:r>
          </a:p>
          <a:p>
            <a:r>
              <a:rPr lang="en-US" sz="1400" dirty="0"/>
              <a:t>Module 8: Web Services and WCF</a:t>
            </a:r>
          </a:p>
          <a:p>
            <a:r>
              <a:rPr lang="en-US" sz="1400" dirty="0"/>
              <a:t>Module 9: Introduction to Orchestrations</a:t>
            </a:r>
          </a:p>
          <a:p>
            <a:r>
              <a:rPr lang="en-US" sz="1400" dirty="0"/>
              <a:t>Module 10: Applied Orchestration </a:t>
            </a:r>
            <a:r>
              <a:rPr lang="en-US" sz="1400" dirty="0" smtClean="0"/>
              <a:t>Techniques</a:t>
            </a:r>
          </a:p>
          <a:p>
            <a:r>
              <a:rPr lang="en-US" sz="1400" dirty="0"/>
              <a:t>Module 11: Business Activity </a:t>
            </a:r>
            <a:r>
              <a:rPr lang="en-US" sz="1400" dirty="0" smtClean="0"/>
              <a:t>Monitoring</a:t>
            </a:r>
          </a:p>
          <a:p>
            <a:r>
              <a:rPr lang="en-US" sz="1400" dirty="0"/>
              <a:t>Module 12: Business </a:t>
            </a:r>
            <a:r>
              <a:rPr lang="en-US" sz="1400" dirty="0" smtClean="0"/>
              <a:t>Rules</a:t>
            </a:r>
          </a:p>
          <a:p>
            <a:r>
              <a:rPr lang="en-US" sz="1400" dirty="0"/>
              <a:t>Module 13: Deploying and Managing Applications</a:t>
            </a:r>
          </a:p>
          <a:p>
            <a:pPr>
              <a:defRPr/>
            </a:pPr>
            <a:r>
              <a:rPr lang="en-US" b="1" dirty="0"/>
              <a:t>Module </a:t>
            </a:r>
            <a:r>
              <a:rPr lang="en-US" b="1" dirty="0" smtClean="0"/>
              <a:t>14: BizTalk360</a:t>
            </a:r>
          </a:p>
          <a:p>
            <a:pPr lvl="1">
              <a:defRPr/>
            </a:pPr>
            <a:r>
              <a:rPr lang="en-US" b="1" dirty="0" smtClean="0"/>
              <a:t>Lesson 1: Introduction to BizTalk360</a:t>
            </a:r>
          </a:p>
          <a:p>
            <a:pPr lvl="1">
              <a:defRPr/>
            </a:pPr>
            <a:r>
              <a:rPr lang="en-US" b="1" dirty="0" smtClean="0"/>
              <a:t>Lesson </a:t>
            </a:r>
            <a:r>
              <a:rPr lang="en-US" b="1" dirty="0"/>
              <a:t>2: </a:t>
            </a:r>
            <a:r>
              <a:rPr lang="en-US" b="1" dirty="0" smtClean="0"/>
              <a:t>BizTalk360 Key Features</a:t>
            </a:r>
            <a:endParaRPr lang="en-US" b="1" dirty="0" smtClean="0"/>
          </a:p>
        </p:txBody>
      </p:sp>
      <p:pic>
        <p:nvPicPr>
          <p:cNvPr id="14" name="Picture 13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68793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68826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68859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68892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68925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068958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68991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669024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969057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254178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542210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2" y="4851026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225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en-US" dirty="0" smtClean="0"/>
              <a:t>Lesson 1: Introduction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dirty="0" smtClean="0"/>
              <a:t>What is a </a:t>
            </a:r>
            <a:r>
              <a:rPr lang="en-US" dirty="0" smtClean="0"/>
              <a:t>BizTalk360?</a:t>
            </a:r>
            <a:endParaRPr lang="en-US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dirty="0" smtClean="0"/>
              <a:t>What areas does BizTalk360 cover?</a:t>
            </a:r>
            <a:endParaRPr lang="en-US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dirty="0" smtClean="0"/>
              <a:t>Why use BizTalk360?</a:t>
            </a:r>
            <a:endParaRPr lang="en-US" dirty="0" smtClean="0"/>
          </a:p>
          <a:p>
            <a:pPr>
              <a:defRPr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9400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What is BizTalk 360?</a:t>
            </a:r>
            <a:endParaRPr lang="sv-SE" dirty="0"/>
          </a:p>
        </p:txBody>
      </p:sp>
      <p:pic>
        <p:nvPicPr>
          <p:cNvPr id="1028" name="Picture 4" descr="http://cdn.biztalk360.com/wp-content/themes/biztalk360/images/operations-scre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492896"/>
            <a:ext cx="5591578" cy="378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ounded Rectangle 38"/>
          <p:cNvSpPr/>
          <p:nvPr/>
        </p:nvSpPr>
        <p:spPr bwMode="auto">
          <a:xfrm>
            <a:off x="358298" y="1268759"/>
            <a:ext cx="7310046" cy="96999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296" y="1340768"/>
            <a:ext cx="6985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-“</a:t>
            </a:r>
            <a:r>
              <a:rPr lang="en-US" i="1" dirty="0" smtClean="0"/>
              <a:t>The </a:t>
            </a:r>
            <a:r>
              <a:rPr lang="en-US" i="1" dirty="0"/>
              <a:t>single platform to have total control over your BizTalk Server </a:t>
            </a:r>
            <a:r>
              <a:rPr lang="en-US" i="1" dirty="0" smtClean="0"/>
              <a:t>environment”</a:t>
            </a:r>
          </a:p>
          <a:p>
            <a:r>
              <a:rPr lang="sv-SE" i="1" dirty="0" smtClean="0"/>
              <a:t>-”An efficient way to manage and monitor your BizTalk Environments”</a:t>
            </a:r>
            <a:endParaRPr lang="sv-SE" i="1" dirty="0"/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395289" y="3284984"/>
            <a:ext cx="1440407" cy="1152128"/>
          </a:xfrm>
          <a:prstGeom prst="rect">
            <a:avLst/>
          </a:prstGeom>
        </p:spPr>
        <p:txBody>
          <a:bodyPr/>
          <a:lstStyle>
            <a:lvl1pPr marL="177800" indent="-17780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lang="sv-SE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13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lang="sv-SE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6938" indent="-1762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lang="sv-SE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2538" indent="-1762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itchFamily="2" charset="2"/>
              <a:buChar char="§"/>
              <a:defRPr lang="sv-SE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6075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lang="en-GB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3275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6pPr>
            <a:lvl7pPr marL="2530475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7pPr>
            <a:lvl8pPr marL="2987675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8pPr>
            <a:lvl9pPr marL="3444875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sz="1600" kern="0" dirty="0" smtClean="0"/>
              <a:t>Operations</a:t>
            </a:r>
          </a:p>
          <a:p>
            <a:pPr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sz="1600" kern="0" dirty="0" smtClean="0"/>
              <a:t>Monitoring</a:t>
            </a:r>
          </a:p>
          <a:p>
            <a:pPr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sz="1600" kern="0" dirty="0" smtClean="0"/>
              <a:t>Analytics</a:t>
            </a:r>
          </a:p>
        </p:txBody>
      </p:sp>
    </p:spTree>
    <p:extLst>
      <p:ext uri="{BB962C8B-B14F-4D97-AF65-F5344CB8AC3E}">
        <p14:creationId xmlns:p14="http://schemas.microsoft.com/office/powerpoint/2010/main" val="218447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Standard tools for operations</a:t>
            </a:r>
            <a:endParaRPr lang="sv-SE" dirty="0"/>
          </a:p>
        </p:txBody>
      </p:sp>
      <p:sp>
        <p:nvSpPr>
          <p:cNvPr id="3" name="Rectangle 2"/>
          <p:cNvSpPr/>
          <p:nvPr/>
        </p:nvSpPr>
        <p:spPr>
          <a:xfrm>
            <a:off x="539552" y="1768748"/>
            <a:ext cx="388843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Multi purpose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Used for both development, configuration, administration and operations.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Not </a:t>
            </a:r>
            <a:r>
              <a:rPr lang="en-US" dirty="0" smtClean="0"/>
              <a:t>designed with operations in mind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Very Powerful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Need a level of understanding to use </a:t>
            </a:r>
            <a:r>
              <a:rPr lang="en-US" dirty="0" smtClean="0"/>
              <a:t>it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Too powerful?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No access control, no audit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Anyone with access to the console can do anything to the environment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No web access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No dashboards or graphical tools</a:t>
            </a:r>
          </a:p>
        </p:txBody>
      </p:sp>
      <p:sp>
        <p:nvSpPr>
          <p:cNvPr id="39" name="Rubrik 3"/>
          <p:cNvSpPr txBox="1">
            <a:spLocks/>
          </p:cNvSpPr>
          <p:nvPr/>
        </p:nvSpPr>
        <p:spPr bwMode="gray">
          <a:xfrm>
            <a:off x="395537" y="1340445"/>
            <a:ext cx="3888432" cy="3603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kern="0" dirty="0" smtClean="0"/>
              <a:t>BizTalk Administration Console</a:t>
            </a:r>
            <a:endParaRPr lang="en-GB" kern="0" dirty="0"/>
          </a:p>
        </p:txBody>
      </p:sp>
      <p:sp>
        <p:nvSpPr>
          <p:cNvPr id="45" name="Rubrik 3"/>
          <p:cNvSpPr txBox="1">
            <a:spLocks/>
          </p:cNvSpPr>
          <p:nvPr/>
        </p:nvSpPr>
        <p:spPr bwMode="gray">
          <a:xfrm>
            <a:off x="4716016" y="1340768"/>
            <a:ext cx="3888432" cy="3603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kern="0" dirty="0" smtClean="0"/>
              <a:t>BizTalk 360</a:t>
            </a:r>
            <a:endParaRPr lang="en-GB" kern="0" dirty="0"/>
          </a:p>
        </p:txBody>
      </p:sp>
      <p:sp>
        <p:nvSpPr>
          <p:cNvPr id="46" name="Rectangle 45"/>
          <p:cNvSpPr/>
          <p:nvPr/>
        </p:nvSpPr>
        <p:spPr>
          <a:xfrm>
            <a:off x="4644008" y="1772816"/>
            <a:ext cx="388843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Single purpose is operations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Designed with day to day operations in mind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Easy to use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No deep BizTalk knowledge needed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Customizable Restrictions 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Access control and audit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Right access for different stakeholders with full audit and governance of activities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W</a:t>
            </a:r>
            <a:r>
              <a:rPr lang="en-US" dirty="0" smtClean="0"/>
              <a:t>eb access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Multiple customizable dashboards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Different graphical tools for easy overview</a:t>
            </a:r>
          </a:p>
        </p:txBody>
      </p:sp>
    </p:spTree>
    <p:extLst>
      <p:ext uri="{BB962C8B-B14F-4D97-AF65-F5344CB8AC3E}">
        <p14:creationId xmlns:p14="http://schemas.microsoft.com/office/powerpoint/2010/main" val="57078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Standard tools for Monitoring</a:t>
            </a:r>
            <a:endParaRPr lang="sv-SE" dirty="0"/>
          </a:p>
        </p:txBody>
      </p:sp>
      <p:sp>
        <p:nvSpPr>
          <p:cNvPr id="3" name="Rectangle 2"/>
          <p:cNvSpPr/>
          <p:nvPr/>
        </p:nvSpPr>
        <p:spPr>
          <a:xfrm>
            <a:off x="539552" y="1768748"/>
            <a:ext cx="777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Complex, extensive and powerful products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Struggle to configure correctly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Struggle to find correct thresholds and behaviors for alerts and reporting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Need expertise on the products to use them correctly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Normally the monitoring experts aren’t familiar with BizTalk and vice versa</a:t>
            </a:r>
          </a:p>
          <a:p>
            <a:pPr lvl="1"/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Not built specifically for BizTalk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Mostly for Server monitoring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Extended with plugins</a:t>
            </a:r>
            <a:r>
              <a:rPr lang="en-US" dirty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 to make it work</a:t>
            </a:r>
          </a:p>
        </p:txBody>
      </p:sp>
      <p:sp>
        <p:nvSpPr>
          <p:cNvPr id="39" name="Rubrik 3"/>
          <p:cNvSpPr txBox="1">
            <a:spLocks/>
          </p:cNvSpPr>
          <p:nvPr/>
        </p:nvSpPr>
        <p:spPr bwMode="gray">
          <a:xfrm>
            <a:off x="395536" y="1340445"/>
            <a:ext cx="8353425" cy="3603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kern="0" dirty="0" smtClean="0"/>
              <a:t>SCOM, OP5 Monitor, IBM Tivoli Monitor, HP </a:t>
            </a:r>
            <a:r>
              <a:rPr lang="en-GB" kern="0" dirty="0" err="1" smtClean="0"/>
              <a:t>OpenView</a:t>
            </a:r>
            <a:r>
              <a:rPr lang="en-GB" kern="0" dirty="0" smtClean="0"/>
              <a:t> </a:t>
            </a:r>
            <a:r>
              <a:rPr lang="en-GB" kern="0" dirty="0" err="1"/>
              <a:t>e</a:t>
            </a:r>
            <a:r>
              <a:rPr lang="en-GB" kern="0" dirty="0" err="1" smtClean="0"/>
              <a:t>tc</a:t>
            </a:r>
            <a:endParaRPr lang="en-GB" kern="0" dirty="0"/>
          </a:p>
        </p:txBody>
      </p:sp>
      <p:sp>
        <p:nvSpPr>
          <p:cNvPr id="6" name="Rubrik 3"/>
          <p:cNvSpPr txBox="1">
            <a:spLocks/>
          </p:cNvSpPr>
          <p:nvPr/>
        </p:nvSpPr>
        <p:spPr bwMode="gray">
          <a:xfrm>
            <a:off x="395536" y="4076749"/>
            <a:ext cx="8353425" cy="3603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kern="0" dirty="0" smtClean="0"/>
              <a:t>BizTalk 360</a:t>
            </a:r>
            <a:endParaRPr lang="en-GB" kern="0" dirty="0"/>
          </a:p>
        </p:txBody>
      </p:sp>
      <p:sp>
        <p:nvSpPr>
          <p:cNvPr id="7" name="Rectangle 6"/>
          <p:cNvSpPr/>
          <p:nvPr/>
        </p:nvSpPr>
        <p:spPr>
          <a:xfrm>
            <a:off x="539552" y="4433044"/>
            <a:ext cx="777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Easy to use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Easy to set up monitoring and alerts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Built in notification channels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Export/Import configuration between environments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Specifically built for BizTalk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Most challenges that arise in BizTalk monitoring thought of from the beginning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2 different specific monitoring dashboards for different needs updated in real time</a:t>
            </a:r>
          </a:p>
        </p:txBody>
      </p:sp>
    </p:spTree>
    <p:extLst>
      <p:ext uri="{BB962C8B-B14F-4D97-AF65-F5344CB8AC3E}">
        <p14:creationId xmlns:p14="http://schemas.microsoft.com/office/powerpoint/2010/main" val="192961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Standard tools for Analytics</a:t>
            </a:r>
            <a:endParaRPr lang="sv-SE" dirty="0"/>
          </a:p>
        </p:txBody>
      </p:sp>
      <p:sp>
        <p:nvSpPr>
          <p:cNvPr id="3" name="Rectangle 2"/>
          <p:cNvSpPr/>
          <p:nvPr/>
        </p:nvSpPr>
        <p:spPr>
          <a:xfrm>
            <a:off x="539552" y="1768748"/>
            <a:ext cx="77768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 lot of different tools to keep track of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Knowledge about each product needed to use them correctly</a:t>
            </a:r>
          </a:p>
          <a:p>
            <a:pPr lvl="1"/>
            <a:endParaRPr lang="en-US" dirty="0" smtClean="0"/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dirty="0"/>
              <a:t>Need a level of understanding on BizTalk analytics to get the answers you </a:t>
            </a:r>
            <a:r>
              <a:rPr lang="en-US" dirty="0" smtClean="0"/>
              <a:t>want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What am I looking for?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What values are good and bad?</a:t>
            </a:r>
          </a:p>
        </p:txBody>
      </p:sp>
      <p:sp>
        <p:nvSpPr>
          <p:cNvPr id="39" name="Rubrik 3"/>
          <p:cNvSpPr txBox="1">
            <a:spLocks/>
          </p:cNvSpPr>
          <p:nvPr/>
        </p:nvSpPr>
        <p:spPr bwMode="gray">
          <a:xfrm>
            <a:off x="395536" y="1340445"/>
            <a:ext cx="8353425" cy="3603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kern="0" dirty="0" err="1" smtClean="0"/>
              <a:t>Perfmon</a:t>
            </a:r>
            <a:r>
              <a:rPr lang="en-GB" kern="0" dirty="0" smtClean="0"/>
              <a:t>, PAL, BizTalk </a:t>
            </a:r>
            <a:r>
              <a:rPr lang="en-GB" kern="0" dirty="0"/>
              <a:t>Health Monitor, </a:t>
            </a:r>
            <a:r>
              <a:rPr lang="en-GB" kern="0" dirty="0" smtClean="0"/>
              <a:t>BizTalk Benchmark Wizard</a:t>
            </a:r>
            <a:endParaRPr lang="en-GB" kern="0" dirty="0"/>
          </a:p>
        </p:txBody>
      </p:sp>
      <p:sp>
        <p:nvSpPr>
          <p:cNvPr id="5" name="Rubrik 3"/>
          <p:cNvSpPr txBox="1">
            <a:spLocks/>
          </p:cNvSpPr>
          <p:nvPr/>
        </p:nvSpPr>
        <p:spPr bwMode="gray">
          <a:xfrm>
            <a:off x="395536" y="3572693"/>
            <a:ext cx="8353425" cy="3603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kern="0" dirty="0" smtClean="0"/>
              <a:t>BizTalk 360</a:t>
            </a:r>
            <a:endParaRPr lang="en-GB" kern="0" dirty="0"/>
          </a:p>
        </p:txBody>
      </p:sp>
      <p:sp>
        <p:nvSpPr>
          <p:cNvPr id="6" name="Rectangle 5"/>
          <p:cNvSpPr/>
          <p:nvPr/>
        </p:nvSpPr>
        <p:spPr>
          <a:xfrm>
            <a:off x="539552" y="3947572"/>
            <a:ext cx="777686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One tool to visualize interesting facts and environment health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Customizable for specific needs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Tells you what’s interesting based on standard BizTalk performance counters and databases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Tells you how your environment are doing based on standard BizTalk performance counters and databases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93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Why BizTalk360?</a:t>
            </a:r>
            <a:endParaRPr lang="sv-SE" dirty="0"/>
          </a:p>
        </p:txBody>
      </p:sp>
      <p:sp>
        <p:nvSpPr>
          <p:cNvPr id="3" name="Rectangle 2"/>
          <p:cNvSpPr/>
          <p:nvPr/>
        </p:nvSpPr>
        <p:spPr>
          <a:xfrm>
            <a:off x="539552" y="1768748"/>
            <a:ext cx="777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Specifically built for BizTalk</a:t>
            </a:r>
          </a:p>
          <a:p>
            <a:pPr lvl="1"/>
            <a:endParaRPr lang="en-US" dirty="0" smtClean="0"/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Customizable for different needs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Secure, Access controlled and audits user activities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Easy to configure, manage and get the right information from the right sources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A lot of functionality built into one</a:t>
            </a:r>
          </a:p>
        </p:txBody>
      </p:sp>
    </p:spTree>
    <p:extLst>
      <p:ext uri="{BB962C8B-B14F-4D97-AF65-F5344CB8AC3E}">
        <p14:creationId xmlns:p14="http://schemas.microsoft.com/office/powerpoint/2010/main" val="147807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en-US" dirty="0" smtClean="0"/>
              <a:t>Lesson </a:t>
            </a:r>
            <a:r>
              <a:rPr lang="en-US" dirty="0" smtClean="0"/>
              <a:t>2: Key Features</a:t>
            </a:r>
            <a:endParaRPr lang="en-US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dirty="0" smtClean="0"/>
              <a:t>Operations</a:t>
            </a:r>
            <a:endParaRPr lang="en-US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dirty="0" smtClean="0"/>
              <a:t>Monitoring</a:t>
            </a:r>
            <a:endParaRPr lang="en-US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dirty="0" smtClean="0"/>
              <a:t>Analytics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 smtClean="0"/>
              <a:t>Extra</a:t>
            </a:r>
            <a:endParaRPr lang="en-US" dirty="0" smtClean="0"/>
          </a:p>
          <a:p>
            <a:pPr>
              <a:defRPr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6317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passad Addskills Theme">
  <a:themeElements>
    <a:clrScheme name="© 2008 Logica Slide Master 1">
      <a:dk1>
        <a:srgbClr val="000000"/>
      </a:dk1>
      <a:lt1>
        <a:srgbClr val="FFFFFF"/>
      </a:lt1>
      <a:dk2>
        <a:srgbClr val="DDDDDD"/>
      </a:dk2>
      <a:lt2>
        <a:srgbClr val="5F5F5F"/>
      </a:lt2>
      <a:accent1>
        <a:srgbClr val="FFCC00"/>
      </a:accent1>
      <a:accent2>
        <a:srgbClr val="8D979B"/>
      </a:accent2>
      <a:accent3>
        <a:srgbClr val="FFFFFF"/>
      </a:accent3>
      <a:accent4>
        <a:srgbClr val="000000"/>
      </a:accent4>
      <a:accent5>
        <a:srgbClr val="FFE2AA"/>
      </a:accent5>
      <a:accent6>
        <a:srgbClr val="7F888C"/>
      </a:accent6>
      <a:hlink>
        <a:srgbClr val="A5AA78"/>
      </a:hlink>
      <a:folHlink>
        <a:srgbClr val="CE6700"/>
      </a:folHlink>
    </a:clrScheme>
    <a:fontScheme name="© 2008 Logica Slide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bg2"/>
          </a:buClr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bg2"/>
          </a:buClr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© 2008 Logica Slide Master 1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FFCC00"/>
        </a:accent1>
        <a:accent2>
          <a:srgbClr val="8D979B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7F888C"/>
        </a:accent6>
        <a:hlink>
          <a:srgbClr val="A5AA78"/>
        </a:hlink>
        <a:folHlink>
          <a:srgbClr val="CE67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DDDDDD"/>
      </a:dk2>
      <a:lt2>
        <a:srgbClr val="5F5F5F"/>
      </a:lt2>
      <a:accent1>
        <a:srgbClr val="FFCC00"/>
      </a:accent1>
      <a:accent2>
        <a:srgbClr val="8D979B"/>
      </a:accent2>
      <a:accent3>
        <a:srgbClr val="FFFFFF"/>
      </a:accent3>
      <a:accent4>
        <a:srgbClr val="000000"/>
      </a:accent4>
      <a:accent5>
        <a:srgbClr val="FFE2AA"/>
      </a:accent5>
      <a:accent6>
        <a:srgbClr val="7F888C"/>
      </a:accent6>
      <a:hlink>
        <a:srgbClr val="A5AA78"/>
      </a:hlink>
      <a:folHlink>
        <a:srgbClr val="CE67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2009-11-30T22:22:25Z</outs:dateTime>
      <outs:isPinned>true</outs:isPinned>
    </outs:relatedDate>
    <outs:relatedDate>
      <outs:type>2</outs:type>
      <outs:displayName>Created</outs:displayName>
      <outs:dateTime>2009-03-09T21:00:21Z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hedbergjh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Hedberg, Johan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456EABD5-34AD-42C3-961A-905E52F76613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Logica Slide Template 08</Template>
  <TotalTime>18099</TotalTime>
  <Words>1146</Words>
  <Application>Microsoft Office PowerPoint</Application>
  <PresentationFormat>On-screen Show (4:3)</PresentationFormat>
  <Paragraphs>220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Verdana</vt:lpstr>
      <vt:lpstr>Wingdings</vt:lpstr>
      <vt:lpstr>Anpassad Addskills Theme</vt:lpstr>
      <vt:lpstr>Developing Integration Solutions using Microsoft BizTalk Server 2013</vt:lpstr>
      <vt:lpstr>Course Outline</vt:lpstr>
      <vt:lpstr>Lesson 1: Introduction</vt:lpstr>
      <vt:lpstr>What is BizTalk 360?</vt:lpstr>
      <vt:lpstr>Standard tools for operations</vt:lpstr>
      <vt:lpstr>Standard tools for Monitoring</vt:lpstr>
      <vt:lpstr>Standard tools for Analytics</vt:lpstr>
      <vt:lpstr>Why BizTalk360?</vt:lpstr>
      <vt:lpstr>Lesson 2: Key Features</vt:lpstr>
      <vt:lpstr>Operations</vt:lpstr>
      <vt:lpstr>Operations</vt:lpstr>
      <vt:lpstr>Operations</vt:lpstr>
      <vt:lpstr>Monitoring</vt:lpstr>
      <vt:lpstr>Monitoring</vt:lpstr>
      <vt:lpstr>Analytics</vt:lpstr>
      <vt:lpstr>Extra</vt:lpstr>
      <vt:lpstr>Extra</vt:lpstr>
      <vt:lpstr>Q &amp; A</vt:lpstr>
    </vt:vector>
  </TitlesOfParts>
  <Company>WM-Data 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Allmännt</dc:title>
  <dc:creator>hedbergjh</dc:creator>
  <cp:lastModifiedBy>Robin E</cp:lastModifiedBy>
  <cp:revision>352</cp:revision>
  <dcterms:created xsi:type="dcterms:W3CDTF">2009-03-09T21:00:21Z</dcterms:created>
  <dcterms:modified xsi:type="dcterms:W3CDTF">2016-04-02T12:18:58Z</dcterms:modified>
  <cp:category>Sales &amp; Marketing</cp:category>
</cp:coreProperties>
</file>