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2"/>
  </p:sldMasterIdLst>
  <p:notesMasterIdLst>
    <p:notesMasterId r:id="rId71"/>
  </p:notesMasterIdLst>
  <p:handoutMasterIdLst>
    <p:handoutMasterId r:id="rId72"/>
  </p:handoutMasterIdLst>
  <p:sldIdLst>
    <p:sldId id="268" r:id="rId3"/>
    <p:sldId id="393" r:id="rId4"/>
    <p:sldId id="404" r:id="rId5"/>
    <p:sldId id="303" r:id="rId6"/>
    <p:sldId id="308" r:id="rId7"/>
    <p:sldId id="287" r:id="rId8"/>
    <p:sldId id="312" r:id="rId9"/>
    <p:sldId id="309" r:id="rId10"/>
    <p:sldId id="284" r:id="rId11"/>
    <p:sldId id="407" r:id="rId12"/>
    <p:sldId id="467" r:id="rId13"/>
    <p:sldId id="468" r:id="rId14"/>
    <p:sldId id="469" r:id="rId15"/>
    <p:sldId id="470" r:id="rId16"/>
    <p:sldId id="402" r:id="rId17"/>
    <p:sldId id="390" r:id="rId18"/>
    <p:sldId id="410" r:id="rId19"/>
    <p:sldId id="411" r:id="rId20"/>
    <p:sldId id="437" r:id="rId21"/>
    <p:sldId id="442" r:id="rId22"/>
    <p:sldId id="443" r:id="rId23"/>
    <p:sldId id="444" r:id="rId24"/>
    <p:sldId id="445" r:id="rId25"/>
    <p:sldId id="446" r:id="rId26"/>
    <p:sldId id="447" r:id="rId27"/>
    <p:sldId id="471" r:id="rId28"/>
    <p:sldId id="438" r:id="rId29"/>
    <p:sldId id="448" r:id="rId30"/>
    <p:sldId id="449" r:id="rId31"/>
    <p:sldId id="450" r:id="rId32"/>
    <p:sldId id="451" r:id="rId33"/>
    <p:sldId id="452" r:id="rId34"/>
    <p:sldId id="453" r:id="rId35"/>
    <p:sldId id="454" r:id="rId36"/>
    <p:sldId id="455" r:id="rId37"/>
    <p:sldId id="456" r:id="rId38"/>
    <p:sldId id="460" r:id="rId39"/>
    <p:sldId id="461" r:id="rId40"/>
    <p:sldId id="462" r:id="rId41"/>
    <p:sldId id="472" r:id="rId42"/>
    <p:sldId id="439" r:id="rId43"/>
    <p:sldId id="463" r:id="rId44"/>
    <p:sldId id="464" r:id="rId45"/>
    <p:sldId id="465" r:id="rId46"/>
    <p:sldId id="311" r:id="rId47"/>
    <p:sldId id="280" r:id="rId48"/>
    <p:sldId id="473" r:id="rId49"/>
    <p:sldId id="440" r:id="rId50"/>
    <p:sldId id="441" r:id="rId51"/>
    <p:sldId id="466" r:id="rId52"/>
    <p:sldId id="356" r:id="rId53"/>
    <p:sldId id="315" r:id="rId54"/>
    <p:sldId id="333" r:id="rId55"/>
    <p:sldId id="334" r:id="rId56"/>
    <p:sldId id="341" r:id="rId57"/>
    <p:sldId id="342" r:id="rId58"/>
    <p:sldId id="340" r:id="rId59"/>
    <p:sldId id="376" r:id="rId60"/>
    <p:sldId id="392" r:id="rId61"/>
    <p:sldId id="281" r:id="rId62"/>
    <p:sldId id="384" r:id="rId63"/>
    <p:sldId id="349" r:id="rId64"/>
    <p:sldId id="352" r:id="rId65"/>
    <p:sldId id="351" r:id="rId66"/>
    <p:sldId id="363" r:id="rId67"/>
    <p:sldId id="364" r:id="rId68"/>
    <p:sldId id="374" r:id="rId69"/>
    <p:sldId id="375" r:id="rId70"/>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616"/>
    <a:srgbClr val="00A20F"/>
    <a:srgbClr val="00C025"/>
    <a:srgbClr val="01FF07"/>
    <a:srgbClr val="5BFF5B"/>
    <a:srgbClr val="FF4141"/>
    <a:srgbClr val="292929"/>
    <a:srgbClr val="B2B2B2"/>
    <a:srgbClr val="CFD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969" autoAdjust="0"/>
  </p:normalViewPr>
  <p:slideViewPr>
    <p:cSldViewPr>
      <p:cViewPr varScale="1">
        <p:scale>
          <a:sx n="124" d="100"/>
          <a:sy n="124" d="100"/>
        </p:scale>
        <p:origin x="978"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5" d="100"/>
          <a:sy n="85" d="100"/>
        </p:scale>
        <p:origin x="-31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1" Type="http://schemas.openxmlformats.org/officeDocument/2006/relationships/image" Target="../media/image21.png"/></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7E494-958A-49AB-BE19-64D3E98725EB}" type="doc">
      <dgm:prSet loTypeId="urn:microsoft.com/office/officeart/2005/8/layout/target1" loCatId="relationship" qsTypeId="urn:microsoft.com/office/officeart/2005/8/quickstyle/simple1" qsCatId="simple" csTypeId="urn:microsoft.com/office/officeart/2005/8/colors/accent1_2" csCatId="accent1" phldr="1"/>
      <dgm:spPr/>
    </dgm:pt>
    <dgm:pt modelId="{15858C27-05B0-480C-A8F9-7280F5181020}">
      <dgm:prSet phldrT="[Text]" custT="1"/>
      <dgm:spPr/>
      <dgm:t>
        <a:bodyPr/>
        <a:lstStyle/>
        <a:p>
          <a:r>
            <a:rPr lang="en-GB" sz="1200" dirty="0">
              <a:solidFill>
                <a:schemeClr val="tx1"/>
              </a:solidFill>
            </a:rPr>
            <a:t>2004, core engine</a:t>
          </a:r>
        </a:p>
      </dgm:t>
    </dgm:pt>
    <dgm:pt modelId="{6A669654-71B4-44AF-ADAA-093E8CAA5722}" type="parTrans" cxnId="{751A9B3B-2DD9-452F-8785-53FBCD0D5EB1}">
      <dgm:prSet/>
      <dgm:spPr/>
      <dgm:t>
        <a:bodyPr/>
        <a:lstStyle/>
        <a:p>
          <a:endParaRPr lang="en-GB"/>
        </a:p>
      </dgm:t>
    </dgm:pt>
    <dgm:pt modelId="{1E17778E-91F4-411D-96CE-BD7DA649203C}" type="sibTrans" cxnId="{751A9B3B-2DD9-452F-8785-53FBCD0D5EB1}">
      <dgm:prSet/>
      <dgm:spPr/>
      <dgm:t>
        <a:bodyPr/>
        <a:lstStyle/>
        <a:p>
          <a:endParaRPr lang="en-GB"/>
        </a:p>
      </dgm:t>
    </dgm:pt>
    <dgm:pt modelId="{D47A7B43-16E5-4F86-99C9-3C7B237C26EF}">
      <dgm:prSet phldrT="[Text]" custT="1"/>
      <dgm:spPr/>
      <dgm:t>
        <a:bodyPr/>
        <a:lstStyle/>
        <a:p>
          <a:r>
            <a:rPr lang="en-GB" sz="1200" dirty="0">
              <a:solidFill>
                <a:schemeClr val="tx1"/>
              </a:solidFill>
            </a:rPr>
            <a:t>2006, 2005, </a:t>
          </a:r>
          <a:br>
            <a:rPr lang="en-GB" sz="1200" dirty="0">
              <a:solidFill>
                <a:schemeClr val="tx1"/>
              </a:solidFill>
            </a:rPr>
          </a:br>
          <a:r>
            <a:rPr lang="en-GB" sz="1200" dirty="0">
              <a:solidFill>
                <a:schemeClr val="tx1"/>
              </a:solidFill>
            </a:rPr>
            <a:t>Applications, </a:t>
          </a:r>
          <a:r>
            <a:rPr lang="en-GB" sz="1200" dirty="0" err="1">
              <a:solidFill>
                <a:schemeClr val="tx1"/>
              </a:solidFill>
            </a:rPr>
            <a:t>perf</a:t>
          </a:r>
          <a:r>
            <a:rPr lang="en-GB" sz="1200" dirty="0">
              <a:solidFill>
                <a:schemeClr val="tx1"/>
              </a:solidFill>
            </a:rPr>
            <a:t>.</a:t>
          </a:r>
        </a:p>
      </dgm:t>
    </dgm:pt>
    <dgm:pt modelId="{27F18E9D-1130-466B-AA75-45BFD442D491}" type="parTrans" cxnId="{7103114C-4215-4564-89FD-FD119A604F89}">
      <dgm:prSet/>
      <dgm:spPr/>
      <dgm:t>
        <a:bodyPr/>
        <a:lstStyle/>
        <a:p>
          <a:endParaRPr lang="en-GB"/>
        </a:p>
      </dgm:t>
    </dgm:pt>
    <dgm:pt modelId="{FCDE4045-CD8E-43C5-A800-57C3B4F59385}" type="sibTrans" cxnId="{7103114C-4215-4564-89FD-FD119A604F89}">
      <dgm:prSet/>
      <dgm:spPr/>
      <dgm:t>
        <a:bodyPr/>
        <a:lstStyle/>
        <a:p>
          <a:endParaRPr lang="en-GB"/>
        </a:p>
      </dgm:t>
    </dgm:pt>
    <dgm:pt modelId="{076CE023-D48A-4062-B7EF-5B277212E432}">
      <dgm:prSet phldrT="[Text]" custT="1"/>
      <dgm:spPr/>
      <dgm:t>
        <a:bodyPr/>
        <a:lstStyle/>
        <a:p>
          <a:r>
            <a:rPr lang="en-GB" sz="1200" dirty="0">
              <a:solidFill>
                <a:schemeClr val="tx1"/>
              </a:solidFill>
            </a:rPr>
            <a:t>2006 R2, EDI, RFID, WCF, Adapters</a:t>
          </a:r>
        </a:p>
      </dgm:t>
    </dgm:pt>
    <dgm:pt modelId="{BA8422CE-F059-488F-989C-AA490B2E8F54}" type="parTrans" cxnId="{A6E65686-6CF1-419A-A740-BEB67B160ABE}">
      <dgm:prSet/>
      <dgm:spPr/>
      <dgm:t>
        <a:bodyPr/>
        <a:lstStyle/>
        <a:p>
          <a:endParaRPr lang="en-GB"/>
        </a:p>
      </dgm:t>
    </dgm:pt>
    <dgm:pt modelId="{0D836277-2545-4173-89E5-01DE5066187C}" type="sibTrans" cxnId="{A6E65686-6CF1-419A-A740-BEB67B160ABE}">
      <dgm:prSet/>
      <dgm:spPr/>
      <dgm:t>
        <a:bodyPr/>
        <a:lstStyle/>
        <a:p>
          <a:endParaRPr lang="en-GB"/>
        </a:p>
      </dgm:t>
    </dgm:pt>
    <dgm:pt modelId="{6CA153A3-F062-4A4F-AB70-966957EAE2FD}">
      <dgm:prSet phldrT="[Text]" custT="1"/>
      <dgm:spPr/>
      <dgm:t>
        <a:bodyPr/>
        <a:lstStyle/>
        <a:p>
          <a:r>
            <a:rPr lang="en-GB" sz="1200" dirty="0">
              <a:solidFill>
                <a:schemeClr val="tx1"/>
              </a:solidFill>
            </a:rPr>
            <a:t>2009, 2008, ESB, EDI, Adapters, ALM</a:t>
          </a:r>
        </a:p>
      </dgm:t>
    </dgm:pt>
    <dgm:pt modelId="{AF2711D4-430E-4375-AAE5-F640A3AFDEB6}" type="parTrans" cxnId="{20C81D72-BDC6-4DCA-9610-EA70FC3083AF}">
      <dgm:prSet/>
      <dgm:spPr/>
      <dgm:t>
        <a:bodyPr/>
        <a:lstStyle/>
        <a:p>
          <a:endParaRPr lang="en-GB"/>
        </a:p>
      </dgm:t>
    </dgm:pt>
    <dgm:pt modelId="{114D245C-B9FD-4CD4-91CB-C3DC612DD711}" type="sibTrans" cxnId="{20C81D72-BDC6-4DCA-9610-EA70FC3083AF}">
      <dgm:prSet/>
      <dgm:spPr/>
      <dgm:t>
        <a:bodyPr/>
        <a:lstStyle/>
        <a:p>
          <a:endParaRPr lang="en-GB"/>
        </a:p>
      </dgm:t>
    </dgm:pt>
    <dgm:pt modelId="{318027EA-2695-4B5A-BABA-648FA57A6DC5}">
      <dgm:prSet phldrT="[Text]" custT="1"/>
      <dgm:spPr/>
      <dgm:t>
        <a:bodyPr/>
        <a:lstStyle/>
        <a:p>
          <a:r>
            <a:rPr lang="en-GB" sz="1200" dirty="0">
              <a:solidFill>
                <a:schemeClr val="tx1"/>
              </a:solidFill>
            </a:rPr>
            <a:t>2010, 2010, </a:t>
          </a:r>
          <a:r>
            <a:rPr lang="en-GB" sz="1200" dirty="0" err="1">
              <a:solidFill>
                <a:schemeClr val="tx1"/>
              </a:solidFill>
            </a:rPr>
            <a:t>Mgmt</a:t>
          </a:r>
          <a:r>
            <a:rPr lang="en-GB" sz="1200" dirty="0">
              <a:solidFill>
                <a:schemeClr val="tx1"/>
              </a:solidFill>
            </a:rPr>
            <a:t>, ESB, Adapters, productivity, B2B,</a:t>
          </a:r>
        </a:p>
        <a:p>
          <a:r>
            <a:rPr lang="en-GB" sz="1200" dirty="0">
              <a:solidFill>
                <a:schemeClr val="tx1"/>
              </a:solidFill>
            </a:rPr>
            <a:t>AppFabric &amp; WF</a:t>
          </a:r>
        </a:p>
      </dgm:t>
    </dgm:pt>
    <dgm:pt modelId="{0864F34C-0A45-4D31-A265-8B9FE9421C1C}" type="parTrans" cxnId="{F12851E4-63DA-4252-8CB6-A08567C07A6B}">
      <dgm:prSet/>
      <dgm:spPr/>
      <dgm:t>
        <a:bodyPr/>
        <a:lstStyle/>
        <a:p>
          <a:endParaRPr lang="sv-SE"/>
        </a:p>
      </dgm:t>
    </dgm:pt>
    <dgm:pt modelId="{EB8FCA8E-8C79-4F4F-A809-5DE0D5ECCBBE}" type="sibTrans" cxnId="{F12851E4-63DA-4252-8CB6-A08567C07A6B}">
      <dgm:prSet/>
      <dgm:spPr/>
      <dgm:t>
        <a:bodyPr/>
        <a:lstStyle/>
        <a:p>
          <a:endParaRPr lang="sv-SE"/>
        </a:p>
      </dgm:t>
    </dgm:pt>
    <dgm:pt modelId="{F8AE7B80-03E2-4354-8583-17B94E49F407}" type="pres">
      <dgm:prSet presAssocID="{9007E494-958A-49AB-BE19-64D3E98725EB}" presName="composite" presStyleCnt="0">
        <dgm:presLayoutVars>
          <dgm:chMax val="5"/>
          <dgm:dir/>
          <dgm:resizeHandles val="exact"/>
        </dgm:presLayoutVars>
      </dgm:prSet>
      <dgm:spPr/>
    </dgm:pt>
    <dgm:pt modelId="{17C0181E-52F8-4DD6-A1DC-02990D964BAA}" type="pres">
      <dgm:prSet presAssocID="{15858C27-05B0-480C-A8F9-7280F5181020}" presName="circle1" presStyleLbl="lnNode1" presStyleIdx="0" presStyleCnt="5"/>
      <dgm:spPr>
        <a:gradFill rotWithShape="0">
          <a:gsLst>
            <a:gs pos="0">
              <a:schemeClr val="accent5">
                <a:lumMod val="90000"/>
              </a:schemeClr>
            </a:gs>
            <a:gs pos="100000">
              <a:schemeClr val="accent5">
                <a:lumMod val="75000"/>
              </a:schemeClr>
            </a:gs>
          </a:gsLst>
          <a:lin ang="5400000" scaled="1"/>
        </a:gradFill>
      </dgm:spPr>
    </dgm:pt>
    <dgm:pt modelId="{C4305216-7206-46F2-A755-9EFD9A4380B0}" type="pres">
      <dgm:prSet presAssocID="{15858C27-05B0-480C-A8F9-7280F5181020}" presName="text1" presStyleLbl="revTx" presStyleIdx="0" presStyleCnt="5" custScaleX="115960">
        <dgm:presLayoutVars>
          <dgm:bulletEnabled val="1"/>
        </dgm:presLayoutVars>
      </dgm:prSet>
      <dgm:spPr/>
    </dgm:pt>
    <dgm:pt modelId="{88D58528-64D4-462B-B524-E7FD032306E1}" type="pres">
      <dgm:prSet presAssocID="{15858C27-05B0-480C-A8F9-7280F5181020}" presName="line1" presStyleLbl="callout" presStyleIdx="0" presStyleCnt="10"/>
      <dgm:spPr/>
    </dgm:pt>
    <dgm:pt modelId="{CF4A7865-AA78-4FF5-96B8-8171DE18DB56}" type="pres">
      <dgm:prSet presAssocID="{15858C27-05B0-480C-A8F9-7280F5181020}" presName="d1" presStyleLbl="callout" presStyleIdx="1" presStyleCnt="10"/>
      <dgm:spPr/>
    </dgm:pt>
    <dgm:pt modelId="{06D7FC6A-C60B-44B7-9FD3-5F99E8F341E3}" type="pres">
      <dgm:prSet presAssocID="{D47A7B43-16E5-4F86-99C9-3C7B237C26EF}" presName="circle2" presStyleLbl="lnNode1" presStyleIdx="1" presStyleCnt="5"/>
      <dgm:spPr>
        <a:gradFill rotWithShape="0">
          <a:gsLst>
            <a:gs pos="0">
              <a:schemeClr val="accent5">
                <a:lumMod val="75000"/>
              </a:schemeClr>
            </a:gs>
            <a:gs pos="100000">
              <a:schemeClr val="accent5">
                <a:lumMod val="50000"/>
              </a:schemeClr>
            </a:gs>
          </a:gsLst>
          <a:lin ang="5400000" scaled="1"/>
        </a:gradFill>
      </dgm:spPr>
    </dgm:pt>
    <dgm:pt modelId="{959C5511-DA53-4664-BCE0-480E51B9AD7F}" type="pres">
      <dgm:prSet presAssocID="{D47A7B43-16E5-4F86-99C9-3C7B237C26EF}" presName="text2" presStyleLbl="revTx" presStyleIdx="1" presStyleCnt="5" custScaleX="128884" custLinFactNeighborX="1668" custLinFactNeighborY="-4829">
        <dgm:presLayoutVars>
          <dgm:bulletEnabled val="1"/>
        </dgm:presLayoutVars>
      </dgm:prSet>
      <dgm:spPr/>
    </dgm:pt>
    <dgm:pt modelId="{1FB14D7C-D9EC-45E7-8310-B923F2693D46}" type="pres">
      <dgm:prSet presAssocID="{D47A7B43-16E5-4F86-99C9-3C7B237C26EF}" presName="line2" presStyleLbl="callout" presStyleIdx="2" presStyleCnt="10"/>
      <dgm:spPr/>
    </dgm:pt>
    <dgm:pt modelId="{492942A7-BED4-4075-8A1A-5A1A2885B642}" type="pres">
      <dgm:prSet presAssocID="{D47A7B43-16E5-4F86-99C9-3C7B237C26EF}" presName="d2" presStyleLbl="callout" presStyleIdx="3" presStyleCnt="10" custLinFactX="-100000" custLinFactNeighborX="-131402" custLinFactNeighborY="75550"/>
      <dgm:spPr/>
    </dgm:pt>
    <dgm:pt modelId="{F1FE2305-99AE-42FA-B8AC-52C624F921C1}" type="pres">
      <dgm:prSet presAssocID="{076CE023-D48A-4062-B7EF-5B277212E432}" presName="circle3" presStyleLbl="lnNode1" presStyleIdx="2" presStyleCnt="5"/>
      <dgm:spPr>
        <a:gradFill rotWithShape="0">
          <a:gsLst>
            <a:gs pos="0">
              <a:schemeClr val="accent5">
                <a:lumMod val="50000"/>
              </a:schemeClr>
            </a:gs>
            <a:gs pos="100000">
              <a:schemeClr val="accent5">
                <a:lumMod val="25000"/>
              </a:schemeClr>
            </a:gs>
          </a:gsLst>
          <a:lin ang="5400000" scaled="1"/>
        </a:gradFill>
      </dgm:spPr>
    </dgm:pt>
    <dgm:pt modelId="{275FD950-8627-4602-8CB2-8084866A1A21}" type="pres">
      <dgm:prSet presAssocID="{076CE023-D48A-4062-B7EF-5B277212E432}" presName="text3" presStyleLbl="revTx" presStyleIdx="2" presStyleCnt="5" custScaleX="127837" custLinFactNeighborX="-3785">
        <dgm:presLayoutVars>
          <dgm:bulletEnabled val="1"/>
        </dgm:presLayoutVars>
      </dgm:prSet>
      <dgm:spPr/>
    </dgm:pt>
    <dgm:pt modelId="{7DC027F1-85B3-4A5E-BF0F-1A040A8BBD7F}" type="pres">
      <dgm:prSet presAssocID="{076CE023-D48A-4062-B7EF-5B277212E432}" presName="line3" presStyleLbl="callout" presStyleIdx="4" presStyleCnt="10"/>
      <dgm:spPr/>
    </dgm:pt>
    <dgm:pt modelId="{E53A76B0-F4B7-4374-BC74-46E65150568E}" type="pres">
      <dgm:prSet presAssocID="{076CE023-D48A-4062-B7EF-5B277212E432}" presName="d3" presStyleLbl="callout" presStyleIdx="5" presStyleCnt="10"/>
      <dgm:spPr/>
    </dgm:pt>
    <dgm:pt modelId="{687EF5C1-9D21-4946-B918-921C0BC71E3E}" type="pres">
      <dgm:prSet presAssocID="{6CA153A3-F062-4A4F-AB70-966957EAE2FD}" presName="circle4" presStyleLbl="lnNode1" presStyleIdx="3" presStyleCnt="5"/>
      <dgm:spPr>
        <a:gradFill rotWithShape="0">
          <a:gsLst>
            <a:gs pos="0">
              <a:schemeClr val="accent5">
                <a:lumMod val="25000"/>
              </a:schemeClr>
            </a:gs>
            <a:gs pos="100000">
              <a:schemeClr val="accent5">
                <a:lumMod val="10000"/>
              </a:schemeClr>
            </a:gs>
          </a:gsLst>
          <a:lin ang="5400000" scaled="1"/>
        </a:gradFill>
      </dgm:spPr>
    </dgm:pt>
    <dgm:pt modelId="{6B80F176-B4C5-487C-B940-196536A3B57B}" type="pres">
      <dgm:prSet presAssocID="{6CA153A3-F062-4A4F-AB70-966957EAE2FD}" presName="text4" presStyleLbl="revTx" presStyleIdx="3" presStyleCnt="5" custScaleX="131972">
        <dgm:presLayoutVars>
          <dgm:bulletEnabled val="1"/>
        </dgm:presLayoutVars>
      </dgm:prSet>
      <dgm:spPr/>
    </dgm:pt>
    <dgm:pt modelId="{0350568B-F5AE-41A0-9A73-0086655D2780}" type="pres">
      <dgm:prSet presAssocID="{6CA153A3-F062-4A4F-AB70-966957EAE2FD}" presName="line4" presStyleLbl="callout" presStyleIdx="6" presStyleCnt="10"/>
      <dgm:spPr/>
    </dgm:pt>
    <dgm:pt modelId="{5121952F-642F-4B25-B01D-ADB5889DFDAC}" type="pres">
      <dgm:prSet presAssocID="{6CA153A3-F062-4A4F-AB70-966957EAE2FD}" presName="d4" presStyleLbl="callout" presStyleIdx="7" presStyleCnt="10"/>
      <dgm:spPr/>
    </dgm:pt>
    <dgm:pt modelId="{9818C1D3-9E67-43E7-B07B-C3B63CBD7F2C}" type="pres">
      <dgm:prSet presAssocID="{318027EA-2695-4B5A-BABA-648FA57A6DC5}" presName="circle5" presStyleLbl="lnNode1" presStyleIdx="4" presStyleCnt="5"/>
      <dgm:spPr/>
    </dgm:pt>
    <dgm:pt modelId="{CAE5321A-0CE8-4ED2-A792-40C4DC445FF9}" type="pres">
      <dgm:prSet presAssocID="{318027EA-2695-4B5A-BABA-648FA57A6DC5}" presName="text5" presStyleLbl="revTx" presStyleIdx="4" presStyleCnt="5" custScaleX="133463" custScaleY="169122" custLinFactNeighborY="39648">
        <dgm:presLayoutVars>
          <dgm:bulletEnabled val="1"/>
        </dgm:presLayoutVars>
      </dgm:prSet>
      <dgm:spPr/>
    </dgm:pt>
    <dgm:pt modelId="{C03F94A1-C88F-44B9-B273-C03E3A1B407D}" type="pres">
      <dgm:prSet presAssocID="{318027EA-2695-4B5A-BABA-648FA57A6DC5}" presName="line5" presStyleLbl="callout" presStyleIdx="8" presStyleCnt="10"/>
      <dgm:spPr/>
    </dgm:pt>
    <dgm:pt modelId="{2840BD35-8A40-4448-96C0-B4BCB20D0A84}" type="pres">
      <dgm:prSet presAssocID="{318027EA-2695-4B5A-BABA-648FA57A6DC5}" presName="d5" presStyleLbl="callout" presStyleIdx="9" presStyleCnt="10"/>
      <dgm:spPr/>
    </dgm:pt>
  </dgm:ptLst>
  <dgm:cxnLst>
    <dgm:cxn modelId="{7103114C-4215-4564-89FD-FD119A604F89}" srcId="{9007E494-958A-49AB-BE19-64D3E98725EB}" destId="{D47A7B43-16E5-4F86-99C9-3C7B237C26EF}" srcOrd="1" destOrd="0" parTransId="{27F18E9D-1130-466B-AA75-45BFD442D491}" sibTransId="{FCDE4045-CD8E-43C5-A800-57C3B4F59385}"/>
    <dgm:cxn modelId="{F12851E4-63DA-4252-8CB6-A08567C07A6B}" srcId="{9007E494-958A-49AB-BE19-64D3E98725EB}" destId="{318027EA-2695-4B5A-BABA-648FA57A6DC5}" srcOrd="4" destOrd="0" parTransId="{0864F34C-0A45-4D31-A265-8B9FE9421C1C}" sibTransId="{EB8FCA8E-8C79-4F4F-A809-5DE0D5ECCBBE}"/>
    <dgm:cxn modelId="{C764C714-F089-46E0-A66A-6D3C90670803}" type="presOf" srcId="{15858C27-05B0-480C-A8F9-7280F5181020}" destId="{C4305216-7206-46F2-A755-9EFD9A4380B0}" srcOrd="0" destOrd="0" presId="urn:microsoft.com/office/officeart/2005/8/layout/target1"/>
    <dgm:cxn modelId="{05E5A802-F6A1-4B9C-BF22-23F65E80041E}" type="presOf" srcId="{D47A7B43-16E5-4F86-99C9-3C7B237C26EF}" destId="{959C5511-DA53-4664-BCE0-480E51B9AD7F}" srcOrd="0" destOrd="0" presId="urn:microsoft.com/office/officeart/2005/8/layout/target1"/>
    <dgm:cxn modelId="{A6E65686-6CF1-419A-A740-BEB67B160ABE}" srcId="{9007E494-958A-49AB-BE19-64D3E98725EB}" destId="{076CE023-D48A-4062-B7EF-5B277212E432}" srcOrd="2" destOrd="0" parTransId="{BA8422CE-F059-488F-989C-AA490B2E8F54}" sibTransId="{0D836277-2545-4173-89E5-01DE5066187C}"/>
    <dgm:cxn modelId="{E35599DD-BB22-4AA0-9743-868A78B4AE35}" type="presOf" srcId="{6CA153A3-F062-4A4F-AB70-966957EAE2FD}" destId="{6B80F176-B4C5-487C-B940-196536A3B57B}" srcOrd="0" destOrd="0" presId="urn:microsoft.com/office/officeart/2005/8/layout/target1"/>
    <dgm:cxn modelId="{9A8F48BE-139F-487E-B47F-35649720BB53}" type="presOf" srcId="{076CE023-D48A-4062-B7EF-5B277212E432}" destId="{275FD950-8627-4602-8CB2-8084866A1A21}" srcOrd="0" destOrd="0" presId="urn:microsoft.com/office/officeart/2005/8/layout/target1"/>
    <dgm:cxn modelId="{751A9B3B-2DD9-452F-8785-53FBCD0D5EB1}" srcId="{9007E494-958A-49AB-BE19-64D3E98725EB}" destId="{15858C27-05B0-480C-A8F9-7280F5181020}" srcOrd="0" destOrd="0" parTransId="{6A669654-71B4-44AF-ADAA-093E8CAA5722}" sibTransId="{1E17778E-91F4-411D-96CE-BD7DA649203C}"/>
    <dgm:cxn modelId="{DC8D228B-FB2D-4AF6-A076-ED9E83DBA7C5}" type="presOf" srcId="{318027EA-2695-4B5A-BABA-648FA57A6DC5}" destId="{CAE5321A-0CE8-4ED2-A792-40C4DC445FF9}" srcOrd="0" destOrd="0" presId="urn:microsoft.com/office/officeart/2005/8/layout/target1"/>
    <dgm:cxn modelId="{43680D8C-2469-478F-A5C1-0D089872AFDF}" type="presOf" srcId="{9007E494-958A-49AB-BE19-64D3E98725EB}" destId="{F8AE7B80-03E2-4354-8583-17B94E49F407}" srcOrd="0" destOrd="0" presId="urn:microsoft.com/office/officeart/2005/8/layout/target1"/>
    <dgm:cxn modelId="{20C81D72-BDC6-4DCA-9610-EA70FC3083AF}" srcId="{9007E494-958A-49AB-BE19-64D3E98725EB}" destId="{6CA153A3-F062-4A4F-AB70-966957EAE2FD}" srcOrd="3" destOrd="0" parTransId="{AF2711D4-430E-4375-AAE5-F640A3AFDEB6}" sibTransId="{114D245C-B9FD-4CD4-91CB-C3DC612DD711}"/>
    <dgm:cxn modelId="{C91D5129-0AD1-406D-9238-237F8ED51EC3}" type="presParOf" srcId="{F8AE7B80-03E2-4354-8583-17B94E49F407}" destId="{17C0181E-52F8-4DD6-A1DC-02990D964BAA}" srcOrd="0" destOrd="0" presId="urn:microsoft.com/office/officeart/2005/8/layout/target1"/>
    <dgm:cxn modelId="{83D51317-07FE-4E1D-B6A7-E18E9920759F}" type="presParOf" srcId="{F8AE7B80-03E2-4354-8583-17B94E49F407}" destId="{C4305216-7206-46F2-A755-9EFD9A4380B0}" srcOrd="1" destOrd="0" presId="urn:microsoft.com/office/officeart/2005/8/layout/target1"/>
    <dgm:cxn modelId="{85F64015-6506-4606-B3F2-2209A66A43B5}" type="presParOf" srcId="{F8AE7B80-03E2-4354-8583-17B94E49F407}" destId="{88D58528-64D4-462B-B524-E7FD032306E1}" srcOrd="2" destOrd="0" presId="urn:microsoft.com/office/officeart/2005/8/layout/target1"/>
    <dgm:cxn modelId="{4A7D5B87-CD29-41BA-A98A-FF81314F8EF6}" type="presParOf" srcId="{F8AE7B80-03E2-4354-8583-17B94E49F407}" destId="{CF4A7865-AA78-4FF5-96B8-8171DE18DB56}" srcOrd="3" destOrd="0" presId="urn:microsoft.com/office/officeart/2005/8/layout/target1"/>
    <dgm:cxn modelId="{A4050EBD-0353-4EF8-A40F-62B9B99182B7}" type="presParOf" srcId="{F8AE7B80-03E2-4354-8583-17B94E49F407}" destId="{06D7FC6A-C60B-44B7-9FD3-5F99E8F341E3}" srcOrd="4" destOrd="0" presId="urn:microsoft.com/office/officeart/2005/8/layout/target1"/>
    <dgm:cxn modelId="{A0A28211-BB38-4ACC-9C75-B49513578121}" type="presParOf" srcId="{F8AE7B80-03E2-4354-8583-17B94E49F407}" destId="{959C5511-DA53-4664-BCE0-480E51B9AD7F}" srcOrd="5" destOrd="0" presId="urn:microsoft.com/office/officeart/2005/8/layout/target1"/>
    <dgm:cxn modelId="{68E444A5-3558-47E7-B70F-6C3B2B3F96DA}" type="presParOf" srcId="{F8AE7B80-03E2-4354-8583-17B94E49F407}" destId="{1FB14D7C-D9EC-45E7-8310-B923F2693D46}" srcOrd="6" destOrd="0" presId="urn:microsoft.com/office/officeart/2005/8/layout/target1"/>
    <dgm:cxn modelId="{8E93F6A3-5C32-46B4-88E2-E56671963191}" type="presParOf" srcId="{F8AE7B80-03E2-4354-8583-17B94E49F407}" destId="{492942A7-BED4-4075-8A1A-5A1A2885B642}" srcOrd="7" destOrd="0" presId="urn:microsoft.com/office/officeart/2005/8/layout/target1"/>
    <dgm:cxn modelId="{423CBB5C-C265-41F0-B30F-B5507D2D15BF}" type="presParOf" srcId="{F8AE7B80-03E2-4354-8583-17B94E49F407}" destId="{F1FE2305-99AE-42FA-B8AC-52C624F921C1}" srcOrd="8" destOrd="0" presId="urn:microsoft.com/office/officeart/2005/8/layout/target1"/>
    <dgm:cxn modelId="{0E44DD3E-966C-4740-91C9-1D4EBCA1CB52}" type="presParOf" srcId="{F8AE7B80-03E2-4354-8583-17B94E49F407}" destId="{275FD950-8627-4602-8CB2-8084866A1A21}" srcOrd="9" destOrd="0" presId="urn:microsoft.com/office/officeart/2005/8/layout/target1"/>
    <dgm:cxn modelId="{279A2A8E-F5F7-4BC3-A2ED-E558864D9324}" type="presParOf" srcId="{F8AE7B80-03E2-4354-8583-17B94E49F407}" destId="{7DC027F1-85B3-4A5E-BF0F-1A040A8BBD7F}" srcOrd="10" destOrd="0" presId="urn:microsoft.com/office/officeart/2005/8/layout/target1"/>
    <dgm:cxn modelId="{23B8A9E5-2BF9-421E-8B59-8546A2078B3F}" type="presParOf" srcId="{F8AE7B80-03E2-4354-8583-17B94E49F407}" destId="{E53A76B0-F4B7-4374-BC74-46E65150568E}" srcOrd="11" destOrd="0" presId="urn:microsoft.com/office/officeart/2005/8/layout/target1"/>
    <dgm:cxn modelId="{2C376CE2-9AB5-40AC-80CC-9FAFB1FD7007}" type="presParOf" srcId="{F8AE7B80-03E2-4354-8583-17B94E49F407}" destId="{687EF5C1-9D21-4946-B918-921C0BC71E3E}" srcOrd="12" destOrd="0" presId="urn:microsoft.com/office/officeart/2005/8/layout/target1"/>
    <dgm:cxn modelId="{10AC88C1-8D7B-4F21-8D63-489F5111416C}" type="presParOf" srcId="{F8AE7B80-03E2-4354-8583-17B94E49F407}" destId="{6B80F176-B4C5-487C-B940-196536A3B57B}" srcOrd="13" destOrd="0" presId="urn:microsoft.com/office/officeart/2005/8/layout/target1"/>
    <dgm:cxn modelId="{66163485-7FEB-4D5B-A6A9-8DECECA94C67}" type="presParOf" srcId="{F8AE7B80-03E2-4354-8583-17B94E49F407}" destId="{0350568B-F5AE-41A0-9A73-0086655D2780}" srcOrd="14" destOrd="0" presId="urn:microsoft.com/office/officeart/2005/8/layout/target1"/>
    <dgm:cxn modelId="{D12C97A1-5B0E-451B-AB26-F3B57BBF3138}" type="presParOf" srcId="{F8AE7B80-03E2-4354-8583-17B94E49F407}" destId="{5121952F-642F-4B25-B01D-ADB5889DFDAC}" srcOrd="15" destOrd="0" presId="urn:microsoft.com/office/officeart/2005/8/layout/target1"/>
    <dgm:cxn modelId="{47F6B94C-BE4B-47CE-BCDD-CF0880E5B1E5}" type="presParOf" srcId="{F8AE7B80-03E2-4354-8583-17B94E49F407}" destId="{9818C1D3-9E67-43E7-B07B-C3B63CBD7F2C}" srcOrd="16" destOrd="0" presId="urn:microsoft.com/office/officeart/2005/8/layout/target1"/>
    <dgm:cxn modelId="{007A3AAC-E73D-43A8-A730-C506453AF2FE}" type="presParOf" srcId="{F8AE7B80-03E2-4354-8583-17B94E49F407}" destId="{CAE5321A-0CE8-4ED2-A792-40C4DC445FF9}" srcOrd="17" destOrd="0" presId="urn:microsoft.com/office/officeart/2005/8/layout/target1"/>
    <dgm:cxn modelId="{FBE79CBE-7882-45BB-AD43-8B842055F7CC}" type="presParOf" srcId="{F8AE7B80-03E2-4354-8583-17B94E49F407}" destId="{C03F94A1-C88F-44B9-B273-C03E3A1B407D}" srcOrd="18" destOrd="0" presId="urn:microsoft.com/office/officeart/2005/8/layout/target1"/>
    <dgm:cxn modelId="{6BB5330A-7F5E-4FB6-AEF4-48CB3B71845B}" type="presParOf" srcId="{F8AE7B80-03E2-4354-8583-17B94E49F407}" destId="{2840BD35-8A40-4448-96C0-B4BCB20D0A84}" srcOrd="19"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73130-FF35-481D-BD68-E1CEDBAB3818}" type="doc">
      <dgm:prSet loTypeId="urn:microsoft.com/office/officeart/2005/8/layout/hList2#1" loCatId="list" qsTypeId="urn:microsoft.com/office/officeart/2005/8/quickstyle/simple5" qsCatId="simple" csTypeId="urn:microsoft.com/office/officeart/2005/8/colors/accent1_2" csCatId="accent1" phldr="1"/>
      <dgm:spPr/>
      <dgm:t>
        <a:bodyPr/>
        <a:lstStyle/>
        <a:p>
          <a:endParaRPr lang="sv-SE"/>
        </a:p>
      </dgm:t>
    </dgm:pt>
    <dgm:pt modelId="{499809FE-AE83-4E0D-A9B4-48CEF63D2021}">
      <dgm:prSet phldrT="[Text]"/>
      <dgm:spPr/>
      <dgm:t>
        <a:bodyPr/>
        <a:lstStyle/>
        <a:p>
          <a:r>
            <a:rPr lang="sv-SE" b="1" i="1" dirty="0"/>
            <a:t>Developer</a:t>
          </a:r>
        </a:p>
      </dgm:t>
    </dgm:pt>
    <dgm:pt modelId="{3ABAB56B-1B7E-427E-9909-A89FC31A9CF6}" type="parTrans" cxnId="{A35F2FEE-A3C5-4A15-AFD5-AFF9AD53E997}">
      <dgm:prSet/>
      <dgm:spPr/>
      <dgm:t>
        <a:bodyPr/>
        <a:lstStyle/>
        <a:p>
          <a:endParaRPr lang="sv-SE"/>
        </a:p>
      </dgm:t>
    </dgm:pt>
    <dgm:pt modelId="{56633DB6-6F45-4200-9709-DB67324B6448}" type="sibTrans" cxnId="{A35F2FEE-A3C5-4A15-AFD5-AFF9AD53E997}">
      <dgm:prSet/>
      <dgm:spPr/>
      <dgm:t>
        <a:bodyPr/>
        <a:lstStyle/>
        <a:p>
          <a:endParaRPr lang="sv-SE"/>
        </a:p>
      </dgm:t>
    </dgm:pt>
    <dgm:pt modelId="{2716534B-FCED-48AA-8A64-A98B55CC4D7C}">
      <dgm:prSet phldrT="[Text]" custT="1"/>
      <dgm:spPr/>
      <dgm:t>
        <a:bodyPr/>
        <a:lstStyle/>
        <a:p>
          <a:r>
            <a:rPr lang="sv-SE" sz="1400" dirty="0">
              <a:solidFill>
                <a:schemeClr val="tx2">
                  <a:lumMod val="25000"/>
                </a:schemeClr>
              </a:solidFill>
            </a:rPr>
            <a:t>Fully</a:t>
          </a:r>
          <a:r>
            <a:rPr lang="sv-SE" sz="1400" baseline="0" dirty="0">
              <a:solidFill>
                <a:schemeClr val="tx2">
                  <a:lumMod val="25000"/>
                </a:schemeClr>
              </a:solidFill>
            </a:rPr>
            <a:t> featured</a:t>
          </a:r>
          <a:endParaRPr lang="sv-SE" sz="1400" dirty="0">
            <a:solidFill>
              <a:schemeClr val="tx2">
                <a:lumMod val="25000"/>
              </a:schemeClr>
            </a:solidFill>
          </a:endParaRPr>
        </a:p>
      </dgm:t>
    </dgm:pt>
    <dgm:pt modelId="{656FCD6B-8BD2-48F8-BFE2-546CB4D2C90B}" type="parTrans" cxnId="{54F6AEEC-D9FA-4BBD-A840-C0C966BD9C91}">
      <dgm:prSet/>
      <dgm:spPr/>
      <dgm:t>
        <a:bodyPr/>
        <a:lstStyle/>
        <a:p>
          <a:endParaRPr lang="sv-SE"/>
        </a:p>
      </dgm:t>
    </dgm:pt>
    <dgm:pt modelId="{9A30B6BE-61EA-4620-AFE0-36541B24FE2B}" type="sibTrans" cxnId="{54F6AEEC-D9FA-4BBD-A840-C0C966BD9C91}">
      <dgm:prSet/>
      <dgm:spPr/>
      <dgm:t>
        <a:bodyPr/>
        <a:lstStyle/>
        <a:p>
          <a:endParaRPr lang="sv-SE"/>
        </a:p>
      </dgm:t>
    </dgm:pt>
    <dgm:pt modelId="{4F1A78A2-C232-41CA-A1E7-823CA3D951FB}">
      <dgm:prSet custT="1"/>
      <dgm:spPr/>
      <dgm:t>
        <a:bodyPr/>
        <a:lstStyle/>
        <a:p>
          <a:r>
            <a:rPr lang="sv-SE" sz="1400" baseline="0" dirty="0">
              <a:solidFill>
                <a:schemeClr val="tx2">
                  <a:lumMod val="25000"/>
                </a:schemeClr>
              </a:solidFill>
            </a:rPr>
            <a:t>Limited in license to design, development and testing</a:t>
          </a:r>
          <a:endParaRPr lang="sv-SE" sz="1400" dirty="0">
            <a:solidFill>
              <a:schemeClr val="tx2">
                <a:lumMod val="25000"/>
              </a:schemeClr>
            </a:solidFill>
          </a:endParaRPr>
        </a:p>
      </dgm:t>
    </dgm:pt>
    <dgm:pt modelId="{2F899599-6C81-4D2C-A1F7-8876633B06C8}" type="parTrans" cxnId="{9EB9D874-6CEA-4412-8F96-FCD36E57BE46}">
      <dgm:prSet/>
      <dgm:spPr/>
      <dgm:t>
        <a:bodyPr/>
        <a:lstStyle/>
        <a:p>
          <a:endParaRPr lang="sv-SE"/>
        </a:p>
      </dgm:t>
    </dgm:pt>
    <dgm:pt modelId="{7E19A7AA-975D-43A4-AF8A-85A7F36CFC29}" type="sibTrans" cxnId="{9EB9D874-6CEA-4412-8F96-FCD36E57BE46}">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E1529972-D799-4A82-9ADA-EB95F5A65966}" type="pres">
      <dgm:prSet presAssocID="{499809FE-AE83-4E0D-A9B4-48CEF63D2021}" presName="compositeNode" presStyleCnt="0">
        <dgm:presLayoutVars>
          <dgm:bulletEnabled val="1"/>
        </dgm:presLayoutVars>
      </dgm:prSet>
      <dgm:spPr/>
    </dgm:pt>
    <dgm:pt modelId="{FD256352-D29D-4AC2-9821-6F94A33F285B}" type="pres">
      <dgm:prSet presAssocID="{499809FE-AE83-4E0D-A9B4-48CEF63D2021}" presName="image" presStyleLbl="fgImgPlace1" presStyleIdx="0" presStyleCnt="1"/>
      <dgm:spPr>
        <a:blipFill rotWithShape="0">
          <a:blip xmlns:r="http://schemas.openxmlformats.org/officeDocument/2006/relationships" r:embed="rId1"/>
          <a:stretch>
            <a:fillRect/>
          </a:stretch>
        </a:blipFill>
      </dgm:spPr>
    </dgm:pt>
    <dgm:pt modelId="{1F76802A-F539-416B-BFA2-48731950B4F2}" type="pres">
      <dgm:prSet presAssocID="{499809FE-AE83-4E0D-A9B4-48CEF63D2021}" presName="childNode" presStyleLbl="node1" presStyleIdx="0" presStyleCnt="1" custScaleY="105143">
        <dgm:presLayoutVars>
          <dgm:bulletEnabled val="1"/>
        </dgm:presLayoutVars>
      </dgm:prSet>
      <dgm:spPr/>
    </dgm:pt>
    <dgm:pt modelId="{C2AE9181-9AA8-486E-8FAD-7136C73CFF23}" type="pres">
      <dgm:prSet presAssocID="{499809FE-AE83-4E0D-A9B4-48CEF63D2021}" presName="parentNode" presStyleLbl="revTx" presStyleIdx="0" presStyleCnt="1">
        <dgm:presLayoutVars>
          <dgm:chMax val="0"/>
          <dgm:bulletEnabled val="1"/>
        </dgm:presLayoutVars>
      </dgm:prSet>
      <dgm:spPr/>
    </dgm:pt>
  </dgm:ptLst>
  <dgm:cxnLst>
    <dgm:cxn modelId="{7A54BEF1-E740-4B60-A133-13E105CA6C69}" type="presOf" srcId="{2716534B-FCED-48AA-8A64-A98B55CC4D7C}" destId="{1F76802A-F539-416B-BFA2-48731950B4F2}" srcOrd="0" destOrd="0" presId="urn:microsoft.com/office/officeart/2005/8/layout/hList2#1"/>
    <dgm:cxn modelId="{54F6AEEC-D9FA-4BBD-A840-C0C966BD9C91}" srcId="{499809FE-AE83-4E0D-A9B4-48CEF63D2021}" destId="{2716534B-FCED-48AA-8A64-A98B55CC4D7C}" srcOrd="0" destOrd="0" parTransId="{656FCD6B-8BD2-48F8-BFE2-546CB4D2C90B}" sibTransId="{9A30B6BE-61EA-4620-AFE0-36541B24FE2B}"/>
    <dgm:cxn modelId="{9EB9D874-6CEA-4412-8F96-FCD36E57BE46}" srcId="{499809FE-AE83-4E0D-A9B4-48CEF63D2021}" destId="{4F1A78A2-C232-41CA-A1E7-823CA3D951FB}" srcOrd="1" destOrd="0" parTransId="{2F899599-6C81-4D2C-A1F7-8876633B06C8}" sibTransId="{7E19A7AA-975D-43A4-AF8A-85A7F36CFC29}"/>
    <dgm:cxn modelId="{3B879E0B-C4EE-4251-B853-D94F9BA96829}" type="presOf" srcId="{499809FE-AE83-4E0D-A9B4-48CEF63D2021}" destId="{C2AE9181-9AA8-486E-8FAD-7136C73CFF23}" srcOrd="0" destOrd="0" presId="urn:microsoft.com/office/officeart/2005/8/layout/hList2#1"/>
    <dgm:cxn modelId="{A35F2FEE-A3C5-4A15-AFD5-AFF9AD53E997}" srcId="{D0473130-FF35-481D-BD68-E1CEDBAB3818}" destId="{499809FE-AE83-4E0D-A9B4-48CEF63D2021}" srcOrd="0" destOrd="0" parTransId="{3ABAB56B-1B7E-427E-9909-A89FC31A9CF6}" sibTransId="{56633DB6-6F45-4200-9709-DB67324B6448}"/>
    <dgm:cxn modelId="{1DA0775F-636F-4B3A-B848-D2D790F9E183}" type="presOf" srcId="{4F1A78A2-C232-41CA-A1E7-823CA3D951FB}" destId="{1F76802A-F539-416B-BFA2-48731950B4F2}" srcOrd="0" destOrd="1" presId="urn:microsoft.com/office/officeart/2005/8/layout/hList2#1"/>
    <dgm:cxn modelId="{0EF70E4D-1DE2-43FA-B4A1-76DDEA87C0CD}" type="presOf" srcId="{D0473130-FF35-481D-BD68-E1CEDBAB3818}" destId="{FA9B6E43-EAC2-40A6-B8E2-BCE5D61D0935}" srcOrd="0" destOrd="0" presId="urn:microsoft.com/office/officeart/2005/8/layout/hList2#1"/>
    <dgm:cxn modelId="{97B74E94-D726-4377-9401-BDE7F3412C11}" type="presParOf" srcId="{FA9B6E43-EAC2-40A6-B8E2-BCE5D61D0935}" destId="{E1529972-D799-4A82-9ADA-EB95F5A65966}" srcOrd="0" destOrd="0" presId="urn:microsoft.com/office/officeart/2005/8/layout/hList2#1"/>
    <dgm:cxn modelId="{4A21A2E3-7C56-47D4-9AC4-4DBC4F6F327D}" type="presParOf" srcId="{E1529972-D799-4A82-9ADA-EB95F5A65966}" destId="{FD256352-D29D-4AC2-9821-6F94A33F285B}" srcOrd="0" destOrd="0" presId="urn:microsoft.com/office/officeart/2005/8/layout/hList2#1"/>
    <dgm:cxn modelId="{E77580ED-B944-4185-910F-77767671386D}" type="presParOf" srcId="{E1529972-D799-4A82-9ADA-EB95F5A65966}" destId="{1F76802A-F539-416B-BFA2-48731950B4F2}" srcOrd="1" destOrd="0" presId="urn:microsoft.com/office/officeart/2005/8/layout/hList2#1"/>
    <dgm:cxn modelId="{677E950E-6866-45D9-A4D4-D940A1A57453}" type="presParOf" srcId="{E1529972-D799-4A82-9ADA-EB95F5A65966}" destId="{C2AE9181-9AA8-486E-8FAD-7136C73CFF23}" srcOrd="2" destOrd="0" presId="urn:microsoft.com/office/officeart/2005/8/layout/h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73130-FF35-481D-BD68-E1CEDBAB3818}" type="doc">
      <dgm:prSet loTypeId="urn:microsoft.com/office/officeart/2005/8/layout/hList2#2" loCatId="list" qsTypeId="urn:microsoft.com/office/officeart/2005/8/quickstyle/simple5" qsCatId="simple" csTypeId="urn:microsoft.com/office/officeart/2005/8/colors/accent1_2" csCatId="accent1" phldr="1"/>
      <dgm:spPr/>
      <dgm:t>
        <a:bodyPr/>
        <a:lstStyle/>
        <a:p>
          <a:endParaRPr lang="sv-SE"/>
        </a:p>
      </dgm:t>
    </dgm:pt>
    <dgm:pt modelId="{77CFCF00-6A70-4065-A01D-33325A6ECEA7}">
      <dgm:prSet phldrT="[Text]"/>
      <dgm:spPr/>
      <dgm:t>
        <a:bodyPr/>
        <a:lstStyle/>
        <a:p>
          <a:r>
            <a:rPr lang="sv-SE" dirty="0"/>
            <a:t>Branch</a:t>
          </a:r>
        </a:p>
      </dgm:t>
    </dgm:pt>
    <dgm:pt modelId="{C8832FD8-D77D-46C4-80E3-E7035BC5E80F}" type="parTrans" cxnId="{6A9F7B7D-40A9-406F-8E67-927967E30B64}">
      <dgm:prSet/>
      <dgm:spPr/>
      <dgm:t>
        <a:bodyPr/>
        <a:lstStyle/>
        <a:p>
          <a:endParaRPr lang="sv-SE"/>
        </a:p>
      </dgm:t>
    </dgm:pt>
    <dgm:pt modelId="{9D9A90EE-012E-4A73-A0C0-80DEE1EEE407}" type="sibTrans" cxnId="{6A9F7B7D-40A9-406F-8E67-927967E30B64}">
      <dgm:prSet/>
      <dgm:spPr/>
      <dgm:t>
        <a:bodyPr/>
        <a:lstStyle/>
        <a:p>
          <a:endParaRPr lang="sv-SE"/>
        </a:p>
      </dgm:t>
    </dgm:pt>
    <dgm:pt modelId="{87275D35-726D-4DBF-8A9F-7F359C640E01}">
      <dgm:prSet phldrT="[Text]" custT="1"/>
      <dgm:spPr/>
      <dgm:t>
        <a:bodyPr/>
        <a:lstStyle/>
        <a:p>
          <a:r>
            <a:rPr lang="sv-SE" sz="1400" baseline="0" dirty="0">
              <a:solidFill>
                <a:schemeClr val="tx2">
                  <a:lumMod val="25000"/>
                </a:schemeClr>
              </a:solidFill>
            </a:rPr>
            <a:t>Limited hub and spoke edition</a:t>
          </a:r>
          <a:endParaRPr lang="sv-SE" sz="1400" dirty="0">
            <a:solidFill>
              <a:schemeClr val="tx2">
                <a:lumMod val="25000"/>
              </a:schemeClr>
            </a:solidFill>
          </a:endParaRPr>
        </a:p>
      </dgm:t>
    </dgm:pt>
    <dgm:pt modelId="{907D6129-E204-4B1A-81A0-8285CE3125B0}" type="parTrans" cxnId="{9413C41D-14AC-4D57-9B12-E7D5A2FBFD37}">
      <dgm:prSet/>
      <dgm:spPr/>
      <dgm:t>
        <a:bodyPr/>
        <a:lstStyle/>
        <a:p>
          <a:endParaRPr lang="sv-SE"/>
        </a:p>
      </dgm:t>
    </dgm:pt>
    <dgm:pt modelId="{0F4F3C7F-641A-47DF-8164-4A611C03A5D5}" type="sibTrans" cxnId="{9413C41D-14AC-4D57-9B12-E7D5A2FBFD37}">
      <dgm:prSet/>
      <dgm:spPr/>
      <dgm:t>
        <a:bodyPr/>
        <a:lstStyle/>
        <a:p>
          <a:endParaRPr lang="sv-SE"/>
        </a:p>
      </dgm:t>
    </dgm:pt>
    <dgm:pt modelId="{12BD1041-1A5B-4BD6-9341-3B11159ED52A}">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17FA37BA-6A9B-42A9-9713-E5C562DDF9EB}" type="parTrans" cxnId="{16625D25-8C2B-42AA-B71A-FA076731E162}">
      <dgm:prSet/>
      <dgm:spPr/>
      <dgm:t>
        <a:bodyPr/>
        <a:lstStyle/>
        <a:p>
          <a:endParaRPr lang="sv-SE"/>
        </a:p>
      </dgm:t>
    </dgm:pt>
    <dgm:pt modelId="{23E972C2-B7A0-40E3-960E-42C2AA7725B0}" type="sibTrans" cxnId="{16625D25-8C2B-42AA-B71A-FA076731E162}">
      <dgm:prSet/>
      <dgm:spPr/>
      <dgm:t>
        <a:bodyPr/>
        <a:lstStyle/>
        <a:p>
          <a:endParaRPr lang="sv-SE"/>
        </a:p>
      </dgm:t>
    </dgm:pt>
    <dgm:pt modelId="{F87C0D70-DD6C-480E-8F47-34ADC36E8925}">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BE64B9AC-1341-4441-BC36-CA42EC28F48D}" type="parTrans" cxnId="{193D87C8-44E7-40F2-A031-CB1C26615A17}">
      <dgm:prSet/>
      <dgm:spPr/>
      <dgm:t>
        <a:bodyPr/>
        <a:lstStyle/>
        <a:p>
          <a:endParaRPr lang="sv-SE"/>
        </a:p>
      </dgm:t>
    </dgm:pt>
    <dgm:pt modelId="{7787F045-0861-441E-83F9-D3336D2648FE}" type="sibTrans" cxnId="{193D87C8-44E7-40F2-A031-CB1C26615A17}">
      <dgm:prSet/>
      <dgm:spPr/>
      <dgm:t>
        <a:bodyPr/>
        <a:lstStyle/>
        <a:p>
          <a:endParaRPr lang="sv-SE"/>
        </a:p>
      </dgm:t>
    </dgm:pt>
    <dgm:pt modelId="{25A3D5B0-28A3-4DAD-A6E7-2208DFE2BA18}">
      <dgm:prSet custT="1"/>
      <dgm:spPr/>
      <dgm:t>
        <a:bodyPr/>
        <a:lstStyle/>
        <a:p>
          <a:r>
            <a:rPr lang="sv-SE" sz="1400" baseline="0" dirty="0">
              <a:solidFill>
                <a:schemeClr val="tx2">
                  <a:lumMod val="25000"/>
                </a:schemeClr>
              </a:solidFill>
            </a:rPr>
            <a:t>One Application</a:t>
          </a:r>
          <a:endParaRPr lang="sv-SE" sz="1400" dirty="0">
            <a:solidFill>
              <a:schemeClr val="tx2">
                <a:lumMod val="25000"/>
              </a:schemeClr>
            </a:solidFill>
          </a:endParaRPr>
        </a:p>
      </dgm:t>
    </dgm:pt>
    <dgm:pt modelId="{F36840DE-F76F-4C68-A131-2A67557D63FF}" type="parTrans" cxnId="{6636EF0F-459D-4326-8D21-A1C73E341B76}">
      <dgm:prSet/>
      <dgm:spPr/>
      <dgm:t>
        <a:bodyPr/>
        <a:lstStyle/>
        <a:p>
          <a:endParaRPr lang="sv-SE"/>
        </a:p>
      </dgm:t>
    </dgm:pt>
    <dgm:pt modelId="{0C9332E4-0314-4F52-ADE9-DCCD79DFEDFA}" type="sibTrans" cxnId="{6636EF0F-459D-4326-8D21-A1C73E341B76}">
      <dgm:prSet/>
      <dgm:spPr/>
      <dgm:t>
        <a:bodyPr/>
        <a:lstStyle/>
        <a:p>
          <a:endParaRPr lang="sv-SE"/>
        </a:p>
      </dgm:t>
    </dgm:pt>
    <dgm:pt modelId="{C16AAD26-97C2-4641-B157-75EF9D16BE9A}">
      <dgm:prSet custT="1"/>
      <dgm:spPr/>
      <dgm:t>
        <a:bodyPr/>
        <a:lstStyle/>
        <a:p>
          <a:r>
            <a:rPr lang="sv-SE" sz="1400" dirty="0">
              <a:solidFill>
                <a:schemeClr val="tx2">
                  <a:lumMod val="25000"/>
                </a:schemeClr>
              </a:solidFill>
            </a:rPr>
            <a:t>Requires Enterprise</a:t>
          </a:r>
        </a:p>
      </dgm:t>
    </dgm:pt>
    <dgm:pt modelId="{65241CB4-DAB2-4A93-830E-BC3FC91AA02E}" type="parTrans" cxnId="{91251121-DFD2-4A94-A535-3655CC1A52D6}">
      <dgm:prSet/>
      <dgm:spPr/>
    </dgm:pt>
    <dgm:pt modelId="{41016CAA-54D7-4315-AF79-CD23C9C18CC9}" type="sibTrans" cxnId="{91251121-DFD2-4A94-A535-3655CC1A52D6}">
      <dgm:prSet/>
      <dgm:spPr/>
    </dgm:pt>
    <dgm:pt modelId="{FA9B6E43-EAC2-40A6-B8E2-BCE5D61D0935}" type="pres">
      <dgm:prSet presAssocID="{D0473130-FF35-481D-BD68-E1CEDBAB3818}" presName="linearFlow" presStyleCnt="0">
        <dgm:presLayoutVars>
          <dgm:dir/>
          <dgm:animLvl val="lvl"/>
          <dgm:resizeHandles/>
        </dgm:presLayoutVars>
      </dgm:prSet>
      <dgm:spPr/>
    </dgm:pt>
    <dgm:pt modelId="{85E75DB9-AA52-497F-9205-0DA40F751F54}" type="pres">
      <dgm:prSet presAssocID="{77CFCF00-6A70-4065-A01D-33325A6ECEA7}" presName="compositeNode" presStyleCnt="0">
        <dgm:presLayoutVars>
          <dgm:bulletEnabled val="1"/>
        </dgm:presLayoutVars>
      </dgm:prSet>
      <dgm:spPr/>
    </dgm:pt>
    <dgm:pt modelId="{1FC2EA0C-BBD5-4BD7-B454-0ACEF84C7330}" type="pres">
      <dgm:prSet presAssocID="{77CFCF00-6A70-4065-A01D-33325A6ECEA7}" presName="image" presStyleLbl="fgImgPlace1" presStyleIdx="0" presStyleCnt="1"/>
      <dgm:spPr>
        <a:blipFill rotWithShape="0">
          <a:blip xmlns:r="http://schemas.openxmlformats.org/officeDocument/2006/relationships" r:embed="rId1"/>
          <a:stretch>
            <a:fillRect/>
          </a:stretch>
        </a:blipFill>
      </dgm:spPr>
    </dgm:pt>
    <dgm:pt modelId="{A4F97472-C4AE-41A7-84C0-CCA47FF7697B}" type="pres">
      <dgm:prSet presAssocID="{77CFCF00-6A70-4065-A01D-33325A6ECEA7}" presName="childNode" presStyleLbl="node1" presStyleIdx="0" presStyleCnt="1">
        <dgm:presLayoutVars>
          <dgm:bulletEnabled val="1"/>
        </dgm:presLayoutVars>
      </dgm:prSet>
      <dgm:spPr/>
    </dgm:pt>
    <dgm:pt modelId="{15A67348-BEF6-46C1-BCF0-44392A75AE93}" type="pres">
      <dgm:prSet presAssocID="{77CFCF00-6A70-4065-A01D-33325A6ECEA7}" presName="parentNode" presStyleLbl="revTx" presStyleIdx="0" presStyleCnt="1">
        <dgm:presLayoutVars>
          <dgm:chMax val="0"/>
          <dgm:bulletEnabled val="1"/>
        </dgm:presLayoutVars>
      </dgm:prSet>
      <dgm:spPr/>
    </dgm:pt>
  </dgm:ptLst>
  <dgm:cxnLst>
    <dgm:cxn modelId="{60BD14E3-5F6E-448A-99C7-2BA9B47CF3F5}" type="presOf" srcId="{D0473130-FF35-481D-BD68-E1CEDBAB3818}" destId="{FA9B6E43-EAC2-40A6-B8E2-BCE5D61D0935}" srcOrd="0" destOrd="0" presId="urn:microsoft.com/office/officeart/2005/8/layout/hList2#2"/>
    <dgm:cxn modelId="{6A9F7B7D-40A9-406F-8E67-927967E30B64}" srcId="{D0473130-FF35-481D-BD68-E1CEDBAB3818}" destId="{77CFCF00-6A70-4065-A01D-33325A6ECEA7}" srcOrd="0" destOrd="0" parTransId="{C8832FD8-D77D-46C4-80E3-E7035BC5E80F}" sibTransId="{9D9A90EE-012E-4A73-A0C0-80DEE1EEE407}"/>
    <dgm:cxn modelId="{6636EF0F-459D-4326-8D21-A1C73E341B76}" srcId="{77CFCF00-6A70-4065-A01D-33325A6ECEA7}" destId="{25A3D5B0-28A3-4DAD-A6E7-2208DFE2BA18}" srcOrd="3" destOrd="0" parTransId="{F36840DE-F76F-4C68-A131-2A67557D63FF}" sibTransId="{0C9332E4-0314-4F52-ADE9-DCCD79DFEDFA}"/>
    <dgm:cxn modelId="{D5AD6745-2965-4D93-B8F5-EB7F973355FC}" type="presOf" srcId="{12BD1041-1A5B-4BD6-9341-3B11159ED52A}" destId="{A4F97472-C4AE-41A7-84C0-CCA47FF7697B}" srcOrd="0" destOrd="1" presId="urn:microsoft.com/office/officeart/2005/8/layout/hList2#2"/>
    <dgm:cxn modelId="{2314A1C1-7E58-4E58-8AB3-0A0FD7220C1D}" type="presOf" srcId="{77CFCF00-6A70-4065-A01D-33325A6ECEA7}" destId="{15A67348-BEF6-46C1-BCF0-44392A75AE93}" srcOrd="0" destOrd="0" presId="urn:microsoft.com/office/officeart/2005/8/layout/hList2#2"/>
    <dgm:cxn modelId="{193D87C8-44E7-40F2-A031-CB1C26615A17}" srcId="{77CFCF00-6A70-4065-A01D-33325A6ECEA7}" destId="{F87C0D70-DD6C-480E-8F47-34ADC36E8925}" srcOrd="2" destOrd="0" parTransId="{BE64B9AC-1341-4441-BC36-CA42EC28F48D}" sibTransId="{7787F045-0861-441E-83F9-D3336D2648FE}"/>
    <dgm:cxn modelId="{91251121-DFD2-4A94-A535-3655CC1A52D6}" srcId="{77CFCF00-6A70-4065-A01D-33325A6ECEA7}" destId="{C16AAD26-97C2-4641-B157-75EF9D16BE9A}" srcOrd="4" destOrd="0" parTransId="{65241CB4-DAB2-4A93-830E-BC3FC91AA02E}" sibTransId="{41016CAA-54D7-4315-AF79-CD23C9C18CC9}"/>
    <dgm:cxn modelId="{D37D988A-7FEF-49F3-885E-650E25CA2782}" type="presOf" srcId="{C16AAD26-97C2-4641-B157-75EF9D16BE9A}" destId="{A4F97472-C4AE-41A7-84C0-CCA47FF7697B}" srcOrd="0" destOrd="4" presId="urn:microsoft.com/office/officeart/2005/8/layout/hList2#2"/>
    <dgm:cxn modelId="{16625D25-8C2B-42AA-B71A-FA076731E162}" srcId="{77CFCF00-6A70-4065-A01D-33325A6ECEA7}" destId="{12BD1041-1A5B-4BD6-9341-3B11159ED52A}" srcOrd="1" destOrd="0" parTransId="{17FA37BA-6A9B-42A9-9713-E5C562DDF9EB}" sibTransId="{23E972C2-B7A0-40E3-960E-42C2AA7725B0}"/>
    <dgm:cxn modelId="{444D34EE-FD4D-4000-92AA-C4428830F183}" type="presOf" srcId="{87275D35-726D-4DBF-8A9F-7F359C640E01}" destId="{A4F97472-C4AE-41A7-84C0-CCA47FF7697B}" srcOrd="0" destOrd="0" presId="urn:microsoft.com/office/officeart/2005/8/layout/hList2#2"/>
    <dgm:cxn modelId="{BD0E6055-9273-41FC-B9C4-484CFAC46E30}" type="presOf" srcId="{F87C0D70-DD6C-480E-8F47-34ADC36E8925}" destId="{A4F97472-C4AE-41A7-84C0-CCA47FF7697B}" srcOrd="0" destOrd="2" presId="urn:microsoft.com/office/officeart/2005/8/layout/hList2#2"/>
    <dgm:cxn modelId="{3F814E30-57EE-4627-AD01-8A44DF7A4DA9}" type="presOf" srcId="{25A3D5B0-28A3-4DAD-A6E7-2208DFE2BA18}" destId="{A4F97472-C4AE-41A7-84C0-CCA47FF7697B}" srcOrd="0" destOrd="3" presId="urn:microsoft.com/office/officeart/2005/8/layout/hList2#2"/>
    <dgm:cxn modelId="{9413C41D-14AC-4D57-9B12-E7D5A2FBFD37}" srcId="{77CFCF00-6A70-4065-A01D-33325A6ECEA7}" destId="{87275D35-726D-4DBF-8A9F-7F359C640E01}" srcOrd="0" destOrd="0" parTransId="{907D6129-E204-4B1A-81A0-8285CE3125B0}" sibTransId="{0F4F3C7F-641A-47DF-8164-4A611C03A5D5}"/>
    <dgm:cxn modelId="{2FF991F2-DF56-40B1-B575-9AAE0D2A687B}" type="presParOf" srcId="{FA9B6E43-EAC2-40A6-B8E2-BCE5D61D0935}" destId="{85E75DB9-AA52-497F-9205-0DA40F751F54}" srcOrd="0" destOrd="0" presId="urn:microsoft.com/office/officeart/2005/8/layout/hList2#2"/>
    <dgm:cxn modelId="{0A8F571B-ABC5-467F-8916-4E374A353360}" type="presParOf" srcId="{85E75DB9-AA52-497F-9205-0DA40F751F54}" destId="{1FC2EA0C-BBD5-4BD7-B454-0ACEF84C7330}" srcOrd="0" destOrd="0" presId="urn:microsoft.com/office/officeart/2005/8/layout/hList2#2"/>
    <dgm:cxn modelId="{8F0405D2-2521-460B-95B4-1D128D63D756}" type="presParOf" srcId="{85E75DB9-AA52-497F-9205-0DA40F751F54}" destId="{A4F97472-C4AE-41A7-84C0-CCA47FF7697B}" srcOrd="1" destOrd="0" presId="urn:microsoft.com/office/officeart/2005/8/layout/hList2#2"/>
    <dgm:cxn modelId="{5835BF03-75EC-4F00-89E2-A5A58ABE553A}" type="presParOf" srcId="{85E75DB9-AA52-497F-9205-0DA40F751F54}" destId="{15A67348-BEF6-46C1-BCF0-44392A75AE93}" srcOrd="2" destOrd="0" presId="urn:microsoft.com/office/officeart/2005/8/layout/h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73130-FF35-481D-BD68-E1CEDBAB3818}" type="doc">
      <dgm:prSet loTypeId="urn:microsoft.com/office/officeart/2005/8/layout/hList2#3" loCatId="list" qsTypeId="urn:microsoft.com/office/officeart/2005/8/quickstyle/simple5" qsCatId="simple" csTypeId="urn:microsoft.com/office/officeart/2005/8/colors/accent1_2" csCatId="accent1" phldr="1"/>
      <dgm:spPr/>
      <dgm:t>
        <a:bodyPr/>
        <a:lstStyle/>
        <a:p>
          <a:endParaRPr lang="sv-SE"/>
        </a:p>
      </dgm:t>
    </dgm:pt>
    <dgm:pt modelId="{2AE6C8DE-71A6-4310-B1D9-83F65D8976F9}">
      <dgm:prSet phldrT="[Text]"/>
      <dgm:spPr/>
      <dgm:t>
        <a:bodyPr/>
        <a:lstStyle/>
        <a:p>
          <a:r>
            <a:rPr lang="sv-SE" b="1" dirty="0">
              <a:effectLst/>
            </a:rPr>
            <a:t>Standard</a:t>
          </a:r>
        </a:p>
      </dgm:t>
    </dgm:pt>
    <dgm:pt modelId="{93E0E172-84A5-44C3-8C4A-43E15EA81888}" type="parTrans" cxnId="{9782D56C-2A48-4BC6-9060-8F31B8E54CBE}">
      <dgm:prSet/>
      <dgm:spPr/>
      <dgm:t>
        <a:bodyPr/>
        <a:lstStyle/>
        <a:p>
          <a:endParaRPr lang="sv-SE"/>
        </a:p>
      </dgm:t>
    </dgm:pt>
    <dgm:pt modelId="{75E0D5A5-B1BA-456F-A909-FFF6ECB230E2}" type="sibTrans" cxnId="{9782D56C-2A48-4BC6-9060-8F31B8E54CBE}">
      <dgm:prSet/>
      <dgm:spPr/>
      <dgm:t>
        <a:bodyPr/>
        <a:lstStyle/>
        <a:p>
          <a:endParaRPr lang="sv-SE"/>
        </a:p>
      </dgm:t>
    </dgm:pt>
    <dgm:pt modelId="{A53CFBC3-F0A9-42BE-B228-0C644D457399}">
      <dgm:prSet phldrT="[Text]" custT="1"/>
      <dgm:spPr/>
      <dgm:t>
        <a:bodyPr/>
        <a:lstStyle/>
        <a:p>
          <a:r>
            <a:rPr lang="sv-SE" sz="1400" dirty="0">
              <a:solidFill>
                <a:schemeClr val="tx2">
                  <a:lumMod val="25000"/>
                </a:schemeClr>
              </a:solidFill>
            </a:rPr>
            <a:t>Fully featured</a:t>
          </a:r>
        </a:p>
      </dgm:t>
    </dgm:pt>
    <dgm:pt modelId="{0BA2AEB1-C088-464B-974D-72BF38CC6C3F}" type="parTrans" cxnId="{1AAEDD48-911C-4F93-8EDF-F713264155FA}">
      <dgm:prSet/>
      <dgm:spPr/>
      <dgm:t>
        <a:bodyPr/>
        <a:lstStyle/>
        <a:p>
          <a:endParaRPr lang="sv-SE"/>
        </a:p>
      </dgm:t>
    </dgm:pt>
    <dgm:pt modelId="{D136FF0F-3720-4677-AAC0-335436BB4EF2}" type="sibTrans" cxnId="{1AAEDD48-911C-4F93-8EDF-F713264155FA}">
      <dgm:prSet/>
      <dgm:spPr/>
      <dgm:t>
        <a:bodyPr/>
        <a:lstStyle/>
        <a:p>
          <a:endParaRPr lang="sv-SE"/>
        </a:p>
      </dgm:t>
    </dgm:pt>
    <dgm:pt modelId="{5A1948A3-790E-47EA-915E-0DB307E5BF15}">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F5C8DDC0-54D9-47F6-ACDB-0CD0F078F293}" type="parTrans" cxnId="{B755DB9D-37FE-4E46-9AF1-45C547F8C8A9}">
      <dgm:prSet/>
      <dgm:spPr/>
      <dgm:t>
        <a:bodyPr/>
        <a:lstStyle/>
        <a:p>
          <a:endParaRPr lang="sv-SE"/>
        </a:p>
      </dgm:t>
    </dgm:pt>
    <dgm:pt modelId="{D510589D-CD22-4A91-B9BB-B85E0803DA5E}" type="sibTrans" cxnId="{B755DB9D-37FE-4E46-9AF1-45C547F8C8A9}">
      <dgm:prSet/>
      <dgm:spPr/>
      <dgm:t>
        <a:bodyPr/>
        <a:lstStyle/>
        <a:p>
          <a:endParaRPr lang="sv-SE"/>
        </a:p>
      </dgm:t>
    </dgm:pt>
    <dgm:pt modelId="{F2C55BE7-09FF-4AA7-B97D-38CB13D85E41}">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18BD06AE-648C-408F-9365-57DF23A3F9BA}" type="parTrans" cxnId="{54D08C04-773C-4743-B638-0236BE6F301D}">
      <dgm:prSet/>
      <dgm:spPr/>
      <dgm:t>
        <a:bodyPr/>
        <a:lstStyle/>
        <a:p>
          <a:endParaRPr lang="sv-SE"/>
        </a:p>
      </dgm:t>
    </dgm:pt>
    <dgm:pt modelId="{FE20304E-5375-484A-87A1-50DEA5878F9B}" type="sibTrans" cxnId="{54D08C04-773C-4743-B638-0236BE6F301D}">
      <dgm:prSet/>
      <dgm:spPr/>
      <dgm:t>
        <a:bodyPr/>
        <a:lstStyle/>
        <a:p>
          <a:endParaRPr lang="sv-SE"/>
        </a:p>
      </dgm:t>
    </dgm:pt>
    <dgm:pt modelId="{C9715909-D9AF-4E5E-A675-3370F309C517}">
      <dgm:prSet custT="1"/>
      <dgm:spPr/>
      <dgm:t>
        <a:bodyPr/>
        <a:lstStyle/>
        <a:p>
          <a:r>
            <a:rPr lang="sv-SE" sz="1400" baseline="0" dirty="0">
              <a:solidFill>
                <a:schemeClr val="tx2">
                  <a:lumMod val="25000"/>
                </a:schemeClr>
              </a:solidFill>
            </a:rPr>
            <a:t>Five Applications</a:t>
          </a:r>
          <a:endParaRPr lang="sv-SE" sz="1400" dirty="0">
            <a:solidFill>
              <a:schemeClr val="tx2">
                <a:lumMod val="25000"/>
              </a:schemeClr>
            </a:solidFill>
          </a:endParaRPr>
        </a:p>
      </dgm:t>
    </dgm:pt>
    <dgm:pt modelId="{B080FFD1-4282-48B8-A831-AE5674C57300}" type="parTrans" cxnId="{59EBC2A2-B70C-4DF1-B24B-C557DF20E330}">
      <dgm:prSet/>
      <dgm:spPr/>
      <dgm:t>
        <a:bodyPr/>
        <a:lstStyle/>
        <a:p>
          <a:endParaRPr lang="sv-SE"/>
        </a:p>
      </dgm:t>
    </dgm:pt>
    <dgm:pt modelId="{46AD629C-410D-48D7-9BFD-50C1D1E76A74}" type="sibTrans" cxnId="{59EBC2A2-B70C-4DF1-B24B-C557DF20E330}">
      <dgm:prSet/>
      <dgm:spPr/>
      <dgm:t>
        <a:bodyPr/>
        <a:lstStyle/>
        <a:p>
          <a:endParaRPr lang="sv-SE"/>
        </a:p>
      </dgm:t>
    </dgm:pt>
    <dgm:pt modelId="{F9CC2671-B13D-476B-963D-6AC3B5942A0C}">
      <dgm:prSet custT="1"/>
      <dgm:spPr/>
      <dgm:t>
        <a:bodyPr/>
        <a:lstStyle/>
        <a:p>
          <a:r>
            <a:rPr lang="sv-SE" sz="1400" dirty="0" err="1">
              <a:solidFill>
                <a:schemeClr val="tx2">
                  <a:lumMod val="25000"/>
                </a:schemeClr>
              </a:solidFill>
            </a:rPr>
            <a:t>Limited</a:t>
          </a:r>
          <a:r>
            <a:rPr lang="sv-SE" sz="1400" dirty="0">
              <a:solidFill>
                <a:schemeClr val="tx2">
                  <a:lumMod val="25000"/>
                </a:schemeClr>
              </a:solidFill>
            </a:rPr>
            <a:t> </a:t>
          </a:r>
          <a:r>
            <a:rPr lang="sv-SE" sz="1400" dirty="0" err="1">
              <a:solidFill>
                <a:schemeClr val="tx2">
                  <a:lumMod val="25000"/>
                </a:schemeClr>
              </a:solidFill>
            </a:rPr>
            <a:t>virtualization</a:t>
          </a:r>
          <a:r>
            <a:rPr lang="sv-SE" sz="1400" dirty="0">
              <a:solidFill>
                <a:schemeClr val="tx2">
                  <a:lumMod val="25000"/>
                </a:schemeClr>
              </a:solidFill>
            </a:rPr>
            <a:t> options</a:t>
          </a:r>
        </a:p>
      </dgm:t>
    </dgm:pt>
    <dgm:pt modelId="{C7BD22C3-33EA-4C63-8208-5FAFBA8744DE}" type="parTrans" cxnId="{70C6CC32-25A5-42C1-90A0-A93C440F516E}">
      <dgm:prSet/>
      <dgm:spPr/>
      <dgm:t>
        <a:bodyPr/>
        <a:lstStyle/>
        <a:p>
          <a:endParaRPr lang="sv-SE"/>
        </a:p>
      </dgm:t>
    </dgm:pt>
    <dgm:pt modelId="{65185EE3-AA37-4933-8392-488114565810}" type="sibTrans" cxnId="{70C6CC32-25A5-42C1-90A0-A93C440F516E}">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D854FF4-AC5E-4FAA-BEC4-3DF7121A4E68}" type="pres">
      <dgm:prSet presAssocID="{2AE6C8DE-71A6-4310-B1D9-83F65D8976F9}" presName="compositeNode" presStyleCnt="0">
        <dgm:presLayoutVars>
          <dgm:bulletEnabled val="1"/>
        </dgm:presLayoutVars>
      </dgm:prSet>
      <dgm:spPr/>
    </dgm:pt>
    <dgm:pt modelId="{A54D453E-4FC7-41B3-B1E5-5E64D8E45C21}" type="pres">
      <dgm:prSet presAssocID="{2AE6C8DE-71A6-4310-B1D9-83F65D8976F9}" presName="image" presStyleLbl="fgImgPlace1" presStyleIdx="0" presStyleCnt="1"/>
      <dgm:spPr>
        <a:blipFill rotWithShape="0">
          <a:blip xmlns:r="http://schemas.openxmlformats.org/officeDocument/2006/relationships" r:embed="rId1"/>
          <a:stretch>
            <a:fillRect/>
          </a:stretch>
        </a:blipFill>
      </dgm:spPr>
    </dgm:pt>
    <dgm:pt modelId="{73B60D8E-CE08-4DFA-AA82-EE53C3A2AD47}" type="pres">
      <dgm:prSet presAssocID="{2AE6C8DE-71A6-4310-B1D9-83F65D8976F9}" presName="childNode" presStyleLbl="node1" presStyleIdx="0" presStyleCnt="1">
        <dgm:presLayoutVars>
          <dgm:bulletEnabled val="1"/>
        </dgm:presLayoutVars>
      </dgm:prSet>
      <dgm:spPr/>
    </dgm:pt>
    <dgm:pt modelId="{5C0644BF-4250-489A-B9D0-337E5416EED7}" type="pres">
      <dgm:prSet presAssocID="{2AE6C8DE-71A6-4310-B1D9-83F65D8976F9}" presName="parentNode" presStyleLbl="revTx" presStyleIdx="0" presStyleCnt="1">
        <dgm:presLayoutVars>
          <dgm:chMax val="0"/>
          <dgm:bulletEnabled val="1"/>
        </dgm:presLayoutVars>
      </dgm:prSet>
      <dgm:spPr/>
    </dgm:pt>
  </dgm:ptLst>
  <dgm:cxnLst>
    <dgm:cxn modelId="{D37BCCC2-A61B-4ADE-8E2F-14044960DFAA}" type="presOf" srcId="{D0473130-FF35-481D-BD68-E1CEDBAB3818}" destId="{FA9B6E43-EAC2-40A6-B8E2-BCE5D61D0935}" srcOrd="0" destOrd="0" presId="urn:microsoft.com/office/officeart/2005/8/layout/hList2#3"/>
    <dgm:cxn modelId="{59EBC2A2-B70C-4DF1-B24B-C557DF20E330}" srcId="{2AE6C8DE-71A6-4310-B1D9-83F65D8976F9}" destId="{C9715909-D9AF-4E5E-A675-3370F309C517}" srcOrd="3" destOrd="0" parTransId="{B080FFD1-4282-48B8-A831-AE5674C57300}" sibTransId="{46AD629C-410D-48D7-9BFD-50C1D1E76A74}"/>
    <dgm:cxn modelId="{B755DB9D-37FE-4E46-9AF1-45C547F8C8A9}" srcId="{2AE6C8DE-71A6-4310-B1D9-83F65D8976F9}" destId="{5A1948A3-790E-47EA-915E-0DB307E5BF15}" srcOrd="1" destOrd="0" parTransId="{F5C8DDC0-54D9-47F6-ACDB-0CD0F078F293}" sibTransId="{D510589D-CD22-4A91-B9BB-B85E0803DA5E}"/>
    <dgm:cxn modelId="{B4910E0C-ADF5-428C-B177-C2385733567A}" type="presOf" srcId="{5A1948A3-790E-47EA-915E-0DB307E5BF15}" destId="{73B60D8E-CE08-4DFA-AA82-EE53C3A2AD47}" srcOrd="0" destOrd="1" presId="urn:microsoft.com/office/officeart/2005/8/layout/hList2#3"/>
    <dgm:cxn modelId="{0607135E-404E-4E59-918B-A46BC52225A5}" type="presOf" srcId="{C9715909-D9AF-4E5E-A675-3370F309C517}" destId="{73B60D8E-CE08-4DFA-AA82-EE53C3A2AD47}" srcOrd="0" destOrd="3" presId="urn:microsoft.com/office/officeart/2005/8/layout/hList2#3"/>
    <dgm:cxn modelId="{407D4E15-A66F-4621-A6F2-BA33D882A64D}" type="presOf" srcId="{A53CFBC3-F0A9-42BE-B228-0C644D457399}" destId="{73B60D8E-CE08-4DFA-AA82-EE53C3A2AD47}" srcOrd="0" destOrd="0" presId="urn:microsoft.com/office/officeart/2005/8/layout/hList2#3"/>
    <dgm:cxn modelId="{9782D56C-2A48-4BC6-9060-8F31B8E54CBE}" srcId="{D0473130-FF35-481D-BD68-E1CEDBAB3818}" destId="{2AE6C8DE-71A6-4310-B1D9-83F65D8976F9}" srcOrd="0" destOrd="0" parTransId="{93E0E172-84A5-44C3-8C4A-43E15EA81888}" sibTransId="{75E0D5A5-B1BA-456F-A909-FFF6ECB230E2}"/>
    <dgm:cxn modelId="{54D08C04-773C-4743-B638-0236BE6F301D}" srcId="{2AE6C8DE-71A6-4310-B1D9-83F65D8976F9}" destId="{F2C55BE7-09FF-4AA7-B97D-38CB13D85E41}" srcOrd="2" destOrd="0" parTransId="{18BD06AE-648C-408F-9365-57DF23A3F9BA}" sibTransId="{FE20304E-5375-484A-87A1-50DEA5878F9B}"/>
    <dgm:cxn modelId="{1AAEDD48-911C-4F93-8EDF-F713264155FA}" srcId="{2AE6C8DE-71A6-4310-B1D9-83F65D8976F9}" destId="{A53CFBC3-F0A9-42BE-B228-0C644D457399}" srcOrd="0" destOrd="0" parTransId="{0BA2AEB1-C088-464B-974D-72BF38CC6C3F}" sibTransId="{D136FF0F-3720-4677-AAC0-335436BB4EF2}"/>
    <dgm:cxn modelId="{70C6CC32-25A5-42C1-90A0-A93C440F516E}" srcId="{2AE6C8DE-71A6-4310-B1D9-83F65D8976F9}" destId="{F9CC2671-B13D-476B-963D-6AC3B5942A0C}" srcOrd="4" destOrd="0" parTransId="{C7BD22C3-33EA-4C63-8208-5FAFBA8744DE}" sibTransId="{65185EE3-AA37-4933-8392-488114565810}"/>
    <dgm:cxn modelId="{221CD0AE-E2ED-4893-81E1-3709A9A2A79F}" type="presOf" srcId="{F2C55BE7-09FF-4AA7-B97D-38CB13D85E41}" destId="{73B60D8E-CE08-4DFA-AA82-EE53C3A2AD47}" srcOrd="0" destOrd="2" presId="urn:microsoft.com/office/officeart/2005/8/layout/hList2#3"/>
    <dgm:cxn modelId="{21CEF30D-04D2-49D3-BBBC-19ADF6CD6B52}" type="presOf" srcId="{2AE6C8DE-71A6-4310-B1D9-83F65D8976F9}" destId="{5C0644BF-4250-489A-B9D0-337E5416EED7}" srcOrd="0" destOrd="0" presId="urn:microsoft.com/office/officeart/2005/8/layout/hList2#3"/>
    <dgm:cxn modelId="{6218F985-B156-47B7-9DC6-E15921A3621B}" type="presOf" srcId="{F9CC2671-B13D-476B-963D-6AC3B5942A0C}" destId="{73B60D8E-CE08-4DFA-AA82-EE53C3A2AD47}" srcOrd="0" destOrd="4" presId="urn:microsoft.com/office/officeart/2005/8/layout/hList2#3"/>
    <dgm:cxn modelId="{0D7D6EEF-90AC-4F89-A97C-8A6793F4DDD8}" type="presParOf" srcId="{FA9B6E43-EAC2-40A6-B8E2-BCE5D61D0935}" destId="{5D854FF4-AC5E-4FAA-BEC4-3DF7121A4E68}" srcOrd="0" destOrd="0" presId="urn:microsoft.com/office/officeart/2005/8/layout/hList2#3"/>
    <dgm:cxn modelId="{EDFCECAD-CC12-4083-ABE9-A6852EED2549}" type="presParOf" srcId="{5D854FF4-AC5E-4FAA-BEC4-3DF7121A4E68}" destId="{A54D453E-4FC7-41B3-B1E5-5E64D8E45C21}" srcOrd="0" destOrd="0" presId="urn:microsoft.com/office/officeart/2005/8/layout/hList2#3"/>
    <dgm:cxn modelId="{41D252C0-FB36-45DF-838F-57D0EEA7465A}" type="presParOf" srcId="{5D854FF4-AC5E-4FAA-BEC4-3DF7121A4E68}" destId="{73B60D8E-CE08-4DFA-AA82-EE53C3A2AD47}" srcOrd="1" destOrd="0" presId="urn:microsoft.com/office/officeart/2005/8/layout/hList2#3"/>
    <dgm:cxn modelId="{80ECEFAD-D69E-44E5-A109-E597B4CCD86B}" type="presParOf" srcId="{5D854FF4-AC5E-4FAA-BEC4-3DF7121A4E68}" destId="{5C0644BF-4250-489A-B9D0-337E5416EED7}" srcOrd="2" destOrd="0" presId="urn:microsoft.com/office/officeart/2005/8/layout/h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73130-FF35-481D-BD68-E1CEDBAB3818}" type="doc">
      <dgm:prSet loTypeId="urn:microsoft.com/office/officeart/2005/8/layout/hList2#4" loCatId="list" qsTypeId="urn:microsoft.com/office/officeart/2005/8/quickstyle/simple5" qsCatId="simple" csTypeId="urn:microsoft.com/office/officeart/2005/8/colors/accent1_2" csCatId="accent1" phldr="1"/>
      <dgm:spPr/>
      <dgm:t>
        <a:bodyPr/>
        <a:lstStyle/>
        <a:p>
          <a:endParaRPr lang="sv-SE"/>
        </a:p>
      </dgm:t>
    </dgm:pt>
    <dgm:pt modelId="{F1D5438B-4D82-4817-AF6A-1BA53CE3AFAE}">
      <dgm:prSet phldrT="[Text]"/>
      <dgm:spPr/>
      <dgm:t>
        <a:bodyPr/>
        <a:lstStyle/>
        <a:p>
          <a:r>
            <a:rPr lang="sv-SE" b="1" dirty="0">
              <a:effectLst>
                <a:outerShdw blurRad="38100" dist="38100" dir="2700000" algn="tl">
                  <a:srgbClr val="000000">
                    <a:alpha val="43137"/>
                  </a:srgbClr>
                </a:outerShdw>
              </a:effectLst>
            </a:rPr>
            <a:t>Enterprise</a:t>
          </a:r>
        </a:p>
      </dgm:t>
    </dgm:pt>
    <dgm:pt modelId="{5E2562CD-6DD9-4071-973B-308E62E52D2F}" type="parTrans" cxnId="{CE48C193-7D63-40BD-88AF-41EAE4E48D9E}">
      <dgm:prSet/>
      <dgm:spPr/>
      <dgm:t>
        <a:bodyPr/>
        <a:lstStyle/>
        <a:p>
          <a:endParaRPr lang="sv-SE"/>
        </a:p>
      </dgm:t>
    </dgm:pt>
    <dgm:pt modelId="{4099D31E-BCFF-4E01-BD99-B723FA405D01}" type="sibTrans" cxnId="{CE48C193-7D63-40BD-88AF-41EAE4E48D9E}">
      <dgm:prSet/>
      <dgm:spPr/>
      <dgm:t>
        <a:bodyPr/>
        <a:lstStyle/>
        <a:p>
          <a:endParaRPr lang="sv-SE"/>
        </a:p>
      </dgm:t>
    </dgm:pt>
    <dgm:pt modelId="{790E8895-9F70-47D1-A89E-72516632B778}">
      <dgm:prSet phldrT="[Text]"/>
      <dgm:spPr/>
      <dgm:t>
        <a:bodyPr/>
        <a:lstStyle/>
        <a:p>
          <a:r>
            <a:rPr lang="sv-SE" baseline="0" dirty="0">
              <a:solidFill>
                <a:schemeClr val="tx2">
                  <a:lumMod val="25000"/>
                </a:schemeClr>
              </a:solidFill>
            </a:rPr>
            <a:t>High availability/failover</a:t>
          </a:r>
          <a:endParaRPr lang="sv-SE" dirty="0">
            <a:solidFill>
              <a:schemeClr val="tx2">
                <a:lumMod val="25000"/>
              </a:schemeClr>
            </a:solidFill>
          </a:endParaRPr>
        </a:p>
      </dgm:t>
    </dgm:pt>
    <dgm:pt modelId="{F5054EB6-C9C8-4908-9B0F-235E82A589F3}" type="parTrans" cxnId="{F77A31B0-71DD-4C58-A3FC-95766FCF6AA7}">
      <dgm:prSet/>
      <dgm:spPr/>
      <dgm:t>
        <a:bodyPr/>
        <a:lstStyle/>
        <a:p>
          <a:endParaRPr lang="sv-SE"/>
        </a:p>
      </dgm:t>
    </dgm:pt>
    <dgm:pt modelId="{6BA88F73-E7E0-4552-B4D7-84BA7EB51E81}" type="sibTrans" cxnId="{F77A31B0-71DD-4C58-A3FC-95766FCF6AA7}">
      <dgm:prSet/>
      <dgm:spPr/>
      <dgm:t>
        <a:bodyPr/>
        <a:lstStyle/>
        <a:p>
          <a:endParaRPr lang="sv-SE"/>
        </a:p>
      </dgm:t>
    </dgm:pt>
    <dgm:pt modelId="{510EFDC7-6185-4FF6-B43C-C93529FE479B}">
      <dgm:prSet/>
      <dgm:spPr/>
      <dgm:t>
        <a:bodyPr/>
        <a:lstStyle/>
        <a:p>
          <a:r>
            <a:rPr lang="sv-SE" baseline="0" dirty="0">
              <a:solidFill>
                <a:schemeClr val="tx2">
                  <a:lumMod val="25000"/>
                </a:schemeClr>
              </a:solidFill>
            </a:rPr>
            <a:t>Scale out/failover</a:t>
          </a:r>
        </a:p>
      </dgm:t>
    </dgm:pt>
    <dgm:pt modelId="{A4B5FF93-1C3A-4F95-9AC8-5564EC3615A5}" type="parTrans" cxnId="{A0767147-6177-4571-98C8-6C2922F07F70}">
      <dgm:prSet/>
      <dgm:spPr/>
      <dgm:t>
        <a:bodyPr/>
        <a:lstStyle/>
        <a:p>
          <a:endParaRPr lang="sv-SE"/>
        </a:p>
      </dgm:t>
    </dgm:pt>
    <dgm:pt modelId="{16E6AABA-275E-47E8-B215-6149FCB71994}" type="sibTrans" cxnId="{A0767147-6177-4571-98C8-6C2922F07F70}">
      <dgm:prSet/>
      <dgm:spPr/>
      <dgm:t>
        <a:bodyPr/>
        <a:lstStyle/>
        <a:p>
          <a:endParaRPr lang="sv-SE"/>
        </a:p>
      </dgm:t>
    </dgm:pt>
    <dgm:pt modelId="{6755D406-CCCC-4D2D-97AC-BEBD33AA91A9}">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t>
          </a:r>
          <a:r>
            <a:rPr lang="sv-SE" baseline="0" dirty="0" err="1">
              <a:solidFill>
                <a:schemeClr val="tx2">
                  <a:lumMod val="25000"/>
                </a:schemeClr>
              </a:solidFill>
            </a:rPr>
            <a:t>processing</a:t>
          </a:r>
          <a:endParaRPr lang="sv-SE" dirty="0">
            <a:solidFill>
              <a:schemeClr val="tx2">
                <a:lumMod val="25000"/>
              </a:schemeClr>
            </a:solidFill>
          </a:endParaRPr>
        </a:p>
      </dgm:t>
    </dgm:pt>
    <dgm:pt modelId="{5892C020-8DC5-4DF4-A343-0FAD16CE248D}" type="parTrans" cxnId="{D175C457-A22F-45EA-9826-4185998720D5}">
      <dgm:prSet/>
      <dgm:spPr/>
      <dgm:t>
        <a:bodyPr/>
        <a:lstStyle/>
        <a:p>
          <a:endParaRPr lang="sv-SE"/>
        </a:p>
      </dgm:t>
    </dgm:pt>
    <dgm:pt modelId="{2DD207B0-8AD2-4E09-858C-0ADBBF3479F6}" type="sibTrans" cxnId="{D175C457-A22F-45EA-9826-4185998720D5}">
      <dgm:prSet/>
      <dgm:spPr/>
      <dgm:t>
        <a:bodyPr/>
        <a:lstStyle/>
        <a:p>
          <a:endParaRPr lang="sv-SE"/>
        </a:p>
      </dgm:t>
    </dgm:pt>
    <dgm:pt modelId="{74FB210F-6F4B-40F1-AEA6-555BA6039C02}">
      <dgm:prSet/>
      <dgm:spPr/>
      <dgm:t>
        <a:bodyPr/>
        <a:lstStyle/>
        <a:p>
          <a:r>
            <a:rPr lang="sv-SE" dirty="0" err="1">
              <a:solidFill>
                <a:schemeClr val="tx2">
                  <a:lumMod val="25000"/>
                </a:schemeClr>
              </a:solidFill>
            </a:rPr>
            <a:t>Unlimited</a:t>
          </a:r>
          <a:r>
            <a:rPr lang="sv-SE" dirty="0">
              <a:solidFill>
                <a:schemeClr val="tx2">
                  <a:lumMod val="25000"/>
                </a:schemeClr>
              </a:solidFill>
            </a:rPr>
            <a:t> </a:t>
          </a:r>
          <a:r>
            <a:rPr lang="sv-SE" dirty="0" err="1">
              <a:solidFill>
                <a:schemeClr val="tx2">
                  <a:lumMod val="25000"/>
                </a:schemeClr>
              </a:solidFill>
            </a:rPr>
            <a:t>virtualization</a:t>
          </a:r>
          <a:endParaRPr lang="sv-SE" dirty="0">
            <a:solidFill>
              <a:schemeClr val="tx2">
                <a:lumMod val="25000"/>
              </a:schemeClr>
            </a:solidFill>
          </a:endParaRPr>
        </a:p>
      </dgm:t>
    </dgm:pt>
    <dgm:pt modelId="{57C17833-96B6-4A83-8A62-DCEBBBD458CC}" type="parTrans" cxnId="{3FFFF6DC-7FD0-42C2-B00B-E6E3AE8BF298}">
      <dgm:prSet/>
      <dgm:spPr/>
      <dgm:t>
        <a:bodyPr/>
        <a:lstStyle/>
        <a:p>
          <a:endParaRPr lang="sv-SE"/>
        </a:p>
      </dgm:t>
    </dgm:pt>
    <dgm:pt modelId="{24850A8D-894B-4130-B2CB-EB0C12B495F4}" type="sibTrans" cxnId="{3FFFF6DC-7FD0-42C2-B00B-E6E3AE8BF298}">
      <dgm:prSet/>
      <dgm:spPr/>
      <dgm:t>
        <a:bodyPr/>
        <a:lstStyle/>
        <a:p>
          <a:endParaRPr lang="sv-SE"/>
        </a:p>
      </dgm:t>
    </dgm:pt>
    <dgm:pt modelId="{4B233652-EED8-4920-A78B-DF4252218A71}">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Applications</a:t>
          </a:r>
          <a:endParaRPr lang="sv-SE" dirty="0">
            <a:solidFill>
              <a:schemeClr val="tx2">
                <a:lumMod val="25000"/>
              </a:schemeClr>
            </a:solidFill>
          </a:endParaRPr>
        </a:p>
      </dgm:t>
    </dgm:pt>
    <dgm:pt modelId="{C43E4783-0F5A-488F-B3E8-EC44C2C40EA6}" type="parTrans" cxnId="{C5064809-DAEC-4E05-8CD8-B8CE9451B9F9}">
      <dgm:prSet/>
      <dgm:spPr/>
      <dgm:t>
        <a:bodyPr/>
        <a:lstStyle/>
        <a:p>
          <a:endParaRPr lang="sv-SE"/>
        </a:p>
      </dgm:t>
    </dgm:pt>
    <dgm:pt modelId="{166C9404-B4EF-42ED-BD24-911EBA2801C3}" type="sibTrans" cxnId="{C5064809-DAEC-4E05-8CD8-B8CE9451B9F9}">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79FC1EA-DCB0-45C8-AC76-7576F17F47F2}" type="pres">
      <dgm:prSet presAssocID="{F1D5438B-4D82-4817-AF6A-1BA53CE3AFAE}" presName="compositeNode" presStyleCnt="0">
        <dgm:presLayoutVars>
          <dgm:bulletEnabled val="1"/>
        </dgm:presLayoutVars>
      </dgm:prSet>
      <dgm:spPr/>
    </dgm:pt>
    <dgm:pt modelId="{A7A2C250-6502-46E1-9BFC-CF03AE747B7F}" type="pres">
      <dgm:prSet presAssocID="{F1D5438B-4D82-4817-AF6A-1BA53CE3AFAE}" presName="image" presStyleLbl="fgImgPlace1" presStyleIdx="0" presStyleCnt="1"/>
      <dgm:spPr>
        <a:blipFill rotWithShape="0">
          <a:blip xmlns:r="http://schemas.openxmlformats.org/officeDocument/2006/relationships" r:embed="rId1"/>
          <a:stretch>
            <a:fillRect/>
          </a:stretch>
        </a:blipFill>
      </dgm:spPr>
    </dgm:pt>
    <dgm:pt modelId="{0450284E-245E-4799-879E-917FB9922F41}" type="pres">
      <dgm:prSet presAssocID="{F1D5438B-4D82-4817-AF6A-1BA53CE3AFAE}" presName="childNode" presStyleLbl="node1" presStyleIdx="0" presStyleCnt="1">
        <dgm:presLayoutVars>
          <dgm:bulletEnabled val="1"/>
        </dgm:presLayoutVars>
      </dgm:prSet>
      <dgm:spPr/>
    </dgm:pt>
    <dgm:pt modelId="{B6C72494-66B8-43DF-9883-C898BE223FC0}" type="pres">
      <dgm:prSet presAssocID="{F1D5438B-4D82-4817-AF6A-1BA53CE3AFAE}" presName="parentNode" presStyleLbl="revTx" presStyleIdx="0" presStyleCnt="1">
        <dgm:presLayoutVars>
          <dgm:chMax val="0"/>
          <dgm:bulletEnabled val="1"/>
        </dgm:presLayoutVars>
      </dgm:prSet>
      <dgm:spPr/>
    </dgm:pt>
  </dgm:ptLst>
  <dgm:cxnLst>
    <dgm:cxn modelId="{81AA02A9-ED4A-4608-8259-947C8EDAC952}" type="presOf" srcId="{6755D406-CCCC-4D2D-97AC-BEBD33AA91A9}" destId="{0450284E-245E-4799-879E-917FB9922F41}" srcOrd="0" destOrd="2" presId="urn:microsoft.com/office/officeart/2005/8/layout/hList2#4"/>
    <dgm:cxn modelId="{A0767147-6177-4571-98C8-6C2922F07F70}" srcId="{F1D5438B-4D82-4817-AF6A-1BA53CE3AFAE}" destId="{510EFDC7-6185-4FF6-B43C-C93529FE479B}" srcOrd="1" destOrd="0" parTransId="{A4B5FF93-1C3A-4F95-9AC8-5564EC3615A5}" sibTransId="{16E6AABA-275E-47E8-B215-6149FCB71994}"/>
    <dgm:cxn modelId="{F77A31B0-71DD-4C58-A3FC-95766FCF6AA7}" srcId="{F1D5438B-4D82-4817-AF6A-1BA53CE3AFAE}" destId="{790E8895-9F70-47D1-A89E-72516632B778}" srcOrd="0" destOrd="0" parTransId="{F5054EB6-C9C8-4908-9B0F-235E82A589F3}" sibTransId="{6BA88F73-E7E0-4552-B4D7-84BA7EB51E81}"/>
    <dgm:cxn modelId="{D175C457-A22F-45EA-9826-4185998720D5}" srcId="{F1D5438B-4D82-4817-AF6A-1BA53CE3AFAE}" destId="{6755D406-CCCC-4D2D-97AC-BEBD33AA91A9}" srcOrd="2" destOrd="0" parTransId="{5892C020-8DC5-4DF4-A343-0FAD16CE248D}" sibTransId="{2DD207B0-8AD2-4E09-858C-0ADBBF3479F6}"/>
    <dgm:cxn modelId="{8E72BF3C-7328-46C9-B514-85902B749BEE}" type="presOf" srcId="{4B233652-EED8-4920-A78B-DF4252218A71}" destId="{0450284E-245E-4799-879E-917FB9922F41}" srcOrd="0" destOrd="3" presId="urn:microsoft.com/office/officeart/2005/8/layout/hList2#4"/>
    <dgm:cxn modelId="{3FFFF6DC-7FD0-42C2-B00B-E6E3AE8BF298}" srcId="{F1D5438B-4D82-4817-AF6A-1BA53CE3AFAE}" destId="{74FB210F-6F4B-40F1-AEA6-555BA6039C02}" srcOrd="4" destOrd="0" parTransId="{57C17833-96B6-4A83-8A62-DCEBBBD458CC}" sibTransId="{24850A8D-894B-4130-B2CB-EB0C12B495F4}"/>
    <dgm:cxn modelId="{D378675F-A8B6-44E1-94BC-3E0159E8D95B}" type="presOf" srcId="{D0473130-FF35-481D-BD68-E1CEDBAB3818}" destId="{FA9B6E43-EAC2-40A6-B8E2-BCE5D61D0935}" srcOrd="0" destOrd="0" presId="urn:microsoft.com/office/officeart/2005/8/layout/hList2#4"/>
    <dgm:cxn modelId="{0A946B14-93A2-4385-B639-36843C992B92}" type="presOf" srcId="{74FB210F-6F4B-40F1-AEA6-555BA6039C02}" destId="{0450284E-245E-4799-879E-917FB9922F41}" srcOrd="0" destOrd="4" presId="urn:microsoft.com/office/officeart/2005/8/layout/hList2#4"/>
    <dgm:cxn modelId="{76F2B697-2CBA-4C9C-9162-BCEB9A254C10}" type="presOf" srcId="{790E8895-9F70-47D1-A89E-72516632B778}" destId="{0450284E-245E-4799-879E-917FB9922F41}" srcOrd="0" destOrd="0" presId="urn:microsoft.com/office/officeart/2005/8/layout/hList2#4"/>
    <dgm:cxn modelId="{CE48C193-7D63-40BD-88AF-41EAE4E48D9E}" srcId="{D0473130-FF35-481D-BD68-E1CEDBAB3818}" destId="{F1D5438B-4D82-4817-AF6A-1BA53CE3AFAE}" srcOrd="0" destOrd="0" parTransId="{5E2562CD-6DD9-4071-973B-308E62E52D2F}" sibTransId="{4099D31E-BCFF-4E01-BD99-B723FA405D01}"/>
    <dgm:cxn modelId="{C5064809-DAEC-4E05-8CD8-B8CE9451B9F9}" srcId="{F1D5438B-4D82-4817-AF6A-1BA53CE3AFAE}" destId="{4B233652-EED8-4920-A78B-DF4252218A71}" srcOrd="3" destOrd="0" parTransId="{C43E4783-0F5A-488F-B3E8-EC44C2C40EA6}" sibTransId="{166C9404-B4EF-42ED-BD24-911EBA2801C3}"/>
    <dgm:cxn modelId="{226F28A5-FCE6-4ED6-9A53-054FCC4D48EC}" type="presOf" srcId="{F1D5438B-4D82-4817-AF6A-1BA53CE3AFAE}" destId="{B6C72494-66B8-43DF-9883-C898BE223FC0}" srcOrd="0" destOrd="0" presId="urn:microsoft.com/office/officeart/2005/8/layout/hList2#4"/>
    <dgm:cxn modelId="{2C6F5259-B6EC-43EF-86AB-FDCD10E2CCAB}" type="presOf" srcId="{510EFDC7-6185-4FF6-B43C-C93529FE479B}" destId="{0450284E-245E-4799-879E-917FB9922F41}" srcOrd="0" destOrd="1" presId="urn:microsoft.com/office/officeart/2005/8/layout/hList2#4"/>
    <dgm:cxn modelId="{14E09C54-4717-4B03-8889-036A8B48797A}" type="presParOf" srcId="{FA9B6E43-EAC2-40A6-B8E2-BCE5D61D0935}" destId="{579FC1EA-DCB0-45C8-AC76-7576F17F47F2}" srcOrd="0" destOrd="0" presId="urn:microsoft.com/office/officeart/2005/8/layout/hList2#4"/>
    <dgm:cxn modelId="{6C30BA37-28C7-4A15-9A94-E9B7C6B5B132}" type="presParOf" srcId="{579FC1EA-DCB0-45C8-AC76-7576F17F47F2}" destId="{A7A2C250-6502-46E1-9BFC-CF03AE747B7F}" srcOrd="0" destOrd="0" presId="urn:microsoft.com/office/officeart/2005/8/layout/hList2#4"/>
    <dgm:cxn modelId="{E0DA93BF-EBD7-4F02-8C4F-6C6498B9119F}" type="presParOf" srcId="{579FC1EA-DCB0-45C8-AC76-7576F17F47F2}" destId="{0450284E-245E-4799-879E-917FB9922F41}" srcOrd="1" destOrd="0" presId="urn:microsoft.com/office/officeart/2005/8/layout/hList2#4"/>
    <dgm:cxn modelId="{1C00C0B0-89A2-4578-AE2E-80DB01E50728}" type="presParOf" srcId="{579FC1EA-DCB0-45C8-AC76-7576F17F47F2}" destId="{B6C72494-66B8-43DF-9883-C898BE223FC0}" srcOrd="2" destOrd="0" presId="urn:microsoft.com/office/officeart/2005/8/layout/h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C1D3-9E67-43E7-B07B-C3B63CBD7F2C}">
      <dsp:nvSpPr>
        <dsp:cNvPr id="0" name=""/>
        <dsp:cNvSpPr/>
      </dsp:nvSpPr>
      <dsp:spPr>
        <a:xfrm>
          <a:off x="-101437" y="1064142"/>
          <a:ext cx="2425065" cy="24250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EF5C1-9D21-4946-B918-921C0BC71E3E}">
      <dsp:nvSpPr>
        <dsp:cNvPr id="0" name=""/>
        <dsp:cNvSpPr/>
      </dsp:nvSpPr>
      <dsp:spPr>
        <a:xfrm>
          <a:off x="167946" y="1333527"/>
          <a:ext cx="1886296" cy="1886296"/>
        </a:xfrm>
        <a:prstGeom prst="ellipse">
          <a:avLst/>
        </a:prstGeom>
        <a:gradFill rotWithShape="0">
          <a:gsLst>
            <a:gs pos="0">
              <a:schemeClr val="accent5">
                <a:lumMod val="25000"/>
              </a:schemeClr>
            </a:gs>
            <a:gs pos="100000">
              <a:schemeClr val="accent5">
                <a:lumMod val="1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E2305-99AE-42FA-B8AC-52C624F921C1}">
      <dsp:nvSpPr>
        <dsp:cNvPr id="0" name=""/>
        <dsp:cNvSpPr/>
      </dsp:nvSpPr>
      <dsp:spPr>
        <a:xfrm>
          <a:off x="437331" y="1602911"/>
          <a:ext cx="1347527" cy="1347527"/>
        </a:xfrm>
        <a:prstGeom prst="ellipse">
          <a:avLst/>
        </a:prstGeom>
        <a:gradFill rotWithShape="0">
          <a:gsLst>
            <a:gs pos="0">
              <a:schemeClr val="accent5">
                <a:lumMod val="50000"/>
              </a:schemeClr>
            </a:gs>
            <a:gs pos="100000">
              <a:schemeClr val="accent5">
                <a:lumMod val="2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7FC6A-C60B-44B7-9FD3-5F99E8F341E3}">
      <dsp:nvSpPr>
        <dsp:cNvPr id="0" name=""/>
        <dsp:cNvSpPr/>
      </dsp:nvSpPr>
      <dsp:spPr>
        <a:xfrm>
          <a:off x="706917" y="1872497"/>
          <a:ext cx="808355" cy="808355"/>
        </a:xfrm>
        <a:prstGeom prst="ellipse">
          <a:avLst/>
        </a:prstGeom>
        <a:gradFill rotWithShape="0">
          <a:gsLst>
            <a:gs pos="0">
              <a:schemeClr val="accent5">
                <a:lumMod val="75000"/>
              </a:schemeClr>
            </a:gs>
            <a:gs pos="100000">
              <a:schemeClr val="accent5">
                <a:lumMod val="5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0181E-52F8-4DD6-A1DC-02990D964BAA}">
      <dsp:nvSpPr>
        <dsp:cNvPr id="0" name=""/>
        <dsp:cNvSpPr/>
      </dsp:nvSpPr>
      <dsp:spPr>
        <a:xfrm>
          <a:off x="976301" y="2141882"/>
          <a:ext cx="269586" cy="269586"/>
        </a:xfrm>
        <a:prstGeom prst="ellipse">
          <a:avLst/>
        </a:prstGeom>
        <a:gradFill rotWithShape="0">
          <a:gsLst>
            <a:gs pos="0">
              <a:schemeClr val="accent5">
                <a:lumMod val="90000"/>
              </a:schemeClr>
            </a:gs>
            <a:gs pos="100000">
              <a:schemeClr val="accent5">
                <a:lumMod val="7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05216-7206-46F2-A755-9EFD9A4380B0}">
      <dsp:nvSpPr>
        <dsp:cNvPr id="0" name=""/>
        <dsp:cNvSpPr/>
      </dsp:nvSpPr>
      <dsp:spPr>
        <a:xfrm>
          <a:off x="2631044" y="462080"/>
          <a:ext cx="1406052"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2004, core engine</a:t>
          </a:r>
        </a:p>
      </dsp:txBody>
      <dsp:txXfrm>
        <a:off x="2631044" y="462080"/>
        <a:ext cx="1406052" cy="428104"/>
      </dsp:txXfrm>
    </dsp:sp>
    <dsp:sp modelId="{88D58528-64D4-462B-B524-E7FD032306E1}">
      <dsp:nvSpPr>
        <dsp:cNvPr id="0" name=""/>
        <dsp:cNvSpPr/>
      </dsp:nvSpPr>
      <dsp:spPr>
        <a:xfrm>
          <a:off x="2424671" y="676132"/>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4A7865-AA78-4FF5-96B8-8171DE18DB56}">
      <dsp:nvSpPr>
        <dsp:cNvPr id="0" name=""/>
        <dsp:cNvSpPr/>
      </dsp:nvSpPr>
      <dsp:spPr>
        <a:xfrm rot="5400000">
          <a:off x="966601" y="820625"/>
          <a:ext cx="1600542" cy="131155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9C5511-DA53-4664-BCE0-480E51B9AD7F}">
      <dsp:nvSpPr>
        <dsp:cNvPr id="0" name=""/>
        <dsp:cNvSpPr/>
      </dsp:nvSpPr>
      <dsp:spPr>
        <a:xfrm>
          <a:off x="2552691" y="894085"/>
          <a:ext cx="1562760"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2006, 2005, </a:t>
          </a:r>
          <a:br>
            <a:rPr lang="en-GB" sz="1200" kern="1200" dirty="0">
              <a:solidFill>
                <a:schemeClr val="tx1"/>
              </a:solidFill>
            </a:rPr>
          </a:br>
          <a:r>
            <a:rPr lang="en-GB" sz="1200" kern="1200" dirty="0">
              <a:solidFill>
                <a:schemeClr val="tx1"/>
              </a:solidFill>
            </a:rPr>
            <a:t>Applications, </a:t>
          </a:r>
          <a:r>
            <a:rPr lang="en-GB" sz="1200" kern="1200" dirty="0" err="1">
              <a:solidFill>
                <a:schemeClr val="tx1"/>
              </a:solidFill>
            </a:rPr>
            <a:t>perf</a:t>
          </a:r>
          <a:r>
            <a:rPr lang="en-GB" sz="1200" kern="1200" dirty="0">
              <a:solidFill>
                <a:schemeClr val="tx1"/>
              </a:solidFill>
            </a:rPr>
            <a:t>.</a:t>
          </a:r>
        </a:p>
      </dsp:txBody>
      <dsp:txXfrm>
        <a:off x="2552691" y="894085"/>
        <a:ext cx="1562760" cy="428104"/>
      </dsp:txXfrm>
    </dsp:sp>
    <dsp:sp modelId="{1FB14D7C-D9EC-45E7-8310-B923F2693D46}">
      <dsp:nvSpPr>
        <dsp:cNvPr id="0" name=""/>
        <dsp:cNvSpPr/>
      </dsp:nvSpPr>
      <dsp:spPr>
        <a:xfrm>
          <a:off x="2424671" y="1128811"/>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942A7-BED4-4075-8A1A-5A1A2885B642}">
      <dsp:nvSpPr>
        <dsp:cNvPr id="0" name=""/>
        <dsp:cNvSpPr/>
      </dsp:nvSpPr>
      <dsp:spPr>
        <a:xfrm rot="5400000">
          <a:off x="-110582" y="2245729"/>
          <a:ext cx="1332654" cy="111148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5FD950-8627-4602-8CB2-8084866A1A21}">
      <dsp:nvSpPr>
        <dsp:cNvPr id="0" name=""/>
        <dsp:cNvSpPr/>
      </dsp:nvSpPr>
      <dsp:spPr>
        <a:xfrm>
          <a:off x="2513144" y="1367437"/>
          <a:ext cx="1550065"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R2, EDI, RFID, WCF, Adapters</a:t>
          </a:r>
        </a:p>
      </dsp:txBody>
      <dsp:txXfrm>
        <a:off x="2513144" y="1367437"/>
        <a:ext cx="1550065" cy="428104"/>
      </dsp:txXfrm>
    </dsp:sp>
    <dsp:sp modelId="{7DC027F1-85B3-4A5E-BF0F-1A040A8BBD7F}">
      <dsp:nvSpPr>
        <dsp:cNvPr id="0" name=""/>
        <dsp:cNvSpPr/>
      </dsp:nvSpPr>
      <dsp:spPr>
        <a:xfrm>
          <a:off x="2424671" y="1581490"/>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3A76B0-F4B7-4374-BC74-46E65150568E}">
      <dsp:nvSpPr>
        <dsp:cNvPr id="0" name=""/>
        <dsp:cNvSpPr/>
      </dsp:nvSpPr>
      <dsp:spPr>
        <a:xfrm rot="5400000">
          <a:off x="1432416" y="1640095"/>
          <a:ext cx="1050861" cy="93365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80F176-B4C5-487C-B940-196536A3B57B}">
      <dsp:nvSpPr>
        <dsp:cNvPr id="0" name=""/>
        <dsp:cNvSpPr/>
      </dsp:nvSpPr>
      <dsp:spPr>
        <a:xfrm>
          <a:off x="2533969" y="1810416"/>
          <a:ext cx="1600203"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2009, 2008, ESB, EDI, Adapters, ALM</a:t>
          </a:r>
        </a:p>
      </dsp:txBody>
      <dsp:txXfrm>
        <a:off x="2533969" y="1810416"/>
        <a:ext cx="1600203" cy="428104"/>
      </dsp:txXfrm>
    </dsp:sp>
    <dsp:sp modelId="{0350568B-F5AE-41A0-9A73-0086655D2780}">
      <dsp:nvSpPr>
        <dsp:cNvPr id="0" name=""/>
        <dsp:cNvSpPr/>
      </dsp:nvSpPr>
      <dsp:spPr>
        <a:xfrm>
          <a:off x="2424671" y="2024468"/>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952F-642F-4B25-B01D-ADB5889DFDAC}">
      <dsp:nvSpPr>
        <dsp:cNvPr id="0" name=""/>
        <dsp:cNvSpPr/>
      </dsp:nvSpPr>
      <dsp:spPr>
        <a:xfrm rot="5400000">
          <a:off x="1661988" y="2063673"/>
          <a:ext cx="801888" cy="72347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E5321A-0CE8-4ED2-A792-40C4DC445FF9}">
      <dsp:nvSpPr>
        <dsp:cNvPr id="0" name=""/>
        <dsp:cNvSpPr/>
      </dsp:nvSpPr>
      <dsp:spPr>
        <a:xfrm>
          <a:off x="2524930" y="2262238"/>
          <a:ext cx="1618282" cy="72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2010, 2010, </a:t>
          </a:r>
          <a:r>
            <a:rPr lang="en-GB" sz="1200" kern="1200" dirty="0" err="1">
              <a:solidFill>
                <a:schemeClr val="tx1"/>
              </a:solidFill>
            </a:rPr>
            <a:t>Mgmt</a:t>
          </a:r>
          <a:r>
            <a:rPr lang="en-GB" sz="1200" kern="1200" dirty="0">
              <a:solidFill>
                <a:schemeClr val="tx1"/>
              </a:solidFill>
            </a:rPr>
            <a:t>, ESB, Adapters, productivity, B2B,</a:t>
          </a:r>
        </a:p>
        <a:p>
          <a:pPr marL="0" lvl="0" indent="0" algn="l" defTabSz="533400">
            <a:lnSpc>
              <a:spcPct val="90000"/>
            </a:lnSpc>
            <a:spcBef>
              <a:spcPct val="0"/>
            </a:spcBef>
            <a:spcAft>
              <a:spcPct val="35000"/>
            </a:spcAft>
            <a:buNone/>
          </a:pPr>
          <a:r>
            <a:rPr lang="en-GB" sz="1200" kern="1200" dirty="0">
              <a:solidFill>
                <a:schemeClr val="tx1"/>
              </a:solidFill>
            </a:rPr>
            <a:t>AppFabric &amp; WF</a:t>
          </a:r>
        </a:p>
      </dsp:txBody>
      <dsp:txXfrm>
        <a:off x="2524930" y="2262238"/>
        <a:ext cx="1618282" cy="724019"/>
      </dsp:txXfrm>
    </dsp:sp>
    <dsp:sp modelId="{C03F94A1-C88F-44B9-B273-C03E3A1B407D}">
      <dsp:nvSpPr>
        <dsp:cNvPr id="0" name=""/>
        <dsp:cNvSpPr/>
      </dsp:nvSpPr>
      <dsp:spPr>
        <a:xfrm>
          <a:off x="2424671" y="2454513"/>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0BD35-8A40-4448-96C0-B4BCB20D0A84}">
      <dsp:nvSpPr>
        <dsp:cNvPr id="0" name=""/>
        <dsp:cNvSpPr/>
      </dsp:nvSpPr>
      <dsp:spPr>
        <a:xfrm rot="5400000">
          <a:off x="1879032" y="2474722"/>
          <a:ext cx="565848" cy="52543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9181-9AA8-486E-8FAD-7136C73CFF23}">
      <dsp:nvSpPr>
        <dsp:cNvPr id="0" name=""/>
        <dsp:cNvSpPr/>
      </dsp:nvSpPr>
      <dsp:spPr>
        <a:xfrm rot="16200000">
          <a:off x="-1539556" y="2247922"/>
          <a:ext cx="3483196" cy="37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120" bIns="0" numCol="1" spcCol="1270" anchor="t" anchorCtr="0">
          <a:noAutofit/>
        </a:bodyPr>
        <a:lstStyle/>
        <a:p>
          <a:pPr marL="0" lvl="0" indent="0" algn="r" defTabSz="1155700">
            <a:lnSpc>
              <a:spcPct val="90000"/>
            </a:lnSpc>
            <a:spcBef>
              <a:spcPct val="0"/>
            </a:spcBef>
            <a:spcAft>
              <a:spcPct val="35000"/>
            </a:spcAft>
            <a:buNone/>
          </a:pPr>
          <a:r>
            <a:rPr lang="sv-SE" sz="2600" b="1" i="1" kern="1200" dirty="0"/>
            <a:t>Developer</a:t>
          </a:r>
        </a:p>
      </dsp:txBody>
      <dsp:txXfrm>
        <a:off x="-1539556" y="2247922"/>
        <a:ext cx="3483196" cy="374308"/>
      </dsp:txXfrm>
    </dsp:sp>
    <dsp:sp modelId="{1F76802A-F539-416B-BFA2-48731950B4F2}">
      <dsp:nvSpPr>
        <dsp:cNvPr id="0" name=""/>
        <dsp:cNvSpPr/>
      </dsp:nvSpPr>
      <dsp:spPr>
        <a:xfrm>
          <a:off x="389196" y="603908"/>
          <a:ext cx="1864454" cy="36623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30120"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a:t>
          </a:r>
          <a:r>
            <a:rPr lang="sv-SE" sz="1400" kern="1200" baseline="0" dirty="0">
              <a:solidFill>
                <a:schemeClr val="tx2">
                  <a:lumMod val="25000"/>
                </a:schemeClr>
              </a:solidFill>
            </a:rPr>
            <a:t> featured</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in license to design, development and testing</a:t>
          </a:r>
          <a:endParaRPr lang="sv-SE" sz="1400" kern="1200" dirty="0">
            <a:solidFill>
              <a:schemeClr val="tx2">
                <a:lumMod val="25000"/>
              </a:schemeClr>
            </a:solidFill>
          </a:endParaRPr>
        </a:p>
      </dsp:txBody>
      <dsp:txXfrm>
        <a:off x="389196" y="603908"/>
        <a:ext cx="1864454" cy="3662337"/>
      </dsp:txXfrm>
    </dsp:sp>
    <dsp:sp modelId="{FD256352-D29D-4AC2-9821-6F94A33F285B}">
      <dsp:nvSpPr>
        <dsp:cNvPr id="0" name=""/>
        <dsp:cNvSpPr/>
      </dsp:nvSpPr>
      <dsp:spPr>
        <a:xfrm>
          <a:off x="14887" y="199391"/>
          <a:ext cx="748617" cy="748617"/>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67348-BEF6-46C1-BCF0-44392A75AE93}">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155700">
            <a:lnSpc>
              <a:spcPct val="90000"/>
            </a:lnSpc>
            <a:spcBef>
              <a:spcPct val="0"/>
            </a:spcBef>
            <a:spcAft>
              <a:spcPct val="35000"/>
            </a:spcAft>
            <a:buNone/>
          </a:pPr>
          <a:r>
            <a:rPr lang="sv-SE" sz="2600" kern="1200" dirty="0"/>
            <a:t>Branch</a:t>
          </a:r>
        </a:p>
      </dsp:txBody>
      <dsp:txXfrm>
        <a:off x="-1600083" y="2362720"/>
        <a:ext cx="3594639" cy="365405"/>
      </dsp:txXfrm>
    </dsp:sp>
    <dsp:sp modelId="{A4F97472-C4AE-41A7-84C0-CCA47FF7697B}">
      <dsp:nvSpPr>
        <dsp:cNvPr id="0" name=""/>
        <dsp:cNvSpPr/>
      </dsp:nvSpPr>
      <dsp:spPr>
        <a:xfrm>
          <a:off x="379938" y="748103"/>
          <a:ext cx="1820106"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hub and spoke edition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One Application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Requires Enterprise</a:t>
          </a:r>
        </a:p>
      </dsp:txBody>
      <dsp:txXfrm>
        <a:off x="379938" y="748103"/>
        <a:ext cx="1820106" cy="3594639"/>
      </dsp:txXfrm>
    </dsp:sp>
    <dsp:sp modelId="{1FC2EA0C-BBD5-4BD7-B454-0ACEF84C7330}">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644BF-4250-489A-B9D0-337E5416EED7}">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155700">
            <a:lnSpc>
              <a:spcPct val="90000"/>
            </a:lnSpc>
            <a:spcBef>
              <a:spcPct val="0"/>
            </a:spcBef>
            <a:spcAft>
              <a:spcPct val="35000"/>
            </a:spcAft>
            <a:buNone/>
          </a:pPr>
          <a:r>
            <a:rPr lang="sv-SE" sz="2600" b="1" kern="1200" dirty="0">
              <a:effectLst/>
            </a:rPr>
            <a:t>Standard</a:t>
          </a:r>
        </a:p>
      </dsp:txBody>
      <dsp:txXfrm>
        <a:off x="-1600083" y="2362720"/>
        <a:ext cx="3594639" cy="365405"/>
      </dsp:txXfrm>
    </dsp:sp>
    <dsp:sp modelId="{73B60D8E-CE08-4DFA-AA82-EE53C3A2AD47}">
      <dsp:nvSpPr>
        <dsp:cNvPr id="0" name=""/>
        <dsp:cNvSpPr/>
      </dsp:nvSpPr>
      <dsp:spPr>
        <a:xfrm>
          <a:off x="379938" y="748103"/>
          <a:ext cx="1820106"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 featured</a:t>
          </a: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Five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Limited</a:t>
          </a:r>
          <a:r>
            <a:rPr lang="sv-SE" sz="1400" kern="1200" dirty="0">
              <a:solidFill>
                <a:schemeClr val="tx2">
                  <a:lumMod val="25000"/>
                </a:schemeClr>
              </a:solidFill>
            </a:rPr>
            <a:t> </a:t>
          </a:r>
          <a:r>
            <a:rPr lang="sv-SE" sz="1400" kern="1200" dirty="0" err="1">
              <a:solidFill>
                <a:schemeClr val="tx2">
                  <a:lumMod val="25000"/>
                </a:schemeClr>
              </a:solidFill>
            </a:rPr>
            <a:t>virtualization</a:t>
          </a:r>
          <a:r>
            <a:rPr lang="sv-SE" sz="1400" kern="1200" dirty="0">
              <a:solidFill>
                <a:schemeClr val="tx2">
                  <a:lumMod val="25000"/>
                </a:schemeClr>
              </a:solidFill>
            </a:rPr>
            <a:t> options</a:t>
          </a:r>
        </a:p>
      </dsp:txBody>
      <dsp:txXfrm>
        <a:off x="379938" y="748103"/>
        <a:ext cx="1820106" cy="3594639"/>
      </dsp:txXfrm>
    </dsp:sp>
    <dsp:sp modelId="{A54D453E-4FC7-41B3-B1E5-5E64D8E45C21}">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72494-66B8-43DF-9883-C898BE223FC0}">
      <dsp:nvSpPr>
        <dsp:cNvPr id="0" name=""/>
        <dsp:cNvSpPr/>
      </dsp:nvSpPr>
      <dsp:spPr>
        <a:xfrm rot="16200000">
          <a:off x="-1600510" y="2362594"/>
          <a:ext cx="3594639" cy="364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570" bIns="0" numCol="1" spcCol="1270" anchor="t" anchorCtr="0">
          <a:noAutofit/>
        </a:bodyPr>
        <a:lstStyle/>
        <a:p>
          <a:pPr marL="0" lvl="0" indent="0" algn="r" defTabSz="1155700">
            <a:lnSpc>
              <a:spcPct val="90000"/>
            </a:lnSpc>
            <a:spcBef>
              <a:spcPct val="0"/>
            </a:spcBef>
            <a:spcAft>
              <a:spcPct val="35000"/>
            </a:spcAft>
            <a:buNone/>
          </a:pPr>
          <a:r>
            <a:rPr lang="sv-SE" sz="2600" b="1" kern="1200" dirty="0">
              <a:effectLst>
                <a:outerShdw blurRad="38100" dist="38100" dir="2700000" algn="tl">
                  <a:srgbClr val="000000">
                    <a:alpha val="43137"/>
                  </a:srgbClr>
                </a:outerShdw>
              </a:effectLst>
            </a:rPr>
            <a:t>Enterprise</a:t>
          </a:r>
        </a:p>
      </dsp:txBody>
      <dsp:txXfrm>
        <a:off x="-1600510" y="2362594"/>
        <a:ext cx="3594639" cy="364615"/>
      </dsp:txXfrm>
    </dsp:sp>
    <dsp:sp modelId="{0450284E-245E-4799-879E-917FB9922F41}">
      <dsp:nvSpPr>
        <dsp:cNvPr id="0" name=""/>
        <dsp:cNvSpPr/>
      </dsp:nvSpPr>
      <dsp:spPr>
        <a:xfrm>
          <a:off x="379117" y="747582"/>
          <a:ext cx="1816171"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321570" rIns="128016" bIns="128016"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High availability/failover</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Scale out/failover</a:t>
          </a: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t>
          </a:r>
          <a:r>
            <a:rPr lang="sv-SE" sz="1400" kern="1200" baseline="0" dirty="0" err="1">
              <a:solidFill>
                <a:schemeClr val="tx2">
                  <a:lumMod val="25000"/>
                </a:schemeClr>
              </a:solidFill>
            </a:rPr>
            <a:t>processing</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Unlimited</a:t>
          </a:r>
          <a:r>
            <a:rPr lang="sv-SE" sz="1400" kern="1200" dirty="0">
              <a:solidFill>
                <a:schemeClr val="tx2">
                  <a:lumMod val="25000"/>
                </a:schemeClr>
              </a:solidFill>
            </a:rPr>
            <a:t> </a:t>
          </a:r>
          <a:r>
            <a:rPr lang="sv-SE" sz="1400" kern="1200" dirty="0" err="1">
              <a:solidFill>
                <a:schemeClr val="tx2">
                  <a:lumMod val="25000"/>
                </a:schemeClr>
              </a:solidFill>
            </a:rPr>
            <a:t>virtualization</a:t>
          </a:r>
          <a:endParaRPr lang="sv-SE" sz="1400" kern="1200" dirty="0">
            <a:solidFill>
              <a:schemeClr val="tx2">
                <a:lumMod val="25000"/>
              </a:schemeClr>
            </a:solidFill>
          </a:endParaRPr>
        </a:p>
      </dsp:txBody>
      <dsp:txXfrm>
        <a:off x="379117" y="747582"/>
        <a:ext cx="1816171" cy="3594639"/>
      </dsp:txXfrm>
    </dsp:sp>
    <dsp:sp modelId="{A7A2C250-6502-46E1-9BFC-CF03AE747B7F}">
      <dsp:nvSpPr>
        <dsp:cNvPr id="0" name=""/>
        <dsp:cNvSpPr/>
      </dsp:nvSpPr>
      <dsp:spPr>
        <a:xfrm>
          <a:off x="14501" y="266290"/>
          <a:ext cx="729230" cy="72923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3">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4">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09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dirty="0"/>
              <a:t>Click to edit Master text styles</a:t>
            </a:r>
          </a:p>
          <a:p>
            <a:pPr lvl="1"/>
            <a:r>
              <a:rPr lang="de-DE" noProof="0" dirty="0"/>
              <a:t>Second level</a:t>
            </a:r>
          </a:p>
          <a:p>
            <a:pPr lvl="2"/>
            <a:r>
              <a:rPr lang="de-DE" noProof="0" dirty="0"/>
              <a:t>Third level</a:t>
            </a:r>
          </a:p>
          <a:p>
            <a:pPr lvl="3"/>
            <a:r>
              <a:rPr lang="de-DE" noProof="0" dirty="0"/>
              <a:t>Fourth level</a:t>
            </a:r>
          </a:p>
          <a:p>
            <a:pPr lvl="4"/>
            <a:r>
              <a:rPr lang="de-DE" noProof="0" dirty="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marL="171450" indent="-171450" algn="l" rtl="0" eaLnBrk="0" fontAlgn="base" hangingPunct="0">
      <a:spcBef>
        <a:spcPct val="20000"/>
      </a:spcBef>
      <a:spcAft>
        <a:spcPct val="0"/>
      </a:spcAft>
      <a:buClr>
        <a:schemeClr val="accent1"/>
      </a:buClr>
      <a:buFont typeface="Wingdings" pitchFamily="2" charset="2"/>
      <a:buChar cha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accent1"/>
      </a:buClr>
      <a:buSzPct val="120000"/>
      <a:buFont typeface="Wingdings" pitchFamily="2" charset="2"/>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E59538DF-4459-42A2-8ADF-487D44E93F96}" type="slidenum">
              <a:rPr lang="de-DE" smtClean="0"/>
              <a:pPr>
                <a:defRPr/>
              </a:pPr>
              <a:t>2</a:t>
            </a:fld>
            <a:endParaRPr lang="de-DE"/>
          </a:p>
        </p:txBody>
      </p:sp>
    </p:spTree>
    <p:extLst>
      <p:ext uri="{BB962C8B-B14F-4D97-AF65-F5344CB8AC3E}">
        <p14:creationId xmlns:p14="http://schemas.microsoft.com/office/powerpoint/2010/main" val="331332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11</a:t>
            </a:fld>
            <a:endParaRPr lang="de-DE"/>
          </a:p>
        </p:txBody>
      </p:sp>
    </p:spTree>
    <p:extLst>
      <p:ext uri="{BB962C8B-B14F-4D97-AF65-F5344CB8AC3E}">
        <p14:creationId xmlns:p14="http://schemas.microsoft.com/office/powerpoint/2010/main" val="31513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12</a:t>
            </a:fld>
            <a:endParaRPr lang="de-DE"/>
          </a:p>
        </p:txBody>
      </p:sp>
    </p:spTree>
    <p:extLst>
      <p:ext uri="{BB962C8B-B14F-4D97-AF65-F5344CB8AC3E}">
        <p14:creationId xmlns:p14="http://schemas.microsoft.com/office/powerpoint/2010/main" val="76247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158475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83584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ogic</a:t>
            </a:r>
            <a:r>
              <a:rPr lang="en-US" dirty="0"/>
              <a:t> App adapter	Connect to your Logic Apps hosted in Azure, and get access to all the connectors including Salesforce, SharePoint, CRM Online, and more. For example, you can receive an order in BizTalk Server, connect to your Logic App, and update Salesforce.</a:t>
            </a:r>
          </a:p>
          <a:p>
            <a:pPr marL="0" indent="0">
              <a:buNone/>
            </a:pPr>
            <a:endParaRPr lang="en-US" dirty="0"/>
          </a:p>
          <a:p>
            <a:pPr marL="0" indent="0">
              <a:buNone/>
            </a:pPr>
            <a:r>
              <a:rPr lang="en-US" dirty="0"/>
              <a:t>Logic App adapter</a:t>
            </a:r>
          </a:p>
          <a:p>
            <a:pPr marL="0" indent="0">
              <a:buNone/>
            </a:pPr>
            <a:r>
              <a:rPr lang="en-US" dirty="0"/>
              <a:t>File adapter	Connect to an Azure storage file share. You can receive files from the Azure file share, and send messages to an Azure file share. </a:t>
            </a:r>
          </a:p>
          <a:p>
            <a:pPr marL="0" indent="0">
              <a:buNone/>
            </a:pPr>
            <a:endParaRPr lang="en-US" dirty="0"/>
          </a:p>
          <a:p>
            <a:pPr marL="0" indent="0">
              <a:buNone/>
            </a:pPr>
            <a:r>
              <a:rPr lang="en-US" dirty="0"/>
              <a:t>Configure the File adapter</a:t>
            </a:r>
          </a:p>
          <a:p>
            <a:pPr marL="0" indent="0">
              <a:buNone/>
            </a:pPr>
            <a:r>
              <a:rPr lang="en-US" dirty="0"/>
              <a:t>FTP adapter	SYST command is no longer required. When you configure the FTP adapter on a receive location or send port, there is a property called FTP Server Type. Using this property, you choose the FTP server you want; which determines if SYST is required. </a:t>
            </a:r>
          </a:p>
          <a:p>
            <a:pPr marL="0" indent="0">
              <a:buNone/>
            </a:pPr>
            <a:endParaRPr lang="en-US" dirty="0"/>
          </a:p>
          <a:p>
            <a:pPr marL="0" indent="0">
              <a:buNone/>
            </a:pPr>
            <a:r>
              <a:rPr lang="en-US" dirty="0"/>
              <a:t>As a result of this change, there are more "supported" FTP servers. </a:t>
            </a:r>
          </a:p>
          <a:p>
            <a:pPr marL="0" indent="0">
              <a:buNone/>
            </a:pPr>
            <a:endParaRPr lang="en-US" dirty="0"/>
          </a:p>
          <a:p>
            <a:pPr marL="0" indent="0">
              <a:buNone/>
            </a:pPr>
            <a:r>
              <a:rPr lang="en-US" dirty="0"/>
              <a:t> Configuring the FTP adapter</a:t>
            </a:r>
          </a:p>
          <a:p>
            <a:pPr marL="0" indent="0">
              <a:buNone/>
            </a:pPr>
            <a:r>
              <a:rPr lang="en-US" dirty="0"/>
              <a:t>SFTP adapter	SFTP adapter is re-engineered to use </a:t>
            </a:r>
            <a:r>
              <a:rPr lang="en-US" dirty="0" err="1"/>
              <a:t>WinSCP</a:t>
            </a:r>
            <a:r>
              <a:rPr lang="en-US" dirty="0"/>
              <a:t> to connect to SFTP; which allows support for more SFTP servers. Client-side logging and additional encryption ciphers are also new. </a:t>
            </a:r>
            <a:endParaRPr lang="sv-SE" dirty="0"/>
          </a:p>
        </p:txBody>
      </p:sp>
      <p:sp>
        <p:nvSpPr>
          <p:cNvPr id="4" name="Slide Number Placeholder 3"/>
          <p:cNvSpPr>
            <a:spLocks noGrp="1"/>
          </p:cNvSpPr>
          <p:nvPr>
            <p:ph type="sldNum" sz="quarter" idx="10"/>
          </p:nvPr>
        </p:nvSpPr>
        <p:spPr/>
        <p:txBody>
          <a:bodyPr/>
          <a:lstStyle/>
          <a:p>
            <a:fld id="{A74013E5-C60F-450C-AA76-4E31CFEA2632}" type="slidenum">
              <a:rPr lang="sv-SE" smtClean="0"/>
              <a:t>15</a:t>
            </a:fld>
            <a:endParaRPr lang="sv-SE"/>
          </a:p>
        </p:txBody>
      </p:sp>
    </p:spTree>
    <p:extLst>
      <p:ext uri="{BB962C8B-B14F-4D97-AF65-F5344CB8AC3E}">
        <p14:creationId xmlns:p14="http://schemas.microsoft.com/office/powerpoint/2010/main" val="1019785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1812505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25</a:t>
            </a:fld>
            <a:endParaRPr lang="de-DE"/>
          </a:p>
        </p:txBody>
      </p:sp>
    </p:spTree>
    <p:extLst>
      <p:ext uri="{BB962C8B-B14F-4D97-AF65-F5344CB8AC3E}">
        <p14:creationId xmlns:p14="http://schemas.microsoft.com/office/powerpoint/2010/main" val="3779352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31</a:t>
            </a:fld>
            <a:endParaRPr lang="de-DE"/>
          </a:p>
        </p:txBody>
      </p:sp>
    </p:spTree>
    <p:extLst>
      <p:ext uri="{BB962C8B-B14F-4D97-AF65-F5344CB8AC3E}">
        <p14:creationId xmlns:p14="http://schemas.microsoft.com/office/powerpoint/2010/main" val="150401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18)</a:t>
            </a:r>
          </a:p>
          <a:p>
            <a:pPr marL="228600" indent="-228600">
              <a:buAutoNum type="arabicPeriod"/>
            </a:pPr>
            <a:r>
              <a:rPr lang="sv-SE" sz="1400" b="0" baseline="0" dirty="0"/>
              <a:t>Go to Start – Programs – BizTalk Server 2010</a:t>
            </a:r>
          </a:p>
          <a:p>
            <a:pPr marL="228600" indent="-228600">
              <a:buAutoNum type="arabicPeriod"/>
            </a:pPr>
            <a:r>
              <a:rPr lang="sv-SE" sz="1400" b="0" baseline="0" dirty="0"/>
              <a:t>Open BizTalk Server Administration Console</a:t>
            </a:r>
          </a:p>
          <a:p>
            <a:pPr marL="228600" indent="-228600">
              <a:buAutoNum type="arabicPeriod"/>
            </a:pPr>
            <a:r>
              <a:rPr lang="sv-SE" sz="1400" b="0" baseline="0" dirty="0"/>
              <a:t>Expand BizTalk Group, then expand Applications</a:t>
            </a:r>
          </a:p>
          <a:p>
            <a:pPr marL="228600" indent="-228600">
              <a:buAutoNum type="arabicPeriod"/>
            </a:pPr>
            <a:r>
              <a:rPr lang="sv-SE" sz="1400" b="0" baseline="0" dirty="0"/>
              <a:t>Select BizTalk Application 1 </a:t>
            </a:r>
          </a:p>
          <a:p>
            <a:pPr marL="228600" indent="-228600">
              <a:buAutoNum type="arabicPeriod"/>
            </a:pPr>
            <a:r>
              <a:rPr lang="sv-SE" sz="1400" b="0" baseline="0" dirty="0"/>
              <a:t>Select Receive Ports, New Receive Port, name it Mod1Receive</a:t>
            </a:r>
          </a:p>
          <a:p>
            <a:pPr marL="328613" lvl="2" indent="-228600">
              <a:buAutoNum type="arabicPeriod"/>
            </a:pPr>
            <a:r>
              <a:rPr lang="sv-SE" sz="1400" b="0" baseline="0" dirty="0"/>
              <a:t>Create a Receive Location, name it Mod1Receive_FILE</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(host) the work will be performed by (BizTalkServerApplication)</a:t>
            </a:r>
          </a:p>
          <a:p>
            <a:pPr marL="328613" lvl="2" indent="-228600">
              <a:buAutoNum type="arabicPeriod"/>
            </a:pPr>
            <a:r>
              <a:rPr lang="sv-SE" sz="1400" b="0" baseline="0" dirty="0"/>
              <a:t>Note the pipeline used (Passthrough)</a:t>
            </a:r>
          </a:p>
          <a:p>
            <a:pPr marL="328613" lvl="2" indent="-228600">
              <a:buAutoNum type="arabicPeriod"/>
            </a:pPr>
            <a:r>
              <a:rPr lang="sv-SE" sz="1400" b="0" baseline="0" dirty="0"/>
              <a:t>Note where you would configure a map</a:t>
            </a:r>
          </a:p>
          <a:p>
            <a:pPr marL="0" indent="0">
              <a:buNone/>
            </a:pPr>
            <a:endParaRPr lang="sv-SE" sz="1400" b="0" i="1" baseline="0" dirty="0"/>
          </a:p>
          <a:p>
            <a:pPr marL="0" indent="0">
              <a:buNone/>
            </a:pPr>
            <a:r>
              <a:rPr lang="sv-SE" sz="1400" b="0" i="1" baseline="0" dirty="0"/>
              <a:t>(Slide 22)</a:t>
            </a:r>
          </a:p>
          <a:p>
            <a:pPr marL="228600" indent="-228600">
              <a:buAutoNum type="arabicPeriod"/>
            </a:pPr>
            <a:r>
              <a:rPr lang="sv-SE" sz="1400" b="0" baseline="0" dirty="0"/>
              <a:t>With BizTalk Server Administration Console open.</a:t>
            </a:r>
          </a:p>
          <a:p>
            <a:pPr marL="228600" indent="-228600">
              <a:buAutoNum type="arabicPeriod"/>
            </a:pPr>
            <a:r>
              <a:rPr lang="sv-SE" sz="1400" b="0" baseline="0" dirty="0"/>
              <a:t>Under BizTalk Application 1, select Send Ports, New Send Port</a:t>
            </a:r>
          </a:p>
          <a:p>
            <a:pPr marL="228600" indent="-228600">
              <a:buAutoNum type="arabicPeriod"/>
            </a:pPr>
            <a:r>
              <a:rPr lang="sv-SE" sz="1400" b="0" baseline="0" dirty="0"/>
              <a:t>Create a new Send Port</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the work will be performed by</a:t>
            </a:r>
          </a:p>
          <a:p>
            <a:pPr marL="328613" lvl="2" indent="-228600">
              <a:buAutoNum type="arabicPeriod"/>
            </a:pPr>
            <a:r>
              <a:rPr lang="sv-SE" sz="1400" b="0" baseline="0" dirty="0"/>
              <a:t>Note the pipeline used</a:t>
            </a:r>
          </a:p>
          <a:p>
            <a:pPr marL="328613" lvl="2" indent="-228600">
              <a:buAutoNum type="arabicPeriod"/>
            </a:pPr>
            <a:r>
              <a:rPr lang="sv-SE" sz="1400" b="0" baseline="0" dirty="0"/>
              <a:t>Note where you would configure a </a:t>
            </a:r>
            <a:r>
              <a:rPr lang="sv-SE" sz="1400" b="0" baseline="0" dirty="0" err="1"/>
              <a:t>map</a:t>
            </a:r>
            <a:endParaRPr lang="sv-SE" sz="1400" b="0" baseline="0" dirty="0"/>
          </a:p>
          <a:p>
            <a:pPr marL="328613" lvl="2" indent="-228600">
              <a:buAutoNum type="arabicPeriod"/>
            </a:pPr>
            <a:r>
              <a:rPr lang="sv-SE" sz="1400" b="0" baseline="0" dirty="0"/>
              <a:t>Set the filter as </a:t>
            </a:r>
            <a:r>
              <a:rPr lang="sv-SE" sz="1400" b="0" baseline="0" dirty="0" err="1"/>
              <a:t>BTS.ReceivePortName</a:t>
            </a:r>
            <a:r>
              <a:rPr lang="sv-SE" sz="1400" b="0" baseline="0" dirty="0"/>
              <a:t> = Mod1Receive</a:t>
            </a:r>
          </a:p>
          <a:p>
            <a:pPr marL="195263" lvl="1" indent="-228600">
              <a:buAutoNum type="arabicPeriod"/>
            </a:pPr>
            <a:r>
              <a:rPr lang="sv-SE" sz="1400" b="0" baseline="0" dirty="0" err="1"/>
              <a:t>Drop</a:t>
            </a:r>
            <a:r>
              <a:rPr lang="sv-SE" sz="1400" b="0" baseline="0" dirty="0"/>
              <a:t> in a FILE (</a:t>
            </a:r>
            <a:r>
              <a:rPr lang="sv-SE" sz="1400" b="0" baseline="0" dirty="0" err="1"/>
              <a:t>any</a:t>
            </a:r>
            <a:r>
              <a:rPr lang="sv-SE" sz="1400" b="0" baseline="0" dirty="0"/>
              <a:t> </a:t>
            </a:r>
            <a:r>
              <a:rPr lang="sv-SE" sz="1400" b="0" baseline="0" dirty="0" err="1"/>
              <a:t>file</a:t>
            </a:r>
            <a:r>
              <a:rPr lang="sv-SE" sz="1400" b="0" baseline="0" dirty="0"/>
              <a:t>) and </a:t>
            </a:r>
            <a:r>
              <a:rPr lang="sv-SE" sz="1400" b="0" baseline="0" dirty="0" err="1"/>
              <a:t>see</a:t>
            </a:r>
            <a:r>
              <a:rPr lang="sv-SE" sz="1400" b="0" baseline="0" dirty="0"/>
              <a:t> it pop </a:t>
            </a:r>
            <a:r>
              <a:rPr lang="sv-SE" sz="1400" b="0" baseline="0" dirty="0" err="1"/>
              <a:t>out</a:t>
            </a:r>
            <a:r>
              <a:rPr lang="sv-SE" sz="1400" b="0" baseline="0" dirty="0"/>
              <a:t> the </a:t>
            </a:r>
            <a:r>
              <a:rPr lang="sv-SE" sz="1400" b="0" baseline="0" dirty="0" err="1"/>
              <a:t>other</a:t>
            </a:r>
            <a:r>
              <a:rPr lang="sv-SE" sz="1400" b="0" baseline="0" dirty="0"/>
              <a:t> </a:t>
            </a:r>
            <a:r>
              <a:rPr lang="sv-SE" sz="1400" b="0" baseline="0" dirty="0" err="1"/>
              <a:t>side</a:t>
            </a:r>
            <a:r>
              <a:rPr lang="sv-SE" sz="1400" b="0" baseline="0" dirty="0"/>
              <a: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39</a:t>
            </a:fld>
            <a:endParaRPr lang="de-DE"/>
          </a:p>
        </p:txBody>
      </p:sp>
    </p:spTree>
    <p:extLst>
      <p:ext uri="{BB962C8B-B14F-4D97-AF65-F5344CB8AC3E}">
        <p14:creationId xmlns:p14="http://schemas.microsoft.com/office/powerpoint/2010/main" val="3325160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45</a:t>
            </a:fld>
            <a:endParaRPr lang="de-DE"/>
          </a:p>
        </p:txBody>
      </p:sp>
    </p:spTree>
    <p:extLst>
      <p:ext uri="{BB962C8B-B14F-4D97-AF65-F5344CB8AC3E}">
        <p14:creationId xmlns:p14="http://schemas.microsoft.com/office/powerpoint/2010/main" val="40254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310543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46</a:t>
            </a:fld>
            <a:endParaRPr lang="de-DE"/>
          </a:p>
        </p:txBody>
      </p:sp>
    </p:spTree>
    <p:extLst>
      <p:ext uri="{BB962C8B-B14F-4D97-AF65-F5344CB8AC3E}">
        <p14:creationId xmlns:p14="http://schemas.microsoft.com/office/powerpoint/2010/main" val="3018464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51</a:t>
            </a:fld>
            <a:endParaRPr lang="de-DE"/>
          </a:p>
        </p:txBody>
      </p:sp>
    </p:spTree>
    <p:extLst>
      <p:ext uri="{BB962C8B-B14F-4D97-AF65-F5344CB8AC3E}">
        <p14:creationId xmlns:p14="http://schemas.microsoft.com/office/powerpoint/2010/main" val="4266412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sidfot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F4A6FE1A-8D4E-4FD0-ACAD-4AF52BE63492}" type="slidenum">
              <a:rPr lang="de-DE" smtClean="0"/>
              <a:pPr>
                <a:defRPr/>
              </a:pPr>
              <a:t>52</a:t>
            </a:fld>
            <a:endParaRPr lang="de-DE"/>
          </a:p>
        </p:txBody>
      </p:sp>
    </p:spTree>
    <p:extLst>
      <p:ext uri="{BB962C8B-B14F-4D97-AF65-F5344CB8AC3E}">
        <p14:creationId xmlns:p14="http://schemas.microsoft.com/office/powerpoint/2010/main" val="219099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FFDE7A69-83C6-4B5B-82FD-76B49D93196D}" type="slidenum">
              <a:rPr lang="en-US"/>
              <a:pPr/>
              <a:t>53</a:t>
            </a:fld>
            <a:endParaRPr lang="en-US"/>
          </a:p>
        </p:txBody>
      </p:sp>
      <p:sp>
        <p:nvSpPr>
          <p:cNvPr id="73730" name="Rectangle 472065"/>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3731" name="Rectangle 472066"/>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0973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5E57136-7D69-46C9-9311-79543FE1C955}" type="slidenum">
              <a:rPr lang="en-US"/>
              <a:pPr/>
              <a:t>54</a:t>
            </a:fld>
            <a:endParaRPr lang="en-US"/>
          </a:p>
        </p:txBody>
      </p:sp>
      <p:sp>
        <p:nvSpPr>
          <p:cNvPr id="74754" name="Rectangle 47616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4755" name="Rectangle 47616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6981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DF24054A-A2A9-422A-956A-FB66C007B36E}" type="slidenum">
              <a:rPr lang="en-US"/>
              <a:pPr/>
              <a:t>55</a:t>
            </a:fld>
            <a:endParaRPr lang="en-US"/>
          </a:p>
        </p:txBody>
      </p:sp>
      <p:sp>
        <p:nvSpPr>
          <p:cNvPr id="76802" name="Rectangle 48025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6803" name="Rectangle 48025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6105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EC70FDAB-D951-4A58-A4C5-496B1A073FB1}" type="slidenum">
              <a:rPr lang="en-US"/>
              <a:pPr/>
              <a:t>57</a:t>
            </a:fld>
            <a:endParaRPr lang="en-US"/>
          </a:p>
        </p:txBody>
      </p:sp>
      <p:sp>
        <p:nvSpPr>
          <p:cNvPr id="80898" name="Rectangle 49459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0899" name="Rectangle 494594"/>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79424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36)</a:t>
            </a:r>
          </a:p>
          <a:p>
            <a:pPr marL="228600" indent="-228600">
              <a:buAutoNum type="arabicPeriod"/>
            </a:pPr>
            <a:r>
              <a:rPr lang="sv-SE" sz="1400" b="0" baseline="0" dirty="0"/>
              <a:t>Open Visual Studio 2012</a:t>
            </a:r>
          </a:p>
          <a:p>
            <a:pPr marL="228600" indent="-228600">
              <a:buAutoNum type="arabicPeriod"/>
            </a:pPr>
            <a:r>
              <a:rPr lang="sv-SE" sz="1400" b="0" baseline="0" dirty="0"/>
              <a:t>Create a new Empty BizTalk Server Project</a:t>
            </a:r>
          </a:p>
          <a:p>
            <a:pPr marL="228600" indent="-228600">
              <a:buAutoNum type="arabicPeriod"/>
            </a:pPr>
            <a:r>
              <a:rPr lang="sv-SE" sz="1400" b="0" baseline="0" dirty="0"/>
              <a:t>Add a New Item – Schema – View the designer (very briefly)</a:t>
            </a:r>
          </a:p>
          <a:p>
            <a:pPr marL="228600" indent="-228600">
              <a:buAutoNum type="arabicPeriod"/>
            </a:pPr>
            <a:r>
              <a:rPr lang="sv-SE" sz="1400" b="0" baseline="0" dirty="0"/>
              <a:t>Add a New Item – Map – View the mapper (very briefly)</a:t>
            </a:r>
          </a:p>
          <a:p>
            <a:pPr marL="228600" indent="-228600">
              <a:buAutoNum type="arabicPeriod"/>
            </a:pPr>
            <a:r>
              <a:rPr lang="sv-SE" sz="1400" b="0" baseline="0" dirty="0"/>
              <a:t>Add a New Item Orchestration – View the designer (very briefly)</a:t>
            </a:r>
          </a:p>
          <a:p>
            <a:pPr marL="228600" indent="-228600">
              <a:buAutoNum type="arabicPeriod"/>
            </a:pPr>
            <a:endParaRPr lang="sv-SE" sz="1400" b="0" baseline="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58</a:t>
            </a:fld>
            <a:endParaRPr lang="de-DE"/>
          </a:p>
        </p:txBody>
      </p:sp>
    </p:spTree>
    <p:extLst>
      <p:ext uri="{BB962C8B-B14F-4D97-AF65-F5344CB8AC3E}">
        <p14:creationId xmlns:p14="http://schemas.microsoft.com/office/powerpoint/2010/main" val="1394338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60</a:t>
            </a:fld>
            <a:endParaRPr lang="de-DE"/>
          </a:p>
        </p:txBody>
      </p:sp>
    </p:spTree>
    <p:extLst>
      <p:ext uri="{BB962C8B-B14F-4D97-AF65-F5344CB8AC3E}">
        <p14:creationId xmlns:p14="http://schemas.microsoft.com/office/powerpoint/2010/main" val="333513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52489E0B-C125-4BF5-B3BF-058F97905FEB}" type="slidenum">
              <a:rPr lang="en-US"/>
              <a:pPr/>
              <a:t>62</a:t>
            </a:fld>
            <a:endParaRPr lang="en-US"/>
          </a:p>
        </p:txBody>
      </p:sp>
      <p:sp>
        <p:nvSpPr>
          <p:cNvPr id="83970" name="Rectangle 52121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3971" name="Rectangle 52121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291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baseline="0" dirty="0"/>
          </a:p>
          <a:p>
            <a:endParaRPr lang="en-US" dirty="0"/>
          </a:p>
        </p:txBody>
      </p:sp>
      <p:sp>
        <p:nvSpPr>
          <p:cNvPr id="4" name="Platshållare för bildnummer 3"/>
          <p:cNvSpPr>
            <a:spLocks noGrp="1"/>
          </p:cNvSpPr>
          <p:nvPr>
            <p:ph type="sldNum" sz="quarter" idx="10"/>
          </p:nvPr>
        </p:nvSpPr>
        <p:spPr/>
        <p:txBody>
          <a:bodyPr/>
          <a:lstStyle/>
          <a:p>
            <a:fld id="{7B0D83F8-A53E-46D5-8B30-B74EB2A1FDC7}" type="slidenum">
              <a:rPr lang="en-GB" smtClean="0"/>
              <a:pPr/>
              <a:t>4</a:t>
            </a:fld>
            <a:endParaRPr lang="en-GB"/>
          </a:p>
        </p:txBody>
      </p:sp>
    </p:spTree>
    <p:extLst>
      <p:ext uri="{BB962C8B-B14F-4D97-AF65-F5344CB8AC3E}">
        <p14:creationId xmlns:p14="http://schemas.microsoft.com/office/powerpoint/2010/main" val="1253550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0F3A51A-652E-4386-BACC-F68BEB800344}" type="slidenum">
              <a:rPr lang="en-US"/>
              <a:pPr/>
              <a:t>64</a:t>
            </a:fld>
            <a:endParaRPr lang="en-US"/>
          </a:p>
        </p:txBody>
      </p:sp>
      <p:sp>
        <p:nvSpPr>
          <p:cNvPr id="84994" name="Rectangle 52531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4995" name="Rectangle 525314"/>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56169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66</a:t>
            </a:fld>
            <a:endParaRPr lang="de-DE"/>
          </a:p>
        </p:txBody>
      </p:sp>
    </p:spTree>
    <p:extLst>
      <p:ext uri="{BB962C8B-B14F-4D97-AF65-F5344CB8AC3E}">
        <p14:creationId xmlns:p14="http://schemas.microsoft.com/office/powerpoint/2010/main" val="29720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en-US" dirty="0" err="1"/>
              <a:t>Utbyte</a:t>
            </a:r>
            <a:r>
              <a:rPr lang="en-US" dirty="0"/>
              <a:t> </a:t>
            </a:r>
            <a:r>
              <a:rPr lang="en-US" dirty="0" err="1"/>
              <a:t>av</a:t>
            </a:r>
            <a:r>
              <a:rPr lang="en-US" dirty="0"/>
              <a:t> information </a:t>
            </a:r>
            <a:r>
              <a:rPr lang="en-US" dirty="0" err="1"/>
              <a:t>mellan</a:t>
            </a:r>
            <a:r>
              <a:rPr lang="en-US" dirty="0"/>
              <a:t> system</a:t>
            </a:r>
          </a:p>
        </p:txBody>
      </p:sp>
      <p:sp>
        <p:nvSpPr>
          <p:cNvPr id="4" name="Platshållare för bildnummer 3"/>
          <p:cNvSpPr>
            <a:spLocks noGrp="1"/>
          </p:cNvSpPr>
          <p:nvPr>
            <p:ph type="sldNum" sz="quarter" idx="10"/>
          </p:nvPr>
        </p:nvSpPr>
        <p:spPr/>
        <p:txBody>
          <a:bodyPr/>
          <a:lstStyle/>
          <a:p>
            <a:fld id="{7B0D83F8-A53E-46D5-8B30-B74EB2A1FDC7}" type="slidenum">
              <a:rPr lang="en-GB" smtClean="0"/>
              <a:pPr/>
              <a:t>5</a:t>
            </a:fld>
            <a:endParaRPr lang="en-GB"/>
          </a:p>
        </p:txBody>
      </p:sp>
    </p:spTree>
    <p:extLst>
      <p:ext uri="{BB962C8B-B14F-4D97-AF65-F5344CB8AC3E}">
        <p14:creationId xmlns:p14="http://schemas.microsoft.com/office/powerpoint/2010/main" val="15593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6389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14032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dirty="0"/>
          </a:p>
        </p:txBody>
      </p:sp>
      <p:sp>
        <p:nvSpPr>
          <p:cNvPr id="4" name="Platshållare för bildnummer 3"/>
          <p:cNvSpPr>
            <a:spLocks noGrp="1"/>
          </p:cNvSpPr>
          <p:nvPr>
            <p:ph type="sldNum" sz="quarter" idx="10"/>
          </p:nvPr>
        </p:nvSpPr>
        <p:spPr/>
        <p:txBody>
          <a:bodyPr/>
          <a:lstStyle/>
          <a:p>
            <a:fld id="{D120F058-144D-49A2-9CA1-369604BDF4D9}" type="slidenum">
              <a:rPr lang="en-US" smtClean="0"/>
              <a:pPr/>
              <a:t>8</a:t>
            </a:fld>
            <a:endParaRPr lang="en-US"/>
          </a:p>
        </p:txBody>
      </p:sp>
    </p:spTree>
    <p:extLst>
      <p:ext uri="{BB962C8B-B14F-4D97-AF65-F5344CB8AC3E}">
        <p14:creationId xmlns:p14="http://schemas.microsoft.com/office/powerpoint/2010/main" val="21768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B8581-358D-46AC-BFDB-0526E0F4C49E}" type="slidenum">
              <a:rPr lang="sv-SE" altLang="sv-SE"/>
              <a:pPr/>
              <a:t>9</a:t>
            </a:fld>
            <a:endParaRPr lang="sv-SE" altLang="sv-SE"/>
          </a:p>
        </p:txBody>
      </p:sp>
      <p:sp>
        <p:nvSpPr>
          <p:cNvPr id="2862082" name="Rectangle 2"/>
          <p:cNvSpPr>
            <a:spLocks noGrp="1" noRot="1" noChangeAspect="1" noChangeArrowheads="1" noTextEdit="1"/>
          </p:cNvSpPr>
          <p:nvPr>
            <p:ph type="sldImg"/>
          </p:nvPr>
        </p:nvSpPr>
        <p:spPr>
          <a:ln/>
        </p:spPr>
      </p:sp>
      <p:sp>
        <p:nvSpPr>
          <p:cNvPr id="2862083" name="Rectangle 3"/>
          <p:cNvSpPr>
            <a:spLocks noGrp="1" noChangeArrowheads="1"/>
          </p:cNvSpPr>
          <p:nvPr>
            <p:ph type="body" idx="1"/>
          </p:nvPr>
        </p:nvSpPr>
        <p:spPr/>
        <p:txBody>
          <a:bodyPr/>
          <a:lstStyle/>
          <a:p>
            <a:endParaRPr lang="sv-SE"/>
          </a:p>
        </p:txBody>
      </p:sp>
    </p:spTree>
    <p:extLst>
      <p:ext uri="{BB962C8B-B14F-4D97-AF65-F5344CB8AC3E}">
        <p14:creationId xmlns:p14="http://schemas.microsoft.com/office/powerpoint/2010/main" val="426401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10</a:t>
            </a:fld>
            <a:endParaRPr lang="de-DE"/>
          </a:p>
        </p:txBody>
      </p:sp>
    </p:spTree>
    <p:extLst>
      <p:ext uri="{BB962C8B-B14F-4D97-AF65-F5344CB8AC3E}">
        <p14:creationId xmlns:p14="http://schemas.microsoft.com/office/powerpoint/2010/main" val="12377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32FCBB8-9877-439F-91C4-62787BDB6084}"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359829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FCBB8-9877-439F-91C4-62787BDB6084}"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29460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FCBB8-9877-439F-91C4-62787BDB6084}"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244623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79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62596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FCBB8-9877-439F-91C4-62787BDB6084}"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2957246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2FCBB8-9877-439F-91C4-62787BDB6084}"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258778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2FCBB8-9877-439F-91C4-62787BDB6084}"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168086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2FCBB8-9877-439F-91C4-62787BDB6084}"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90702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2FCBB8-9877-439F-91C4-62787BDB6084}"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113967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FCBB8-9877-439F-91C4-62787BDB6084}"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54815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32FCBB8-9877-439F-91C4-62787BDB6084}"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20849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32FCBB8-9877-439F-91C4-62787BDB6084}"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1934D-8233-4BEC-A04D-D7FE20FDE8FD}" type="slidenum">
              <a:rPr lang="en-US" smtClean="0"/>
              <a:t>‹#›</a:t>
            </a:fld>
            <a:endParaRPr lang="en-US"/>
          </a:p>
        </p:txBody>
      </p:sp>
    </p:spTree>
    <p:extLst>
      <p:ext uri="{BB962C8B-B14F-4D97-AF65-F5344CB8AC3E}">
        <p14:creationId xmlns:p14="http://schemas.microsoft.com/office/powerpoint/2010/main" val="69173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32FCBB8-9877-439F-91C4-62787BDB6084}" type="datetimeFigureOut">
              <a:rPr lang="en-US" smtClean="0"/>
              <a:t>12/9/2016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71934D-8233-4BEC-A04D-D7FE20FDE8FD}" type="slidenum">
              <a:rPr lang="en-US" smtClean="0"/>
              <a:t>‹#›</a:t>
            </a:fld>
            <a:endParaRPr lang="en-US"/>
          </a:p>
        </p:txBody>
      </p:sp>
    </p:spTree>
    <p:extLst>
      <p:ext uri="{BB962C8B-B14F-4D97-AF65-F5344CB8AC3E}">
        <p14:creationId xmlns:p14="http://schemas.microsoft.com/office/powerpoint/2010/main" val="130090930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9.png"/><Relationship Id="rId11" Type="http://schemas.openxmlformats.org/officeDocument/2006/relationships/image" Target="../media/image25.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hyperlink" Target="http://www.microsoft.com/visualstudio/sv-se/"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1.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7.jpeg"/><Relationship Id="rId4" Type="http://schemas.openxmlformats.org/officeDocument/2006/relationships/image" Target="../media/image56.jpe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9.gif"/></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62.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098" name="Underrubrik 6"/>
          <p:cNvSpPr>
            <a:spLocks noGrp="1"/>
          </p:cNvSpPr>
          <p:nvPr>
            <p:ph type="subTitle" idx="1"/>
          </p:nvPr>
        </p:nvSpPr>
        <p:spPr/>
        <p:txBody>
          <a:bodyPr/>
          <a:lstStyle/>
          <a:p>
            <a:r>
              <a:rPr lang="en-GB" dirty="0"/>
              <a:t>Introduction to BizTalk Server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71600" y="588856"/>
            <a:ext cx="6912768" cy="2557899"/>
          </a:xfrm>
          <a:prstGeom prst="rect">
            <a:avLst/>
          </a:prstGeom>
        </p:spPr>
      </p:pic>
      <p:sp>
        <p:nvSpPr>
          <p:cNvPr id="2" name="Rubrik 1"/>
          <p:cNvSpPr>
            <a:spLocks noGrp="1"/>
          </p:cNvSpPr>
          <p:nvPr>
            <p:ph type="title"/>
          </p:nvPr>
        </p:nvSpPr>
        <p:spPr/>
        <p:txBody>
          <a:bodyPr/>
          <a:lstStyle/>
          <a:p>
            <a:r>
              <a:rPr lang="en-GB" dirty="0"/>
              <a:t>Evolution</a:t>
            </a:r>
          </a:p>
        </p:txBody>
      </p:sp>
      <p:graphicFrame>
        <p:nvGraphicFramePr>
          <p:cNvPr id="13" name="Platshållare för innehåll 12"/>
          <p:cNvGraphicFramePr>
            <a:graphicFrameLocks noGrp="1"/>
          </p:cNvGraphicFramePr>
          <p:nvPr>
            <p:ph sz="half" idx="2"/>
            <p:extLst>
              <p:ext uri="{D42A27DB-BD31-4B8C-83A1-F6EECF244321}">
                <p14:modId xmlns:p14="http://schemas.microsoft.com/office/powerpoint/2010/main" val="3968427346"/>
              </p:ext>
            </p:extLst>
          </p:nvPr>
        </p:nvGraphicFramePr>
        <p:xfrm>
          <a:off x="-4037650" y="3298774"/>
          <a:ext cx="4041775" cy="39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251620" y="3999298"/>
            <a:ext cx="7005059" cy="2308324"/>
          </a:xfrm>
          <a:prstGeom prst="rect">
            <a:avLst/>
          </a:prstGeom>
          <a:noFill/>
        </p:spPr>
        <p:txBody>
          <a:bodyPr wrap="none" rtlCol="0">
            <a:spAutoFit/>
          </a:bodyPr>
          <a:lstStyle/>
          <a:p>
            <a:pPr marL="285750" indent="-285750">
              <a:buFont typeface="Arial" panose="020B0604020202020204" pitchFamily="34" charset="0"/>
              <a:buChar char="•"/>
            </a:pPr>
            <a:r>
              <a:rPr lang="en-US" sz="1800" dirty="0"/>
              <a:t>2000 – First version</a:t>
            </a:r>
          </a:p>
          <a:p>
            <a:pPr marL="285750" indent="-285750">
              <a:buFont typeface="Arial" panose="020B0604020202020204" pitchFamily="34" charset="0"/>
              <a:buChar char="•"/>
            </a:pPr>
            <a:r>
              <a:rPr lang="en-US" sz="1800" dirty="0"/>
              <a:t>2004 – Core engine</a:t>
            </a:r>
          </a:p>
          <a:p>
            <a:pPr marL="285750" indent="-285750">
              <a:buFont typeface="Arial" panose="020B0604020202020204" pitchFamily="34" charset="0"/>
              <a:buChar char="•"/>
            </a:pPr>
            <a:r>
              <a:rPr lang="en-US" sz="1800" dirty="0"/>
              <a:t>2006 	– Applications</a:t>
            </a:r>
          </a:p>
          <a:p>
            <a:pPr marL="285750" indent="-285750">
              <a:buFont typeface="Arial" panose="020B0604020202020204" pitchFamily="34" charset="0"/>
              <a:buChar char="•"/>
            </a:pPr>
            <a:r>
              <a:rPr lang="en-US" sz="1800" dirty="0"/>
              <a:t>2006 R2 – EDI, RFID, ECF, Adapters</a:t>
            </a:r>
          </a:p>
          <a:p>
            <a:pPr marL="285750" indent="-285750">
              <a:buFont typeface="Arial" panose="020B0604020202020204" pitchFamily="34" charset="0"/>
              <a:buChar char="•"/>
            </a:pPr>
            <a:r>
              <a:rPr lang="en-US" sz="1800" dirty="0"/>
              <a:t>2009 – ESB, EDI. Adapters, ALM</a:t>
            </a:r>
          </a:p>
          <a:p>
            <a:pPr marL="285750" indent="-285750">
              <a:buFont typeface="Arial" panose="020B0604020202020204" pitchFamily="34" charset="0"/>
              <a:buChar char="•"/>
            </a:pPr>
            <a:r>
              <a:rPr lang="en-US" sz="1800" dirty="0"/>
              <a:t>2010 – </a:t>
            </a:r>
            <a:r>
              <a:rPr lang="en-US" sz="1800" dirty="0" err="1"/>
              <a:t>Mgmt</a:t>
            </a:r>
            <a:r>
              <a:rPr lang="en-US" sz="1800" dirty="0"/>
              <a:t>, ESB, Adapters, Productivity</a:t>
            </a:r>
          </a:p>
          <a:p>
            <a:pPr marL="285750" indent="-285750">
              <a:buFont typeface="Arial" panose="020B0604020202020204" pitchFamily="34" charset="0"/>
              <a:buChar char="•"/>
            </a:pPr>
            <a:r>
              <a:rPr lang="en-US" sz="1800" dirty="0"/>
              <a:t>2013 – JSON, Azure, Adapters, HL7, Health monitoring</a:t>
            </a:r>
          </a:p>
          <a:p>
            <a:pPr marL="285750" indent="-285750">
              <a:buFont typeface="Arial" panose="020B0604020202020204" pitchFamily="34" charset="0"/>
              <a:buChar char="•"/>
            </a:pPr>
            <a:r>
              <a:rPr lang="en-US" sz="1800" dirty="0"/>
              <a:t>2016 – </a:t>
            </a:r>
            <a:r>
              <a:rPr lang="en-US" sz="1800" dirty="0" err="1"/>
              <a:t>AlwaysOn</a:t>
            </a:r>
            <a:r>
              <a:rPr lang="en-US" sz="1800" dirty="0"/>
              <a:t>, Azure, SHA2, Productivity, Security, Adapters</a:t>
            </a:r>
          </a:p>
        </p:txBody>
      </p:sp>
      <p:sp>
        <p:nvSpPr>
          <p:cNvPr id="10" name="TextBox 9"/>
          <p:cNvSpPr txBox="1"/>
          <p:nvPr/>
        </p:nvSpPr>
        <p:spPr>
          <a:xfrm>
            <a:off x="1259632" y="3164664"/>
            <a:ext cx="639919" cy="584775"/>
          </a:xfrm>
          <a:prstGeom prst="rect">
            <a:avLst/>
          </a:prstGeom>
          <a:noFill/>
        </p:spPr>
        <p:txBody>
          <a:bodyPr wrap="none" rtlCol="0">
            <a:spAutoFit/>
          </a:bodyPr>
          <a:lstStyle/>
          <a:p>
            <a:r>
              <a:rPr lang="sv-SE" dirty="0"/>
              <a:t>2000</a:t>
            </a:r>
          </a:p>
          <a:p>
            <a:r>
              <a:rPr lang="sv-SE" dirty="0"/>
              <a:t>2002</a:t>
            </a:r>
          </a:p>
        </p:txBody>
      </p:sp>
      <p:sp>
        <p:nvSpPr>
          <p:cNvPr id="17" name="TextBox 16"/>
          <p:cNvSpPr txBox="1"/>
          <p:nvPr/>
        </p:nvSpPr>
        <p:spPr>
          <a:xfrm>
            <a:off x="2115575" y="3146755"/>
            <a:ext cx="639919" cy="338554"/>
          </a:xfrm>
          <a:prstGeom prst="rect">
            <a:avLst/>
          </a:prstGeom>
          <a:noFill/>
        </p:spPr>
        <p:txBody>
          <a:bodyPr wrap="none" rtlCol="0">
            <a:spAutoFit/>
          </a:bodyPr>
          <a:lstStyle/>
          <a:p>
            <a:r>
              <a:rPr lang="sv-SE" dirty="0"/>
              <a:t>2004</a:t>
            </a:r>
          </a:p>
        </p:txBody>
      </p:sp>
      <p:sp>
        <p:nvSpPr>
          <p:cNvPr id="18" name="TextBox 17"/>
          <p:cNvSpPr txBox="1"/>
          <p:nvPr/>
        </p:nvSpPr>
        <p:spPr>
          <a:xfrm>
            <a:off x="2971518" y="3128846"/>
            <a:ext cx="958917" cy="584775"/>
          </a:xfrm>
          <a:prstGeom prst="rect">
            <a:avLst/>
          </a:prstGeom>
          <a:noFill/>
        </p:spPr>
        <p:txBody>
          <a:bodyPr wrap="none" rtlCol="0">
            <a:spAutoFit/>
          </a:bodyPr>
          <a:lstStyle/>
          <a:p>
            <a:r>
              <a:rPr lang="sv-SE" dirty="0"/>
              <a:t>2006</a:t>
            </a:r>
          </a:p>
          <a:p>
            <a:r>
              <a:rPr lang="sv-SE" dirty="0"/>
              <a:t>2006 R2</a:t>
            </a:r>
          </a:p>
        </p:txBody>
      </p:sp>
      <p:sp>
        <p:nvSpPr>
          <p:cNvPr id="19" name="TextBox 18"/>
          <p:cNvSpPr txBox="1"/>
          <p:nvPr/>
        </p:nvSpPr>
        <p:spPr>
          <a:xfrm>
            <a:off x="3935473" y="3128846"/>
            <a:ext cx="639919" cy="338554"/>
          </a:xfrm>
          <a:prstGeom prst="rect">
            <a:avLst/>
          </a:prstGeom>
          <a:noFill/>
        </p:spPr>
        <p:txBody>
          <a:bodyPr wrap="none" rtlCol="0">
            <a:spAutoFit/>
          </a:bodyPr>
          <a:lstStyle/>
          <a:p>
            <a:r>
              <a:rPr lang="sv-SE" dirty="0"/>
              <a:t>2009</a:t>
            </a:r>
          </a:p>
        </p:txBody>
      </p:sp>
      <p:sp>
        <p:nvSpPr>
          <p:cNvPr id="20" name="TextBox 19"/>
          <p:cNvSpPr txBox="1"/>
          <p:nvPr/>
        </p:nvSpPr>
        <p:spPr>
          <a:xfrm>
            <a:off x="4899428" y="3092197"/>
            <a:ext cx="639919" cy="338554"/>
          </a:xfrm>
          <a:prstGeom prst="rect">
            <a:avLst/>
          </a:prstGeom>
          <a:noFill/>
        </p:spPr>
        <p:txBody>
          <a:bodyPr wrap="none" rtlCol="0">
            <a:spAutoFit/>
          </a:bodyPr>
          <a:lstStyle/>
          <a:p>
            <a:r>
              <a:rPr lang="sv-SE" dirty="0"/>
              <a:t>2010</a:t>
            </a:r>
          </a:p>
        </p:txBody>
      </p:sp>
      <p:sp>
        <p:nvSpPr>
          <p:cNvPr id="21" name="TextBox 20"/>
          <p:cNvSpPr txBox="1"/>
          <p:nvPr/>
        </p:nvSpPr>
        <p:spPr>
          <a:xfrm>
            <a:off x="5971395" y="3073457"/>
            <a:ext cx="958917" cy="584775"/>
          </a:xfrm>
          <a:prstGeom prst="rect">
            <a:avLst/>
          </a:prstGeom>
          <a:noFill/>
        </p:spPr>
        <p:txBody>
          <a:bodyPr wrap="none" rtlCol="0">
            <a:spAutoFit/>
          </a:bodyPr>
          <a:lstStyle/>
          <a:p>
            <a:r>
              <a:rPr lang="sv-SE" dirty="0"/>
              <a:t>2013</a:t>
            </a:r>
          </a:p>
          <a:p>
            <a:r>
              <a:rPr lang="sv-SE" dirty="0"/>
              <a:t>2013 R2</a:t>
            </a:r>
          </a:p>
        </p:txBody>
      </p:sp>
      <p:sp>
        <p:nvSpPr>
          <p:cNvPr id="22" name="TextBox 21"/>
          <p:cNvSpPr txBox="1"/>
          <p:nvPr/>
        </p:nvSpPr>
        <p:spPr>
          <a:xfrm>
            <a:off x="7043362" y="3054717"/>
            <a:ext cx="639919" cy="338554"/>
          </a:xfrm>
          <a:prstGeom prst="rect">
            <a:avLst/>
          </a:prstGeom>
          <a:noFill/>
        </p:spPr>
        <p:txBody>
          <a:bodyPr wrap="none" rtlCol="0">
            <a:spAutoFit/>
          </a:bodyPr>
          <a:lstStyle/>
          <a:p>
            <a:r>
              <a:rPr lang="sv-SE" dirty="0"/>
              <a:t>2016</a:t>
            </a:r>
          </a:p>
        </p:txBody>
      </p:sp>
      <p:cxnSp>
        <p:nvCxnSpPr>
          <p:cNvPr id="24" name="Straight Connector 23"/>
          <p:cNvCxnSpPr/>
          <p:nvPr/>
        </p:nvCxnSpPr>
        <p:spPr bwMode="auto">
          <a:xfrm flipV="1">
            <a:off x="611560" y="3806574"/>
            <a:ext cx="7645119" cy="39601"/>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454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02602284"/>
              </p:ext>
            </p:extLst>
          </p:nvPr>
        </p:nvGraphicFramePr>
        <p:xfrm>
          <a:off x="683566" y="1340772"/>
          <a:ext cx="8065146" cy="5249550"/>
        </p:xfrm>
        <a:graphic>
          <a:graphicData uri="http://schemas.openxmlformats.org/drawingml/2006/table">
            <a:tbl>
              <a:tblPr firstRow="1" firstCol="1">
                <a:tableStyleId>{08FB837D-C827-4EFA-A057-4D05807E0F7C}</a:tableStyleId>
              </a:tblPr>
              <a:tblGrid>
                <a:gridCol w="1944218">
                  <a:extLst>
                    <a:ext uri="{9D8B030D-6E8A-4147-A177-3AD203B41FA5}">
                      <a16:colId xmlns:a16="http://schemas.microsoft.com/office/drawing/2014/main" val="3032710010"/>
                    </a:ext>
                  </a:extLst>
                </a:gridCol>
                <a:gridCol w="6120928">
                  <a:extLst>
                    <a:ext uri="{9D8B030D-6E8A-4147-A177-3AD203B41FA5}">
                      <a16:colId xmlns:a16="http://schemas.microsoft.com/office/drawing/2014/main" val="1816963844"/>
                    </a:ext>
                  </a:extLst>
                </a:gridCol>
              </a:tblGrid>
              <a:tr h="157930">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530" marR="5530" marT="5530"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530" marR="5530" marT="5530" marB="0" anchor="ctr"/>
                </a:tc>
                <a:extLst>
                  <a:ext uri="{0D108BD9-81ED-4DB2-BD59-A6C34878D82A}">
                    <a16:rowId xmlns:a16="http://schemas.microsoft.com/office/drawing/2014/main" val="2211856125"/>
                  </a:ext>
                </a:extLst>
              </a:tr>
              <a:tr h="196215">
                <a:tc rowSpan="7">
                  <a:txBody>
                    <a:bodyPr/>
                    <a:lstStyle/>
                    <a:p>
                      <a:pPr algn="l" fontAlgn="t"/>
                      <a:r>
                        <a:rPr lang="en-US" sz="1000" u="none" strike="noStrike">
                          <a:effectLst/>
                        </a:rPr>
                        <a:t>Support for newer platforms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2016 adds support for the following Microsoft platforms: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5086032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226028877"/>
                  </a:ext>
                </a:extLst>
              </a:tr>
              <a:tr h="157930">
                <a:tc vMerge="1">
                  <a:txBody>
                    <a:bodyPr/>
                    <a:lstStyle/>
                    <a:p>
                      <a:endParaRPr lang="en-US"/>
                    </a:p>
                  </a:txBody>
                  <a:tcPr/>
                </a:tc>
                <a:tc>
                  <a:txBody>
                    <a:bodyPr/>
                    <a:lstStyle/>
                    <a:p>
                      <a:pPr algn="l" fontAlgn="t"/>
                      <a:r>
                        <a:rPr lang="en-US" sz="1000" u="none" strike="noStrike">
                          <a:effectLst/>
                        </a:rPr>
                        <a:t>- Visual Studio 2015</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58678940"/>
                  </a:ext>
                </a:extLst>
              </a:tr>
              <a:tr h="157930">
                <a:tc vMerge="1">
                  <a:txBody>
                    <a:bodyPr/>
                    <a:lstStyle/>
                    <a:p>
                      <a:endParaRPr lang="en-US"/>
                    </a:p>
                  </a:txBody>
                  <a:tcPr/>
                </a:tc>
                <a:tc>
                  <a:txBody>
                    <a:bodyPr/>
                    <a:lstStyle/>
                    <a:p>
                      <a:pPr algn="l" fontAlgn="t"/>
                      <a:r>
                        <a:rPr lang="en-US" sz="1000" u="none" strike="noStrike">
                          <a:effectLst/>
                        </a:rPr>
                        <a:t>- Windows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4066313496"/>
                  </a:ext>
                </a:extLst>
              </a:tr>
              <a:tr h="157930">
                <a:tc vMerge="1">
                  <a:txBody>
                    <a:bodyPr/>
                    <a:lstStyle/>
                    <a:p>
                      <a:endParaRPr lang="en-US"/>
                    </a:p>
                  </a:txBody>
                  <a:tcPr/>
                </a:tc>
                <a:tc>
                  <a:txBody>
                    <a:bodyPr/>
                    <a:lstStyle/>
                    <a:p>
                      <a:pPr algn="l" fontAlgn="t"/>
                      <a:r>
                        <a:rPr lang="en-US" sz="1000" u="none" strike="noStrike">
                          <a:effectLst/>
                        </a:rPr>
                        <a:t>- SQL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4061129"/>
                  </a:ext>
                </a:extLst>
              </a:tr>
              <a:tr h="157930">
                <a:tc vMerge="1">
                  <a:txBody>
                    <a:bodyPr/>
                    <a:lstStyle/>
                    <a:p>
                      <a:endParaRPr lang="en-US"/>
                    </a:p>
                  </a:txBody>
                  <a:tcPr/>
                </a:tc>
                <a:tc>
                  <a:txBody>
                    <a:bodyPr/>
                    <a:lstStyle/>
                    <a:p>
                      <a:pPr algn="l" fontAlgn="t"/>
                      <a:r>
                        <a:rPr lang="en-US" sz="1000" u="none" strike="noStrike">
                          <a:effectLst/>
                        </a:rPr>
                        <a:t>- Office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539495249"/>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4248075641"/>
                  </a:ext>
                </a:extLst>
              </a:tr>
              <a:tr h="157930">
                <a:tc rowSpan="6">
                  <a:txBody>
                    <a:bodyPr/>
                    <a:lstStyle/>
                    <a:p>
                      <a:pPr algn="l" fontAlgn="t"/>
                      <a:r>
                        <a:rPr lang="en-US" sz="1000" u="none" strike="noStrike">
                          <a:effectLst/>
                        </a:rPr>
                        <a:t>SQL Server 2016 AlwaysOn Availability Groups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Support includes: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42569329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683137909"/>
                  </a:ext>
                </a:extLst>
              </a:tr>
              <a:tr h="157930">
                <a:tc vMerge="1">
                  <a:txBody>
                    <a:bodyPr/>
                    <a:lstStyle/>
                    <a:p>
                      <a:endParaRPr lang="en-US"/>
                    </a:p>
                  </a:txBody>
                  <a:tcPr/>
                </a:tc>
                <a:tc>
                  <a:txBody>
                    <a:bodyPr/>
                    <a:lstStyle/>
                    <a:p>
                      <a:pPr algn="l" fontAlgn="t"/>
                      <a:r>
                        <a:rPr lang="en-US" sz="1000" u="none" strike="noStrike">
                          <a:effectLst/>
                        </a:rPr>
                        <a:t>- Using on-premises and in Microsoft Azure IaaS virtual machines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583701364"/>
                  </a:ext>
                </a:extLst>
              </a:tr>
              <a:tr h="157930">
                <a:tc vMerge="1">
                  <a:txBody>
                    <a:bodyPr/>
                    <a:lstStyle/>
                    <a:p>
                      <a:endParaRPr lang="en-US"/>
                    </a:p>
                  </a:txBody>
                  <a:tcPr/>
                </a:tc>
                <a:tc>
                  <a:txBody>
                    <a:bodyPr/>
                    <a:lstStyle/>
                    <a:p>
                      <a:pPr algn="l" fontAlgn="t"/>
                      <a:r>
                        <a:rPr lang="en-US" sz="1000" u="none" strike="noStrike">
                          <a:effectLst/>
                        </a:rPr>
                        <a:t>- Using for production workloads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08806583"/>
                  </a:ext>
                </a:extLst>
              </a:tr>
              <a:tr h="157930">
                <a:tc vMerge="1">
                  <a:txBody>
                    <a:bodyPr/>
                    <a:lstStyle/>
                    <a:p>
                      <a:endParaRPr lang="en-US"/>
                    </a:p>
                  </a:txBody>
                  <a:tcPr/>
                </a:tc>
                <a:tc>
                  <a:txBody>
                    <a:bodyPr/>
                    <a:lstStyle/>
                    <a:p>
                      <a:pPr algn="l" fontAlgn="t"/>
                      <a:r>
                        <a:rPr lang="en-US" sz="1000" u="none" strike="noStrike">
                          <a:effectLst/>
                        </a:rPr>
                        <a:t>- Provides a high available (HA) solution in Microsoft Azure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3858966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1918659653"/>
                  </a:ext>
                </a:extLst>
              </a:tr>
              <a:tr h="310330">
                <a:tc rowSpan="2">
                  <a:txBody>
                    <a:bodyPr/>
                    <a:lstStyle/>
                    <a:p>
                      <a:pPr algn="l" fontAlgn="t"/>
                      <a:r>
                        <a:rPr lang="en-US" sz="1000" u="none" strike="noStrike">
                          <a:effectLst/>
                        </a:rPr>
                        <a:t>BizTalk Server Azure VMs in production</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Azure virtual machines are now fully supported for production environments. Using SQL Server 2016 AlwaysOn, a highly available solution is now possible.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93486882"/>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106196616"/>
                  </a:ext>
                </a:extLst>
              </a:tr>
              <a:tr h="462730">
                <a:tc rowSpan="2">
                  <a:txBody>
                    <a:bodyPr/>
                    <a:lstStyle/>
                    <a:p>
                      <a:pPr algn="l" fontAlgn="t"/>
                      <a:r>
                        <a:rPr lang="en-US" sz="1000" u="none" strike="noStrike">
                          <a:effectLst/>
                        </a:rPr>
                        <a:t>Logic App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your Logic Apps hosted in Azure, and get access to all the connectors including Salesforce, SharePoint, CRM Online, and more. For example, you can receive an order in BizTalk Server, connect to your Logic App, and update Salesforce.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996011741"/>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010605118"/>
                  </a:ext>
                </a:extLst>
              </a:tr>
              <a:tr h="310330">
                <a:tc rowSpan="2">
                  <a:txBody>
                    <a:bodyPr/>
                    <a:lstStyle/>
                    <a:p>
                      <a:pPr algn="l" fontAlgn="t"/>
                      <a:r>
                        <a:rPr lang="en-US" sz="1000" u="none" strike="noStrike">
                          <a:effectLst/>
                        </a:rPr>
                        <a:t>File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an Azure storage file share. You can receive files from the Azure file share, and send messages to an Azure file share.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86228357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813532176"/>
                  </a:ext>
                </a:extLst>
              </a:tr>
              <a:tr h="462730">
                <a:tc rowSpan="4">
                  <a:txBody>
                    <a:bodyPr/>
                    <a:lstStyle/>
                    <a:p>
                      <a:pPr algn="l" fontAlgn="t"/>
                      <a:r>
                        <a:rPr lang="en-US" sz="1000" u="none" strike="noStrike">
                          <a:effectLst/>
                        </a:rPr>
                        <a:t>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SYST command is no longer required. When you configure the FTP adapter on a receive location or send port, there is a property called FTP Server Type. Using this property, you choose the FTP server you want; which determines if SYST is required.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6018807"/>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978901432"/>
                  </a:ext>
                </a:extLst>
              </a:tr>
              <a:tr h="196215">
                <a:tc vMerge="1">
                  <a:txBody>
                    <a:bodyPr/>
                    <a:lstStyle/>
                    <a:p>
                      <a:endParaRPr lang="en-US"/>
                    </a:p>
                  </a:txBody>
                  <a:tcPr/>
                </a:tc>
                <a:tc>
                  <a:txBody>
                    <a:bodyPr/>
                    <a:lstStyle/>
                    <a:p>
                      <a:pPr algn="l" fontAlgn="t"/>
                      <a:r>
                        <a:rPr lang="en-US" sz="1000" u="none" strike="noStrike">
                          <a:effectLst/>
                        </a:rPr>
                        <a:t>As a result of this change, there are more "supported" FTP servers.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6519623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412969163"/>
                  </a:ext>
                </a:extLst>
              </a:tr>
              <a:tr h="310330">
                <a:tc rowSpan="2">
                  <a:txBody>
                    <a:bodyPr/>
                    <a:lstStyle/>
                    <a:p>
                      <a:pPr algn="l" fontAlgn="t"/>
                      <a:r>
                        <a:rPr lang="en-US" sz="1000" u="none" strike="noStrike">
                          <a:effectLst/>
                        </a:rPr>
                        <a:t>SFTP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SFTP adapter is re-engineered to use WinSCP to connect to SFTP; which allows support for more SFTP servers. Client-side logging and additional encryption ciphers are also new.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594834227"/>
                  </a:ext>
                </a:extLst>
              </a:tr>
              <a:tr h="157930">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391298347"/>
                  </a:ext>
                </a:extLst>
              </a:tr>
            </a:tbl>
          </a:graphicData>
        </a:graphic>
      </p:graphicFrame>
      <p:sp>
        <p:nvSpPr>
          <p:cNvPr id="17"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54331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83849473"/>
              </p:ext>
            </p:extLst>
          </p:nvPr>
        </p:nvGraphicFramePr>
        <p:xfrm>
          <a:off x="683568" y="1333288"/>
          <a:ext cx="8065144" cy="538390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320863057"/>
                    </a:ext>
                  </a:extLst>
                </a:gridCol>
                <a:gridCol w="6120928">
                  <a:extLst>
                    <a:ext uri="{9D8B030D-6E8A-4147-A177-3AD203B41FA5}">
                      <a16:colId xmlns:a16="http://schemas.microsoft.com/office/drawing/2014/main" val="2918641268"/>
                    </a:ext>
                  </a:extLst>
                </a:gridCol>
              </a:tblGrid>
              <a:tr h="157166">
                <a:tc>
                  <a:txBody>
                    <a:bodyPr/>
                    <a:lstStyle/>
                    <a:p>
                      <a:pPr marL="0" algn="l" defTabSz="685800" rtl="0" eaLnBrk="1" fontAlgn="ctr" latinLnBrk="0" hangingPunct="1"/>
                      <a:r>
                        <a:rPr lang="en-US" sz="1000" u="none" strike="noStrike" kern="1200" dirty="0">
                          <a:effectLst/>
                        </a:rPr>
                        <a:t>Feature</a:t>
                      </a:r>
                      <a:endParaRPr lang="en-US" sz="1000" b="1" u="none" strike="noStrike" kern="1200" dirty="0">
                        <a:solidFill>
                          <a:schemeClr val="lt1"/>
                        </a:solidFill>
                        <a:effectLst/>
                        <a:latin typeface="+mn-lt"/>
                        <a:ea typeface="+mn-ea"/>
                        <a:cs typeface="+mn-cs"/>
                      </a:endParaRPr>
                    </a:p>
                  </a:txBody>
                  <a:tcPr marL="4766" marR="4766" marT="4766" marB="0" anchor="ctr"/>
                </a:tc>
                <a:tc>
                  <a:txBody>
                    <a:bodyPr/>
                    <a:lstStyle/>
                    <a:p>
                      <a:pPr marL="0" algn="l" defTabSz="685800" rtl="0" eaLnBrk="1" fontAlgn="ctr" latinLnBrk="0" hangingPunct="1"/>
                      <a:r>
                        <a:rPr lang="en-US" sz="1000" u="none" strike="noStrike" kern="1200">
                          <a:effectLst/>
                        </a:rPr>
                        <a:t>Description</a:t>
                      </a:r>
                      <a:endParaRPr lang="en-US" sz="1000" b="1" u="none" strike="noStrike" kern="1200">
                        <a:solidFill>
                          <a:schemeClr val="lt1"/>
                        </a:solidFill>
                        <a:effectLst/>
                        <a:latin typeface="+mn-lt"/>
                        <a:ea typeface="+mn-ea"/>
                        <a:cs typeface="+mn-cs"/>
                      </a:endParaRPr>
                    </a:p>
                  </a:txBody>
                  <a:tcPr marL="4766" marR="4766" marT="4766" marB="0" anchor="ctr"/>
                </a:tc>
                <a:extLst>
                  <a:ext uri="{0D108BD9-81ED-4DB2-BD59-A6C34878D82A}">
                    <a16:rowId xmlns:a16="http://schemas.microsoft.com/office/drawing/2014/main" val="2272649264"/>
                  </a:ext>
                </a:extLst>
              </a:tr>
              <a:tr h="714410">
                <a:tc rowSpan="2">
                  <a:txBody>
                    <a:bodyPr/>
                    <a:lstStyle/>
                    <a:p>
                      <a:pPr marL="0" algn="l" defTabSz="685800" rtl="0" eaLnBrk="1" fontAlgn="ctr" latinLnBrk="0" hangingPunct="1"/>
                      <a:r>
                        <a:rPr lang="en-US" sz="1000" u="none" strike="noStrike" kern="1200" dirty="0">
                          <a:effectLst/>
                        </a:rPr>
                        <a:t>Allow import of tracking settings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dirty="0">
                          <a:effectLst/>
                        </a:rPr>
                        <a:t>When importing a binding a file, you can choose to import (or not import) the tracking properties enabled on your orchestrations, send ports, and so on. This is a global setting (set at the Group level) so you can set this feature in your different environments. For example, you can import the existing tracking properties for your Development environments, and don't import the tracking properties for your Production environments.</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083731497"/>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531887550"/>
                  </a:ext>
                </a:extLst>
              </a:tr>
              <a:tr h="418898">
                <a:tc rowSpan="7">
                  <a:txBody>
                    <a:bodyPr/>
                    <a:lstStyle/>
                    <a:p>
                      <a:pPr marL="0" algn="l" defTabSz="685800" rtl="0" eaLnBrk="1" fontAlgn="ctr" latinLnBrk="0" hangingPunct="1"/>
                      <a:r>
                        <a:rPr lang="en-US" sz="1000" u="none" strike="noStrike" kern="1200">
                          <a:effectLst/>
                        </a:rPr>
                        <a:t>Shared Access Signature (SAS)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You can use SAS authentication for the Service Bus connection with the BasicHttpRelay, NetTcpRelay, BasicHttp, and WebHttp adapters.</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062942401"/>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45092414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24404898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WCF-NetTcpRelay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217127584"/>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057601083"/>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WCF-WebHTTP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513144348"/>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354698811"/>
                  </a:ext>
                </a:extLst>
              </a:tr>
              <a:tr h="353148">
                <a:tc rowSpan="2">
                  <a:txBody>
                    <a:bodyPr/>
                    <a:lstStyle/>
                    <a:p>
                      <a:pPr marL="0" algn="l" defTabSz="685800" rtl="0" eaLnBrk="1" fontAlgn="ctr" latinLnBrk="0" hangingPunct="1"/>
                      <a:r>
                        <a:rPr lang="en-US" sz="1000" u="none" strike="noStrike" kern="1200">
                          <a:effectLst/>
                        </a:rPr>
                        <a:t>Ordered delivery on dynamic ports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Applies to the adapters that support ordered delivery on static send ports. You can enable the ordered delivery option in the BizTalk Administration console.</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56685497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701941313"/>
                  </a:ext>
                </a:extLst>
              </a:tr>
              <a:tr h="157166">
                <a:tc rowSpan="10">
                  <a:txBody>
                    <a:bodyPr/>
                    <a:lstStyle/>
                    <a:p>
                      <a:pPr marL="0" algn="l" defTabSz="685800" rtl="0" eaLnBrk="1" fontAlgn="ctr" latinLnBrk="0" hangingPunct="1"/>
                      <a:r>
                        <a:rPr lang="en-US" sz="1000" u="none" strike="noStrike" kern="1200" dirty="0">
                          <a:effectLst/>
                        </a:rPr>
                        <a:t>SHA-2 hash functions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SHA-2 is fully supported, including:</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657382889"/>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986766281"/>
                  </a:ext>
                </a:extLst>
              </a:tr>
              <a:tr h="32059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BizTalk can consume SHA2-signed certificates across all of its components</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42397571"/>
                  </a:ext>
                </a:extLst>
              </a:tr>
              <a:tr h="578704">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Advanced Encryption Standard (AES) exchange system for signature keys in AS2, </a:t>
                      </a:r>
                      <a:r>
                        <a:rPr lang="en-US" sz="1000" u="none" strike="noStrike" kern="1200" dirty="0" err="1">
                          <a:effectLst/>
                        </a:rPr>
                        <a:t>RosettaNet</a:t>
                      </a:r>
                      <a:r>
                        <a:rPr lang="en-US" sz="1000" u="none" strike="noStrike" kern="1200" dirty="0">
                          <a:effectLst/>
                        </a:rPr>
                        <a:t>, and the MIME/SMIME encoder: </a:t>
                      </a:r>
                      <a:r>
                        <a:rPr lang="en-US" sz="1000" b="1" u="none" strike="noStrike" kern="1200" dirty="0">
                          <a:effectLst/>
                        </a:rPr>
                        <a:t>AES128, AES192, AES256</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423185747"/>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MIC calculations for AS2: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82450164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1801739688"/>
                  </a:ext>
                </a:extLst>
              </a:tr>
              <a:tr h="17870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digest methods in </a:t>
                      </a:r>
                      <a:r>
                        <a:rPr lang="en-US" sz="1000" u="none" strike="noStrike" kern="1200" dirty="0" err="1">
                          <a:effectLst/>
                        </a:rPr>
                        <a:t>RosettaNet</a:t>
                      </a:r>
                      <a:r>
                        <a:rPr lang="en-US" sz="1000" u="none" strike="noStrike" kern="1200" dirty="0">
                          <a:effectLst/>
                        </a:rPr>
                        <a:t>: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533877820"/>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54675946"/>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a:effectLst/>
                        </a:rPr>
                        <a:t>SHA1 certificates will continue to work</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65118667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570949739"/>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4957218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88730233"/>
              </p:ext>
            </p:extLst>
          </p:nvPr>
        </p:nvGraphicFramePr>
        <p:xfrm>
          <a:off x="683568" y="1334182"/>
          <a:ext cx="8065144" cy="4612990"/>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696022551"/>
                    </a:ext>
                  </a:extLst>
                </a:gridCol>
                <a:gridCol w="6120928">
                  <a:extLst>
                    <a:ext uri="{9D8B030D-6E8A-4147-A177-3AD203B41FA5}">
                      <a16:colId xmlns:a16="http://schemas.microsoft.com/office/drawing/2014/main" val="2638984257"/>
                    </a:ext>
                  </a:extLst>
                </a:gridCol>
              </a:tblGrid>
              <a:tr h="157876">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476" marR="5476" marT="5476"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476" marR="5476" marT="5476" marB="0" anchor="ctr"/>
                </a:tc>
                <a:extLst>
                  <a:ext uri="{0D108BD9-81ED-4DB2-BD59-A6C34878D82A}">
                    <a16:rowId xmlns:a16="http://schemas.microsoft.com/office/drawing/2014/main" val="3580375033"/>
                  </a:ext>
                </a:extLst>
              </a:tr>
              <a:tr h="310276">
                <a:tc rowSpan="2">
                  <a:txBody>
                    <a:bodyPr/>
                    <a:lstStyle/>
                    <a:p>
                      <a:pPr algn="l" fontAlgn="t"/>
                      <a:r>
                        <a:rPr lang="en-US" sz="1000" u="none" strike="noStrike" dirty="0">
                          <a:effectLst/>
                        </a:rPr>
                        <a:t>Compile your maps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Choose to compile your maps using XslTransform or XslCompiledTransform</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2471106"/>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56168069"/>
                  </a:ext>
                </a:extLst>
              </a:tr>
              <a:tr h="388670">
                <a:tc rowSpan="2">
                  <a:txBody>
                    <a:bodyPr/>
                    <a:lstStyle/>
                    <a:p>
                      <a:pPr algn="l" fontAlgn="t"/>
                      <a:r>
                        <a:rPr lang="en-US" sz="1000" u="none" strike="noStrike" dirty="0">
                          <a:effectLst/>
                        </a:rPr>
                        <a:t>Schema window</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In the BizTalk mapper, you add/replace a source schema and a destination schema. When you do this, the Type Picker window is now resizable. This changes allows you expand the window, and see the full name of your schema.</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064306630"/>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491902933"/>
                  </a:ext>
                </a:extLst>
              </a:tr>
              <a:tr h="310276">
                <a:tc>
                  <a:txBody>
                    <a:bodyPr/>
                    <a:lstStyle/>
                    <a:p>
                      <a:pPr algn="l" fontAlgn="t"/>
                      <a:r>
                        <a:rPr lang="en-US" sz="1000" u="none" strike="noStrike" dirty="0">
                          <a:effectLst/>
                        </a:rPr>
                        <a:t>Office web components (OWC)</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Office web components (OWC) is now an optional installation component.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656264525"/>
                  </a:ext>
                </a:extLst>
              </a:tr>
              <a:tr h="157876">
                <a:tc rowSpan="4">
                  <a:txBody>
                    <a:bodyPr/>
                    <a:lstStyle/>
                    <a:p>
                      <a:pPr algn="l" fontAlgn="t"/>
                      <a:r>
                        <a:rPr lang="en-US" sz="1000" u="none" strike="noStrike" dirty="0">
                          <a:effectLst/>
                        </a:rPr>
                        <a:t>Adapters and Accelerators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Improvements and changes include:</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243269949"/>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913185034"/>
                  </a:ext>
                </a:extLst>
              </a:tr>
              <a:tr h="310276">
                <a:tc vMerge="1">
                  <a:txBody>
                    <a:bodyPr/>
                    <a:lstStyle/>
                    <a:p>
                      <a:endParaRPr lang="en-US"/>
                    </a:p>
                  </a:txBody>
                  <a:tcPr/>
                </a:tc>
                <a:tc>
                  <a:txBody>
                    <a:bodyPr/>
                    <a:lstStyle/>
                    <a:p>
                      <a:pPr algn="l" fontAlgn="b"/>
                      <a:r>
                        <a:rPr lang="en-US" sz="1000" u="none" strike="noStrike">
                          <a:effectLst/>
                        </a:rPr>
                        <a:t>- SAP adapter now uses SAP Connector for .NET (NCo), while still supporting the classic RFC SDK. WCF-SAP adapter support for the SAP .NET Connector provides more details.</a:t>
                      </a:r>
                      <a:endParaRPr lang="en-US" sz="1000" b="0" i="0" u="none" strike="noStrike">
                        <a:solidFill>
                          <a:srgbClr val="000000"/>
                        </a:solidFill>
                        <a:effectLst/>
                        <a:latin typeface="Calibri" panose="020F0502020204030204" pitchFamily="34" charset="0"/>
                      </a:endParaRPr>
                    </a:p>
                  </a:txBody>
                  <a:tcPr marL="5476" marR="5476" marT="5476" marB="0" anchor="b"/>
                </a:tc>
                <a:extLst>
                  <a:ext uri="{0D108BD9-81ED-4DB2-BD59-A6C34878D82A}">
                    <a16:rowId xmlns:a16="http://schemas.microsoft.com/office/drawing/2014/main" val="2157713718"/>
                  </a:ext>
                </a:extLst>
              </a:tr>
              <a:tr h="310276">
                <a:tc vMerge="1">
                  <a:txBody>
                    <a:bodyPr/>
                    <a:lstStyle/>
                    <a:p>
                      <a:endParaRPr lang="en-US"/>
                    </a:p>
                  </a:txBody>
                  <a:tcPr/>
                </a:tc>
                <a:tc>
                  <a:txBody>
                    <a:bodyPr/>
                    <a:lstStyle/>
                    <a:p>
                      <a:pPr algn="l" fontAlgn="t"/>
                      <a:r>
                        <a:rPr lang="en-US" sz="1000" u="none" strike="noStrike" dirty="0">
                          <a:effectLst/>
                        </a:rPr>
                        <a:t>- BizTalk Accelerator for HL7: The MLLP adapter on a receive location now supports the option to initiate an outbound connection to a remote LOB listener.</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676500436"/>
                  </a:ext>
                </a:extLst>
              </a:tr>
              <a:tr h="157876">
                <a:tc rowSpan="5">
                  <a:txBody>
                    <a:bodyPr/>
                    <a:lstStyle/>
                    <a:p>
                      <a:pPr algn="l" fontAlgn="t"/>
                      <a:r>
                        <a:rPr lang="en-US" sz="1000" u="none" strike="noStrike">
                          <a:effectLst/>
                        </a:rPr>
                        <a:t>Import/export parties</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078783534"/>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1513454613"/>
                  </a:ext>
                </a:extLst>
              </a:tr>
              <a:tr h="310276">
                <a:tc vMerge="1">
                  <a:txBody>
                    <a:bodyPr/>
                    <a:lstStyle/>
                    <a:p>
                      <a:endParaRPr lang="en-US"/>
                    </a:p>
                  </a:txBody>
                  <a:tcPr/>
                </a:tc>
                <a:tc>
                  <a:txBody>
                    <a:bodyPr/>
                    <a:lstStyle/>
                    <a:p>
                      <a:pPr algn="l" fontAlgn="t"/>
                      <a:r>
                        <a:rPr lang="en-US" sz="1000" u="none" strike="noStrike" dirty="0">
                          <a:effectLst/>
                        </a:rPr>
                        <a:t>- The import and export option is separated from the Application. For example, you can export a party without exporting the application. You can import a party without importing the application.</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311196956"/>
                  </a:ext>
                </a:extLst>
              </a:tr>
              <a:tr h="157876">
                <a:tc vMerge="1">
                  <a:txBody>
                    <a:bodyPr/>
                    <a:lstStyle/>
                    <a:p>
                      <a:endParaRPr lang="en-US"/>
                    </a:p>
                  </a:txBody>
                  <a:tcPr/>
                </a:tc>
                <a:tc>
                  <a:txBody>
                    <a:bodyPr/>
                    <a:lstStyle/>
                    <a:p>
                      <a:pPr algn="l" fontAlgn="t"/>
                      <a:r>
                        <a:rPr lang="en-US" sz="1000" u="none" strike="noStrike" dirty="0">
                          <a:effectLst/>
                        </a:rPr>
                        <a:t>- Can choose which parties, business profiles, and agreements you want to import or export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00982547"/>
                  </a:ext>
                </a:extLst>
              </a:tr>
              <a:tr h="310276">
                <a:tc vMerge="1">
                  <a:txBody>
                    <a:bodyPr/>
                    <a:lstStyle/>
                    <a:p>
                      <a:endParaRPr lang="en-US"/>
                    </a:p>
                  </a:txBody>
                  <a:tcPr/>
                </a:tc>
                <a:tc>
                  <a:txBody>
                    <a:bodyPr/>
                    <a:lstStyle/>
                    <a:p>
                      <a:pPr algn="l" fontAlgn="t"/>
                      <a:r>
                        <a:rPr lang="en-US" sz="1000" u="none" strike="noStrike" dirty="0">
                          <a:effectLst/>
                        </a:rPr>
                        <a:t>- Can continue to import/export the business-to-business artifacts as you do in BizTalk Server 2013 R2, BizTalk Server 2013, and BizTalk Server 2010.</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67372065"/>
                  </a:ext>
                </a:extLst>
              </a:tr>
              <a:tr h="157876">
                <a:tc rowSpan="6">
                  <a:txBody>
                    <a:bodyPr/>
                    <a:lstStyle/>
                    <a:p>
                      <a:pPr algn="l" fontAlgn="t"/>
                      <a:r>
                        <a:rPr lang="en-US" sz="1000" u="none" strike="noStrike">
                          <a:effectLst/>
                        </a:rPr>
                        <a:t>BizTalk Administration</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In addition to a more modern look and feel, some additional 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748905967"/>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2513922985"/>
                  </a:ext>
                </a:extLst>
              </a:tr>
              <a:tr h="310276">
                <a:tc vMerge="1">
                  <a:txBody>
                    <a:bodyPr/>
                    <a:lstStyle/>
                    <a:p>
                      <a:endParaRPr lang="en-US"/>
                    </a:p>
                  </a:txBody>
                  <a:tcPr/>
                </a:tc>
                <a:tc>
                  <a:txBody>
                    <a:bodyPr/>
                    <a:lstStyle/>
                    <a:p>
                      <a:pPr algn="l" fontAlgn="t"/>
                      <a:r>
                        <a:rPr lang="en-US" sz="1000" u="none" strike="noStrike" dirty="0">
                          <a:effectLst/>
                        </a:rPr>
                        <a:t>- Configure the settings for multiple hosts/host instances simultaneously. For example, you can set the .NET CLR settings for multiple host instances simultaneously.</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917835369"/>
                  </a:ext>
                </a:extLst>
              </a:tr>
              <a:tr h="157876">
                <a:tc vMerge="1">
                  <a:txBody>
                    <a:bodyPr/>
                    <a:lstStyle/>
                    <a:p>
                      <a:endParaRPr lang="en-US"/>
                    </a:p>
                  </a:txBody>
                  <a:tcPr/>
                </a:tc>
                <a:tc>
                  <a:txBody>
                    <a:bodyPr/>
                    <a:lstStyle/>
                    <a:p>
                      <a:pPr algn="l" fontAlgn="t"/>
                      <a:r>
                        <a:rPr lang="en-US" sz="1000" u="none" strike="noStrike" dirty="0">
                          <a:effectLst/>
                        </a:rPr>
                        <a:t>- Use the new Search feature to filter and find artifacts in your application, such as schemas, resources, and more.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494146363"/>
                  </a:ext>
                </a:extLst>
              </a:tr>
              <a:tr h="157876">
                <a:tc vMerge="1">
                  <a:txBody>
                    <a:bodyPr/>
                    <a:lstStyle/>
                    <a:p>
                      <a:endParaRPr lang="en-US"/>
                    </a:p>
                  </a:txBody>
                  <a:tcPr/>
                </a:tc>
                <a:tc>
                  <a:txBody>
                    <a:bodyPr/>
                    <a:lstStyle/>
                    <a:p>
                      <a:pPr algn="l" fontAlgn="t"/>
                      <a:r>
                        <a:rPr lang="en-US" sz="1000" u="none" strike="noStrike" dirty="0">
                          <a:effectLst/>
                        </a:rPr>
                        <a:t>- When troubleshooting suspended messages, you can save multiple suspended messages simultaneously to a file.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4293976"/>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268557028"/>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963682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Deprecated &amp; Removed </a:t>
            </a:r>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397148061"/>
              </p:ext>
            </p:extLst>
          </p:nvPr>
        </p:nvGraphicFramePr>
        <p:xfrm>
          <a:off x="695296" y="1334182"/>
          <a:ext cx="7886700" cy="1885511"/>
        </p:xfrm>
        <a:graphic>
          <a:graphicData uri="http://schemas.openxmlformats.org/drawingml/2006/table">
            <a:tbl>
              <a:tblPr firstRow="1" firstCol="1">
                <a:tableStyleId>{08FB837D-C827-4EFA-A057-4D05807E0F7C}</a:tableStyleId>
              </a:tblPr>
              <a:tblGrid>
                <a:gridCol w="1601669">
                  <a:extLst>
                    <a:ext uri="{9D8B030D-6E8A-4147-A177-3AD203B41FA5}">
                      <a16:colId xmlns:a16="http://schemas.microsoft.com/office/drawing/2014/main" val="1508162190"/>
                    </a:ext>
                  </a:extLst>
                </a:gridCol>
                <a:gridCol w="2779091">
                  <a:extLst>
                    <a:ext uri="{9D8B030D-6E8A-4147-A177-3AD203B41FA5}">
                      <a16:colId xmlns:a16="http://schemas.microsoft.com/office/drawing/2014/main" val="654355157"/>
                    </a:ext>
                  </a:extLst>
                </a:gridCol>
                <a:gridCol w="3505940">
                  <a:extLst>
                    <a:ext uri="{9D8B030D-6E8A-4147-A177-3AD203B41FA5}">
                      <a16:colId xmlns:a16="http://schemas.microsoft.com/office/drawing/2014/main" val="3778659494"/>
                    </a:ext>
                  </a:extLst>
                </a:gridCol>
              </a:tblGrid>
              <a:tr h="174866">
                <a:tc>
                  <a:txBody>
                    <a:bodyPr/>
                    <a:lstStyle/>
                    <a:p>
                      <a:pPr algn="l" fontAlgn="ctr"/>
                      <a:r>
                        <a:rPr lang="en-US" sz="1000" u="none" strike="noStrike" dirty="0">
                          <a:effectLst/>
                        </a:rPr>
                        <a:t>Program</a:t>
                      </a:r>
                      <a:endParaRPr lang="en-US" sz="1000" b="1" i="0" u="none" strike="noStrike" dirty="0">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Status</a:t>
                      </a:r>
                      <a:endParaRPr lang="en-US" sz="1000" b="1" i="0" u="none" strike="noStrike">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Replacement</a:t>
                      </a:r>
                      <a:endParaRPr lang="en-US" sz="1000" b="1" i="0" u="none" strike="noStrike">
                        <a:solidFill>
                          <a:srgbClr val="636363"/>
                        </a:solidFill>
                        <a:effectLst/>
                        <a:latin typeface="Segoe UI" panose="020B0502040204020203" pitchFamily="34" charset="0"/>
                      </a:endParaRPr>
                    </a:p>
                  </a:txBody>
                  <a:tcPr marL="7603" marR="7603" marT="7603" marB="0" anchor="ctr"/>
                </a:tc>
                <a:extLst>
                  <a:ext uri="{0D108BD9-81ED-4DB2-BD59-A6C34878D82A}">
                    <a16:rowId xmlns:a16="http://schemas.microsoft.com/office/drawing/2014/main" val="444089552"/>
                  </a:ext>
                </a:extLst>
              </a:tr>
              <a:tr h="174866">
                <a:tc>
                  <a:txBody>
                    <a:bodyPr/>
                    <a:lstStyle/>
                    <a:p>
                      <a:pPr algn="l" fontAlgn="t"/>
                      <a:r>
                        <a:rPr lang="en-US" sz="1000" u="none" strike="noStrike">
                          <a:effectLst/>
                        </a:rPr>
                        <a:t>RFID Mobile</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21137210"/>
                  </a:ext>
                </a:extLst>
              </a:tr>
              <a:tr h="174866">
                <a:tc>
                  <a:txBody>
                    <a:bodyPr/>
                    <a:lstStyle/>
                    <a:p>
                      <a:pPr algn="l" fontAlgn="t"/>
                      <a:r>
                        <a:rPr lang="en-US" sz="1000" u="none" strike="noStrike">
                          <a:effectLst/>
                        </a:rPr>
                        <a:t>RFID Server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506356732"/>
                  </a:ext>
                </a:extLst>
              </a:tr>
              <a:tr h="501789">
                <a:tc>
                  <a:txBody>
                    <a:bodyPr/>
                    <a:lstStyle/>
                    <a:p>
                      <a:pPr algn="l" fontAlgn="t"/>
                      <a:r>
                        <a:rPr lang="en-US" sz="1000" u="none" strike="noStrike">
                          <a:effectLst/>
                        </a:rPr>
                        <a:t>SharePoint SSOM/Web Service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Use the CSOM (Client Side Object Model) option.</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1379332743"/>
                  </a:ext>
                </a:extLst>
              </a:tr>
              <a:tr h="174866">
                <a:tc>
                  <a:txBody>
                    <a:bodyPr/>
                    <a:lstStyle/>
                    <a:p>
                      <a:pPr algn="l" fontAlgn="t"/>
                      <a:r>
                        <a:rPr lang="en-US" sz="1000" u="none" strike="noStrike" dirty="0">
                          <a:effectLst/>
                        </a:rPr>
                        <a:t>SOAP adapter</a:t>
                      </a:r>
                      <a:endParaRPr lang="en-US" sz="1000" b="0" i="0" u="none" strike="noStrike" dirty="0">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sng" strike="noStrike" dirty="0">
                          <a:effectLst/>
                        </a:rPr>
                        <a:t>WCF-</a:t>
                      </a:r>
                      <a:r>
                        <a:rPr lang="en-US" sz="1000" u="sng" strike="noStrike" dirty="0" err="1">
                          <a:effectLst/>
                        </a:rPr>
                        <a:t>BasicHttp</a:t>
                      </a:r>
                      <a:r>
                        <a:rPr lang="en-US" sz="1000" u="sng" strike="noStrike" dirty="0">
                          <a:effectLst/>
                        </a:rPr>
                        <a:t> Adapter</a:t>
                      </a:r>
                      <a:endParaRPr lang="en-US" sz="1000" b="0" i="0" u="sng" strike="noStrike" dirty="0">
                        <a:solidFill>
                          <a:srgbClr val="0563C1"/>
                        </a:solidFill>
                        <a:effectLst/>
                        <a:latin typeface="Calibri" panose="020F0502020204030204" pitchFamily="34" charset="0"/>
                      </a:endParaRPr>
                    </a:p>
                  </a:txBody>
                  <a:tcPr marL="7603" marR="7603" marT="7603" marB="0"/>
                </a:tc>
                <a:extLst>
                  <a:ext uri="{0D108BD9-81ED-4DB2-BD59-A6C34878D82A}">
                    <a16:rowId xmlns:a16="http://schemas.microsoft.com/office/drawing/2014/main" val="4031103321"/>
                  </a:ext>
                </a:extLst>
              </a:tr>
              <a:tr h="509392">
                <a:tc>
                  <a:txBody>
                    <a:bodyPr/>
                    <a:lstStyle/>
                    <a:p>
                      <a:pPr algn="l" fontAlgn="t"/>
                      <a:r>
                        <a:rPr lang="en-US" sz="1000" u="none" strike="noStrike">
                          <a:effectLst/>
                        </a:rPr>
                        <a:t>Old SQL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WCF-based SQL adapter in the BizTalk Adapter Pack</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57244220"/>
                  </a:ext>
                </a:extLst>
              </a:tr>
              <a:tr h="174866">
                <a:tc>
                  <a:txBody>
                    <a:bodyPr/>
                    <a:lstStyle/>
                    <a:p>
                      <a:pPr algn="l" fontAlgn="t"/>
                      <a:r>
                        <a:rPr lang="en-US" sz="1000" u="none" strike="noStrike">
                          <a:effectLst/>
                        </a:rPr>
                        <a:t>UDDI</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None </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3408956465"/>
                  </a:ext>
                </a:extLst>
              </a:tr>
            </a:tbl>
          </a:graphicData>
        </a:graphic>
      </p:graphicFrame>
    </p:spTree>
    <p:extLst>
      <p:ext uri="{BB962C8B-B14F-4D97-AF65-F5344CB8AC3E}">
        <p14:creationId xmlns:p14="http://schemas.microsoft.com/office/powerpoint/2010/main" val="1477629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Block Arc 28"/>
          <p:cNvSpPr/>
          <p:nvPr/>
        </p:nvSpPr>
        <p:spPr>
          <a:xfrm>
            <a:off x="435374" y="2348880"/>
            <a:ext cx="8457106" cy="2880320"/>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itle 6"/>
          <p:cNvSpPr>
            <a:spLocks noGrp="1"/>
          </p:cNvSpPr>
          <p:nvPr>
            <p:ph type="title"/>
          </p:nvPr>
        </p:nvSpPr>
        <p:spPr>
          <a:xfrm>
            <a:off x="395288" y="620688"/>
            <a:ext cx="8353425" cy="360363"/>
          </a:xfrm>
        </p:spPr>
        <p:txBody>
          <a:bodyPr>
            <a:normAutofit fontScale="90000"/>
          </a:bodyPr>
          <a:lstStyle/>
          <a:p>
            <a:pPr algn="ctr"/>
            <a:r>
              <a:rPr lang="en-US" dirty="0">
                <a:solidFill>
                  <a:schemeClr val="tx1"/>
                </a:solidFill>
              </a:rPr>
              <a:t>BizTalk Server 2016</a:t>
            </a:r>
          </a:p>
        </p:txBody>
      </p:sp>
      <p:grpSp>
        <p:nvGrpSpPr>
          <p:cNvPr id="18" name="Group 17"/>
          <p:cNvGrpSpPr/>
          <p:nvPr/>
        </p:nvGrpSpPr>
        <p:grpSpPr>
          <a:xfrm>
            <a:off x="798671" y="1007026"/>
            <a:ext cx="7618664" cy="5592951"/>
            <a:chOff x="798671" y="1007026"/>
            <a:chExt cx="7618664" cy="5592951"/>
          </a:xfrm>
        </p:grpSpPr>
        <p:sp>
          <p:nvSpPr>
            <p:cNvPr id="19" name="Freeform 18"/>
            <p:cNvSpPr/>
            <p:nvPr/>
          </p:nvSpPr>
          <p:spPr>
            <a:xfrm>
              <a:off x="5177327" y="4437112"/>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228600" lvl="1" indent="-228600" defTabSz="889000">
                <a:lnSpc>
                  <a:spcPct val="90000"/>
                </a:lnSpc>
                <a:spcAft>
                  <a:spcPct val="15000"/>
                </a:spcAft>
                <a:buChar char="••"/>
              </a:pPr>
              <a:r>
                <a:rPr lang="en-US" dirty="0"/>
                <a:t>Import of tracking settings</a:t>
              </a:r>
            </a:p>
            <a:p>
              <a:pPr marL="228600" lvl="1" indent="-228600" defTabSz="889000">
                <a:lnSpc>
                  <a:spcPct val="90000"/>
                </a:lnSpc>
                <a:spcAft>
                  <a:spcPct val="15000"/>
                </a:spcAft>
                <a:buChar char="••"/>
              </a:pPr>
              <a:r>
                <a:rPr lang="en-US" dirty="0"/>
                <a:t>Shared Access Signature (SAS) Authentication</a:t>
              </a:r>
            </a:p>
            <a:p>
              <a:pPr marL="228600" lvl="1" indent="-228600" defTabSz="889000">
                <a:lnSpc>
                  <a:spcPct val="90000"/>
                </a:lnSpc>
                <a:spcAft>
                  <a:spcPct val="15000"/>
                </a:spcAft>
                <a:buChar char="••"/>
              </a:pPr>
              <a:r>
                <a:rPr lang="en-US" dirty="0"/>
                <a:t>SHA-2 hash functions</a:t>
              </a:r>
            </a:p>
            <a:p>
              <a:pPr marL="228600" lvl="1" indent="-228600" defTabSz="889000">
                <a:lnSpc>
                  <a:spcPct val="90000"/>
                </a:lnSpc>
                <a:spcAft>
                  <a:spcPct val="15000"/>
                </a:spcAft>
                <a:buChar char="••"/>
              </a:pPr>
              <a:r>
                <a:rPr lang="en-US" kern="1200" dirty="0"/>
                <a:t>Improved </a:t>
              </a:r>
              <a:r>
                <a:rPr lang="en-US" dirty="0"/>
                <a:t>Schema window</a:t>
              </a:r>
            </a:p>
            <a:p>
              <a:pPr marL="228600" lvl="1" indent="-228600" defTabSz="889000">
                <a:lnSpc>
                  <a:spcPct val="90000"/>
                </a:lnSpc>
                <a:spcAft>
                  <a:spcPct val="15000"/>
                </a:spcAft>
                <a:buChar char="••"/>
              </a:pPr>
              <a:endParaRPr lang="en-US" kern="1200" dirty="0"/>
            </a:p>
          </p:txBody>
        </p:sp>
        <p:sp>
          <p:nvSpPr>
            <p:cNvPr id="20" name="Freeform 19"/>
            <p:cNvSpPr/>
            <p:nvPr/>
          </p:nvSpPr>
          <p:spPr>
            <a:xfrm>
              <a:off x="831528" y="4437112"/>
              <a:ext cx="3243203" cy="2162865"/>
            </a:xfrm>
            <a:custGeom>
              <a:avLst/>
              <a:gdLst>
                <a:gd name="connsiteX0" fmla="*/ 0 w 3243203"/>
                <a:gd name="connsiteY0" fmla="*/ 216287 h 2162865"/>
                <a:gd name="connsiteX1" fmla="*/ 216287 w 3243203"/>
                <a:gd name="connsiteY1" fmla="*/ 0 h 2162865"/>
                <a:gd name="connsiteX2" fmla="*/ 3026917 w 3243203"/>
                <a:gd name="connsiteY2" fmla="*/ 0 h 2162865"/>
                <a:gd name="connsiteX3" fmla="*/ 3243204 w 3243203"/>
                <a:gd name="connsiteY3" fmla="*/ 216287 h 2162865"/>
                <a:gd name="connsiteX4" fmla="*/ 3243203 w 3243203"/>
                <a:gd name="connsiteY4" fmla="*/ 1946579 h 2162865"/>
                <a:gd name="connsiteX5" fmla="*/ 3026916 w 3243203"/>
                <a:gd name="connsiteY5" fmla="*/ 2162866 h 2162865"/>
                <a:gd name="connsiteX6" fmla="*/ 216287 w 3243203"/>
                <a:gd name="connsiteY6" fmla="*/ 2162865 h 2162865"/>
                <a:gd name="connsiteX7" fmla="*/ 0 w 3243203"/>
                <a:gd name="connsiteY7" fmla="*/ 1946578 h 2162865"/>
                <a:gd name="connsiteX8" fmla="*/ 0 w 3243203"/>
                <a:gd name="connsiteY8" fmla="*/ 216287 h 21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203" h="2162865">
                  <a:moveTo>
                    <a:pt x="0" y="216287"/>
                  </a:moveTo>
                  <a:cubicBezTo>
                    <a:pt x="0" y="96835"/>
                    <a:pt x="96835" y="0"/>
                    <a:pt x="216287" y="0"/>
                  </a:cubicBezTo>
                  <a:lnTo>
                    <a:pt x="3026917" y="0"/>
                  </a:lnTo>
                  <a:cubicBezTo>
                    <a:pt x="3146369" y="0"/>
                    <a:pt x="3243204" y="96835"/>
                    <a:pt x="3243204" y="216287"/>
                  </a:cubicBezTo>
                  <a:cubicBezTo>
                    <a:pt x="3243204" y="793051"/>
                    <a:pt x="3243203" y="1369815"/>
                    <a:pt x="3243203" y="1946579"/>
                  </a:cubicBezTo>
                  <a:cubicBezTo>
                    <a:pt x="3243203" y="2066031"/>
                    <a:pt x="3146368" y="2162866"/>
                    <a:pt x="3026916" y="2162866"/>
                  </a:cubicBezTo>
                  <a:lnTo>
                    <a:pt x="216287" y="2162865"/>
                  </a:lnTo>
                  <a:cubicBezTo>
                    <a:pt x="96835" y="2162865"/>
                    <a:pt x="0" y="2066030"/>
                    <a:pt x="0" y="1946578"/>
                  </a:cubicBezTo>
                  <a:lnTo>
                    <a:pt x="0" y="216287"/>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171450" lvl="1" indent="-171450" algn="l" defTabSz="711200">
                <a:lnSpc>
                  <a:spcPct val="90000"/>
                </a:lnSpc>
                <a:spcBef>
                  <a:spcPct val="0"/>
                </a:spcBef>
                <a:spcAft>
                  <a:spcPct val="15000"/>
                </a:spcAft>
                <a:buChar char="••"/>
              </a:pPr>
              <a:r>
                <a:rPr lang="en-US" dirty="0"/>
                <a:t>New or updated adapters:</a:t>
              </a:r>
            </a:p>
            <a:p>
              <a:pPr marL="628650" lvl="2" indent="-171450" defTabSz="711200">
                <a:lnSpc>
                  <a:spcPct val="90000"/>
                </a:lnSpc>
                <a:spcAft>
                  <a:spcPct val="15000"/>
                </a:spcAft>
                <a:buChar char="••"/>
              </a:pPr>
              <a:r>
                <a:rPr lang="en-US" dirty="0"/>
                <a:t>Logic App adapter</a:t>
              </a:r>
            </a:p>
            <a:p>
              <a:pPr marL="628650" lvl="2" indent="-171450" defTabSz="711200">
                <a:lnSpc>
                  <a:spcPct val="90000"/>
                </a:lnSpc>
                <a:spcAft>
                  <a:spcPct val="15000"/>
                </a:spcAft>
                <a:buChar char="••"/>
              </a:pPr>
              <a:r>
                <a:rPr lang="en-US" dirty="0"/>
                <a:t>File adapter</a:t>
              </a:r>
            </a:p>
            <a:p>
              <a:pPr marL="628650" lvl="2" indent="-171450" defTabSz="711200">
                <a:lnSpc>
                  <a:spcPct val="90000"/>
                </a:lnSpc>
                <a:spcAft>
                  <a:spcPct val="15000"/>
                </a:spcAft>
                <a:buChar char="••"/>
              </a:pPr>
              <a:r>
                <a:rPr lang="en-US" dirty="0"/>
                <a:t>FTP adapter</a:t>
              </a:r>
            </a:p>
            <a:p>
              <a:pPr marL="628650" lvl="2" indent="-171450" defTabSz="711200">
                <a:lnSpc>
                  <a:spcPct val="90000"/>
                </a:lnSpc>
                <a:spcAft>
                  <a:spcPct val="15000"/>
                </a:spcAft>
                <a:buChar char="••"/>
              </a:pPr>
              <a:r>
                <a:rPr lang="en-US" dirty="0"/>
                <a:t>SFTP adapter</a:t>
              </a:r>
            </a:p>
            <a:p>
              <a:pPr marL="171450" lvl="1" indent="-171450" defTabSz="711200">
                <a:lnSpc>
                  <a:spcPct val="90000"/>
                </a:lnSpc>
                <a:spcAft>
                  <a:spcPct val="15000"/>
                </a:spcAft>
                <a:buChar char="••"/>
              </a:pPr>
              <a:r>
                <a:rPr lang="en-US" dirty="0"/>
                <a:t>Accelerators</a:t>
              </a:r>
            </a:p>
          </p:txBody>
        </p:sp>
        <p:sp>
          <p:nvSpPr>
            <p:cNvPr id="21" name="Freeform 20"/>
            <p:cNvSpPr/>
            <p:nvPr/>
          </p:nvSpPr>
          <p:spPr>
            <a:xfrm>
              <a:off x="5148416" y="1052974"/>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28600" lvl="1" indent="-228600" defTabSz="889000">
                <a:lnSpc>
                  <a:spcPct val="90000"/>
                </a:lnSpc>
                <a:spcAft>
                  <a:spcPct val="15000"/>
                </a:spcAft>
                <a:buChar char="••"/>
              </a:pPr>
              <a:r>
                <a:rPr lang="en-US" dirty="0"/>
                <a:t>SQL Server 2016 </a:t>
              </a:r>
              <a:r>
                <a:rPr lang="en-US" dirty="0" err="1"/>
                <a:t>AlwaysOn</a:t>
              </a:r>
              <a:r>
                <a:rPr lang="en-US" dirty="0"/>
                <a:t> Availability Groups</a:t>
              </a:r>
            </a:p>
            <a:p>
              <a:pPr marL="228600" lvl="1" indent="-228600" defTabSz="889000">
                <a:lnSpc>
                  <a:spcPct val="90000"/>
                </a:lnSpc>
                <a:spcAft>
                  <a:spcPct val="15000"/>
                </a:spcAft>
                <a:buChar char="••"/>
              </a:pPr>
              <a:r>
                <a:rPr lang="en-US" dirty="0"/>
                <a:t>BizTalk Server Azure VMs in production</a:t>
              </a:r>
              <a:endParaRPr lang="en-US" kern="1200" dirty="0"/>
            </a:p>
          </p:txBody>
        </p:sp>
        <p:sp>
          <p:nvSpPr>
            <p:cNvPr id="22" name="Freeform 21"/>
            <p:cNvSpPr/>
            <p:nvPr/>
          </p:nvSpPr>
          <p:spPr>
            <a:xfrm>
              <a:off x="798671" y="1007026"/>
              <a:ext cx="3308915" cy="2205949"/>
            </a:xfrm>
            <a:custGeom>
              <a:avLst/>
              <a:gdLst>
                <a:gd name="connsiteX0" fmla="*/ 0 w 3308915"/>
                <a:gd name="connsiteY0" fmla="*/ 220595 h 2205949"/>
                <a:gd name="connsiteX1" fmla="*/ 220595 w 3308915"/>
                <a:gd name="connsiteY1" fmla="*/ 0 h 2205949"/>
                <a:gd name="connsiteX2" fmla="*/ 3088320 w 3308915"/>
                <a:gd name="connsiteY2" fmla="*/ 0 h 2205949"/>
                <a:gd name="connsiteX3" fmla="*/ 3308915 w 3308915"/>
                <a:gd name="connsiteY3" fmla="*/ 220595 h 2205949"/>
                <a:gd name="connsiteX4" fmla="*/ 3308915 w 3308915"/>
                <a:gd name="connsiteY4" fmla="*/ 1985354 h 2205949"/>
                <a:gd name="connsiteX5" fmla="*/ 3088320 w 3308915"/>
                <a:gd name="connsiteY5" fmla="*/ 2205949 h 2205949"/>
                <a:gd name="connsiteX6" fmla="*/ 220595 w 3308915"/>
                <a:gd name="connsiteY6" fmla="*/ 2205949 h 2205949"/>
                <a:gd name="connsiteX7" fmla="*/ 0 w 3308915"/>
                <a:gd name="connsiteY7" fmla="*/ 1985354 h 2205949"/>
                <a:gd name="connsiteX8" fmla="*/ 0 w 3308915"/>
                <a:gd name="connsiteY8" fmla="*/ 220595 h 2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8915" h="2205949">
                  <a:moveTo>
                    <a:pt x="0" y="220595"/>
                  </a:moveTo>
                  <a:cubicBezTo>
                    <a:pt x="0" y="98764"/>
                    <a:pt x="98764" y="0"/>
                    <a:pt x="220595" y="0"/>
                  </a:cubicBezTo>
                  <a:lnTo>
                    <a:pt x="3088320" y="0"/>
                  </a:lnTo>
                  <a:cubicBezTo>
                    <a:pt x="3210151" y="0"/>
                    <a:pt x="3308915" y="98764"/>
                    <a:pt x="3308915" y="220595"/>
                  </a:cubicBezTo>
                  <a:lnTo>
                    <a:pt x="3308915" y="1985354"/>
                  </a:lnTo>
                  <a:cubicBezTo>
                    <a:pt x="3308915" y="2107185"/>
                    <a:pt x="3210151" y="2205949"/>
                    <a:pt x="3088320" y="2205949"/>
                  </a:cubicBezTo>
                  <a:lnTo>
                    <a:pt x="220595" y="2205949"/>
                  </a:lnTo>
                  <a:cubicBezTo>
                    <a:pt x="98764" y="2205949"/>
                    <a:pt x="0" y="2107185"/>
                    <a:pt x="0" y="1985354"/>
                  </a:cubicBezTo>
                  <a:lnTo>
                    <a:pt x="0" y="220595"/>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85750" lvl="0" indent="-285750">
                <a:buFont typeface="Arial" pitchFamily="34" charset="0"/>
                <a:buChar char="•"/>
              </a:pPr>
              <a:r>
                <a:rPr lang="en-US" dirty="0"/>
                <a:t>Visual Studio 2015</a:t>
              </a:r>
            </a:p>
            <a:p>
              <a:pPr marL="285750" lvl="0" indent="-285750">
                <a:buFont typeface="Arial" pitchFamily="34" charset="0"/>
                <a:buChar char="•"/>
              </a:pPr>
              <a:r>
                <a:rPr lang="en-US" dirty="0"/>
                <a:t>.NET 4.5</a:t>
              </a:r>
            </a:p>
            <a:p>
              <a:pPr marL="285750" lvl="0" indent="-285750">
                <a:buFont typeface="Arial" pitchFamily="34" charset="0"/>
                <a:buChar char="•"/>
              </a:pPr>
              <a:r>
                <a:rPr lang="en-US" dirty="0"/>
                <a:t>Windows 2016</a:t>
              </a:r>
            </a:p>
            <a:p>
              <a:pPr marL="285750" lvl="0" indent="-285750">
                <a:buFont typeface="Arial" pitchFamily="34" charset="0"/>
                <a:buChar char="•"/>
              </a:pPr>
              <a:r>
                <a:rPr lang="en-US" dirty="0"/>
                <a:t>SQL Server 2016</a:t>
              </a:r>
            </a:p>
            <a:p>
              <a:pPr marL="285750" lvl="0" indent="-285750">
                <a:buFont typeface="Arial" pitchFamily="34" charset="0"/>
                <a:buChar char="•"/>
              </a:pPr>
              <a:r>
                <a:rPr lang="en-US" dirty="0"/>
                <a:t>Windows Azure</a:t>
              </a:r>
            </a:p>
            <a:p>
              <a:pPr marL="0" lvl="1" algn="l" defTabSz="711200">
                <a:lnSpc>
                  <a:spcPct val="90000"/>
                </a:lnSpc>
                <a:spcBef>
                  <a:spcPct val="0"/>
                </a:spcBef>
                <a:spcAft>
                  <a:spcPct val="15000"/>
                </a:spcAft>
              </a:pPr>
              <a:endParaRPr lang="en-US" kern="1200" dirty="0"/>
            </a:p>
          </p:txBody>
        </p:sp>
        <p:sp>
          <p:nvSpPr>
            <p:cNvPr id="23" name="Freeform 22"/>
            <p:cNvSpPr/>
            <p:nvPr/>
          </p:nvSpPr>
          <p:spPr>
            <a:xfrm>
              <a:off x="3061129"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1510946"/>
                  </a:moveTo>
                  <a:cubicBezTo>
                    <a:pt x="0" y="676474"/>
                    <a:pt x="676474" y="0"/>
                    <a:pt x="1510946" y="0"/>
                  </a:cubicBezTo>
                  <a:lnTo>
                    <a:pt x="1510946" y="1510946"/>
                  </a:lnTo>
                  <a:lnTo>
                    <a:pt x="0"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698578" rIns="256032"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4" name="Freeform 23"/>
            <p:cNvSpPr/>
            <p:nvPr/>
          </p:nvSpPr>
          <p:spPr>
            <a:xfrm>
              <a:off x="4642135"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0"/>
                  </a:moveTo>
                  <a:cubicBezTo>
                    <a:pt x="834472" y="0"/>
                    <a:pt x="1510946" y="676474"/>
                    <a:pt x="1510946" y="1510946"/>
                  </a:cubicBezTo>
                  <a:lnTo>
                    <a:pt x="0" y="151094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6032" tIns="698578" rIns="698578"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5" name="Freeform 24"/>
            <p:cNvSpPr/>
            <p:nvPr/>
          </p:nvSpPr>
          <p:spPr>
            <a:xfrm rot="21600000">
              <a:off x="4642135" y="3860971"/>
              <a:ext cx="1510947" cy="1510947"/>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0"/>
                  </a:moveTo>
                  <a:cubicBezTo>
                    <a:pt x="1510946" y="834472"/>
                    <a:pt x="834472" y="1510946"/>
                    <a:pt x="0" y="1510946"/>
                  </a:cubicBezTo>
                  <a:lnTo>
                    <a:pt x="0" y="0"/>
                  </a:lnTo>
                  <a:lnTo>
                    <a:pt x="1510946"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2240" tIns="142241" rIns="584787" bIns="584786"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6" name="Freeform 25"/>
            <p:cNvSpPr/>
            <p:nvPr/>
          </p:nvSpPr>
          <p:spPr>
            <a:xfrm rot="21600000">
              <a:off x="3061129" y="3860972"/>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1510946"/>
                  </a:moveTo>
                  <a:cubicBezTo>
                    <a:pt x="676474" y="1510946"/>
                    <a:pt x="0" y="834472"/>
                    <a:pt x="0" y="0"/>
                  </a:cubicBezTo>
                  <a:lnTo>
                    <a:pt x="1510946" y="0"/>
                  </a:lnTo>
                  <a:lnTo>
                    <a:pt x="1510946"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256032" rIns="256032" bIns="698578"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7" name="Circular Arrow 26"/>
            <p:cNvSpPr/>
            <p:nvPr/>
          </p:nvSpPr>
          <p:spPr>
            <a:xfrm>
              <a:off x="4205114" y="3339959"/>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28" name="Circular Arrow 27"/>
            <p:cNvSpPr/>
            <p:nvPr/>
          </p:nvSpPr>
          <p:spPr>
            <a:xfrm rot="10800000">
              <a:off x="4205114" y="3609450"/>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grpSp>
      <p:sp>
        <p:nvSpPr>
          <p:cNvPr id="13" name="Rounded Rectangle 12"/>
          <p:cNvSpPr/>
          <p:nvPr/>
        </p:nvSpPr>
        <p:spPr>
          <a:xfrm>
            <a:off x="5076056"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Productivity</a:t>
            </a:r>
          </a:p>
        </p:txBody>
      </p:sp>
      <p:sp>
        <p:nvSpPr>
          <p:cNvPr id="14" name="Rounded Rectangle 13"/>
          <p:cNvSpPr/>
          <p:nvPr/>
        </p:nvSpPr>
        <p:spPr>
          <a:xfrm>
            <a:off x="2123728"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B2B &amp; Connectivity</a:t>
            </a:r>
          </a:p>
        </p:txBody>
      </p:sp>
      <p:sp>
        <p:nvSpPr>
          <p:cNvPr id="15" name="Rounded Rectangle 14"/>
          <p:cNvSpPr/>
          <p:nvPr/>
        </p:nvSpPr>
        <p:spPr>
          <a:xfrm>
            <a:off x="2123728" y="2852936"/>
            <a:ext cx="2016224"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Platform</a:t>
            </a:r>
          </a:p>
        </p:txBody>
      </p:sp>
      <p:sp>
        <p:nvSpPr>
          <p:cNvPr id="16" name="Rounded Rectangle 15"/>
          <p:cNvSpPr/>
          <p:nvPr/>
        </p:nvSpPr>
        <p:spPr>
          <a:xfrm>
            <a:off x="5076056" y="2852935"/>
            <a:ext cx="2016224" cy="6480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a:effectLst>
                  <a:glow rad="63500">
                    <a:schemeClr val="accent3">
                      <a:satMod val="175000"/>
                      <a:alpha val="40000"/>
                    </a:schemeClr>
                  </a:glow>
                </a:effectLst>
              </a:rPr>
              <a:t>Misc</a:t>
            </a:r>
            <a:endParaRPr lang="en-US" sz="2000" b="1" dirty="0">
              <a:effectLst>
                <a:glow rad="63500">
                  <a:schemeClr val="accent3">
                    <a:satMod val="175000"/>
                    <a:alpha val="40000"/>
                  </a:schemeClr>
                </a:glow>
              </a:effectLst>
            </a:endParaRPr>
          </a:p>
        </p:txBody>
      </p:sp>
    </p:spTree>
    <p:extLst>
      <p:ext uri="{BB962C8B-B14F-4D97-AF65-F5344CB8AC3E}">
        <p14:creationId xmlns:p14="http://schemas.microsoft.com/office/powerpoint/2010/main" val="35832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Block Arc 15"/>
          <p:cNvSpPr/>
          <p:nvPr/>
        </p:nvSpPr>
        <p:spPr>
          <a:xfrm>
            <a:off x="395536" y="1196752"/>
            <a:ext cx="8457106" cy="5472608"/>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 name="Title 1"/>
          <p:cNvSpPr>
            <a:spLocks noGrp="1"/>
          </p:cNvSpPr>
          <p:nvPr>
            <p:ph type="title"/>
          </p:nvPr>
        </p:nvSpPr>
        <p:spPr>
          <a:xfrm>
            <a:off x="395288" y="620688"/>
            <a:ext cx="8353425" cy="360363"/>
          </a:xfrm>
        </p:spPr>
        <p:txBody>
          <a:bodyPr>
            <a:normAutofit fontScale="90000"/>
          </a:bodyPr>
          <a:lstStyle/>
          <a:p>
            <a:pPr algn="ctr"/>
            <a:r>
              <a:rPr lang="sv-SE" dirty="0"/>
              <a:t>BizTalk Server 2016</a:t>
            </a:r>
          </a:p>
        </p:txBody>
      </p:sp>
      <p:sp>
        <p:nvSpPr>
          <p:cNvPr id="6" name="Freeform 5"/>
          <p:cNvSpPr/>
          <p:nvPr/>
        </p:nvSpPr>
        <p:spPr>
          <a:xfrm>
            <a:off x="3457972" y="1367960"/>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algn="l" defTabSz="488950">
              <a:lnSpc>
                <a:spcPct val="90000"/>
              </a:lnSpc>
              <a:spcBef>
                <a:spcPct val="0"/>
              </a:spcBef>
              <a:spcAft>
                <a:spcPct val="15000"/>
              </a:spcAft>
              <a:buChar char="••"/>
            </a:pPr>
            <a:r>
              <a:rPr lang="sv-SE" sz="1400" kern="1200" dirty="0"/>
              <a:t>Visual Studio 2015 and .NET 4.5 support</a:t>
            </a:r>
          </a:p>
          <a:p>
            <a:pPr marL="57150" lvl="1" indent="-57150" algn="l" defTabSz="488950">
              <a:lnSpc>
                <a:spcPct val="90000"/>
              </a:lnSpc>
              <a:spcBef>
                <a:spcPct val="0"/>
              </a:spcBef>
              <a:spcAft>
                <a:spcPct val="15000"/>
              </a:spcAft>
              <a:buChar char="••"/>
            </a:pPr>
            <a:r>
              <a:rPr lang="sv-SE" sz="1400" kern="1200" dirty="0"/>
              <a:t>New and </a:t>
            </a:r>
            <a:r>
              <a:rPr lang="sv-SE" sz="1400" kern="1200" dirty="0" err="1"/>
              <a:t>Improved</a:t>
            </a:r>
            <a:r>
              <a:rPr lang="sv-SE" sz="1400" kern="1200" dirty="0"/>
              <a:t> </a:t>
            </a:r>
            <a:r>
              <a:rPr lang="sv-SE" sz="1400" kern="1200" dirty="0" err="1"/>
              <a:t>Mapper</a:t>
            </a:r>
            <a:r>
              <a:rPr lang="sv-SE" sz="1400" kern="1200" dirty="0"/>
              <a:t> (for BizTalk Services)</a:t>
            </a:r>
          </a:p>
        </p:txBody>
      </p:sp>
      <p:sp>
        <p:nvSpPr>
          <p:cNvPr id="7" name="Freeform 6"/>
          <p:cNvSpPr/>
          <p:nvPr/>
        </p:nvSpPr>
        <p:spPr>
          <a:xfrm>
            <a:off x="571500" y="1196752"/>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8" name="Freeform 7"/>
          <p:cNvSpPr/>
          <p:nvPr/>
        </p:nvSpPr>
        <p:spPr>
          <a:xfrm>
            <a:off x="3457972" y="3165636"/>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Aft>
                <a:spcPct val="15000"/>
              </a:spcAft>
              <a:buChar char="••"/>
            </a:pPr>
            <a:r>
              <a:rPr lang="sv-SE" sz="1400" dirty="0"/>
              <a:t>Windows Server 2012</a:t>
            </a:r>
          </a:p>
          <a:p>
            <a:pPr marL="57150" lvl="1" indent="-57150" defTabSz="488950">
              <a:lnSpc>
                <a:spcPct val="90000"/>
              </a:lnSpc>
              <a:spcAft>
                <a:spcPct val="15000"/>
              </a:spcAft>
              <a:buChar char="••"/>
            </a:pPr>
            <a:r>
              <a:rPr lang="sv-SE" sz="1400" dirty="0"/>
              <a:t>SQL Server 2012</a:t>
            </a:r>
          </a:p>
          <a:p>
            <a:pPr marL="57150" lvl="1" indent="-57150" defTabSz="488950">
              <a:lnSpc>
                <a:spcPct val="90000"/>
              </a:lnSpc>
              <a:spcAft>
                <a:spcPct val="15000"/>
              </a:spcAft>
              <a:buChar char="••"/>
            </a:pPr>
            <a:r>
              <a:rPr lang="sv-SE" sz="1400" dirty="0"/>
              <a:t>Windows Azure</a:t>
            </a:r>
          </a:p>
        </p:txBody>
      </p:sp>
      <p:sp>
        <p:nvSpPr>
          <p:cNvPr id="9" name="Freeform 8"/>
          <p:cNvSpPr/>
          <p:nvPr/>
        </p:nvSpPr>
        <p:spPr>
          <a:xfrm>
            <a:off x="571500" y="2994429"/>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0" name="Freeform 9"/>
          <p:cNvSpPr/>
          <p:nvPr/>
        </p:nvSpPr>
        <p:spPr>
          <a:xfrm>
            <a:off x="3457972" y="4963314"/>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Bef>
                <a:spcPct val="0"/>
              </a:spcBef>
              <a:spcAft>
                <a:spcPct val="15000"/>
              </a:spcAft>
              <a:buChar char="••"/>
            </a:pPr>
            <a:r>
              <a:rPr lang="sv-SE" sz="1400" dirty="0">
                <a:solidFill>
                  <a:schemeClr val="dk1"/>
                </a:solidFill>
              </a:rPr>
              <a:t>SFTP Adapter</a:t>
            </a:r>
          </a:p>
          <a:p>
            <a:pPr marL="57150" lvl="1" indent="-57150" defTabSz="488950">
              <a:lnSpc>
                <a:spcPct val="90000"/>
              </a:lnSpc>
              <a:spcBef>
                <a:spcPct val="0"/>
              </a:spcBef>
              <a:spcAft>
                <a:spcPct val="15000"/>
              </a:spcAft>
              <a:buChar char="••"/>
            </a:pPr>
            <a:r>
              <a:rPr lang="sv-SE" sz="1400" dirty="0">
                <a:solidFill>
                  <a:schemeClr val="dk1"/>
                </a:solidFill>
              </a:rPr>
              <a:t>Updated Adapters with support for new versions and </a:t>
            </a:r>
            <a:r>
              <a:rPr lang="sv-SE" sz="1400" dirty="0" err="1">
                <a:solidFill>
                  <a:schemeClr val="dk1"/>
                </a:solidFill>
              </a:rPr>
              <a:t>settings</a:t>
            </a:r>
            <a:endParaRPr lang="sv-SE" sz="1400" dirty="0">
              <a:solidFill>
                <a:schemeClr val="dk1"/>
              </a:solidFill>
            </a:endParaRPr>
          </a:p>
          <a:p>
            <a:pPr marL="57150" lvl="1" indent="-57150" defTabSz="488950">
              <a:lnSpc>
                <a:spcPct val="90000"/>
              </a:lnSpc>
              <a:spcBef>
                <a:spcPct val="0"/>
              </a:spcBef>
              <a:spcAft>
                <a:spcPct val="15000"/>
              </a:spcAft>
              <a:buChar char="••"/>
            </a:pPr>
            <a:r>
              <a:rPr lang="sv-SE" sz="1400" dirty="0" err="1"/>
              <a:t>Updated</a:t>
            </a:r>
            <a:r>
              <a:rPr lang="sv-SE" sz="1400" dirty="0"/>
              <a:t> standards support</a:t>
            </a:r>
            <a:endParaRPr lang="sv-SE" sz="1400" dirty="0">
              <a:solidFill>
                <a:schemeClr val="dk1"/>
              </a:solidFill>
            </a:endParaRPr>
          </a:p>
          <a:p>
            <a:pPr marL="0" lvl="1" defTabSz="488950">
              <a:lnSpc>
                <a:spcPct val="90000"/>
              </a:lnSpc>
              <a:spcBef>
                <a:spcPct val="0"/>
              </a:spcBef>
              <a:spcAft>
                <a:spcPct val="15000"/>
              </a:spcAft>
            </a:pPr>
            <a:endParaRPr lang="sv-SE" sz="1100" dirty="0">
              <a:solidFill>
                <a:schemeClr val="dk1"/>
              </a:solidFill>
            </a:endParaRPr>
          </a:p>
        </p:txBody>
      </p:sp>
      <p:sp>
        <p:nvSpPr>
          <p:cNvPr id="11" name="Freeform 10"/>
          <p:cNvSpPr/>
          <p:nvPr/>
        </p:nvSpPr>
        <p:spPr>
          <a:xfrm>
            <a:off x="571500" y="4792107"/>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2" name="Freeform 11"/>
          <p:cNvSpPr/>
          <p:nvPr/>
        </p:nvSpPr>
        <p:spPr>
          <a:xfrm>
            <a:off x="951726" y="1624770"/>
            <a:ext cx="2119908" cy="856037"/>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Developer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Productivity</a:t>
            </a:r>
          </a:p>
        </p:txBody>
      </p:sp>
      <p:sp>
        <p:nvSpPr>
          <p:cNvPr id="13" name="Freeform 12"/>
          <p:cNvSpPr/>
          <p:nvPr/>
        </p:nvSpPr>
        <p:spPr>
          <a:xfrm>
            <a:off x="951725" y="3428518"/>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IT-Pro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Manageability</a:t>
            </a:r>
          </a:p>
        </p:txBody>
      </p:sp>
      <p:sp>
        <p:nvSpPr>
          <p:cNvPr id="15" name="Freeform 14"/>
          <p:cNvSpPr/>
          <p:nvPr/>
        </p:nvSpPr>
        <p:spPr>
          <a:xfrm>
            <a:off x="951726" y="5226196"/>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Business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Connectivity</a:t>
            </a:r>
          </a:p>
        </p:txBody>
      </p:sp>
    </p:spTree>
    <p:extLst>
      <p:ext uri="{BB962C8B-B14F-4D97-AF65-F5344CB8AC3E}">
        <p14:creationId xmlns:p14="http://schemas.microsoft.com/office/powerpoint/2010/main" val="17031220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6"/>
          <p:cNvSpPr>
            <a:spLocks/>
          </p:cNvSpPr>
          <p:nvPr/>
        </p:nvSpPr>
        <p:spPr bwMode="auto">
          <a:xfrm>
            <a:off x="285750"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8" name="Freeform 6"/>
          <p:cNvSpPr>
            <a:spLocks/>
          </p:cNvSpPr>
          <p:nvPr/>
        </p:nvSpPr>
        <p:spPr bwMode="auto">
          <a:xfrm>
            <a:off x="3205592"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0" name="Rectangle 9"/>
          <p:cNvSpPr/>
          <p:nvPr/>
        </p:nvSpPr>
        <p:spPr>
          <a:xfrm>
            <a:off x="6125676" y="2692139"/>
            <a:ext cx="2865706" cy="4209473"/>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Ready for the Cloud</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BizTalk Server on Windows Azure</a:t>
            </a:r>
          </a:p>
          <a:p>
            <a:pPr marL="320040" lvl="1" indent="-200025">
              <a:spcAft>
                <a:spcPts val="420"/>
              </a:spcAft>
              <a:buFont typeface="Arial" pitchFamily="34" charset="0"/>
              <a:buChar char="•"/>
            </a:pPr>
            <a:r>
              <a:rPr lang="en-US" sz="1000" dirty="0"/>
              <a:t>Enable running BizTalk Server on a Windows Azure virtual machine </a:t>
            </a:r>
          </a:p>
          <a:p>
            <a:pPr marL="320040" lvl="1" indent="-200025">
              <a:spcAft>
                <a:spcPts val="420"/>
              </a:spcAft>
              <a:buFont typeface="Arial" pitchFamily="34" charset="0"/>
              <a:buChar char="•"/>
            </a:pPr>
            <a:r>
              <a:rPr lang="en-US" sz="1000" dirty="0"/>
              <a:t>Enjoy the benefits of IaaS scale and elasticity</a:t>
            </a:r>
          </a:p>
          <a:p>
            <a:pPr marL="320040" lvl="1" indent="-200025">
              <a:spcAft>
                <a:spcPts val="420"/>
              </a:spcAft>
              <a:buFont typeface="Arial" pitchFamily="34" charset="0"/>
              <a:buChar char="•"/>
            </a:pPr>
            <a:r>
              <a:rPr lang="en-US" sz="1000" dirty="0"/>
              <a:t>Leverage Windows Azure services, such as Service Bus</a:t>
            </a:r>
          </a:p>
          <a:p>
            <a:pPr marL="200025" indent="-200025">
              <a:spcAft>
                <a:spcPts val="420"/>
              </a:spcAft>
              <a:buFont typeface="Arial" pitchFamily="34" charset="0"/>
              <a:buChar char="•"/>
            </a:pPr>
            <a:r>
              <a:rPr lang="en-US" sz="1000" b="1" dirty="0"/>
              <a:t>Extend on-premises solution to the cloud</a:t>
            </a:r>
          </a:p>
          <a:p>
            <a:pPr marL="320040" lvl="1" indent="-200025">
              <a:spcAft>
                <a:spcPts val="420"/>
              </a:spcAft>
              <a:buFont typeface="Arial" pitchFamily="34" charset="0"/>
              <a:buChar char="•"/>
            </a:pPr>
            <a:r>
              <a:rPr lang="en-US" sz="1000" dirty="0"/>
              <a:t>Easily extend your on-premises BizTalk Server solution to the cloud in a secure manner</a:t>
            </a:r>
          </a:p>
          <a:p>
            <a:pPr marL="320040" lvl="1" indent="-200025">
              <a:spcAft>
                <a:spcPts val="420"/>
              </a:spcAft>
              <a:buFont typeface="Arial" pitchFamily="34" charset="0"/>
              <a:buChar char="•"/>
            </a:pPr>
            <a:r>
              <a:rPr lang="en-US" sz="1000" dirty="0"/>
              <a:t>Tighter integration of on-premises BizTalk Server applications with Windows Azure Service Bus</a:t>
            </a:r>
          </a:p>
          <a:p>
            <a:pPr marL="200025" indent="-200025">
              <a:spcAft>
                <a:spcPts val="420"/>
              </a:spcAft>
              <a:buFont typeface="Arial" pitchFamily="34" charset="0"/>
              <a:buChar char="•"/>
            </a:pPr>
            <a:r>
              <a:rPr lang="en-US" sz="1000" b="1" dirty="0"/>
              <a:t>Improved Licensing</a:t>
            </a:r>
          </a:p>
          <a:p>
            <a:pPr marL="320040" lvl="1" indent="-200025">
              <a:spcAft>
                <a:spcPts val="420"/>
              </a:spcAft>
              <a:buFont typeface="Arial" pitchFamily="34" charset="0"/>
              <a:buChar char="•"/>
            </a:pPr>
            <a:r>
              <a:rPr lang="en-US" sz="1000" dirty="0"/>
              <a:t>Adjustments to licensing that are geared towards cloud hosting, including:</a:t>
            </a:r>
          </a:p>
          <a:p>
            <a:pPr marL="320040" lvl="1" indent="-200025">
              <a:spcAft>
                <a:spcPts val="420"/>
              </a:spcAft>
              <a:buFont typeface="Arial" pitchFamily="34" charset="0"/>
              <a:buChar char="•"/>
            </a:pPr>
            <a:r>
              <a:rPr lang="en-US" sz="1000" dirty="0"/>
              <a:t>Purchase from a hoster on a monthly basis (SPLA)</a:t>
            </a:r>
          </a:p>
          <a:p>
            <a:pPr marL="320040" lvl="1" indent="-200025">
              <a:spcAft>
                <a:spcPts val="420"/>
              </a:spcAft>
              <a:buFont typeface="Arial" pitchFamily="34" charset="0"/>
              <a:buChar char="•"/>
            </a:pPr>
            <a:r>
              <a:rPr lang="en-US" sz="1000" dirty="0"/>
              <a:t>Register your existing license with a hoster (License Mobility)</a:t>
            </a:r>
          </a:p>
        </p:txBody>
      </p:sp>
      <p:sp>
        <p:nvSpPr>
          <p:cNvPr id="11" name="Freeform 6"/>
          <p:cNvSpPr>
            <a:spLocks/>
          </p:cNvSpPr>
          <p:nvPr/>
        </p:nvSpPr>
        <p:spPr bwMode="auto">
          <a:xfrm>
            <a:off x="6125676"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2" name="Rectangle 11"/>
          <p:cNvSpPr/>
          <p:nvPr/>
        </p:nvSpPr>
        <p:spPr>
          <a:xfrm>
            <a:off x="232343" y="2692139"/>
            <a:ext cx="2793245" cy="3696512"/>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Platform Support</a:t>
            </a:r>
            <a:endParaRPr lang="en-US" sz="1000" dirty="0">
              <a:solidFill>
                <a:schemeClr val="tx2"/>
              </a:solidFill>
            </a:endParaRP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New Platforms and Infrastructure</a:t>
            </a:r>
          </a:p>
          <a:p>
            <a:pPr marL="320040" lvl="1" indent="-200025">
              <a:spcAft>
                <a:spcPts val="420"/>
              </a:spcAft>
              <a:buFont typeface="Arial" pitchFamily="34" charset="0"/>
              <a:buChar char="•"/>
            </a:pPr>
            <a:r>
              <a:rPr lang="en-US" sz="1000" dirty="0"/>
              <a:t>Windows Server 2016</a:t>
            </a:r>
          </a:p>
          <a:p>
            <a:pPr marL="320040" lvl="1" indent="-200025">
              <a:spcAft>
                <a:spcPts val="420"/>
              </a:spcAft>
              <a:buFont typeface="Arial" pitchFamily="34" charset="0"/>
              <a:buChar char="•"/>
            </a:pPr>
            <a:r>
              <a:rPr lang="en-US" sz="1000" dirty="0"/>
              <a:t>SQL Server 2016</a:t>
            </a:r>
          </a:p>
          <a:p>
            <a:pPr marL="320040" lvl="1" indent="-200025">
              <a:spcAft>
                <a:spcPts val="420"/>
              </a:spcAft>
              <a:buFont typeface="Arial" pitchFamily="34" charset="0"/>
              <a:buChar char="•"/>
            </a:pPr>
            <a:r>
              <a:rPr lang="en-US" sz="1000" dirty="0"/>
              <a:t>Continued support for Windows Server 2012 R2, SQL Server 2014 SP1</a:t>
            </a:r>
          </a:p>
          <a:p>
            <a:pPr marL="200025" indent="-200025">
              <a:spcAft>
                <a:spcPts val="420"/>
              </a:spcAft>
              <a:buFont typeface="Arial" pitchFamily="34" charset="0"/>
              <a:buChar char="•"/>
            </a:pPr>
            <a:r>
              <a:rPr lang="en-US" sz="1000" b="1" dirty="0"/>
              <a:t>Increased Developer and IT Productivity</a:t>
            </a:r>
          </a:p>
          <a:p>
            <a:pPr marL="320040" lvl="1" indent="-200025">
              <a:spcAft>
                <a:spcPts val="420"/>
              </a:spcAft>
              <a:buFont typeface="Arial" pitchFamily="34" charset="0"/>
              <a:buChar char="•"/>
            </a:pPr>
            <a:r>
              <a:rPr lang="nl-NL" sz="1000" dirty="0"/>
              <a:t>Visual Studio 2015 and Windows 10 to develop solutions</a:t>
            </a:r>
          </a:p>
          <a:p>
            <a:pPr marL="320040" lvl="1" indent="-200025">
              <a:spcAft>
                <a:spcPts val="420"/>
              </a:spcAft>
              <a:buFont typeface="Arial" pitchFamily="34" charset="0"/>
              <a:buChar char="•"/>
            </a:pPr>
            <a:r>
              <a:rPr lang="en-US" sz="1000" dirty="0"/>
              <a:t>In-place migration from BizTalk Server 2010</a:t>
            </a:r>
          </a:p>
          <a:p>
            <a:pPr marL="200025" indent="-200025">
              <a:spcAft>
                <a:spcPts val="420"/>
              </a:spcAft>
              <a:buFont typeface="Arial" pitchFamily="34" charset="0"/>
              <a:buChar char="•"/>
            </a:pPr>
            <a:r>
              <a:rPr lang="en-US" sz="1000" b="1" dirty="0"/>
              <a:t>Extended Platform Integration</a:t>
            </a:r>
          </a:p>
          <a:p>
            <a:pPr marL="320040" lvl="1" indent="-200025">
              <a:spcAft>
                <a:spcPts val="420"/>
              </a:spcAft>
              <a:buFont typeface="Arial" pitchFamily="34" charset="0"/>
              <a:buChar char="•"/>
            </a:pPr>
            <a:r>
              <a:rPr lang="en-US" sz="1000" dirty="0"/>
              <a:t>Shared Access Signature (SAS)</a:t>
            </a:r>
          </a:p>
          <a:p>
            <a:pPr marL="320040" lvl="1" indent="-200025">
              <a:spcAft>
                <a:spcPts val="420"/>
              </a:spcAft>
              <a:buFont typeface="Arial" pitchFamily="34" charset="0"/>
              <a:buChar char="•"/>
            </a:pPr>
            <a:r>
              <a:rPr lang="en-US" sz="1000" dirty="0"/>
              <a:t>Improved Ordered delivery on dynamic ports</a:t>
            </a:r>
          </a:p>
          <a:p>
            <a:pPr marL="320040" lvl="1" indent="-200025">
              <a:spcAft>
                <a:spcPts val="420"/>
              </a:spcAft>
              <a:buFont typeface="Arial" pitchFamily="34" charset="0"/>
              <a:buChar char="•"/>
            </a:pPr>
            <a:r>
              <a:rPr lang="en-US" sz="1000" dirty="0"/>
              <a:t>SHA-2 hash functions</a:t>
            </a:r>
          </a:p>
          <a:p>
            <a:pPr marL="320040" lvl="1" indent="-200025">
              <a:spcAft>
                <a:spcPts val="420"/>
              </a:spcAft>
              <a:buFont typeface="Arial" pitchFamily="34" charset="0"/>
              <a:buChar char="•"/>
            </a:pPr>
            <a:r>
              <a:rPr lang="en-US" sz="1000" dirty="0"/>
              <a:t>Compile your maps</a:t>
            </a:r>
          </a:p>
          <a:p>
            <a:pPr marL="320040" lvl="1" indent="-200025">
              <a:spcAft>
                <a:spcPts val="420"/>
              </a:spcAft>
              <a:buFont typeface="Arial" pitchFamily="34" charset="0"/>
              <a:buChar char="•"/>
            </a:pPr>
            <a:r>
              <a:rPr lang="en-US" sz="1000" dirty="0"/>
              <a:t>Improved Schema window</a:t>
            </a:r>
          </a:p>
        </p:txBody>
      </p:sp>
      <p:pic>
        <p:nvPicPr>
          <p:cNvPr id="13" name="Picture 30" descr="server"/>
          <p:cNvPicPr>
            <a:picLocks noChangeAspect="1" noChangeArrowheads="1"/>
          </p:cNvPicPr>
          <p:nvPr/>
        </p:nvPicPr>
        <p:blipFill>
          <a:blip r:embed="rId2"/>
          <a:srcRect/>
          <a:stretch>
            <a:fillRect/>
          </a:stretch>
        </p:blipFill>
        <p:spPr bwMode="auto">
          <a:xfrm>
            <a:off x="3849688" y="1044988"/>
            <a:ext cx="1444625" cy="1554978"/>
          </a:xfrm>
          <a:prstGeom prst="rect">
            <a:avLst/>
          </a:prstGeom>
          <a:noFill/>
          <a:ln w="9525">
            <a:noFill/>
            <a:miter lim="800000"/>
            <a:headEnd/>
            <a:tailEnd/>
          </a:ln>
        </p:spPr>
      </p:pic>
      <p:pic>
        <p:nvPicPr>
          <p:cNvPr id="14" name="Picture 2" descr="C:\Program Files\Microsoft Resource DVD Artwork\DVD_ART\Artwork_Imagery\Shapes and Graphics\Internet Cloud\cloud internet.png"/>
          <p:cNvPicPr>
            <a:picLocks noChangeAspect="1" noChangeArrowheads="1"/>
          </p:cNvPicPr>
          <p:nvPr/>
        </p:nvPicPr>
        <p:blipFill>
          <a:blip r:embed="rId3"/>
          <a:srcRect/>
          <a:stretch>
            <a:fillRect/>
          </a:stretch>
        </p:blipFill>
        <p:spPr bwMode="auto">
          <a:xfrm flipH="1">
            <a:off x="6925284" y="1204461"/>
            <a:ext cx="1143984" cy="1236029"/>
          </a:xfrm>
          <a:prstGeom prst="rect">
            <a:avLst/>
          </a:prstGeom>
          <a:noFill/>
          <a:ln w="9525">
            <a:noFill/>
            <a:miter lim="800000"/>
            <a:headEnd/>
            <a:tailEnd/>
          </a:ln>
          <a:effectLst/>
        </p:spPr>
      </p:pic>
      <p:pic>
        <p:nvPicPr>
          <p:cNvPr id="15" name="Picture 39" descr="agility"/>
          <p:cNvPicPr>
            <a:picLocks noChangeAspect="1" noChangeArrowheads="1"/>
          </p:cNvPicPr>
          <p:nvPr/>
        </p:nvPicPr>
        <p:blipFill>
          <a:blip r:embed="rId4"/>
          <a:srcRect/>
          <a:stretch>
            <a:fillRect/>
          </a:stretch>
        </p:blipFill>
        <p:spPr bwMode="auto">
          <a:xfrm>
            <a:off x="793496" y="1277393"/>
            <a:ext cx="1727709" cy="1163098"/>
          </a:xfrm>
          <a:prstGeom prst="rect">
            <a:avLst/>
          </a:prstGeom>
          <a:noFill/>
          <a:ln w="9525">
            <a:noFill/>
            <a:miter lim="800000"/>
            <a:headEnd/>
            <a:tailEnd/>
          </a:ln>
        </p:spPr>
      </p:pic>
      <p:sp>
        <p:nvSpPr>
          <p:cNvPr id="16" name="Rectangle 15"/>
          <p:cNvSpPr/>
          <p:nvPr/>
        </p:nvSpPr>
        <p:spPr>
          <a:xfrm>
            <a:off x="3205592" y="2692139"/>
            <a:ext cx="2865706" cy="3645216"/>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Improved B2B</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Agile Response to Industry Standards </a:t>
            </a:r>
          </a:p>
          <a:p>
            <a:pPr marL="320040" lvl="1" indent="-200025">
              <a:spcAft>
                <a:spcPts val="420"/>
              </a:spcAft>
              <a:buFont typeface="Arial" pitchFamily="34" charset="0"/>
              <a:buChar char="•"/>
            </a:pPr>
            <a:r>
              <a:rPr lang="en-US" sz="1000" dirty="0"/>
              <a:t>Regular updates to schemas, accelerators certifications and adapters. Highlights include:</a:t>
            </a:r>
          </a:p>
          <a:p>
            <a:pPr marL="320040" lvl="1" indent="-200025">
              <a:spcAft>
                <a:spcPts val="420"/>
              </a:spcAft>
              <a:buFont typeface="Arial" pitchFamily="34" charset="0"/>
              <a:buChar char="•"/>
            </a:pPr>
            <a:r>
              <a:rPr lang="en-US" sz="1000" dirty="0"/>
              <a:t>Healthcare: HIPPA 5010 extensions: 2777CA, 999, HL7 2.5.1</a:t>
            </a:r>
          </a:p>
          <a:p>
            <a:pPr marL="320040" lvl="1" indent="-200025">
              <a:spcAft>
                <a:spcPts val="420"/>
              </a:spcAft>
              <a:buFont typeface="Arial" pitchFamily="34" charset="0"/>
              <a:buChar char="•"/>
            </a:pPr>
            <a:r>
              <a:rPr lang="en-US" sz="1000" dirty="0"/>
              <a:t>Finance: SWIFT SRG 2011 support, SWIFT SRG 2012, </a:t>
            </a:r>
            <a:r>
              <a:rPr lang="en-US" sz="1000" dirty="0" err="1"/>
              <a:t>SWIFTNet</a:t>
            </a:r>
            <a:r>
              <a:rPr lang="en-US" sz="1000" dirty="0"/>
              <a:t> 7.0 (new messaging platform)</a:t>
            </a:r>
          </a:p>
          <a:p>
            <a:pPr marL="200025" indent="-200025">
              <a:spcAft>
                <a:spcPts val="420"/>
              </a:spcAft>
              <a:buFont typeface="Arial" pitchFamily="34" charset="0"/>
              <a:buChar char="•"/>
            </a:pPr>
            <a:r>
              <a:rPr lang="en-US" sz="1000" b="1" dirty="0"/>
              <a:t>Improved Performance and Scalability</a:t>
            </a:r>
          </a:p>
          <a:p>
            <a:pPr marL="320040" lvl="1" indent="-200025">
              <a:spcAft>
                <a:spcPts val="420"/>
              </a:spcAft>
              <a:buFont typeface="Arial" pitchFamily="34" charset="0"/>
              <a:buChar char="•"/>
            </a:pPr>
            <a:r>
              <a:rPr lang="en-US" sz="1000" dirty="0"/>
              <a:t>HL7 MLLP adapter performance improvements</a:t>
            </a:r>
          </a:p>
          <a:p>
            <a:pPr marL="320040" lvl="1" indent="-200025">
              <a:spcAft>
                <a:spcPts val="420"/>
              </a:spcAft>
              <a:buFont typeface="Arial" pitchFamily="34" charset="0"/>
              <a:buChar char="•"/>
            </a:pPr>
            <a:r>
              <a:rPr lang="en-US" sz="1000" dirty="0"/>
              <a:t>Better performance with ordered send ports</a:t>
            </a:r>
          </a:p>
          <a:p>
            <a:pPr marL="320040" lvl="1" indent="-200025">
              <a:spcAft>
                <a:spcPts val="420"/>
              </a:spcAft>
              <a:buFont typeface="Arial" pitchFamily="34" charset="0"/>
              <a:buChar char="•"/>
            </a:pPr>
            <a:r>
              <a:rPr lang="en-US" sz="1000" dirty="0"/>
              <a:t>Enhanced scale out configuration with multiple hosts</a:t>
            </a:r>
          </a:p>
          <a:p>
            <a:pPr marL="320040" lvl="1" indent="-200025">
              <a:spcAft>
                <a:spcPts val="420"/>
              </a:spcAft>
              <a:buFont typeface="Arial" pitchFamily="34" charset="0"/>
              <a:buChar char="•"/>
            </a:pPr>
            <a:r>
              <a:rPr lang="en-US" sz="1000" dirty="0"/>
              <a:t>Expanded adapter options for faster batch processing</a:t>
            </a:r>
          </a:p>
        </p:txBody>
      </p:sp>
      <p:sp>
        <p:nvSpPr>
          <p:cNvPr id="17" name="Title 1"/>
          <p:cNvSpPr>
            <a:spLocks noGrp="1"/>
          </p:cNvSpPr>
          <p:nvPr>
            <p:ph type="title"/>
          </p:nvPr>
        </p:nvSpPr>
        <p:spPr>
          <a:xfrm>
            <a:off x="395288" y="620688"/>
            <a:ext cx="8353425" cy="360363"/>
          </a:xfrm>
        </p:spPr>
        <p:txBody>
          <a:bodyPr>
            <a:normAutofit fontScale="90000"/>
          </a:bodyPr>
          <a:lstStyle/>
          <a:p>
            <a:pPr algn="ctr"/>
            <a:r>
              <a:rPr lang="sv-SE" dirty="0"/>
              <a:t>BizTalk Server 2016</a:t>
            </a:r>
          </a:p>
        </p:txBody>
      </p:sp>
    </p:spTree>
    <p:extLst>
      <p:ext uri="{BB962C8B-B14F-4D97-AF65-F5344CB8AC3E}">
        <p14:creationId xmlns:p14="http://schemas.microsoft.com/office/powerpoint/2010/main" val="187201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Editions</a:t>
            </a:r>
            <a:endParaRPr lang="sv-SE" dirty="0"/>
          </a:p>
        </p:txBody>
      </p:sp>
      <p:sp>
        <p:nvSpPr>
          <p:cNvPr id="18" name="Text Placeholder 17"/>
          <p:cNvSpPr>
            <a:spLocks noGrp="1"/>
          </p:cNvSpPr>
          <p:nvPr>
            <p:ph type="body" idx="1"/>
          </p:nvPr>
        </p:nvSpPr>
        <p:spPr/>
        <p:txBody>
          <a:bodyPr/>
          <a:lstStyle/>
          <a:p>
            <a:endParaRPr lang="sv-SE" dirty="0"/>
          </a:p>
        </p:txBody>
      </p:sp>
      <p:graphicFrame>
        <p:nvGraphicFramePr>
          <p:cNvPr id="6" name="Content Placeholder 5"/>
          <p:cNvGraphicFramePr>
            <a:graphicFrameLocks noGrp="1"/>
          </p:cNvGraphicFramePr>
          <p:nvPr>
            <p:ph idx="4294967295"/>
            <p:extLst/>
          </p:nvPr>
        </p:nvGraphicFramePr>
        <p:xfrm>
          <a:off x="0" y="1484313"/>
          <a:ext cx="2268538"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72915482"/>
              </p:ext>
            </p:extLst>
          </p:nvPr>
        </p:nvGraphicFramePr>
        <p:xfrm>
          <a:off x="2285984" y="1357298"/>
          <a:ext cx="2214578"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3619000246"/>
              </p:ext>
            </p:extLst>
          </p:nvPr>
        </p:nvGraphicFramePr>
        <p:xfrm>
          <a:off x="4572000" y="1357298"/>
          <a:ext cx="2214578" cy="46085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1600136250"/>
              </p:ext>
            </p:extLst>
          </p:nvPr>
        </p:nvGraphicFramePr>
        <p:xfrm>
          <a:off x="6858016" y="1357298"/>
          <a:ext cx="2209790" cy="46085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9"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70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2" name="Title 1"/>
          <p:cNvSpPr>
            <a:spLocks noGrp="1"/>
          </p:cNvSpPr>
          <p:nvPr>
            <p:ph type="title"/>
          </p:nvPr>
        </p:nvSpPr>
        <p:spPr/>
        <p:txBody>
          <a:bodyPr/>
          <a:lstStyle/>
          <a:p>
            <a:r>
              <a:rPr lang="sv-SE" dirty="0"/>
              <a:t>BizTalk </a:t>
            </a:r>
            <a:r>
              <a:rPr lang="en-US" dirty="0"/>
              <a:t>Architecture</a:t>
            </a:r>
          </a:p>
        </p:txBody>
      </p:sp>
    </p:spTree>
    <p:extLst>
      <p:ext uri="{BB962C8B-B14F-4D97-AF65-F5344CB8AC3E}">
        <p14:creationId xmlns:p14="http://schemas.microsoft.com/office/powerpoint/2010/main" val="2431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642938" y="1340768"/>
            <a:ext cx="7715250" cy="1440160"/>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normAutofit lnSpcReduction="10000"/>
          </a:bodyPr>
          <a:lstStyle/>
          <a:p>
            <a:pPr lvl="1"/>
            <a:r>
              <a:rPr lang="en-US" b="1" dirty="0"/>
              <a:t>Module 1: Introduction to BizTalk Server</a:t>
            </a:r>
          </a:p>
          <a:p>
            <a:pPr lvl="2"/>
            <a:r>
              <a:rPr lang="en-US" b="1" dirty="0"/>
              <a:t>Lesson 1: Core Architecture and Infrastructure</a:t>
            </a:r>
          </a:p>
          <a:p>
            <a:pPr lvl="2"/>
            <a:r>
              <a:rPr lang="en-US" b="1" dirty="0"/>
              <a:t>Lesson 2: BizTalk Server Development</a:t>
            </a:r>
          </a:p>
          <a:p>
            <a:pPr lvl="2"/>
            <a:r>
              <a:rPr lang="en-US" b="1" dirty="0"/>
              <a:t>Lesson 3: BizTalk Server Administration</a:t>
            </a:r>
          </a:p>
          <a:p>
            <a:pPr>
              <a:defRPr/>
            </a:pPr>
            <a:r>
              <a:rPr lang="en-US" sz="1400" dirty="0">
                <a:solidFill>
                  <a:schemeClr val="bg1">
                    <a:lumMod val="65000"/>
                  </a:schemeClr>
                </a:solidFill>
              </a:rPr>
              <a:t>Module 2: Schemas</a:t>
            </a:r>
          </a:p>
          <a:p>
            <a:pPr>
              <a:defRPr/>
            </a:pPr>
            <a:r>
              <a:rPr lang="en-US" sz="1400" dirty="0">
                <a:solidFill>
                  <a:schemeClr val="bg1">
                    <a:lumMod val="65000"/>
                  </a:schemeClr>
                </a:solidFill>
              </a:rPr>
              <a:t>Module 3: Maps</a:t>
            </a:r>
          </a:p>
          <a:p>
            <a:pPr>
              <a:defRPr/>
            </a:pPr>
            <a:r>
              <a:rPr lang="en-US" sz="1400" dirty="0">
                <a:solidFill>
                  <a:schemeClr val="bg1">
                    <a:lumMod val="65000"/>
                  </a:schemeClr>
                </a:solidFill>
              </a:rPr>
              <a:t>Module 4: Testing and Deploying Projects</a:t>
            </a:r>
          </a:p>
          <a:p>
            <a:pPr>
              <a:defRPr/>
            </a:pPr>
            <a:r>
              <a:rPr lang="en-US" sz="1400" dirty="0">
                <a:solidFill>
                  <a:schemeClr val="bg1">
                    <a:lumMod val="65000"/>
                  </a:schemeClr>
                </a:solidFill>
              </a:rPr>
              <a:t>Module 5: Pipelines</a:t>
            </a:r>
          </a:p>
          <a:p>
            <a:pPr>
              <a:defRPr/>
            </a:pPr>
            <a:r>
              <a:rPr lang="en-US" sz="1400" dirty="0">
                <a:solidFill>
                  <a:schemeClr val="bg1">
                    <a:lumMod val="65000"/>
                  </a:schemeClr>
                </a:solidFill>
              </a:rPr>
              <a:t>Module 6: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500" dirty="0">
                <a:solidFill>
                  <a:schemeClr val="bg1">
                    <a:lumMod val="65000"/>
                  </a:schemeClr>
                </a:solidFill>
              </a:rPr>
              <a:t>Module 10: Applied Orchestration Techniques</a:t>
            </a:r>
          </a:p>
          <a:p>
            <a:pPr>
              <a:defRPr/>
            </a:pPr>
            <a:r>
              <a:rPr lang="en-US" sz="1500" dirty="0">
                <a:solidFill>
                  <a:schemeClr val="bg1">
                    <a:lumMod val="65000"/>
                  </a:schemeClr>
                </a:solidFill>
              </a:rPr>
              <a:t>Module 11: Business Activity Monitoring</a:t>
            </a:r>
          </a:p>
          <a:p>
            <a:pPr>
              <a:defRPr/>
            </a:pPr>
            <a:r>
              <a:rPr lang="en-US" sz="1500" dirty="0">
                <a:solidFill>
                  <a:schemeClr val="bg1">
                    <a:lumMod val="65000"/>
                  </a:schemeClr>
                </a:solidFill>
              </a:rPr>
              <a:t>Module 12: Integrating Business Rules</a:t>
            </a:r>
          </a:p>
          <a:p>
            <a:pPr>
              <a:defRPr/>
            </a:pPr>
            <a:r>
              <a:rPr lang="en-US" sz="1500" dirty="0">
                <a:solidFill>
                  <a:schemeClr val="bg1">
                    <a:lumMod val="65000"/>
                  </a:schemeClr>
                </a:solidFill>
              </a:rPr>
              <a:t>Module 13: Deploying and Managing Applications </a:t>
            </a:r>
          </a:p>
          <a:p>
            <a:pPr>
              <a:defRPr/>
            </a:pPr>
            <a:r>
              <a:rPr lang="sv-SE" sz="1500" dirty="0">
                <a:solidFill>
                  <a:schemeClr val="bg1">
                    <a:lumMod val="65000"/>
                  </a:schemeClr>
                </a:solidFill>
              </a:rPr>
              <a:t>Extra </a:t>
            </a:r>
            <a:r>
              <a:rPr lang="sv-SE" sz="1500" dirty="0" err="1">
                <a:solidFill>
                  <a:schemeClr val="bg1">
                    <a:lumMod val="65000"/>
                  </a:schemeClr>
                </a:solidFill>
              </a:rPr>
              <a:t>modules</a:t>
            </a:r>
            <a:endParaRPr lang="en-US" sz="1500" dirty="0">
              <a:solidFill>
                <a:schemeClr val="bg1">
                  <a:lumMod val="65000"/>
                </a:schemeClr>
              </a:solidFill>
            </a:endParaRPr>
          </a:p>
        </p:txBody>
      </p:sp>
    </p:spTree>
    <p:extLst>
      <p:ext uri="{BB962C8B-B14F-4D97-AF65-F5344CB8AC3E}">
        <p14:creationId xmlns:p14="http://schemas.microsoft.com/office/powerpoint/2010/main" val="124890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06058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3347864" y="1717576"/>
            <a:ext cx="2592288" cy="4176464"/>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What infrastructure components make up BizTalk Servers runtime?</a:t>
            </a:r>
          </a:p>
        </p:txBody>
      </p:sp>
      <p:sp>
        <p:nvSpPr>
          <p:cNvPr id="4" name="Rounded Rectangle 3"/>
          <p:cNvSpPr>
            <a:spLocks noChangeArrowheads="1"/>
          </p:cNvSpPr>
          <p:nvPr/>
        </p:nvSpPr>
        <p:spPr bwMode="auto">
          <a:xfrm>
            <a:off x="3801590" y="2003896"/>
            <a:ext cx="1634505" cy="13698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NT-Services</a:t>
            </a:r>
          </a:p>
        </p:txBody>
      </p:sp>
      <p:pic>
        <p:nvPicPr>
          <p:cNvPr id="5"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178958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a:spLocks noChangeArrowheads="1"/>
          </p:cNvSpPr>
          <p:nvPr/>
        </p:nvSpPr>
        <p:spPr bwMode="auto">
          <a:xfrm>
            <a:off x="3771911" y="4708848"/>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br>
              <a:rPr lang="sv-SE" dirty="0">
                <a:latin typeface="+mn-lt"/>
                <a:cs typeface="+mn-cs"/>
              </a:rPr>
            </a:br>
            <a:r>
              <a:rPr lang="sv-SE" dirty="0">
                <a:latin typeface="+mn-lt"/>
                <a:cs typeface="+mn-cs"/>
              </a:rPr>
              <a:t>Agent jobs</a:t>
            </a:r>
          </a:p>
        </p:txBody>
      </p:sp>
      <p:sp>
        <p:nvSpPr>
          <p:cNvPr id="11" name="Rounded Rectangle 10"/>
          <p:cNvSpPr>
            <a:spLocks noChangeArrowheads="1"/>
          </p:cNvSpPr>
          <p:nvPr/>
        </p:nvSpPr>
        <p:spPr bwMode="auto">
          <a:xfrm>
            <a:off x="3801590" y="3608486"/>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p>
          <a:p>
            <a:pPr algn="ctr">
              <a:buClr>
                <a:schemeClr val="bg2"/>
              </a:buClr>
              <a:defRPr/>
            </a:pPr>
            <a:r>
              <a:rPr lang="sv-SE" dirty="0">
                <a:latin typeface="+mn-lt"/>
                <a:cs typeface="+mn-cs"/>
              </a:rPr>
              <a:t>databases</a:t>
            </a:r>
          </a:p>
        </p:txBody>
      </p:sp>
      <p:pic>
        <p:nvPicPr>
          <p:cNvPr id="7"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154" y="3517776"/>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279" y="4666779"/>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4624710"/>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54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232410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708660">
                <a:tc>
                  <a:txBody>
                    <a:bodyPr/>
                    <a:lstStyle/>
                    <a:p>
                      <a:r>
                        <a:rPr lang="sv-SE" dirty="0"/>
                        <a:t>BizTalk Group</a:t>
                      </a:r>
                    </a:p>
                  </a:txBody>
                  <a:tcPr marL="86331" marR="86331"/>
                </a:tc>
                <a:tc>
                  <a:txBody>
                    <a:bodyPr/>
                    <a:lstStyle/>
                    <a:p>
                      <a:r>
                        <a:rPr lang="sv-SE" baseline="0" dirty="0"/>
                        <a:t>BizTalk Server central configuration and runtime databases (and the servers that are connected to them).</a:t>
                      </a:r>
                      <a:endParaRPr lang="sv-SE" dirty="0"/>
                    </a:p>
                  </a:txBody>
                  <a:tcPr marL="86331" marR="86331"/>
                </a:tc>
                <a:extLst>
                  <a:ext uri="{0D108BD9-81ED-4DB2-BD59-A6C34878D82A}">
                    <a16:rowId xmlns:a16="http://schemas.microsoft.com/office/drawing/2014/main" val="10001"/>
                  </a:ext>
                </a:extLst>
              </a:tr>
              <a:tr h="370840">
                <a:tc>
                  <a:txBody>
                    <a:bodyPr/>
                    <a:lstStyle/>
                    <a:p>
                      <a:r>
                        <a:rPr lang="sv-SE" dirty="0"/>
                        <a:t>Server</a:t>
                      </a:r>
                    </a:p>
                  </a:txBody>
                  <a:tcPr marL="86331" marR="86331"/>
                </a:tc>
                <a:tc>
                  <a:txBody>
                    <a:bodyPr/>
                    <a:lstStyle/>
                    <a:p>
                      <a:r>
                        <a:rPr lang="sv-SE" dirty="0"/>
                        <a:t>Physical Server</a:t>
                      </a:r>
                    </a:p>
                  </a:txBody>
                  <a:tcPr marL="86331" marR="86331"/>
                </a:tc>
                <a:extLst>
                  <a:ext uri="{0D108BD9-81ED-4DB2-BD59-A6C34878D82A}">
                    <a16:rowId xmlns:a16="http://schemas.microsoft.com/office/drawing/2014/main" val="10002"/>
                  </a:ext>
                </a:extLst>
              </a:tr>
              <a:tr h="370840">
                <a:tc>
                  <a:txBody>
                    <a:bodyPr/>
                    <a:lstStyle/>
                    <a:p>
                      <a:r>
                        <a:rPr lang="sv-SE" dirty="0"/>
                        <a:t>Host</a:t>
                      </a:r>
                    </a:p>
                  </a:txBody>
                  <a:tcPr marL="86331" marR="86331"/>
                </a:tc>
                <a:tc>
                  <a:txBody>
                    <a:bodyPr/>
                    <a:lstStyle/>
                    <a:p>
                      <a:r>
                        <a:rPr lang="sv-SE" dirty="0"/>
                        <a:t>Logical container for</a:t>
                      </a:r>
                      <a:r>
                        <a:rPr lang="sv-SE" baseline="0" dirty="0"/>
                        <a:t> work execution</a:t>
                      </a:r>
                      <a:endParaRPr lang="sv-SE" dirty="0"/>
                    </a:p>
                  </a:txBody>
                  <a:tcPr marL="86331" marR="86331"/>
                </a:tc>
                <a:extLst>
                  <a:ext uri="{0D108BD9-81ED-4DB2-BD59-A6C34878D82A}">
                    <a16:rowId xmlns:a16="http://schemas.microsoft.com/office/drawing/2014/main" val="10003"/>
                  </a:ext>
                </a:extLst>
              </a:tr>
              <a:tr h="502920">
                <a:tc>
                  <a:txBody>
                    <a:bodyPr/>
                    <a:lstStyle/>
                    <a:p>
                      <a:r>
                        <a:rPr lang="sv-SE" dirty="0"/>
                        <a:t>Host Instance</a:t>
                      </a:r>
                    </a:p>
                  </a:txBody>
                  <a:tcPr marL="86331" marR="86331"/>
                </a:tc>
                <a:tc>
                  <a:txBody>
                    <a:bodyPr/>
                    <a:lstStyle/>
                    <a:p>
                      <a:r>
                        <a:rPr lang="sv-SE" dirty="0"/>
                        <a:t>NTService</a:t>
                      </a:r>
                      <a:r>
                        <a:rPr lang="sv-SE" baseline="0" dirty="0"/>
                        <a:t> that executes the work of a Host on a Server</a:t>
                      </a:r>
                      <a:endParaRPr lang="sv-SE" dirty="0"/>
                    </a:p>
                  </a:txBody>
                  <a:tcPr marL="86331" marR="86331"/>
                </a:tc>
                <a:extLst>
                  <a:ext uri="{0D108BD9-81ED-4DB2-BD59-A6C34878D82A}">
                    <a16:rowId xmlns:a16="http://schemas.microsoft.com/office/drawing/2014/main" val="10004"/>
                  </a:ext>
                </a:extLst>
              </a:tr>
            </a:tbl>
          </a:graphicData>
        </a:graphic>
      </p:graphicFrame>
      <p:sp>
        <p:nvSpPr>
          <p:cNvPr id="6" name="TextBox 5"/>
          <p:cNvSpPr txBox="1"/>
          <p:nvPr/>
        </p:nvSpPr>
        <p:spPr>
          <a:xfrm>
            <a:off x="2399631" y="4368527"/>
            <a:ext cx="1143000" cy="523875"/>
          </a:xfrm>
          <a:prstGeom prst="rect">
            <a:avLst/>
          </a:prstGeom>
          <a:noFill/>
        </p:spPr>
        <p:txBody>
          <a:bodyPr>
            <a:spAutoFit/>
          </a:bodyPr>
          <a:lstStyle/>
          <a:p>
            <a:pPr>
              <a:defRPr/>
            </a:pPr>
            <a:r>
              <a:rPr lang="sv-SE" sz="2800" dirty="0">
                <a:effectLst>
                  <a:outerShdw blurRad="38100" dist="38100" dir="2700000" algn="tl">
                    <a:srgbClr val="000000">
                      <a:alpha val="43137"/>
                    </a:srgbClr>
                  </a:outerShdw>
                </a:effectLst>
              </a:rPr>
              <a:t>Tips!</a:t>
            </a:r>
          </a:p>
        </p:txBody>
      </p:sp>
      <p:pic>
        <p:nvPicPr>
          <p:cNvPr id="7" name="Picture 3" descr="C:\xxx\Ikoner\Ikoner\Application Basics\48x48\shadow\lightbulb_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131" y="429709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83768" y="4797152"/>
            <a:ext cx="3816424" cy="1569660"/>
          </a:xfrm>
          <a:prstGeom prst="rect">
            <a:avLst/>
          </a:prstGeom>
          <a:noFill/>
          <a:ln w="3175">
            <a:solidFill>
              <a:schemeClr val="tx1"/>
            </a:solidFill>
            <a:prstDash val="lgDash"/>
          </a:ln>
        </p:spPr>
        <p:txBody>
          <a:bodyPr wrap="square">
            <a:spAutoFit/>
          </a:bodyPr>
          <a:lstStyle/>
          <a:p>
            <a:pPr>
              <a:defRPr/>
            </a:pPr>
            <a:r>
              <a:rPr lang="sv-SE" dirty="0">
                <a:effectLst>
                  <a:outerShdw blurRad="38100" dist="38100" dir="2700000" algn="tl">
                    <a:srgbClr val="000000">
                      <a:alpha val="43137"/>
                    </a:srgbClr>
                  </a:outerShdw>
                </a:effectLst>
              </a:rPr>
              <a:t>You seperate work into Hosts for reasons such as work seperation (Receive, Send, Process, Tracking etc), thread, memory and other resources management, security, processing architecture (32/64 bit), etc.</a:t>
            </a:r>
          </a:p>
        </p:txBody>
      </p:sp>
    </p:spTree>
    <p:extLst>
      <p:ext uri="{BB962C8B-B14F-4D97-AF65-F5344CB8AC3E}">
        <p14:creationId xmlns:p14="http://schemas.microsoft.com/office/powerpoint/2010/main" val="14241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and Host instances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Z</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U</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cxnSp>
        <p:nvCxnSpPr>
          <p:cNvPr id="4" name="Straight Arrow Connector 3"/>
          <p:cNvCxnSpPr>
            <a:stCxn id="39" idx="3"/>
            <a:endCxn id="47" idx="1"/>
          </p:cNvCxnSpPr>
          <p:nvPr/>
        </p:nvCxnSpPr>
        <p:spPr bwMode="auto">
          <a:xfrm flipV="1">
            <a:off x="5492701" y="2627381"/>
            <a:ext cx="1182934" cy="163173"/>
          </a:xfrm>
          <a:prstGeom prst="straightConnector1">
            <a:avLst/>
          </a:prstGeom>
          <a:solidFill>
            <a:schemeClr val="bg1"/>
          </a:solidFill>
          <a:ln w="38100" cap="flat" cmpd="sng" algn="ctr">
            <a:solidFill>
              <a:srgbClr val="FF0000"/>
            </a:solidFill>
            <a:prstDash val="sysDash"/>
            <a:round/>
            <a:headEnd type="none" w="med" len="med"/>
            <a:tailEnd type="arrow"/>
          </a:ln>
          <a:effectLst/>
        </p:spPr>
      </p:cxnSp>
      <p:cxnSp>
        <p:nvCxnSpPr>
          <p:cNvPr id="60" name="Straight Arrow Connector 59"/>
          <p:cNvCxnSpPr>
            <a:stCxn id="39" idx="3"/>
            <a:endCxn id="56" idx="1"/>
          </p:cNvCxnSpPr>
          <p:nvPr/>
        </p:nvCxnSpPr>
        <p:spPr bwMode="auto">
          <a:xfrm>
            <a:off x="5492701" y="2790554"/>
            <a:ext cx="1195833" cy="1863186"/>
          </a:xfrm>
          <a:prstGeom prst="straightConnector1">
            <a:avLst/>
          </a:prstGeom>
          <a:solidFill>
            <a:schemeClr val="bg1"/>
          </a:solidFill>
          <a:ln w="38100" cap="flat" cmpd="sng" algn="ctr">
            <a:solidFill>
              <a:srgbClr val="FF0000"/>
            </a:solidFill>
            <a:prstDash val="sysDash"/>
            <a:round/>
            <a:headEnd type="none" w="med" len="med"/>
            <a:tailEnd type="arrow"/>
          </a:ln>
          <a:effectLst/>
        </p:spPr>
      </p:cxnSp>
    </p:spTree>
    <p:extLst>
      <p:ext uri="{BB962C8B-B14F-4D97-AF65-F5344CB8AC3E}">
        <p14:creationId xmlns:p14="http://schemas.microsoft.com/office/powerpoint/2010/main" val="1923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a:spLocks noChangeArrowheads="1"/>
          </p:cNvSpPr>
          <p:nvPr/>
        </p:nvSpPr>
        <p:spPr bwMode="auto">
          <a:xfrm>
            <a:off x="928688" y="4071938"/>
            <a:ext cx="6929437" cy="2428875"/>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0243" name="Title 1"/>
          <p:cNvSpPr>
            <a:spLocks noGrp="1"/>
          </p:cNvSpPr>
          <p:nvPr>
            <p:ph type="title"/>
          </p:nvPr>
        </p:nvSpPr>
        <p:spPr/>
        <p:txBody>
          <a:bodyPr/>
          <a:lstStyle/>
          <a:p>
            <a:r>
              <a:rPr lang="sv-SE" dirty="0"/>
              <a:t>Basic Highly Available BizTalk Server Infrastructure Configuration</a:t>
            </a:r>
          </a:p>
        </p:txBody>
      </p:sp>
      <p:sp>
        <p:nvSpPr>
          <p:cNvPr id="18" name="Rounded Rectangle 17"/>
          <p:cNvSpPr>
            <a:spLocks noChangeArrowheads="1"/>
          </p:cNvSpPr>
          <p:nvPr/>
        </p:nvSpPr>
        <p:spPr bwMode="auto">
          <a:xfrm>
            <a:off x="928688" y="1643063"/>
            <a:ext cx="6929437" cy="228600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0247" name="Group 8"/>
          <p:cNvGrpSpPr>
            <a:grpSpLocks/>
          </p:cNvGrpSpPr>
          <p:nvPr/>
        </p:nvGrpSpPr>
        <p:grpSpPr bwMode="auto">
          <a:xfrm>
            <a:off x="142875" y="1214438"/>
            <a:ext cx="1016000" cy="903287"/>
            <a:chOff x="4003669" y="1928802"/>
            <a:chExt cx="1016000" cy="903288"/>
          </a:xfrm>
        </p:grpSpPr>
        <p:pic>
          <p:nvPicPr>
            <p:cNvPr id="1029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10248" name="TextBox 18"/>
          <p:cNvSpPr txBox="1">
            <a:spLocks noChangeArrowheads="1"/>
          </p:cNvSpPr>
          <p:nvPr/>
        </p:nvSpPr>
        <p:spPr bwMode="auto">
          <a:xfrm>
            <a:off x="1428750" y="1643063"/>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10249" name="TextBox 25"/>
          <p:cNvSpPr txBox="1">
            <a:spLocks noChangeArrowheads="1"/>
          </p:cNvSpPr>
          <p:nvPr/>
        </p:nvSpPr>
        <p:spPr bwMode="auto">
          <a:xfrm>
            <a:off x="1428750" y="4071938"/>
            <a:ext cx="3014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Active/Passive Cluster</a:t>
            </a:r>
            <a:endParaRPr lang="sv-SE"/>
          </a:p>
        </p:txBody>
      </p:sp>
      <p:sp>
        <p:nvSpPr>
          <p:cNvPr id="21" name="Rounded Rectangle 20"/>
          <p:cNvSpPr>
            <a:spLocks noChangeArrowheads="1"/>
          </p:cNvSpPr>
          <p:nvPr/>
        </p:nvSpPr>
        <p:spPr bwMode="auto">
          <a:xfrm>
            <a:off x="1214438"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2000250"/>
            <a:ext cx="5127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857375"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22"/>
          <p:cNvSpPr txBox="1">
            <a:spLocks noChangeArrowheads="1"/>
          </p:cNvSpPr>
          <p:nvPr/>
        </p:nvSpPr>
        <p:spPr bwMode="auto">
          <a:xfrm>
            <a:off x="1857375"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31" name="Rounded Rectangle 30"/>
          <p:cNvSpPr>
            <a:spLocks noChangeArrowheads="1"/>
          </p:cNvSpPr>
          <p:nvPr/>
        </p:nvSpPr>
        <p:spPr bwMode="auto">
          <a:xfrm>
            <a:off x="3143250"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36"/>
          <p:cNvSpPr txBox="1">
            <a:spLocks noChangeArrowheads="1"/>
          </p:cNvSpPr>
          <p:nvPr/>
        </p:nvSpPr>
        <p:spPr bwMode="auto">
          <a:xfrm>
            <a:off x="3143250"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sp>
        <p:nvSpPr>
          <p:cNvPr id="41" name="Rounded Rectangle 40"/>
          <p:cNvSpPr>
            <a:spLocks noChangeArrowheads="1"/>
          </p:cNvSpPr>
          <p:nvPr/>
        </p:nvSpPr>
        <p:spPr bwMode="auto">
          <a:xfrm>
            <a:off x="4572000"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2000250"/>
            <a:ext cx="5127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a:spLocks noChangeArrowheads="1"/>
          </p:cNvSpPr>
          <p:nvPr/>
        </p:nvSpPr>
        <p:spPr bwMode="auto">
          <a:xfrm>
            <a:off x="5214938"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Box 49"/>
          <p:cNvSpPr txBox="1">
            <a:spLocks noChangeArrowheads="1"/>
          </p:cNvSpPr>
          <p:nvPr/>
        </p:nvSpPr>
        <p:spPr bwMode="auto">
          <a:xfrm>
            <a:off x="5214938"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53" name="Rounded Rectangle 52"/>
          <p:cNvSpPr>
            <a:spLocks noChangeArrowheads="1"/>
          </p:cNvSpPr>
          <p:nvPr/>
        </p:nvSpPr>
        <p:spPr bwMode="auto">
          <a:xfrm>
            <a:off x="6500813"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TextBox 54"/>
          <p:cNvSpPr txBox="1">
            <a:spLocks noChangeArrowheads="1"/>
          </p:cNvSpPr>
          <p:nvPr/>
        </p:nvSpPr>
        <p:spPr bwMode="auto">
          <a:xfrm>
            <a:off x="6500813"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pic>
        <p:nvPicPr>
          <p:cNvPr id="10266"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75" y="3857625"/>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1214438"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0" name="Rounded Rectangle 59"/>
          <p:cNvSpPr>
            <a:spLocks noChangeArrowheads="1"/>
          </p:cNvSpPr>
          <p:nvPr/>
        </p:nvSpPr>
        <p:spPr bwMode="auto">
          <a:xfrm>
            <a:off x="1285875" y="45005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4537075"/>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0" name="TextBox 10"/>
          <p:cNvSpPr txBox="1">
            <a:spLocks noChangeArrowheads="1"/>
          </p:cNvSpPr>
          <p:nvPr/>
        </p:nvSpPr>
        <p:spPr bwMode="auto">
          <a:xfrm>
            <a:off x="1643063" y="4572000"/>
            <a:ext cx="194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Master Secret Service</a:t>
            </a:r>
          </a:p>
        </p:txBody>
      </p:sp>
      <p:sp>
        <p:nvSpPr>
          <p:cNvPr id="65" name="Rounded Rectangle 64"/>
          <p:cNvSpPr>
            <a:spLocks noChangeArrowheads="1"/>
          </p:cNvSpPr>
          <p:nvPr/>
        </p:nvSpPr>
        <p:spPr bwMode="auto">
          <a:xfrm>
            <a:off x="1285875" y="49720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6" name="Rounded Rectangle 65"/>
          <p:cNvSpPr>
            <a:spLocks noChangeArrowheads="1"/>
          </p:cNvSpPr>
          <p:nvPr/>
        </p:nvSpPr>
        <p:spPr bwMode="auto">
          <a:xfrm>
            <a:off x="1285875" y="54419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7" name="Rounded Rectangle 66"/>
          <p:cNvSpPr>
            <a:spLocks noChangeArrowheads="1"/>
          </p:cNvSpPr>
          <p:nvPr/>
        </p:nvSpPr>
        <p:spPr bwMode="auto">
          <a:xfrm>
            <a:off x="1285875" y="59229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74"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049838"/>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529263"/>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6010275"/>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7" name="TextBox 70"/>
          <p:cNvSpPr txBox="1">
            <a:spLocks noChangeArrowheads="1"/>
          </p:cNvSpPr>
          <p:nvPr/>
        </p:nvSpPr>
        <p:spPr bwMode="auto">
          <a:xfrm>
            <a:off x="1643063" y="5027613"/>
            <a:ext cx="203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MessageBox database</a:t>
            </a:r>
          </a:p>
        </p:txBody>
      </p:sp>
      <p:sp>
        <p:nvSpPr>
          <p:cNvPr id="10278" name="TextBox 71"/>
          <p:cNvSpPr txBox="1">
            <a:spLocks noChangeArrowheads="1"/>
          </p:cNvSpPr>
          <p:nvPr/>
        </p:nvSpPr>
        <p:spPr bwMode="auto">
          <a:xfrm>
            <a:off x="1643063" y="5483225"/>
            <a:ext cx="2163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Tracking database (DTA)</a:t>
            </a:r>
          </a:p>
        </p:txBody>
      </p:sp>
      <p:sp>
        <p:nvSpPr>
          <p:cNvPr id="10279" name="TextBox 72"/>
          <p:cNvSpPr txBox="1">
            <a:spLocks noChangeArrowheads="1"/>
          </p:cNvSpPr>
          <p:nvPr/>
        </p:nvSpPr>
        <p:spPr bwMode="auto">
          <a:xfrm>
            <a:off x="1643063" y="5937250"/>
            <a:ext cx="212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Other BizTalk databases</a:t>
            </a:r>
          </a:p>
        </p:txBody>
      </p:sp>
      <p:sp>
        <p:nvSpPr>
          <p:cNvPr id="74" name="Rounded Rectangle 73"/>
          <p:cNvSpPr>
            <a:spLocks noChangeArrowheads="1"/>
          </p:cNvSpPr>
          <p:nvPr/>
        </p:nvSpPr>
        <p:spPr bwMode="auto">
          <a:xfrm>
            <a:off x="4572000"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5" name="Rounded Rectangle 74"/>
          <p:cNvSpPr>
            <a:spLocks noChangeArrowheads="1"/>
          </p:cNvSpPr>
          <p:nvPr/>
        </p:nvSpPr>
        <p:spPr bwMode="auto">
          <a:xfrm>
            <a:off x="4643438" y="45005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6" name="TextBox 75"/>
          <p:cNvSpPr txBox="1"/>
          <p:nvPr/>
        </p:nvSpPr>
        <p:spPr>
          <a:xfrm>
            <a:off x="5000625" y="4572000"/>
            <a:ext cx="1946275" cy="307975"/>
          </a:xfrm>
          <a:prstGeom prst="rect">
            <a:avLst/>
          </a:prstGeom>
          <a:noFill/>
        </p:spPr>
        <p:txBody>
          <a:bodyPr wrap="none">
            <a:spAutoFit/>
          </a:bodyPr>
          <a:lstStyle/>
          <a:p>
            <a:pPr>
              <a:defRPr/>
            </a:pPr>
            <a:r>
              <a:rPr lang="sv-SE" sz="1400" dirty="0">
                <a:solidFill>
                  <a:schemeClr val="bg1">
                    <a:lumMod val="65000"/>
                  </a:schemeClr>
                </a:solidFill>
              </a:rPr>
              <a:t>Master Secret Service</a:t>
            </a:r>
          </a:p>
        </p:txBody>
      </p:sp>
      <p:sp>
        <p:nvSpPr>
          <p:cNvPr id="77" name="Rounded Rectangle 76"/>
          <p:cNvSpPr>
            <a:spLocks noChangeArrowheads="1"/>
          </p:cNvSpPr>
          <p:nvPr/>
        </p:nvSpPr>
        <p:spPr bwMode="auto">
          <a:xfrm>
            <a:off x="4643438" y="49720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8" name="Rounded Rectangle 77"/>
          <p:cNvSpPr>
            <a:spLocks noChangeArrowheads="1"/>
          </p:cNvSpPr>
          <p:nvPr/>
        </p:nvSpPr>
        <p:spPr bwMode="auto">
          <a:xfrm>
            <a:off x="4643438" y="54419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9" name="Rounded Rectangle 78"/>
          <p:cNvSpPr>
            <a:spLocks noChangeArrowheads="1"/>
          </p:cNvSpPr>
          <p:nvPr/>
        </p:nvSpPr>
        <p:spPr bwMode="auto">
          <a:xfrm>
            <a:off x="4643438" y="59229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8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049838"/>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7"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529263"/>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8"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6010275"/>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000625" y="5027613"/>
            <a:ext cx="2036763" cy="307975"/>
          </a:xfrm>
          <a:prstGeom prst="rect">
            <a:avLst/>
          </a:prstGeom>
          <a:noFill/>
        </p:spPr>
        <p:txBody>
          <a:bodyPr wrap="none">
            <a:spAutoFit/>
          </a:bodyPr>
          <a:lstStyle/>
          <a:p>
            <a:pPr>
              <a:defRPr/>
            </a:pPr>
            <a:r>
              <a:rPr lang="sv-SE" sz="1400" dirty="0">
                <a:solidFill>
                  <a:schemeClr val="bg1">
                    <a:lumMod val="65000"/>
                  </a:schemeClr>
                </a:solidFill>
              </a:rPr>
              <a:t>MessageBox database</a:t>
            </a:r>
          </a:p>
        </p:txBody>
      </p:sp>
      <p:sp>
        <p:nvSpPr>
          <p:cNvPr id="84" name="TextBox 83"/>
          <p:cNvSpPr txBox="1"/>
          <p:nvPr/>
        </p:nvSpPr>
        <p:spPr>
          <a:xfrm>
            <a:off x="5000625" y="5483225"/>
            <a:ext cx="2163763" cy="306388"/>
          </a:xfrm>
          <a:prstGeom prst="rect">
            <a:avLst/>
          </a:prstGeom>
          <a:noFill/>
        </p:spPr>
        <p:txBody>
          <a:bodyPr wrap="none">
            <a:spAutoFit/>
          </a:bodyPr>
          <a:lstStyle/>
          <a:p>
            <a:pPr>
              <a:defRPr/>
            </a:pPr>
            <a:r>
              <a:rPr lang="sv-SE" sz="1400" dirty="0">
                <a:solidFill>
                  <a:schemeClr val="bg1">
                    <a:lumMod val="65000"/>
                  </a:schemeClr>
                </a:solidFill>
              </a:rPr>
              <a:t>Tracking database (DTA)</a:t>
            </a:r>
          </a:p>
        </p:txBody>
      </p:sp>
      <p:sp>
        <p:nvSpPr>
          <p:cNvPr id="85" name="TextBox 84"/>
          <p:cNvSpPr txBox="1"/>
          <p:nvPr/>
        </p:nvSpPr>
        <p:spPr>
          <a:xfrm>
            <a:off x="5000625" y="5937250"/>
            <a:ext cx="2125663" cy="307975"/>
          </a:xfrm>
          <a:prstGeom prst="rect">
            <a:avLst/>
          </a:prstGeom>
          <a:noFill/>
        </p:spPr>
        <p:txBody>
          <a:bodyPr wrap="none">
            <a:spAutoFit/>
          </a:bodyPr>
          <a:lstStyle/>
          <a:p>
            <a:pPr>
              <a:defRPr/>
            </a:pPr>
            <a:r>
              <a:rPr lang="sv-SE" sz="1400" dirty="0">
                <a:solidFill>
                  <a:schemeClr val="bg1">
                    <a:lumMod val="65000"/>
                  </a:schemeClr>
                </a:solidFill>
              </a:rPr>
              <a:t>Other BizTalk databases</a:t>
            </a:r>
          </a:p>
        </p:txBody>
      </p:sp>
      <p:pic>
        <p:nvPicPr>
          <p:cNvPr id="1029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549775"/>
            <a:ext cx="369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3" name="Elbow Connector 15"/>
          <p:cNvCxnSpPr>
            <a:cxnSpLocks noChangeShapeType="1"/>
            <a:stCxn id="22" idx="2"/>
            <a:endCxn id="10249" idx="2"/>
          </p:cNvCxnSpPr>
          <p:nvPr/>
        </p:nvCxnSpPr>
        <p:spPr bwMode="auto">
          <a:xfrm rot="16200000" flipH="1">
            <a:off x="2192337" y="3665538"/>
            <a:ext cx="981075" cy="508000"/>
          </a:xfrm>
          <a:prstGeom prst="bentConnector5">
            <a:avLst>
              <a:gd name="adj1" fmla="val 31458"/>
              <a:gd name="adj2" fmla="val 18361"/>
              <a:gd name="adj3" fmla="val 311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4" name=" 57344"/>
          <p:cNvCxnSpPr>
            <a:cxnSpLocks noChangeShapeType="1"/>
            <a:stCxn id="31" idx="2"/>
            <a:endCxn id="10249" idx="2"/>
          </p:cNvCxnSpPr>
          <p:nvPr/>
        </p:nvCxnSpPr>
        <p:spPr bwMode="auto">
          <a:xfrm rot="5400000">
            <a:off x="2835275" y="3530600"/>
            <a:ext cx="981075" cy="777875"/>
          </a:xfrm>
          <a:prstGeom prst="bentConnector5">
            <a:avLst>
              <a:gd name="adj1" fmla="val 31458"/>
              <a:gd name="adj2" fmla="val 100079"/>
              <a:gd name="adj3"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5" name="Elbow Connector 57350"/>
          <p:cNvCxnSpPr>
            <a:cxnSpLocks noChangeShapeType="1"/>
            <a:stCxn id="47" idx="2"/>
            <a:endCxn id="10249" idx="2"/>
          </p:cNvCxnSpPr>
          <p:nvPr/>
        </p:nvCxnSpPr>
        <p:spPr bwMode="auto">
          <a:xfrm rot="5400000">
            <a:off x="3871119" y="2494756"/>
            <a:ext cx="981075" cy="2849563"/>
          </a:xfrm>
          <a:prstGeom prst="bentConnector3">
            <a:avLst>
              <a:gd name="adj1" fmla="val 3142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6" name="Elbow Connector 57353"/>
          <p:cNvCxnSpPr>
            <a:cxnSpLocks noChangeShapeType="1"/>
            <a:stCxn id="53" idx="2"/>
            <a:endCxn id="10249" idx="2"/>
          </p:cNvCxnSpPr>
          <p:nvPr/>
        </p:nvCxnSpPr>
        <p:spPr bwMode="auto">
          <a:xfrm rot="5400000">
            <a:off x="4514056" y="1851819"/>
            <a:ext cx="981075" cy="4135438"/>
          </a:xfrm>
          <a:prstGeom prst="bentConnector3">
            <a:avLst>
              <a:gd name="adj1" fmla="val 3174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1"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1057275"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2"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4454326"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9013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Hosts and Host Instances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83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26576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6316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137668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a:t>Adapter</a:t>
                      </a:r>
                    </a:p>
                  </a:txBody>
                  <a:tcPr marL="86331" marR="86331"/>
                </a:tc>
                <a:tc>
                  <a:txBody>
                    <a:bodyPr/>
                    <a:lstStyle/>
                    <a:p>
                      <a:r>
                        <a:rPr lang="sv-SE" dirty="0"/>
                        <a:t>Standardized piece of BizTalk used</a:t>
                      </a:r>
                      <a:r>
                        <a:rPr lang="sv-SE" baseline="0" dirty="0"/>
                        <a:t> for all communication with endpoints</a:t>
                      </a:r>
                      <a:endParaRPr lang="sv-SE" dirty="0"/>
                    </a:p>
                  </a:txBody>
                  <a:tcPr marL="86331" marR="86331"/>
                </a:tc>
                <a:extLst>
                  <a:ext uri="{0D108BD9-81ED-4DB2-BD59-A6C34878D82A}">
                    <a16:rowId xmlns:a16="http://schemas.microsoft.com/office/drawing/2014/main" val="10001"/>
                  </a:ext>
                </a:extLst>
              </a:tr>
              <a:tr h="502920">
                <a:tc>
                  <a:txBody>
                    <a:bodyPr/>
                    <a:lstStyle/>
                    <a:p>
                      <a:r>
                        <a:rPr lang="sv-SE" dirty="0"/>
                        <a:t>Adapter Receive or Send Handler</a:t>
                      </a:r>
                    </a:p>
                  </a:txBody>
                  <a:tcPr marL="86331" marR="86331"/>
                </a:tc>
                <a:tc>
                  <a:txBody>
                    <a:bodyPr/>
                    <a:lstStyle/>
                    <a:p>
                      <a:r>
                        <a:rPr lang="sv-SE" dirty="0"/>
                        <a:t>Connects</a:t>
                      </a:r>
                      <a:r>
                        <a:rPr lang="sv-SE" baseline="0" dirty="0"/>
                        <a:t> Adapter, a communication direction and a Host</a:t>
                      </a:r>
                      <a:endParaRPr lang="sv-SE" dirty="0"/>
                    </a:p>
                  </a:txBody>
                  <a:tcPr marL="86331" marR="8633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8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3099310"/>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WCF</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6456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1: core architecture and infrastructure</a:t>
            </a:r>
          </a:p>
        </p:txBody>
      </p:sp>
      <p:sp>
        <p:nvSpPr>
          <p:cNvPr id="6147" name="Rectangle 3"/>
          <p:cNvSpPr>
            <a:spLocks noGrp="1" noChangeArrowheads="1"/>
          </p:cNvSpPr>
          <p:nvPr>
            <p:ph type="body" idx="1"/>
          </p:nvPr>
        </p:nvSpPr>
        <p:spPr/>
        <p:txBody>
          <a:bodyPr>
            <a:normAutofit fontScale="92500" lnSpcReduction="20000"/>
          </a:bodyPr>
          <a:lstStyle/>
          <a:p>
            <a:pPr marL="342900" indent="-342900">
              <a:buFont typeface="Wingdings" pitchFamily="2" charset="2"/>
              <a:buChar char="§"/>
            </a:pPr>
            <a:r>
              <a:rPr lang="en-US" dirty="0"/>
              <a:t>Introduction</a:t>
            </a:r>
          </a:p>
          <a:p>
            <a:pPr marL="342900" indent="-342900">
              <a:buFont typeface="Wingdings" pitchFamily="2" charset="2"/>
              <a:buChar char="§"/>
            </a:pPr>
            <a:r>
              <a:rPr lang="en-US" dirty="0"/>
              <a:t>Evolution</a:t>
            </a:r>
          </a:p>
          <a:p>
            <a:pPr marL="342900" indent="-342900">
              <a:buFont typeface="Wingdings" pitchFamily="2" charset="2"/>
              <a:buChar char="§"/>
            </a:pPr>
            <a:r>
              <a:rPr lang="en-US" dirty="0"/>
              <a:t>Editions</a:t>
            </a:r>
          </a:p>
          <a:p>
            <a:pPr marL="342900" indent="-342900">
              <a:buFont typeface="Wingdings" pitchFamily="2" charset="2"/>
              <a:buChar char="§"/>
            </a:pPr>
            <a:r>
              <a:rPr lang="en-US" dirty="0"/>
              <a:t>Infrastructure Architecture </a:t>
            </a:r>
          </a:p>
          <a:p>
            <a:pPr marL="342900" indent="-342900">
              <a:buFont typeface="Wingdings" pitchFamily="2" charset="2"/>
              <a:buChar char="§"/>
            </a:pPr>
            <a:r>
              <a:rPr lang="en-US" dirty="0"/>
              <a:t>Artifacts and Components</a:t>
            </a:r>
          </a:p>
          <a:p>
            <a:endParaRPr lang="en-US" dirty="0"/>
          </a:p>
        </p:txBody>
      </p:sp>
    </p:spTree>
    <p:extLst>
      <p:ext uri="{BB962C8B-B14F-4D97-AF65-F5344CB8AC3E}">
        <p14:creationId xmlns:p14="http://schemas.microsoft.com/office/powerpoint/2010/main" val="416249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Host instances and Handlers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60" name="Rounded Rectangle 59"/>
          <p:cNvSpPr>
            <a:spLocks noChangeArrowheads="1"/>
          </p:cNvSpPr>
          <p:nvPr/>
        </p:nvSpPr>
        <p:spPr bwMode="auto">
          <a:xfrm>
            <a:off x="3695205" y="2204864"/>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FILE</a:t>
            </a:r>
          </a:p>
        </p:txBody>
      </p:sp>
      <p:sp>
        <p:nvSpPr>
          <p:cNvPr id="62" name="Rounded Rectangle 39"/>
          <p:cNvSpPr>
            <a:spLocks noChangeArrowheads="1"/>
          </p:cNvSpPr>
          <p:nvPr/>
        </p:nvSpPr>
        <p:spPr bwMode="auto">
          <a:xfrm>
            <a:off x="3695204" y="2660677"/>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FTP</a:t>
            </a:r>
          </a:p>
        </p:txBody>
      </p:sp>
      <p:sp>
        <p:nvSpPr>
          <p:cNvPr id="63" name="Rounded Rectangle 39"/>
          <p:cNvSpPr>
            <a:spLocks noChangeArrowheads="1"/>
          </p:cNvSpPr>
          <p:nvPr/>
        </p:nvSpPr>
        <p:spPr bwMode="auto">
          <a:xfrm>
            <a:off x="3734015" y="4266360"/>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FILE</a:t>
            </a:r>
          </a:p>
        </p:txBody>
      </p:sp>
      <p:sp>
        <p:nvSpPr>
          <p:cNvPr id="65" name="Rounded Rectangle 39"/>
          <p:cNvSpPr>
            <a:spLocks noChangeArrowheads="1"/>
          </p:cNvSpPr>
          <p:nvPr/>
        </p:nvSpPr>
        <p:spPr bwMode="auto">
          <a:xfrm>
            <a:off x="3734014" y="4722173"/>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FTP</a:t>
            </a:r>
          </a:p>
        </p:txBody>
      </p:sp>
    </p:spTree>
    <p:extLst>
      <p:ext uri="{BB962C8B-B14F-4D97-AF65-F5344CB8AC3E}">
        <p14:creationId xmlns:p14="http://schemas.microsoft.com/office/powerpoint/2010/main" val="72225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7"/>
                                        </p:tgtEl>
                                      </p:cBhvr>
                                    </p:animEffect>
                                    <p:set>
                                      <p:cBhvr>
                                        <p:cTn id="10" dur="1" fill="hold">
                                          <p:stCondLst>
                                            <p:cond delay="499"/>
                                          </p:stCondLst>
                                        </p:cTn>
                                        <p:tgtEl>
                                          <p:spTgt spid="6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0"/>
                                        </p:tgtEl>
                                      </p:cBhvr>
                                    </p:animEffect>
                                    <p:set>
                                      <p:cBhvr>
                                        <p:cTn id="13" dur="1" fill="hold">
                                          <p:stCondLst>
                                            <p:cond delay="499"/>
                                          </p:stCondLst>
                                        </p:cTn>
                                        <p:tgtEl>
                                          <p:spTgt spid="7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1"/>
                                        </p:tgtEl>
                                      </p:cBhvr>
                                    </p:animEffect>
                                    <p:set>
                                      <p:cBhvr>
                                        <p:cTn id="16" dur="1" fill="hold">
                                          <p:stCondLst>
                                            <p:cond delay="499"/>
                                          </p:stCondLst>
                                        </p:cTn>
                                        <p:tgtEl>
                                          <p:spTgt spid="7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7" grpId="0" animBg="1"/>
      <p:bldP spid="70" grpId="0" animBg="1"/>
      <p:bldP spid="71" grpId="0" animBg="1"/>
      <p:bldP spid="60" grpId="0" animBg="1"/>
      <p:bldP spid="62" grpId="0" animBg="1"/>
      <p:bldP spid="63"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dirty="0"/>
              <a:t>Demo</a:t>
            </a:r>
          </a:p>
        </p:txBody>
      </p:sp>
      <p:sp>
        <p:nvSpPr>
          <p:cNvPr id="20483" name="Content Placeholder 2"/>
          <p:cNvSpPr>
            <a:spLocks noGrp="1"/>
          </p:cNvSpPr>
          <p:nvPr>
            <p:ph idx="1"/>
          </p:nvPr>
        </p:nvSpPr>
        <p:spPr/>
        <p:txBody>
          <a:bodyPr/>
          <a:lstStyle/>
          <a:p>
            <a:r>
              <a:rPr lang="sv-SE" sz="2400" b="1" dirty="0"/>
              <a:t>Allow our Host to run adapters</a:t>
            </a:r>
          </a:p>
          <a:p>
            <a:r>
              <a:rPr lang="sv-SE" sz="2400" b="1" dirty="0"/>
              <a:t>Creating Adapter Handlers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16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316484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a:t>Receive Port</a:t>
                      </a:r>
                    </a:p>
                  </a:txBody>
                  <a:tcPr marL="86331" marR="86331"/>
                </a:tc>
                <a:tc>
                  <a:txBody>
                    <a:bodyPr/>
                    <a:lstStyle/>
                    <a:p>
                      <a:r>
                        <a:rPr lang="sv-SE" dirty="0"/>
                        <a:t>Configuration container for receiving messages into BizTalk Server</a:t>
                      </a:r>
                    </a:p>
                  </a:txBody>
                  <a:tcPr marL="86331" marR="86331"/>
                </a:tc>
                <a:extLst>
                  <a:ext uri="{0D108BD9-81ED-4DB2-BD59-A6C34878D82A}">
                    <a16:rowId xmlns:a16="http://schemas.microsoft.com/office/drawing/2014/main" val="10001"/>
                  </a:ext>
                </a:extLst>
              </a:tr>
              <a:tr h="502920">
                <a:tc>
                  <a:txBody>
                    <a:bodyPr/>
                    <a:lstStyle/>
                    <a:p>
                      <a:r>
                        <a:rPr lang="sv-SE" dirty="0"/>
                        <a:t>Receive Location</a:t>
                      </a:r>
                    </a:p>
                  </a:txBody>
                  <a:tcPr marL="86331" marR="86331"/>
                </a:tc>
                <a:tc>
                  <a:txBody>
                    <a:bodyPr/>
                    <a:lstStyle/>
                    <a:p>
                      <a:r>
                        <a:rPr lang="sv-SE" dirty="0"/>
                        <a:t>Configuration container for receiving messages into BizTalk Server from a specific endpoint</a:t>
                      </a:r>
                    </a:p>
                  </a:txBody>
                  <a:tcPr marL="86331" marR="86331"/>
                </a:tc>
                <a:extLst>
                  <a:ext uri="{0D108BD9-81ED-4DB2-BD59-A6C34878D82A}">
                    <a16:rowId xmlns:a16="http://schemas.microsoft.com/office/drawing/2014/main" val="10002"/>
                  </a:ext>
                </a:extLst>
              </a:tr>
              <a:tr h="502920">
                <a:tc>
                  <a:txBody>
                    <a:bodyPr/>
                    <a:lstStyle/>
                    <a:p>
                      <a:r>
                        <a:rPr lang="sv-SE" dirty="0"/>
                        <a:t>Send Port</a:t>
                      </a:r>
                    </a:p>
                  </a:txBody>
                  <a:tcPr marL="86331" marR="86331"/>
                </a:tc>
                <a:tc>
                  <a:txBody>
                    <a:bodyPr/>
                    <a:lstStyle/>
                    <a:p>
                      <a:r>
                        <a:rPr lang="sv-SE" dirty="0"/>
                        <a:t>Configuration container</a:t>
                      </a:r>
                      <a:r>
                        <a:rPr lang="sv-SE" baseline="0" dirty="0"/>
                        <a:t> for sending messages out of BizTalk Server to s specific endpoint</a:t>
                      </a:r>
                      <a:endParaRPr lang="sv-SE" dirty="0"/>
                    </a:p>
                  </a:txBody>
                  <a:tcPr marL="86331" marR="86331"/>
                </a:tc>
                <a:extLst>
                  <a:ext uri="{0D108BD9-81ED-4DB2-BD59-A6C34878D82A}">
                    <a16:rowId xmlns:a16="http://schemas.microsoft.com/office/drawing/2014/main" val="10003"/>
                  </a:ext>
                </a:extLst>
              </a:tr>
              <a:tr h="370840">
                <a:tc>
                  <a:txBody>
                    <a:bodyPr/>
                    <a:lstStyle/>
                    <a:p>
                      <a:r>
                        <a:rPr lang="sv-SE" strike="dblStrike" baseline="0" dirty="0"/>
                        <a:t>Send Location</a:t>
                      </a:r>
                    </a:p>
                  </a:txBody>
                  <a:tcPr marL="86331" marR="86331"/>
                </a:tc>
                <a:tc>
                  <a:txBody>
                    <a:bodyPr/>
                    <a:lstStyle/>
                    <a:p>
                      <a:endParaRPr lang="sv-SE" dirty="0"/>
                    </a:p>
                  </a:txBody>
                  <a:tcPr marL="86331" marR="86331"/>
                </a:tc>
                <a:extLst>
                  <a:ext uri="{0D108BD9-81ED-4DB2-BD59-A6C34878D82A}">
                    <a16:rowId xmlns:a16="http://schemas.microsoft.com/office/drawing/2014/main" val="10004"/>
                  </a:ext>
                </a:extLst>
              </a:tr>
              <a:tr h="914400">
                <a:tc>
                  <a:txBody>
                    <a:bodyPr/>
                    <a:lstStyle/>
                    <a:p>
                      <a:r>
                        <a:rPr lang="sv-SE" dirty="0"/>
                        <a:t>Pipeline</a:t>
                      </a:r>
                    </a:p>
                  </a:txBody>
                  <a:tcPr marL="86331" marR="86331"/>
                </a:tc>
                <a:tc>
                  <a:txBody>
                    <a:bodyPr/>
                    <a:lstStyle/>
                    <a:p>
                      <a:r>
                        <a:rPr lang="sv-SE" dirty="0"/>
                        <a:t>Standardized piece of BizTalk meant for stream-based access to the message and context manipulation either after (receive) of before (send) adapter execution</a:t>
                      </a:r>
                    </a:p>
                  </a:txBody>
                  <a:tcPr marL="86331" marR="8633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7355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Ports and Receive Locations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spTree>
    <p:extLst>
      <p:ext uri="{BB962C8B-B14F-4D97-AF65-F5344CB8AC3E}">
        <p14:creationId xmlns:p14="http://schemas.microsoft.com/office/powerpoint/2010/main" val="41641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Send</a:t>
            </a:r>
            <a:r>
              <a:rPr lang="sv-SE" dirty="0"/>
              <a:t> Ports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grpSp>
        <p:nvGrpSpPr>
          <p:cNvPr id="10" name="Group 9"/>
          <p:cNvGrpSpPr/>
          <p:nvPr/>
        </p:nvGrpSpPr>
        <p:grpSpPr>
          <a:xfrm>
            <a:off x="5986619" y="1456882"/>
            <a:ext cx="2753065" cy="4780430"/>
            <a:chOff x="4854101" y="843027"/>
            <a:chExt cx="2753065" cy="4780430"/>
          </a:xfrm>
        </p:grpSpPr>
        <p:sp>
          <p:nvSpPr>
            <p:cNvPr id="11" name="Rounded Rectangle 7"/>
            <p:cNvSpPr/>
            <p:nvPr/>
          </p:nvSpPr>
          <p:spPr bwMode="blackWhite">
            <a:xfrm>
              <a:off x="4892522" y="843027"/>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12" name="Rounded Rectangle 9"/>
            <p:cNvSpPr/>
            <p:nvPr/>
          </p:nvSpPr>
          <p:spPr bwMode="blackWhite">
            <a:xfrm>
              <a:off x="4963960" y="934137"/>
              <a:ext cx="2571768" cy="41132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3" name="Rounded Rectangle 12"/>
            <p:cNvSpPr/>
            <p:nvPr/>
          </p:nvSpPr>
          <p:spPr bwMode="blackWhite">
            <a:xfrm>
              <a:off x="5296146" y="3509738"/>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14" name="Rounded Rectangle 15"/>
            <p:cNvSpPr/>
            <p:nvPr/>
          </p:nvSpPr>
          <p:spPr bwMode="blackWhite">
            <a:xfrm>
              <a:off x="5291389" y="2160703"/>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16" name="Rounded Rectangle 15"/>
            <p:cNvSpPr/>
            <p:nvPr/>
          </p:nvSpPr>
          <p:spPr bwMode="blackWhite">
            <a:xfrm>
              <a:off x="5272544" y="1294751"/>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pic>
          <p:nvPicPr>
            <p:cNvPr id="17" name="Picture 3" descr="C:\Users\hedbergjh\Pictures\Microsoft Clip Organizer\j043264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101" y="4401960"/>
              <a:ext cx="547689" cy="547689"/>
            </a:xfrm>
            <a:prstGeom prst="rect">
              <a:avLst/>
            </a:prstGeom>
            <a:extLst>
              <a:ext uri="{909E8E84-426E-40DD-AFC4-6F175D3DCCD1}">
                <a14:hiddenFill xmlns:a14="http://schemas.microsoft.com/office/drawing/2010/main">
                  <a:solidFill>
                    <a:srgbClr val="FFFFFF"/>
                  </a:solidFill>
                </a14:hiddenFill>
              </a:ext>
            </a:extLst>
          </p:spPr>
        </p:pic>
      </p:grpSp>
      <p:sp>
        <p:nvSpPr>
          <p:cNvPr id="9" name="Rectangle 8"/>
          <p:cNvSpPr/>
          <p:nvPr/>
        </p:nvSpPr>
        <p:spPr bwMode="auto">
          <a:xfrm>
            <a:off x="395288" y="1125538"/>
            <a:ext cx="3457393" cy="561583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89207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111252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370840">
                <a:tc>
                  <a:txBody>
                    <a:bodyPr/>
                    <a:lstStyle/>
                    <a:p>
                      <a:r>
                        <a:rPr lang="sv-SE" dirty="0" err="1"/>
                        <a:t>MessageBox</a:t>
                      </a:r>
                      <a:endParaRPr lang="sv-SE" dirty="0"/>
                    </a:p>
                  </a:txBody>
                  <a:tcPr marL="86331" marR="86331"/>
                </a:tc>
                <a:tc>
                  <a:txBody>
                    <a:bodyPr/>
                    <a:lstStyle/>
                    <a:p>
                      <a:r>
                        <a:rPr lang="sv-SE" dirty="0"/>
                        <a:t>Central </a:t>
                      </a:r>
                      <a:r>
                        <a:rPr lang="sv-SE" dirty="0" err="1"/>
                        <a:t>Publish</a:t>
                      </a:r>
                      <a:r>
                        <a:rPr lang="sv-SE" dirty="0"/>
                        <a:t>/</a:t>
                      </a:r>
                      <a:r>
                        <a:rPr lang="sv-SE" dirty="0" err="1"/>
                        <a:t>Subscribe</a:t>
                      </a:r>
                      <a:r>
                        <a:rPr lang="sv-SE" dirty="0"/>
                        <a:t> </a:t>
                      </a:r>
                      <a:r>
                        <a:rPr lang="sv-SE" dirty="0" err="1"/>
                        <a:t>database</a:t>
                      </a:r>
                      <a:endParaRPr lang="sv-SE" dirty="0"/>
                    </a:p>
                  </a:txBody>
                  <a:tcPr marL="86331" marR="86331"/>
                </a:tc>
                <a:extLst>
                  <a:ext uri="{0D108BD9-81ED-4DB2-BD59-A6C34878D82A}">
                    <a16:rowId xmlns:a16="http://schemas.microsoft.com/office/drawing/2014/main" val="10001"/>
                  </a:ext>
                </a:extLst>
              </a:tr>
              <a:tr h="370840">
                <a:tc>
                  <a:txBody>
                    <a:bodyPr/>
                    <a:lstStyle/>
                    <a:p>
                      <a:r>
                        <a:rPr lang="sv-SE" dirty="0" err="1"/>
                        <a:t>Publish</a:t>
                      </a:r>
                      <a:r>
                        <a:rPr lang="sv-SE" dirty="0"/>
                        <a:t>/</a:t>
                      </a:r>
                      <a:r>
                        <a:rPr lang="sv-SE" dirty="0" err="1"/>
                        <a:t>Subscribe</a:t>
                      </a:r>
                      <a:endParaRPr lang="sv-SE" dirty="0"/>
                    </a:p>
                  </a:txBody>
                  <a:tcPr marL="86331" marR="86331"/>
                </a:tc>
                <a:tc>
                  <a:txBody>
                    <a:bodyPr/>
                    <a:lstStyle/>
                    <a:p>
                      <a:r>
                        <a:rPr lang="sv-SE" baseline="0" dirty="0" err="1"/>
                        <a:t>Architecture</a:t>
                      </a:r>
                      <a:r>
                        <a:rPr lang="sv-SE" baseline="0" dirty="0"/>
                        <a:t> </a:t>
                      </a:r>
                      <a:r>
                        <a:rPr lang="sv-SE" baseline="0" dirty="0" err="1"/>
                        <a:t>pattern</a:t>
                      </a:r>
                      <a:r>
                        <a:rPr lang="sv-SE" baseline="0" dirty="0"/>
                        <a:t> central to BizTalk</a:t>
                      </a:r>
                      <a:endParaRPr lang="sv-SE" dirty="0"/>
                    </a:p>
                  </a:txBody>
                  <a:tcPr marL="86331" marR="86331"/>
                </a:tc>
                <a:extLst>
                  <a:ext uri="{0D108BD9-81ED-4DB2-BD59-A6C34878D82A}">
                    <a16:rowId xmlns:a16="http://schemas.microsoft.com/office/drawing/2014/main" val="10002"/>
                  </a:ext>
                </a:extLst>
              </a:tr>
            </a:tbl>
          </a:graphicData>
        </a:graphic>
      </p:graphicFrame>
      <p:sp>
        <p:nvSpPr>
          <p:cNvPr id="6" name="Rounded Rectangle 9"/>
          <p:cNvSpPr/>
          <p:nvPr/>
        </p:nvSpPr>
        <p:spPr bwMode="blackWhite">
          <a:xfrm>
            <a:off x="1115616"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7" name="Rounded Rectangle 9"/>
          <p:cNvSpPr/>
          <p:nvPr/>
        </p:nvSpPr>
        <p:spPr bwMode="blackWhite">
          <a:xfrm>
            <a:off x="5580112"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cxnSp>
        <p:nvCxnSpPr>
          <p:cNvPr id="8" name="Straight Arrow Connector 29"/>
          <p:cNvCxnSpPr>
            <a:cxnSpLocks noChangeShapeType="1"/>
            <a:stCxn id="6" idx="3"/>
            <a:endCxn id="7" idx="1"/>
          </p:cNvCxnSpPr>
          <p:nvPr/>
        </p:nvCxnSpPr>
        <p:spPr bwMode="auto">
          <a:xfrm>
            <a:off x="3236122" y="4276022"/>
            <a:ext cx="234399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quot;No&quot; Symbol 9"/>
          <p:cNvSpPr/>
          <p:nvPr/>
        </p:nvSpPr>
        <p:spPr bwMode="auto">
          <a:xfrm>
            <a:off x="3671873" y="3652031"/>
            <a:ext cx="1387602" cy="1224136"/>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11" name="Group 27"/>
          <p:cNvGrpSpPr>
            <a:grpSpLocks/>
          </p:cNvGrpSpPr>
          <p:nvPr/>
        </p:nvGrpSpPr>
        <p:grpSpPr bwMode="auto">
          <a:xfrm>
            <a:off x="3800898" y="4521299"/>
            <a:ext cx="1214438" cy="923925"/>
            <a:chOff x="3786182" y="3000372"/>
            <a:chExt cx="1214446" cy="923403"/>
          </a:xfrm>
        </p:grpSpPr>
        <p:pic>
          <p:nvPicPr>
            <p:cNvPr id="12"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4" name="Straight Arrow Connector 29"/>
          <p:cNvCxnSpPr>
            <a:cxnSpLocks noChangeShapeType="1"/>
            <a:stCxn id="6" idx="3"/>
            <a:endCxn id="12" idx="1"/>
          </p:cNvCxnSpPr>
          <p:nvPr/>
        </p:nvCxnSpPr>
        <p:spPr bwMode="auto">
          <a:xfrm>
            <a:off x="3236122"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9"/>
          <p:cNvCxnSpPr>
            <a:cxnSpLocks noChangeShapeType="1"/>
            <a:stCxn id="12" idx="3"/>
            <a:endCxn id="7" idx="1"/>
          </p:cNvCxnSpPr>
          <p:nvPr/>
        </p:nvCxnSpPr>
        <p:spPr bwMode="auto">
          <a:xfrm flipV="1">
            <a:off x="5015336"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0"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pic>
        <p:nvPicPr>
          <p:cNvPr id="171" name="Picture 4" descr="C:\Users\hedbergjh\Pictures\Microsoft Clip Organizer\j0432627.png"/>
          <p:cNvPicPr>
            <a:picLocks noChangeAspect="1" noChangeArrowheads="1"/>
          </p:cNvPicPr>
          <p:nvPr/>
        </p:nvPicPr>
        <p:blipFill>
          <a:blip r:embed="rId3"/>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3"/>
          <a:srcRect/>
          <a:stretch>
            <a:fillRect/>
          </a:stretch>
        </p:blipFill>
        <p:spPr bwMode="auto">
          <a:xfrm>
            <a:off x="1500166" y="1357298"/>
            <a:ext cx="913388" cy="913388"/>
          </a:xfrm>
          <a:prstGeom prst="rect">
            <a:avLst/>
          </a:prstGeom>
          <a:noFill/>
        </p:spPr>
      </p:pic>
      <p:pic>
        <p:nvPicPr>
          <p:cNvPr id="47" name="Picture 5" descr="C:\Users\hedbergjh\Pictures\Microsoft Clip Organizer\00432684.png"/>
          <p:cNvPicPr>
            <a:picLocks noChangeAspect="1" noChangeArrowheads="1"/>
          </p:cNvPicPr>
          <p:nvPr/>
        </p:nvPicPr>
        <p:blipFill>
          <a:blip r:embed="rId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p:cNvSpPr/>
          <p:nvPr/>
        </p:nvSpPr>
        <p:spPr bwMode="auto">
          <a:xfrm>
            <a:off x="539552" y="1307623"/>
            <a:ext cx="2890827"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62" name="Rounded Rectangle 61"/>
          <p:cNvSpPr/>
          <p:nvPr/>
        </p:nvSpPr>
        <p:spPr bwMode="auto">
          <a:xfrm>
            <a:off x="5679996" y="1277230"/>
            <a:ext cx="2880175"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pic>
        <p:nvPicPr>
          <p:cNvPr id="172" name="Picture 4" descr="C:\Users\hedbergjh\Pictures\Microsoft Clip Organizer\j0432627.png"/>
          <p:cNvPicPr>
            <a:picLocks noChangeAspect="1" noChangeArrowheads="1"/>
          </p:cNvPicPr>
          <p:nvPr/>
        </p:nvPicPr>
        <p:blipFill>
          <a:blip r:embed="rId3"/>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3"/>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3"/>
          <a:srcRect/>
          <a:stretch>
            <a:fillRect/>
          </a:stretch>
        </p:blipFill>
        <p:spPr bwMode="auto">
          <a:xfrm>
            <a:off x="3590916" y="5305436"/>
            <a:ext cx="633418" cy="633418"/>
          </a:xfrm>
          <a:prstGeom prst="rect">
            <a:avLst/>
          </a:prstGeom>
          <a:noFill/>
        </p:spPr>
      </p:pic>
    </p:spTree>
    <p:extLst>
      <p:ext uri="{BB962C8B-B14F-4D97-AF65-F5344CB8AC3E}">
        <p14:creationId xmlns:p14="http://schemas.microsoft.com/office/powerpoint/2010/main" val="142741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598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extLst>
      <p:ext uri="{BB962C8B-B14F-4D97-AF65-F5344CB8AC3E}">
        <p14:creationId xmlns:p14="http://schemas.microsoft.com/office/powerpoint/2010/main" val="2178292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passthrough messaging integration</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7164" y="2492896"/>
            <a:ext cx="8102134" cy="205199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Rubrik 1"/>
          <p:cNvSpPr>
            <a:spLocks noGrp="1"/>
          </p:cNvSpPr>
          <p:nvPr>
            <p:ph type="title"/>
          </p:nvPr>
        </p:nvSpPr>
        <p:spPr/>
        <p:txBody>
          <a:bodyPr/>
          <a:lstStyle/>
          <a:p>
            <a:r>
              <a:rPr lang="en-US"/>
              <a:t>What is BizTalk?</a:t>
            </a:r>
            <a:endParaRPr lang="en-US" dirty="0"/>
          </a:p>
        </p:txBody>
      </p:sp>
      <p:sp>
        <p:nvSpPr>
          <p:cNvPr id="3" name="Platshållare för innehåll 2"/>
          <p:cNvSpPr>
            <a:spLocks noGrp="1"/>
          </p:cNvSpPr>
          <p:nvPr>
            <p:ph type="body" idx="1"/>
          </p:nvPr>
        </p:nvSpPr>
        <p:spPr>
          <a:xfrm>
            <a:off x="820191" y="2780928"/>
            <a:ext cx="7931298" cy="972812"/>
          </a:xfrm>
        </p:spPr>
        <p:txBody>
          <a:bodyPr>
            <a:normAutofit fontScale="85000" lnSpcReduction="10000"/>
          </a:bodyPr>
          <a:lstStyle/>
          <a:p>
            <a:r>
              <a:rPr lang="en-US" sz="2400" dirty="0"/>
              <a:t>“Microsoft BizTalk Server is used to simplify and automate the exchange of information between publishers and subscribers, to orchestrate business processes and to supply insight into processes”</a:t>
            </a:r>
          </a:p>
        </p:txBody>
      </p:sp>
      <p:pic>
        <p:nvPicPr>
          <p:cNvPr id="6"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3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1830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0770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8737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err="1"/>
                        <a:t>Orchestrations</a:t>
                      </a:r>
                      <a:endParaRPr lang="sv-SE" dirty="0"/>
                    </a:p>
                  </a:txBody>
                  <a:tcPr marL="86331" marR="86331"/>
                </a:tc>
                <a:tc>
                  <a:txBody>
                    <a:bodyPr/>
                    <a:lstStyle/>
                    <a:p>
                      <a:r>
                        <a:rPr lang="sv-SE" dirty="0" err="1"/>
                        <a:t>M</a:t>
                      </a:r>
                      <a:r>
                        <a:rPr lang="sv-SE" baseline="0" dirty="0" err="1"/>
                        <a:t>odel</a:t>
                      </a:r>
                      <a:r>
                        <a:rPr lang="sv-SE" baseline="0" dirty="0"/>
                        <a:t> driven </a:t>
                      </a:r>
                      <a:r>
                        <a:rPr lang="sv-SE" baseline="0" dirty="0" err="1"/>
                        <a:t>development</a:t>
                      </a:r>
                      <a:r>
                        <a:rPr lang="sv-SE" baseline="0" dirty="0"/>
                        <a:t> and </a:t>
                      </a:r>
                      <a:r>
                        <a:rPr lang="sv-SE" baseline="0" dirty="0" err="1"/>
                        <a:t>execution</a:t>
                      </a:r>
                      <a:r>
                        <a:rPr lang="sv-SE" baseline="0" dirty="0"/>
                        <a:t> </a:t>
                      </a:r>
                      <a:r>
                        <a:rPr lang="sv-SE" baseline="0" dirty="0" err="1"/>
                        <a:t>unit</a:t>
                      </a:r>
                      <a:r>
                        <a:rPr lang="sv-SE" baseline="0" dirty="0"/>
                        <a:t> </a:t>
                      </a:r>
                      <a:r>
                        <a:rPr lang="sv-SE" baseline="0" dirty="0" err="1"/>
                        <a:t>representing</a:t>
                      </a:r>
                      <a:r>
                        <a:rPr lang="sv-SE" baseline="0" dirty="0"/>
                        <a:t> a process</a:t>
                      </a:r>
                      <a:endParaRPr lang="sv-SE" dirty="0"/>
                    </a:p>
                  </a:txBody>
                  <a:tcPr marL="86331" marR="86331"/>
                </a:tc>
                <a:extLst>
                  <a:ext uri="{0D108BD9-81ED-4DB2-BD59-A6C34878D82A}">
                    <a16:rowId xmlns:a16="http://schemas.microsoft.com/office/drawing/2014/main" val="10001"/>
                  </a:ext>
                </a:extLst>
              </a:tr>
            </a:tbl>
          </a:graphicData>
        </a:graphic>
      </p:graphicFrame>
      <p:pic>
        <p:nvPicPr>
          <p:cNvPr id="25" name="Picture 24"/>
          <p:cNvPicPr>
            <a:picLocks noChangeAspect="1"/>
          </p:cNvPicPr>
          <p:nvPr/>
        </p:nvPicPr>
        <p:blipFill>
          <a:blip r:embed="rId2"/>
          <a:stretch>
            <a:fillRect/>
          </a:stretch>
        </p:blipFill>
        <p:spPr>
          <a:xfrm>
            <a:off x="3385096" y="2636912"/>
            <a:ext cx="2373808" cy="2961639"/>
          </a:xfrm>
          <a:prstGeom prst="rect">
            <a:avLst/>
          </a:prstGeom>
        </p:spPr>
      </p:pic>
    </p:spTree>
    <p:extLst>
      <p:ext uri="{BB962C8B-B14F-4D97-AF65-F5344CB8AC3E}">
        <p14:creationId xmlns:p14="http://schemas.microsoft.com/office/powerpoint/2010/main" val="814899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43" name="Grupp 48"/>
          <p:cNvGrpSpPr/>
          <p:nvPr/>
        </p:nvGrpSpPr>
        <p:grpSpPr>
          <a:xfrm>
            <a:off x="3428992" y="1785925"/>
            <a:ext cx="2214579" cy="2500330"/>
            <a:chOff x="3428992" y="1836455"/>
            <a:chExt cx="2214579" cy="2378363"/>
          </a:xfrm>
        </p:grpSpPr>
        <p:sp>
          <p:nvSpPr>
            <p:cNvPr id="44" name="Rounded Rectangle 7"/>
            <p:cNvSpPr/>
            <p:nvPr/>
          </p:nvSpPr>
          <p:spPr bwMode="blackWhite">
            <a:xfrm>
              <a:off x="3428992" y="1836455"/>
              <a:ext cx="2214579" cy="23783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5"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46"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49" name="Picture 70" descr="visio process chart 3"/>
            <p:cNvPicPr>
              <a:picLocks noChangeAspect="1" noChangeArrowheads="1"/>
            </p:cNvPicPr>
            <p:nvPr/>
          </p:nvPicPr>
          <p:blipFill>
            <a:blip r:embed="rId2"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50"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3"/>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pic>
        <p:nvPicPr>
          <p:cNvPr id="171" name="Picture 4" descr="C:\Users\hedbergjh\Pictures\Microsoft Clip Organizer\j0432627.png"/>
          <p:cNvPicPr>
            <a:picLocks noChangeAspect="1" noChangeArrowheads="1"/>
          </p:cNvPicPr>
          <p:nvPr/>
        </p:nvPicPr>
        <p:blipFill>
          <a:blip r:embed="rId4"/>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4"/>
          <a:srcRect/>
          <a:stretch>
            <a:fillRect/>
          </a:stretch>
        </p:blipFill>
        <p:spPr bwMode="auto">
          <a:xfrm>
            <a:off x="1500166" y="1357298"/>
            <a:ext cx="913388" cy="913388"/>
          </a:xfrm>
          <a:prstGeom prst="rect">
            <a:avLst/>
          </a:prstGeom>
          <a:noFill/>
        </p:spPr>
      </p:pic>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72" name="Picture 4" descr="C:\Users\hedbergjh\Pictures\Microsoft Clip Organizer\j0432627.png"/>
          <p:cNvPicPr>
            <a:picLocks noChangeAspect="1" noChangeArrowheads="1"/>
          </p:cNvPicPr>
          <p:nvPr/>
        </p:nvPicPr>
        <p:blipFill>
          <a:blip r:embed="rId4"/>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4"/>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4"/>
          <a:srcRect/>
          <a:stretch>
            <a:fillRect/>
          </a:stretch>
        </p:blipFill>
        <p:spPr bwMode="auto">
          <a:xfrm>
            <a:off x="3590916" y="5305436"/>
            <a:ext cx="633418" cy="633418"/>
          </a:xfrm>
          <a:prstGeom prst="rect">
            <a:avLst/>
          </a:prstGeom>
          <a:noFill/>
        </p:spPr>
      </p:pic>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47"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5495" y="4105052"/>
            <a:ext cx="547689" cy="54768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0" grpId="0" animBg="1"/>
      <p:bldP spid="55" grpId="0" animBg="1"/>
      <p:bldP spid="56" grpId="0" animBg="1"/>
      <p:bldP spid="57" grpId="0" animBg="1"/>
      <p:bldP spid="58" grpId="0" animBg="1"/>
      <p:bldP spid="59" grpId="0" animBg="1"/>
      <p:bldP spid="60" grpId="0" animBg="1"/>
      <p:bldP spid="114" grpId="0"/>
      <p:bldP spid="169" grpId="0"/>
      <p:bldP spid="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Configure</a:t>
            </a:r>
            <a:r>
              <a:rPr lang="sv-SE" b="1" dirty="0"/>
              <a:t> </a:t>
            </a:r>
            <a:r>
              <a:rPr lang="sv-SE" b="1" dirty="0" err="1"/>
              <a:t>your</a:t>
            </a:r>
            <a:r>
              <a:rPr lang="sv-SE" b="1" dirty="0"/>
              <a:t> </a:t>
            </a:r>
            <a:r>
              <a:rPr lang="sv-SE" b="1" dirty="0" err="1"/>
              <a:t>first</a:t>
            </a:r>
            <a:r>
              <a:rPr lang="sv-SE" b="1" dirty="0"/>
              <a:t> </a:t>
            </a:r>
            <a:r>
              <a:rPr lang="sv-SE" b="1" dirty="0" err="1"/>
              <a:t>file</a:t>
            </a:r>
            <a:r>
              <a:rPr lang="sv-SE" b="1" dirty="0"/>
              <a:t> integration </a:t>
            </a:r>
            <a:br>
              <a:rPr lang="sv-SE" b="1" dirty="0"/>
            </a:br>
            <a:r>
              <a:rPr lang="sv-SE" b="1" dirty="0" err="1"/>
              <a:t>with</a:t>
            </a:r>
            <a:r>
              <a:rPr lang="sv-SE" b="1" dirty="0"/>
              <a:t> BizTalk Server</a:t>
            </a:r>
          </a:p>
          <a:p>
            <a:pPr lvl="1"/>
            <a:r>
              <a:rPr lang="sv-SE" b="1" dirty="0" err="1"/>
              <a:t>Working</a:t>
            </a:r>
            <a:r>
              <a:rPr lang="sv-SE" b="1" dirty="0"/>
              <a:t> </a:t>
            </a:r>
            <a:r>
              <a:rPr lang="sv-SE" b="1" dirty="0" err="1"/>
              <a:t>with</a:t>
            </a:r>
            <a:r>
              <a:rPr lang="sv-SE" b="1" dirty="0"/>
              <a:t> the BizTalk Administration </a:t>
            </a:r>
            <a:r>
              <a:rPr lang="sv-SE" b="1" dirty="0" err="1"/>
              <a:t>Console</a:t>
            </a:r>
            <a:endParaRPr lang="sv-SE" b="1" dirty="0"/>
          </a:p>
          <a:p>
            <a:pPr lvl="1"/>
            <a:r>
              <a:rPr lang="sv-SE" b="1" dirty="0" err="1"/>
              <a:t>Create</a:t>
            </a:r>
            <a:r>
              <a:rPr lang="sv-SE" b="1" dirty="0"/>
              <a:t> a BizTalk </a:t>
            </a:r>
            <a:r>
              <a:rPr lang="sv-SE" b="1" dirty="0" err="1"/>
              <a:t>Application</a:t>
            </a:r>
            <a:endParaRPr lang="sv-SE" b="1" dirty="0"/>
          </a:p>
          <a:p>
            <a:pPr lvl="1"/>
            <a:r>
              <a:rPr lang="sv-SE" b="1" dirty="0" err="1"/>
              <a:t>Create</a:t>
            </a:r>
            <a:r>
              <a:rPr lang="sv-SE" b="1" dirty="0"/>
              <a:t> a </a:t>
            </a:r>
            <a:r>
              <a:rPr lang="sv-SE" b="1" dirty="0" err="1"/>
              <a:t>Receive</a:t>
            </a:r>
            <a:r>
              <a:rPr lang="sv-SE" b="1" dirty="0"/>
              <a:t> Port and </a:t>
            </a:r>
            <a:r>
              <a:rPr lang="sv-SE" b="1" dirty="0" err="1"/>
              <a:t>Receive</a:t>
            </a:r>
            <a:r>
              <a:rPr lang="sv-SE" b="1" dirty="0"/>
              <a:t>  </a:t>
            </a:r>
            <a:r>
              <a:rPr lang="sv-SE" b="1" dirty="0" err="1"/>
              <a:t>Location</a:t>
            </a:r>
            <a:endParaRPr lang="sv-SE" b="1" dirty="0"/>
          </a:p>
          <a:p>
            <a:pPr lvl="1"/>
            <a:r>
              <a:rPr lang="sv-SE" b="1" dirty="0" err="1"/>
              <a:t>Create</a:t>
            </a:r>
            <a:r>
              <a:rPr lang="sv-SE" b="1" dirty="0"/>
              <a:t> a </a:t>
            </a:r>
            <a:r>
              <a:rPr lang="sv-SE" b="1" dirty="0" err="1"/>
              <a:t>Send</a:t>
            </a:r>
            <a:r>
              <a:rPr lang="sv-SE" b="1" dirty="0"/>
              <a:t> Port </a:t>
            </a:r>
            <a:r>
              <a:rPr lang="sv-SE" b="1" dirty="0" err="1"/>
              <a:t>with</a:t>
            </a:r>
            <a:r>
              <a:rPr lang="sv-SE" b="1" dirty="0"/>
              <a:t> filters</a:t>
            </a:r>
          </a:p>
          <a:p>
            <a:pPr lvl="1"/>
            <a:r>
              <a:rPr lang="sv-SE" b="1" dirty="0" err="1"/>
              <a:t>Send</a:t>
            </a:r>
            <a:r>
              <a:rPr lang="sv-SE" b="1" dirty="0"/>
              <a:t> a </a:t>
            </a:r>
            <a:r>
              <a:rPr lang="sv-SE" b="1" dirty="0" err="1"/>
              <a:t>file</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1</a:t>
            </a:r>
          </a:p>
        </p:txBody>
      </p:sp>
    </p:spTree>
    <p:extLst>
      <p:ext uri="{BB962C8B-B14F-4D97-AF65-F5344CB8AC3E}">
        <p14:creationId xmlns:p14="http://schemas.microsoft.com/office/powerpoint/2010/main" val="3826544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3"/>
          <a:srcRect/>
          <a:stretch>
            <a:fillRect/>
          </a:stretch>
        </p:blipFill>
        <p:spPr bwMode="auto">
          <a:xfrm>
            <a:off x="5808663" y="1819300"/>
            <a:ext cx="3333750" cy="4418012"/>
          </a:xfrm>
          <a:prstGeom prst="rect">
            <a:avLst/>
          </a:prstGeom>
          <a:noFill/>
          <a:ln w="9525">
            <a:noFill/>
            <a:miter lim="800000"/>
            <a:headEnd/>
            <a:tailEnd/>
          </a:ln>
        </p:spPr>
      </p:pic>
      <p:sp>
        <p:nvSpPr>
          <p:cNvPr id="19459" name="Rubrik 4"/>
          <p:cNvSpPr>
            <a:spLocks noGrp="1"/>
          </p:cNvSpPr>
          <p:nvPr>
            <p:ph type="title"/>
          </p:nvPr>
        </p:nvSpPr>
        <p:spPr/>
        <p:txBody>
          <a:bodyPr/>
          <a:lstStyle/>
          <a:p>
            <a:r>
              <a:rPr lang="en-GB" dirty="0"/>
              <a:t>Typical Message flow scenario</a:t>
            </a:r>
          </a:p>
        </p:txBody>
      </p:sp>
      <p:sp>
        <p:nvSpPr>
          <p:cNvPr id="2" name="Platshållare för innehåll 5"/>
          <p:cNvSpPr>
            <a:spLocks noGrp="1"/>
          </p:cNvSpPr>
          <p:nvPr>
            <p:ph idx="1"/>
          </p:nvPr>
        </p:nvSpPr>
        <p:spPr/>
        <p:txBody>
          <a:bodyPr/>
          <a:lstStyle/>
          <a:p>
            <a:r>
              <a:rPr lang="en-GB"/>
              <a:t>Receive order, lookup data, send to subscriber</a:t>
            </a:r>
          </a:p>
          <a:p>
            <a:pPr lvl="3"/>
            <a:r>
              <a:rPr lang="en-GB"/>
              <a:t>Receive message through a receive port.</a:t>
            </a:r>
          </a:p>
          <a:p>
            <a:pPr lvl="3"/>
            <a:r>
              <a:rPr lang="en-GB"/>
              <a:t>An orchestration subscribes to the message to</a:t>
            </a:r>
            <a:br>
              <a:rPr lang="en-GB"/>
            </a:br>
            <a:r>
              <a:rPr lang="en-GB"/>
              <a:t>perform processing and enrichment.</a:t>
            </a:r>
          </a:p>
          <a:p>
            <a:pPr lvl="3"/>
            <a:r>
              <a:rPr lang="en-GB"/>
              <a:t>As part of the processing messages are sent to</a:t>
            </a:r>
            <a:br>
              <a:rPr lang="en-GB"/>
            </a:br>
            <a:r>
              <a:rPr lang="en-GB"/>
              <a:t>a solicit-response send port (Web service) to lookup data</a:t>
            </a:r>
          </a:p>
          <a:p>
            <a:pPr lvl="3"/>
            <a:r>
              <a:rPr lang="en-GB"/>
              <a:t>The message is enriched (mapped), </a:t>
            </a:r>
            <a:br>
              <a:rPr lang="en-GB"/>
            </a:br>
            <a:r>
              <a:rPr lang="en-GB"/>
              <a:t>to contain the sum of all parts.</a:t>
            </a:r>
          </a:p>
          <a:p>
            <a:pPr lvl="3"/>
            <a:r>
              <a:rPr lang="en-GB"/>
              <a:t>When processing is completed the message is sent to</a:t>
            </a:r>
            <a:br>
              <a:rPr lang="en-GB"/>
            </a:br>
            <a:r>
              <a:rPr lang="en-GB"/>
              <a:t>the final recipient through a send port.</a:t>
            </a:r>
            <a:endParaRPr lang="en-GB" dirty="0"/>
          </a:p>
        </p:txBody>
      </p:sp>
      <p:pic>
        <p:nvPicPr>
          <p:cNvPr id="19463" name="Picture 7"/>
          <p:cNvPicPr>
            <a:picLocks noChangeAspect="1" noChangeArrowheads="1"/>
          </p:cNvPicPr>
          <p:nvPr/>
        </p:nvPicPr>
        <p:blipFill>
          <a:blip r:embed="rId4"/>
          <a:srcRect/>
          <a:stretch>
            <a:fillRect/>
          </a:stretch>
        </p:blipFill>
        <p:spPr bwMode="auto">
          <a:xfrm>
            <a:off x="395536" y="4221088"/>
            <a:ext cx="5564188" cy="2233612"/>
          </a:xfrm>
          <a:prstGeom prst="rect">
            <a:avLst/>
          </a:prstGeom>
          <a:noFill/>
          <a:ln w="9525">
            <a:noFill/>
            <a:miter lim="800000"/>
            <a:headEnd/>
            <a:tailEnd/>
          </a:ln>
        </p:spPr>
      </p:pic>
      <p:pic>
        <p:nvPicPr>
          <p:cNvPr id="9" name="Picture 5" descr="C:\Users\hedbergjh\Pictures\Microsoft Clip Organizer\j0432627.png"/>
          <p:cNvPicPr>
            <a:picLocks noChangeAspect="1" noChangeArrowheads="1"/>
          </p:cNvPicPr>
          <p:nvPr/>
        </p:nvPicPr>
        <p:blipFill>
          <a:blip r:embed="rId5"/>
          <a:srcRect/>
          <a:stretch>
            <a:fillRect/>
          </a:stretch>
        </p:blipFill>
        <p:spPr bwMode="auto">
          <a:xfrm>
            <a:off x="468313" y="5060950"/>
            <a:ext cx="477837" cy="477838"/>
          </a:xfrm>
          <a:prstGeom prst="rect">
            <a:avLst/>
          </a:prstGeom>
          <a:noFill/>
          <a:ln w="9525">
            <a:noFill/>
            <a:miter lim="800000"/>
            <a:headEnd/>
            <a:tailEnd/>
          </a:ln>
        </p:spPr>
      </p:pic>
      <p:pic>
        <p:nvPicPr>
          <p:cNvPr id="11" name="Picture 5" descr="C:\Users\hedbergjh\Pictures\Microsoft Clip Organizer\j0432627.png"/>
          <p:cNvPicPr>
            <a:picLocks noChangeAspect="1" noChangeArrowheads="1"/>
          </p:cNvPicPr>
          <p:nvPr/>
        </p:nvPicPr>
        <p:blipFill>
          <a:blip r:embed="rId5"/>
          <a:srcRect/>
          <a:stretch>
            <a:fillRect/>
          </a:stretch>
        </p:blipFill>
        <p:spPr bwMode="auto">
          <a:xfrm>
            <a:off x="7258050" y="2105025"/>
            <a:ext cx="477838" cy="477838"/>
          </a:xfrm>
          <a:prstGeom prst="rect">
            <a:avLst/>
          </a:prstGeom>
          <a:noFill/>
          <a:ln w="9525">
            <a:noFill/>
            <a:miter lim="800000"/>
            <a:headEnd/>
            <a:tailEnd/>
          </a:ln>
        </p:spPr>
      </p:pic>
      <p:pic>
        <p:nvPicPr>
          <p:cNvPr id="1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4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2">
                                            <p:txEl>
                                              <p:pRg st="1" end="1"/>
                                            </p:txEl>
                                          </p:spTgt>
                                        </p:tgtEl>
                                        <p:attrNameLst>
                                          <p:attrName>style.fontStyle</p:attrName>
                                        </p:attrNameLst>
                                      </p:cBhvr>
                                      <p:to>
                                        <p:strVal val="normal"/>
                                      </p:to>
                                    </p:set>
                                    <p:set>
                                      <p:cBhvr override="childStyle">
                                        <p:cTn id="7" dur="indefinite"/>
                                        <p:tgtEl>
                                          <p:spTgt spid="2">
                                            <p:txEl>
                                              <p:pRg st="1" end="1"/>
                                            </p:txEl>
                                          </p:spTgt>
                                        </p:tgtEl>
                                        <p:attrNameLst>
                                          <p:attrName>style.fontWeight</p:attrName>
                                        </p:attrNameLst>
                                      </p:cBhvr>
                                      <p:to>
                                        <p:strVal val="bold"/>
                                      </p:to>
                                    </p:set>
                                    <p:set>
                                      <p:cBhvr override="childStyle">
                                        <p:cTn id="8" dur="indefinite"/>
                                        <p:tgtEl>
                                          <p:spTgt spid="2">
                                            <p:txEl>
                                              <p:pRg st="1" end="1"/>
                                            </p:txEl>
                                          </p:spTgt>
                                        </p:tgtEl>
                                        <p:attrNameLst>
                                          <p:attrName>style.textDecorationUnderline</p:attrName>
                                        </p:attrNameLst>
                                      </p:cBhvr>
                                      <p:to>
                                        <p:strVal val="false"/>
                                      </p:to>
                                    </p:set>
                                  </p:childTnLst>
                                </p:cTn>
                              </p:par>
                              <p:par>
                                <p:cTn id="9" presetID="0" presetClass="path" presetSubtype="0" accel="50000" decel="50000" fill="hold" nodeType="withEffect">
                                  <p:stCondLst>
                                    <p:cond delay="0"/>
                                  </p:stCondLst>
                                  <p:childTnLst>
                                    <p:animMotion origin="layout" path="M -8.67362E-19 -5.92593E-6 L 0.0743 -5.92593E-6 " pathEditMode="relative" ptsTypes="AA">
                                      <p:cBhvr>
                                        <p:cTn id="10" dur="1000" fill="hold"/>
                                        <p:tgtEl>
                                          <p:spTgt spid="9"/>
                                        </p:tgtEl>
                                        <p:attrNameLst>
                                          <p:attrName>ppt_x</p:attrName>
                                          <p:attrName>ppt_y</p:attrName>
                                        </p:attrNameLst>
                                      </p:cBhvr>
                                    </p:animMotion>
                                  </p:childTnLst>
                                </p:cTn>
                              </p:par>
                            </p:childTnLst>
                          </p:cTn>
                        </p:par>
                        <p:par>
                          <p:cTn id="11" fill="hold">
                            <p:stCondLst>
                              <p:cond delay="1000"/>
                            </p:stCondLst>
                            <p:childTnLst>
                              <p:par>
                                <p:cTn id="12" presetID="0" presetClass="path" presetSubtype="0" accel="50000" decel="50000" fill="hold" nodeType="afterEffect">
                                  <p:stCondLst>
                                    <p:cond delay="0"/>
                                  </p:stCondLst>
                                  <p:childTnLst>
                                    <p:animMotion origin="layout" path="M 0.0743 -5.92593E-6 L 0.0743 0.12707 " pathEditMode="relative" ptsTypes="AA">
                                      <p:cBhvr>
                                        <p:cTn id="13" dur="1000" fill="hold"/>
                                        <p:tgtEl>
                                          <p:spTgt spid="9"/>
                                        </p:tgtEl>
                                        <p:attrNameLst>
                                          <p:attrName>ppt_x</p:attrName>
                                          <p:attrName>ppt_y</p:attrName>
                                        </p:attrNameLst>
                                      </p:cBhvr>
                                    </p:animMotion>
                                  </p:childTnLst>
                                </p:cTn>
                              </p:par>
                            </p:childTnLst>
                          </p:cTn>
                        </p:par>
                        <p:par>
                          <p:cTn id="14" fill="hold">
                            <p:stCondLst>
                              <p:cond delay="2000"/>
                            </p:stCondLst>
                            <p:childTnLst>
                              <p:par>
                                <p:cTn id="15" presetID="0" presetClass="path" presetSubtype="0" accel="50000" decel="50000" fill="hold" nodeType="afterEffect">
                                  <p:stCondLst>
                                    <p:cond delay="0"/>
                                  </p:stCondLst>
                                  <p:childTnLst>
                                    <p:animMotion origin="layout" path="M 0.07431 0.12708 L 0.17188 0.12708 " pathEditMode="relative" ptsTypes="AA">
                                      <p:cBhvr>
                                        <p:cTn id="16" dur="1000" fill="hold"/>
                                        <p:tgtEl>
                                          <p:spTgt spid="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5" presetClass="emph" presetSubtype="1" nodeType="clickEffect">
                                  <p:stCondLst>
                                    <p:cond delay="0"/>
                                  </p:stCondLst>
                                  <p:childTnLst>
                                    <p:set>
                                      <p:cBhvr override="childStyle">
                                        <p:cTn id="20" dur="indefinite"/>
                                        <p:tgtEl>
                                          <p:spTgt spid="2">
                                            <p:txEl>
                                              <p:pRg st="2" end="2"/>
                                            </p:txEl>
                                          </p:spTgt>
                                        </p:tgtEl>
                                        <p:attrNameLst>
                                          <p:attrName>style.fontStyle</p:attrName>
                                        </p:attrNameLst>
                                      </p:cBhvr>
                                      <p:to>
                                        <p:strVal val="normal"/>
                                      </p:to>
                                    </p:set>
                                    <p:set>
                                      <p:cBhvr override="childStyle">
                                        <p:cTn id="21" dur="indefinite"/>
                                        <p:tgtEl>
                                          <p:spTgt spid="2">
                                            <p:txEl>
                                              <p:pRg st="2" end="2"/>
                                            </p:txEl>
                                          </p:spTgt>
                                        </p:tgtEl>
                                        <p:attrNameLst>
                                          <p:attrName>style.fontWeight</p:attrName>
                                        </p:attrNameLst>
                                      </p:cBhvr>
                                      <p:to>
                                        <p:strVal val="bold"/>
                                      </p:to>
                                    </p:set>
                                    <p:set>
                                      <p:cBhvr override="childStyle">
                                        <p:cTn id="22" dur="indefinite"/>
                                        <p:tgtEl>
                                          <p:spTgt spid="2">
                                            <p:txEl>
                                              <p:pRg st="2" end="2"/>
                                            </p:txEl>
                                          </p:spTgt>
                                        </p:tgtEl>
                                        <p:attrNameLst>
                                          <p:attrName>style.textDecorationUnderline</p:attrName>
                                        </p:attrNameLst>
                                      </p:cBhvr>
                                      <p:to>
                                        <p:strVal val="false"/>
                                      </p:to>
                                    </p:set>
                                  </p:childTnLst>
                                </p:cTn>
                              </p:par>
                              <p:par>
                                <p:cTn id="23" presetID="0" presetClass="path" presetSubtype="0" accel="50000" decel="50000" fill="hold" nodeType="withEffect">
                                  <p:stCondLst>
                                    <p:cond delay="0"/>
                                  </p:stCondLst>
                                  <p:childTnLst>
                                    <p:animMotion origin="layout" path="M 0.17188 0.127 L 0.17188 -0.01087 " pathEditMode="relative" ptsTypes="AA">
                                      <p:cBhvr>
                                        <p:cTn id="24" dur="1000" fill="hold"/>
                                        <p:tgtEl>
                                          <p:spTgt spid="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94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4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1.66667E-6 -4.904E-6 L -0.03993 0.29008 " pathEditMode="relative" ptsTypes="AA">
                                      <p:cBhvr>
                                        <p:cTn id="38" dur="2000" fill="hold"/>
                                        <p:tgtEl>
                                          <p:spTgt spid="11"/>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5" presetClass="emph" presetSubtype="1" nodeType="clickEffect">
                                  <p:stCondLst>
                                    <p:cond delay="0"/>
                                  </p:stCondLst>
                                  <p:childTnLst>
                                    <p:set>
                                      <p:cBhvr override="childStyle">
                                        <p:cTn id="42" dur="indefinite"/>
                                        <p:tgtEl>
                                          <p:spTgt spid="2">
                                            <p:txEl>
                                              <p:pRg st="3" end="3"/>
                                            </p:txEl>
                                          </p:spTgt>
                                        </p:tgtEl>
                                        <p:attrNameLst>
                                          <p:attrName>style.fontStyle</p:attrName>
                                        </p:attrNameLst>
                                      </p:cBhvr>
                                      <p:to>
                                        <p:strVal val="normal"/>
                                      </p:to>
                                    </p:set>
                                    <p:set>
                                      <p:cBhvr override="childStyle">
                                        <p:cTn id="43" dur="indefinite"/>
                                        <p:tgtEl>
                                          <p:spTgt spid="2">
                                            <p:txEl>
                                              <p:pRg st="3" end="3"/>
                                            </p:txEl>
                                          </p:spTgt>
                                        </p:tgtEl>
                                        <p:attrNameLst>
                                          <p:attrName>style.fontWeight</p:attrName>
                                        </p:attrNameLst>
                                      </p:cBhvr>
                                      <p:to>
                                        <p:strVal val="bold"/>
                                      </p:to>
                                    </p:set>
                                    <p:set>
                                      <p:cBhvr override="childStyle">
                                        <p:cTn id="44" dur="indefinite"/>
                                        <p:tgtEl>
                                          <p:spTgt spid="2">
                                            <p:txEl>
                                              <p:pRg st="3" end="3"/>
                                            </p:txEl>
                                          </p:spTgt>
                                        </p:tgtEl>
                                        <p:attrNameLst>
                                          <p:attrName>style.textDecorationUnderline</p:attrName>
                                        </p:attrNameLst>
                                      </p:cBhvr>
                                      <p:to>
                                        <p:strVal val="false"/>
                                      </p:to>
                                    </p:set>
                                  </p:childTnLst>
                                </p:cTn>
                              </p:par>
                              <p:par>
                                <p:cTn id="45" presetID="0" presetClass="path" presetSubtype="0" accel="50000" decel="50000" fill="hold" nodeType="withEffect">
                                  <p:stCondLst>
                                    <p:cond delay="0"/>
                                  </p:stCondLst>
                                  <p:childTnLst>
                                    <p:animMotion origin="layout" path="M -0.03993 0.29007 L -0.10938 0.51122 " pathEditMode="relative" ptsTypes="AA">
                                      <p:cBhvr>
                                        <p:cTn id="46" dur="2000" fill="hold"/>
                                        <p:tgtEl>
                                          <p:spTgt spid="11"/>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46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4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17188 -0.01087 C 0.1684 0.04025 0.16979 0.01319 0.16823 0.07079 C 0.1684 0.07333 0.16823 0.09808 0.17188 0.10525 C 0.17344 0.10826 0.17674 0.10849 0.17882 0.10988 C 0.18507 0.11404 0.19097 0.11636 0.19774 0.11936 C 0.2033 0.12191 0.20851 0.12283 0.21424 0.12399 C 0.21893 0.12491 0.2283 0.12723 0.2283 0.12723 C 0.23438 0.12584 0.23733 0.12538 0.24236 0.12098 C 0.24636 0.11289 0.25104 0.10641 0.25417 0.09739 C 0.25712 0.08883 0.25833 0.08027 0.2625 0.07241 C 0.26285 0.06986 0.26302 0.06708 0.26354 0.06454 C 0.26424 0.0613 0.26597 0.05506 0.26597 0.05506 C 0.26667 0.03424 0.26702 -0.02313 0.27778 -0.04372 C 0.27969 -0.05528 0.28212 -0.06523 0.28715 -0.07495 C 0.29045 -0.08142 0.29427 -0.08142 0.29896 -0.08281 C 0.3099 -0.08628 0.32066 -0.08836 0.33177 -0.09068 C 0.33872 -0.08906 0.34462 -0.08628 0.3507 -0.08142 C 0.35382 -0.07448 0.35816 -0.06824 0.3625 -0.06246 C 0.36389 -0.05667 0.3658 -0.05181 0.36823 -0.04673 C 0.36684 -0.04048 0.36511 -0.03423 0.36354 -0.02799 C 0.3632 -0.02637 0.36111 -0.02706 0.36007 -0.02637 C 0.35452 -0.02267 0.34861 -0.0192 0.34236 -0.01712 C 0.31945 -0.00995 0.29479 -0.01203 0.27413 0.00486 C 0.26719 0.01735 0.26163 0.0303 0.2566 0.04418 C 0.25538 0.04765 0.25295 0.06107 0.25295 0.0613 C 0.25018 0.07379 0.24514 0.09438 0.24011 0.10525 C 0.23715 0.12006 0.24097 0.10386 0.23646 0.11612 C 0.23594 0.11774 0.23646 0.12006 0.23542 0.12098 C 0.23299 0.12306 0.22708 0.12399 0.22708 0.12399 C 0.21702 0.12283 0.20833 0.12075 0.19896 0.11612 C 0.19323 0.11335 0.18837 0.10919 0.18247 0.10687 C 0.17309 0.09831 0.17552 0.09785 0.16945 0.08652 C 0.16563 0.07148 0.16163 0.05853 0.16007 0.04256 C 0.16077 0.01943 0.15781 0.01203 0.16476 -0.00301 C 0.16649 -0.0118 0.16441 -0.00879 0.17188 -0.01087 Z " pathEditMode="relative" ptsTypes="fffffffffffffffffffffffffffffffffff">
                                      <p:cBhvr>
                                        <p:cTn id="60" dur="5000" fill="hold"/>
                                        <p:tgtEl>
                                          <p:spTgt spid="9"/>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94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94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10937 0.51122 L -0.03524 0.33102 " pathEditMode="relative" ptsTypes="AA">
                                      <p:cBhvr>
                                        <p:cTn id="74" dur="2000" fill="hold"/>
                                        <p:tgtEl>
                                          <p:spTgt spid="11"/>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03541 0.3264 L -0.00017 0.43766 " pathEditMode="relative" rAng="0" ptsTypes="AA">
                                      <p:cBhvr>
                                        <p:cTn id="76" dur="2000" fill="hold"/>
                                        <p:tgtEl>
                                          <p:spTgt spid="11"/>
                                        </p:tgtEl>
                                        <p:attrNameLst>
                                          <p:attrName>ppt_x</p:attrName>
                                          <p:attrName>ppt_y</p:attrName>
                                        </p:attrNameLst>
                                      </p:cBhvr>
                                      <p:rCtr x="1800" y="5600"/>
                                    </p:animMotion>
                                  </p:childTnLst>
                                </p:cTn>
                              </p:par>
                              <p:par>
                                <p:cTn id="77" presetID="5" presetClass="emph" presetSubtype="1" nodeType="withEffect">
                                  <p:stCondLst>
                                    <p:cond delay="0"/>
                                  </p:stCondLst>
                                  <p:childTnLst>
                                    <p:set>
                                      <p:cBhvr override="childStyle">
                                        <p:cTn id="78" dur="indefinite"/>
                                        <p:tgtEl>
                                          <p:spTgt spid="2">
                                            <p:txEl>
                                              <p:pRg st="4" end="4"/>
                                            </p:txEl>
                                          </p:spTgt>
                                        </p:tgtEl>
                                        <p:attrNameLst>
                                          <p:attrName>style.fontStyle</p:attrName>
                                        </p:attrNameLst>
                                      </p:cBhvr>
                                      <p:to>
                                        <p:strVal val="normal"/>
                                      </p:to>
                                    </p:set>
                                    <p:set>
                                      <p:cBhvr override="childStyle">
                                        <p:cTn id="79" dur="indefinite"/>
                                        <p:tgtEl>
                                          <p:spTgt spid="2">
                                            <p:txEl>
                                              <p:pRg st="4" end="4"/>
                                            </p:txEl>
                                          </p:spTgt>
                                        </p:tgtEl>
                                        <p:attrNameLst>
                                          <p:attrName>style.fontWeight</p:attrName>
                                        </p:attrNameLst>
                                      </p:cBhvr>
                                      <p:to>
                                        <p:strVal val="bold"/>
                                      </p:to>
                                    </p:set>
                                    <p:set>
                                      <p:cBhvr override="childStyle">
                                        <p:cTn id="80" dur="indefinite"/>
                                        <p:tgtEl>
                                          <p:spTgt spid="2">
                                            <p:txEl>
                                              <p:pRg st="4" end="4"/>
                                            </p:txEl>
                                          </p:spTgt>
                                        </p:tgtEl>
                                        <p:attrNameLst>
                                          <p:attrName>style.textDecorationUnderline</p:attrName>
                                        </p:attrNameLst>
                                      </p:cBhvr>
                                      <p:to>
                                        <p:strVal val="false"/>
                                      </p:to>
                                    </p:se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0017 0.43766 C -0.00052 0.43974 -0.00139 0.44182 -0.00139 0.44413 C -0.00139 0.45038 -0.0007 0.45662 -0.00017 0.46287 C 0.00052 0.47097 0.00364 0.49387 0.0092 0.49896 C 0.0118 0.50127 0.02465 0.50428 0.02812 0.5052 C 0.04722 0.50404 0.05243 0.50474 0.06684 0.50058 C 0.07413 0.49572 0.07014 0.49872 0.07864 0.49109 C 0.08594 0.48438 0.09045 0.46356 0.09514 0.45339 C 0.0967 0.44298 0.1 0.43303 0.10347 0.42355 C 0.10555 0.41105 0.10781 0.39833 0.11285 0.38769 C 0.11389 0.37867 0.11545 0.37381 0.11753 0.36571 C 0.11788 0.36201 0.11823 0.35831 0.11875 0.35461 C 0.11944 0.34999 0.12101 0.3405 0.12101 0.3405 C 0.11962 0.31135 0.12048 0.27388 0.11285 0.24497 C 0.10798 0.20726 0.10035 0.16423 0.07639 0.13995 C 0.06962 0.13301 0.05868 0.13092 0.05052 0.12884 C 0.04618 0.12769 0.0375 0.12584 0.0375 0.12584 C 0.03646 0.12584 0.01805 0.1226 0.01285 0.13046 C 0.01059 0.13393 0.00885 0.13786 0.00694 0.14157 C 0.00608 0.14318 0.00451 0.14619 0.00451 0.14619 C 0.00191 0.15729 -0.0059 0.1677 -0.01077 0.17765 C -0.01493 0.18621 -0.01424 0.20078 -0.01545 0.2105 C -0.01476 0.29169 -0.01511 0.33541 -0.01198 0.4018 C -0.01077 0.4291 -0.01059 0.4786 -0.00365 0.5052 C -0.00243 0.51931 -0.00017 0.5362 0.00451 0.54915 C 0.00625 0.55401 0.00816 0.55586 0.00816 0.56164 " pathEditMode="relative" ptsTypes="fffffffffffffffffffffffffA">
                                      <p:cBhvr>
                                        <p:cTn id="84" dur="5000" fill="hold"/>
                                        <p:tgtEl>
                                          <p:spTgt spid="11"/>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0816 0.56164 L 0.16111 0.56951 " pathEditMode="relative" ptsTypes="AA">
                                      <p:cBhvr>
                                        <p:cTn id="88" dur="2000" fill="hold"/>
                                        <p:tgtEl>
                                          <p:spTgt spid="11"/>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946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946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childTnLst>
                                    <p:set>
                                      <p:cBhvr override="childStyle">
                                        <p:cTn id="102" dur="indefinite"/>
                                        <p:tgtEl>
                                          <p:spTgt spid="2">
                                            <p:txEl>
                                              <p:pRg st="5" end="5"/>
                                            </p:txEl>
                                          </p:spTgt>
                                        </p:tgtEl>
                                        <p:attrNameLst>
                                          <p:attrName>style.fontStyle</p:attrName>
                                        </p:attrNameLst>
                                      </p:cBhvr>
                                      <p:to>
                                        <p:strVal val="normal"/>
                                      </p:to>
                                    </p:set>
                                    <p:set>
                                      <p:cBhvr override="childStyle">
                                        <p:cTn id="103" dur="indefinite"/>
                                        <p:tgtEl>
                                          <p:spTgt spid="2">
                                            <p:txEl>
                                              <p:pRg st="5" end="5"/>
                                            </p:txEl>
                                          </p:spTgt>
                                        </p:tgtEl>
                                        <p:attrNameLst>
                                          <p:attrName>style.fontWeight</p:attrName>
                                        </p:attrNameLst>
                                      </p:cBhvr>
                                      <p:to>
                                        <p:strVal val="bold"/>
                                      </p:to>
                                    </p:set>
                                    <p:set>
                                      <p:cBhvr override="childStyle">
                                        <p:cTn id="104" dur="indefinite"/>
                                        <p:tgtEl>
                                          <p:spTgt spid="2">
                                            <p:txEl>
                                              <p:pRg st="5" end="5"/>
                                            </p:txEl>
                                          </p:spTgt>
                                        </p:tgtEl>
                                        <p:attrNameLst>
                                          <p:attrName>style.textDecorationUnderline</p:attrName>
                                        </p:attrNameLst>
                                      </p:cBhvr>
                                      <p:to>
                                        <p:strVal val="fals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nodeType="clickEffect">
                                  <p:stCondLst>
                                    <p:cond delay="0"/>
                                  </p:stCondLst>
                                  <p:childTnLst>
                                    <p:animMotion origin="layout" path="M 0.17187 -0.01087 C 0.17517 0.00208 0.17604 0.01666 0.17778 0.03007 C 0.17916 0.05459 0.17916 0.05089 0.18021 0.07865 C 0.18073 0.09299 0.17743 0.12792 0.1908 0.1381 C 0.19514 0.14134 0.20139 0.1418 0.20607 0.14273 C 0.23403 0.14157 0.26163 0.13856 0.28958 0.13648 C 0.33646 0.12723 0.38611 0.13 0.43316 0.12862 C 0.44392 0.12607 0.44201 0.12306 0.44722 0.1115 C 0.44861 0.10016 0.45104 0.08952 0.45312 0.07865 C 0.4559 0.04927 0.46111 0.02013 0.46371 -0.00925 C 0.46423 -0.01411 0.46614 -0.04626 0.47309 -0.04696 C 0.48906 -0.04834 0.50521 -0.04788 0.52135 -0.04834 C 0.52569 -0.0495 0.53003 -0.04996 0.5342 -0.05158 C 0.5401 -0.0539 0.54687 -0.05945 0.55312 -0.05945 " pathEditMode="relative" ptsTypes="fffffffffffffA">
                                      <p:cBhvr>
                                        <p:cTn id="108" dur="5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BizTalk Server Development</a:t>
            </a:r>
          </a:p>
        </p:txBody>
      </p:sp>
      <p:sp>
        <p:nvSpPr>
          <p:cNvPr id="6147" name="Rectangle 3"/>
          <p:cNvSpPr>
            <a:spLocks noGrp="1" noChangeArrowheads="1"/>
          </p:cNvSpPr>
          <p:nvPr>
            <p:ph type="body" idx="1"/>
          </p:nvPr>
        </p:nvSpPr>
        <p:spPr/>
        <p:txBody>
          <a:bodyPr>
            <a:normAutofit fontScale="92500" lnSpcReduction="20000"/>
          </a:bodyPr>
          <a:lstStyle/>
          <a:p>
            <a:pPr marL="285750" indent="-285750">
              <a:buFont typeface="Wingdings" pitchFamily="2" charset="2"/>
              <a:buChar char="§"/>
            </a:pPr>
            <a:r>
              <a:rPr lang="en-US" dirty="0">
                <a:solidFill>
                  <a:schemeClr val="bg1"/>
                </a:solidFill>
              </a:rPr>
              <a:t>Project Templates</a:t>
            </a:r>
          </a:p>
          <a:p>
            <a:pPr marL="285750" indent="-285750">
              <a:buFont typeface="Wingdings" pitchFamily="2" charset="2"/>
              <a:buChar char="§"/>
            </a:pPr>
            <a:r>
              <a:rPr lang="en-US" dirty="0">
                <a:solidFill>
                  <a:schemeClr val="bg1"/>
                </a:solidFill>
              </a:rPr>
              <a:t>Schemas and the Schema Editor</a:t>
            </a:r>
          </a:p>
          <a:p>
            <a:pPr marL="285750" indent="-285750">
              <a:buFont typeface="Wingdings" pitchFamily="2" charset="2"/>
              <a:buChar char="§"/>
            </a:pPr>
            <a:r>
              <a:rPr lang="en-US" dirty="0">
                <a:solidFill>
                  <a:schemeClr val="bg1"/>
                </a:solidFill>
              </a:rPr>
              <a:t>Transformations and the Mapper</a:t>
            </a:r>
          </a:p>
          <a:p>
            <a:pPr marL="285750" indent="-285750">
              <a:buFont typeface="Wingdings" pitchFamily="2" charset="2"/>
              <a:buChar char="§"/>
            </a:pPr>
            <a:r>
              <a:rPr lang="en-US" dirty="0">
                <a:solidFill>
                  <a:schemeClr val="bg1"/>
                </a:solidFill>
              </a:rPr>
              <a:t>Pipelines and the Pipeline Designer</a:t>
            </a:r>
          </a:p>
          <a:p>
            <a:pPr marL="285750" indent="-285750">
              <a:buFont typeface="Wingdings" pitchFamily="2" charset="2"/>
              <a:buChar char="§"/>
            </a:pPr>
            <a:r>
              <a:rPr lang="en-US" dirty="0">
                <a:solidFill>
                  <a:schemeClr val="bg1"/>
                </a:solidFill>
              </a:rPr>
              <a:t>Orchestrations and the Orchestration Designer</a:t>
            </a:r>
          </a:p>
          <a:p>
            <a:endParaRPr lang="en-US" dirty="0"/>
          </a:p>
        </p:txBody>
      </p:sp>
    </p:spTree>
    <p:extLst>
      <p:ext uri="{BB962C8B-B14F-4D97-AF65-F5344CB8AC3E}">
        <p14:creationId xmlns:p14="http://schemas.microsoft.com/office/powerpoint/2010/main" val="4103673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855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318814" y="4216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3042110" y="3205664"/>
            <a:ext cx="3529013"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977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1" name="Rectangle 20"/>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2" name="Rectangle 21"/>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3" name="Rectangle 22"/>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24" name="Rectangle 23"/>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25" name="Rectangle 24"/>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26" name="Rectangle 25"/>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27" name="Rectangle 26"/>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8" name="Rectangle 2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29" name="Rectangle 28"/>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0" name="Rectangle 29"/>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1" name="Rectangle 30"/>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2" name="Rectangle 31"/>
          <p:cNvSpPr/>
          <p:nvPr/>
        </p:nvSpPr>
        <p:spPr>
          <a:xfrm>
            <a:off x="1336552" y="5245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33"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711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850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7" name="Rectangle 26"/>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8" name="Rectangle 27"/>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9" name="Rectangle 28"/>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30" name="Rectangle 29"/>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31" name="Rectangle 30"/>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32" name="Rectangle 31"/>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33" name="Rectangle 32"/>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6" name="Rectangle 25"/>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34" name="Rectangle 33"/>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5" name="Rectangle 34"/>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6" name="Rectangle 35"/>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7"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30322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Why BizTalk?</a:t>
            </a:r>
            <a:endParaRPr lang="en-US" dirty="0"/>
          </a:p>
        </p:txBody>
      </p:sp>
      <p:sp>
        <p:nvSpPr>
          <p:cNvPr id="3" name="Platshållare för innehåll 2"/>
          <p:cNvSpPr>
            <a:spLocks noGrp="1"/>
          </p:cNvSpPr>
          <p:nvPr>
            <p:ph type="body" idx="1"/>
          </p:nvPr>
        </p:nvSpPr>
        <p:spPr/>
        <p:txBody>
          <a:bodyPr/>
          <a:lstStyle/>
          <a:p>
            <a:r>
              <a:rPr lang="en-US" dirty="0"/>
              <a:t>“We use WCF, WF and ASMX, together with other integration products and technologies from Microsoft, can’t we solve this without BizTalk?”</a:t>
            </a:r>
          </a:p>
          <a:p>
            <a:endParaRPr lang="en-US" dirty="0"/>
          </a:p>
          <a:p>
            <a:r>
              <a:rPr lang="en-US" dirty="0"/>
              <a:t>“Yes, but…”</a:t>
            </a:r>
          </a:p>
        </p:txBody>
      </p:sp>
    </p:spTree>
    <p:extLst>
      <p:ext uri="{BB962C8B-B14F-4D97-AF65-F5344CB8AC3E}">
        <p14:creationId xmlns:p14="http://schemas.microsoft.com/office/powerpoint/2010/main" val="413807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410012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err="1"/>
              <a:t>Tooling</a:t>
            </a:r>
            <a:endParaRPr lang="sv-SE" dirty="0"/>
          </a:p>
        </p:txBody>
      </p:sp>
      <p:sp>
        <p:nvSpPr>
          <p:cNvPr id="8" name="Text Placeholder 7"/>
          <p:cNvSpPr>
            <a:spLocks noGrp="1"/>
          </p:cNvSpPr>
          <p:nvPr>
            <p:ph type="body" idx="1"/>
          </p:nvPr>
        </p:nvSpPr>
        <p:spPr/>
        <p:txBody>
          <a:bodyPr/>
          <a:lstStyle/>
          <a:p>
            <a:endParaRPr lang="sv-SE"/>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grpSp>
        <p:nvGrpSpPr>
          <p:cNvPr id="478" name="Group 477"/>
          <p:cNvGrpSpPr/>
          <p:nvPr/>
        </p:nvGrpSpPr>
        <p:grpSpPr>
          <a:xfrm>
            <a:off x="1142976" y="2857496"/>
            <a:ext cx="6650288" cy="2721909"/>
            <a:chOff x="1285852" y="4572008"/>
            <a:chExt cx="6650288" cy="2721909"/>
          </a:xfrm>
        </p:grpSpPr>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285852" y="4572008"/>
              <a:ext cx="6650288" cy="2721909"/>
            </a:xfrm>
            <a:prstGeom prst="rect">
              <a:avLst/>
            </a:prstGeom>
          </p:spPr>
        </p:pic>
        <p:sp>
          <p:nvSpPr>
            <p:cNvPr id="6" name="Freeform 11"/>
            <p:cNvSpPr>
              <a:spLocks/>
            </p:cNvSpPr>
            <p:nvPr/>
          </p:nvSpPr>
          <p:spPr bwMode="auto">
            <a:xfrm>
              <a:off x="5643570" y="5357826"/>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2000232" y="5357826"/>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11" name="Rounded Rectangle 10"/>
            <p:cNvSpPr/>
            <p:nvPr/>
          </p:nvSpPr>
          <p:spPr bwMode="auto">
            <a:xfrm>
              <a:off x="2827618" y="5357826"/>
              <a:ext cx="3688540" cy="857256"/>
            </a:xfrm>
            <a:prstGeom prst="roundRect">
              <a:avLst/>
            </a:prstGeom>
            <a:ln>
              <a:headEnd type="none" w="med" len="med"/>
              <a:tailEnd type="none" w="med" len="med"/>
            </a:ln>
            <a:effectLst>
              <a:glow rad="101600">
                <a:schemeClr val="accent5">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65" name="Freeform 17"/>
            <p:cNvSpPr>
              <a:spLocks/>
            </p:cNvSpPr>
            <p:nvPr/>
          </p:nvSpPr>
          <p:spPr bwMode="auto">
            <a:xfrm>
              <a:off x="3357554" y="4714884"/>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2000232" y="4832298"/>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643892" y="4837212"/>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grpSp>
        <p:nvGrpSpPr>
          <p:cNvPr id="480" name="Group 479"/>
          <p:cNvGrpSpPr/>
          <p:nvPr/>
        </p:nvGrpSpPr>
        <p:grpSpPr>
          <a:xfrm>
            <a:off x="428596" y="1305486"/>
            <a:ext cx="2690944" cy="2194952"/>
            <a:chOff x="571473" y="1234049"/>
            <a:chExt cx="2690944" cy="2194952"/>
          </a:xfrm>
        </p:grpSpPr>
        <p:sp>
          <p:nvSpPr>
            <p:cNvPr id="15" name="Rounded Rectangle 14"/>
            <p:cNvSpPr>
              <a:spLocks noChangeArrowheads="1"/>
            </p:cNvSpPr>
            <p:nvPr/>
          </p:nvSpPr>
          <p:spPr bwMode="auto">
            <a:xfrm>
              <a:off x="571473" y="1234049"/>
              <a:ext cx="2229332" cy="2194952"/>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Define Schemas</a:t>
              </a:r>
            </a:p>
          </p:txBody>
        </p:sp>
        <p:pic>
          <p:nvPicPr>
            <p:cNvPr id="470" name="Picture 469" descr="BizTalkEditor"/>
            <p:cNvPicPr/>
            <p:nvPr/>
          </p:nvPicPr>
          <p:blipFill>
            <a:blip r:embed="rId4"/>
            <a:srcRect/>
            <a:stretch>
              <a:fillRect/>
            </a:stretch>
          </p:blipFill>
          <p:spPr bwMode="auto">
            <a:xfrm>
              <a:off x="642910" y="1643050"/>
              <a:ext cx="1857388" cy="1285884"/>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5" name="Rounded Rectangle 424"/>
            <p:cNvSpPr>
              <a:spLocks noChangeArrowheads="1"/>
            </p:cNvSpPr>
            <p:nvPr/>
          </p:nvSpPr>
          <p:spPr bwMode="auto">
            <a:xfrm>
              <a:off x="2214546" y="2214554"/>
              <a:ext cx="1047871" cy="477207"/>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Editor</a:t>
              </a:r>
            </a:p>
          </p:txBody>
        </p:sp>
      </p:grpSp>
      <p:grpSp>
        <p:nvGrpSpPr>
          <p:cNvPr id="472" name="Group 471"/>
          <p:cNvGrpSpPr/>
          <p:nvPr/>
        </p:nvGrpSpPr>
        <p:grpSpPr>
          <a:xfrm>
            <a:off x="6072198" y="4357694"/>
            <a:ext cx="2580101" cy="2043673"/>
            <a:chOff x="8492756" y="4429132"/>
            <a:chExt cx="2580101" cy="2043673"/>
          </a:xfrm>
        </p:grpSpPr>
        <p:sp>
          <p:nvSpPr>
            <p:cNvPr id="267" name="Rounded Rectangle 266"/>
            <p:cNvSpPr>
              <a:spLocks noChangeArrowheads="1"/>
            </p:cNvSpPr>
            <p:nvPr/>
          </p:nvSpPr>
          <p:spPr bwMode="auto">
            <a:xfrm>
              <a:off x="9227998" y="4429132"/>
              <a:ext cx="1844859" cy="2043673"/>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Process Messages</a:t>
              </a:r>
            </a:p>
          </p:txBody>
        </p:sp>
        <p:pic>
          <p:nvPicPr>
            <p:cNvPr id="471" name="Picture 470" descr="PipelineDesginer"/>
            <p:cNvPicPr/>
            <p:nvPr/>
          </p:nvPicPr>
          <p:blipFill>
            <a:blip r:embed="rId5"/>
            <a:srcRect/>
            <a:stretch>
              <a:fillRect/>
            </a:stretch>
          </p:blipFill>
          <p:spPr bwMode="auto">
            <a:xfrm>
              <a:off x="9144000" y="4857760"/>
              <a:ext cx="1857388"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6" name="Rounded Rectangle 425"/>
            <p:cNvSpPr>
              <a:spLocks noChangeArrowheads="1"/>
            </p:cNvSpPr>
            <p:nvPr/>
          </p:nvSpPr>
          <p:spPr bwMode="auto">
            <a:xfrm>
              <a:off x="8492756" y="5286388"/>
              <a:ext cx="1302488" cy="5363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Pipeline Designer</a:t>
              </a:r>
            </a:p>
          </p:txBody>
        </p:sp>
      </p:grpSp>
      <p:grpSp>
        <p:nvGrpSpPr>
          <p:cNvPr id="482" name="Group 481"/>
          <p:cNvGrpSpPr/>
          <p:nvPr/>
        </p:nvGrpSpPr>
        <p:grpSpPr>
          <a:xfrm>
            <a:off x="5785854" y="1357298"/>
            <a:ext cx="2429484" cy="2143140"/>
            <a:chOff x="5360611" y="1285860"/>
            <a:chExt cx="2429484" cy="2143140"/>
          </a:xfrm>
        </p:grpSpPr>
        <p:sp>
          <p:nvSpPr>
            <p:cNvPr id="14" name="Rounded Rectangle 13"/>
            <p:cNvSpPr>
              <a:spLocks noChangeArrowheads="1"/>
            </p:cNvSpPr>
            <p:nvPr/>
          </p:nvSpPr>
          <p:spPr bwMode="auto">
            <a:xfrm>
              <a:off x="5929322" y="1285860"/>
              <a:ext cx="1860773"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Transform Data</a:t>
              </a:r>
            </a:p>
          </p:txBody>
        </p:sp>
        <p:pic>
          <p:nvPicPr>
            <p:cNvPr id="473" name="Picture 2" descr="Functoids"/>
            <p:cNvPicPr/>
            <p:nvPr/>
          </p:nvPicPr>
          <p:blipFill>
            <a:blip r:embed="rId6"/>
            <a:srcRect/>
            <a:stretch>
              <a:fillRect/>
            </a:stretch>
          </p:blipFill>
          <p:spPr bwMode="auto">
            <a:xfrm>
              <a:off x="6072198" y="1714488"/>
              <a:ext cx="1643074"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7" name="Rounded Rectangle 426"/>
            <p:cNvSpPr>
              <a:spLocks noChangeArrowheads="1"/>
            </p:cNvSpPr>
            <p:nvPr/>
          </p:nvSpPr>
          <p:spPr bwMode="auto">
            <a:xfrm>
              <a:off x="5360611" y="2140390"/>
              <a:ext cx="1140215" cy="50279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a:t>
              </a:r>
              <a:r>
                <a:rPr lang="en-US" sz="1400" b="1" dirty="0" err="1">
                  <a:latin typeface="Arial Narrow" pitchFamily="34" charset="0"/>
                </a:rPr>
                <a:t>Mapper</a:t>
              </a:r>
              <a:endParaRPr lang="en-US" sz="1400" b="1" dirty="0">
                <a:latin typeface="Arial Narrow" pitchFamily="34" charset="0"/>
              </a:endParaRPr>
            </a:p>
          </p:txBody>
        </p:sp>
      </p:grpSp>
      <p:grpSp>
        <p:nvGrpSpPr>
          <p:cNvPr id="475" name="Group 474"/>
          <p:cNvGrpSpPr/>
          <p:nvPr/>
        </p:nvGrpSpPr>
        <p:grpSpPr>
          <a:xfrm>
            <a:off x="642910" y="4286256"/>
            <a:ext cx="2713428" cy="2143140"/>
            <a:chOff x="-857288" y="3643314"/>
            <a:chExt cx="2713428" cy="2143140"/>
          </a:xfrm>
        </p:grpSpPr>
        <p:sp>
          <p:nvSpPr>
            <p:cNvPr id="444" name="Rounded Rectangle 443"/>
            <p:cNvSpPr>
              <a:spLocks noChangeArrowheads="1"/>
            </p:cNvSpPr>
            <p:nvPr/>
          </p:nvSpPr>
          <p:spPr bwMode="auto">
            <a:xfrm>
              <a:off x="-857288" y="3643314"/>
              <a:ext cx="1785950"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Design Business Processes</a:t>
              </a:r>
            </a:p>
          </p:txBody>
        </p:sp>
        <p:pic>
          <p:nvPicPr>
            <p:cNvPr id="474" name="Picture 4" descr="BizTalkOrch"/>
            <p:cNvPicPr/>
            <p:nvPr/>
          </p:nvPicPr>
          <p:blipFill>
            <a:blip r:embed="rId7"/>
            <a:srcRect/>
            <a:stretch>
              <a:fillRect/>
            </a:stretch>
          </p:blipFill>
          <p:spPr bwMode="auto">
            <a:xfrm>
              <a:off x="-857256" y="4286256"/>
              <a:ext cx="1714512" cy="1214446"/>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45" name="Rounded Rectangle 444"/>
            <p:cNvSpPr>
              <a:spLocks noChangeArrowheads="1"/>
            </p:cNvSpPr>
            <p:nvPr/>
          </p:nvSpPr>
          <p:spPr bwMode="auto">
            <a:xfrm>
              <a:off x="176856" y="4233023"/>
              <a:ext cx="1679284" cy="55250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Orchestration Designer</a:t>
              </a:r>
            </a:p>
          </p:txBody>
        </p:sp>
      </p:grpSp>
      <p:grpSp>
        <p:nvGrpSpPr>
          <p:cNvPr id="488" name="Group 487"/>
          <p:cNvGrpSpPr/>
          <p:nvPr/>
        </p:nvGrpSpPr>
        <p:grpSpPr>
          <a:xfrm>
            <a:off x="3571868" y="1357298"/>
            <a:ext cx="1857421" cy="1571636"/>
            <a:chOff x="-2428924" y="3143248"/>
            <a:chExt cx="1857421" cy="1571636"/>
          </a:xfrm>
        </p:grpSpPr>
        <p:sp>
          <p:nvSpPr>
            <p:cNvPr id="484" name="Rounded Rectangle 483"/>
            <p:cNvSpPr>
              <a:spLocks noChangeArrowheads="1"/>
            </p:cNvSpPr>
            <p:nvPr/>
          </p:nvSpPr>
          <p:spPr bwMode="auto">
            <a:xfrm>
              <a:off x="-2428924" y="3143248"/>
              <a:ext cx="1571636" cy="1571636"/>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Rapid development</a:t>
              </a:r>
            </a:p>
          </p:txBody>
        </p:sp>
        <p:pic>
          <p:nvPicPr>
            <p:cNvPr id="487"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149" t="29792" r="26149" b="28169"/>
            <a:stretch/>
          </p:blipFill>
          <p:spPr bwMode="auto">
            <a:xfrm>
              <a:off x="-2214610" y="3571876"/>
              <a:ext cx="1085269" cy="829638"/>
            </a:xfrm>
            <a:prstGeom prst="rect">
              <a:avLst/>
            </a:prstGeom>
            <a:effectLst>
              <a:outerShdw blurRad="63500" dist="35921" dir="2700000" algn="ctr" rotWithShape="0">
                <a:schemeClr val="bg2"/>
              </a:outerShdw>
              <a:reflection blurRad="6350" stA="50000" endA="300" endPos="38500" dist="50800" dir="5400000" sy="-100000" algn="bl" rotWithShape="0"/>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6" name="Rounded Rectangle 485"/>
            <p:cNvSpPr>
              <a:spLocks noChangeArrowheads="1"/>
            </p:cNvSpPr>
            <p:nvPr/>
          </p:nvSpPr>
          <p:spPr bwMode="auto">
            <a:xfrm>
              <a:off x="-1357354" y="3909439"/>
              <a:ext cx="785851" cy="30537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Wizards</a:t>
              </a:r>
            </a:p>
          </p:txBody>
        </p:sp>
      </p:grpSp>
      <p:pic>
        <p:nvPicPr>
          <p:cNvPr id="2050" name="Picture 2" descr="http://www.microsoft.com/visualstudio/_base_v1/images/chrome/visual_studio_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236" y="3820854"/>
            <a:ext cx="3639658" cy="544250"/>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p:cNvSpPr>
            <a:spLocks noChangeArrowheads="1"/>
          </p:cNvSpPr>
          <p:nvPr/>
        </p:nvSpPr>
        <p:spPr bwMode="auto">
          <a:xfrm>
            <a:off x="3159907" y="5794825"/>
            <a:ext cx="3071834" cy="1040747"/>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a:latin typeface="Arial Narrow" pitchFamily="34" charset="0"/>
              </a:rPr>
              <a:t>BizTalk Server 2006 – Visual Studio 2005</a:t>
            </a:r>
          </a:p>
          <a:p>
            <a:pPr algn="ctr" eaLnBrk="0" hangingPunct="0">
              <a:spcBef>
                <a:spcPct val="0"/>
              </a:spcBef>
              <a:buFontTx/>
              <a:buNone/>
            </a:pPr>
            <a:r>
              <a:rPr lang="en-US" sz="1400" b="1" dirty="0">
                <a:latin typeface="Arial Narrow" pitchFamily="34" charset="0"/>
              </a:rPr>
              <a:t>BizTalk Server 2009 – Visual Studio 2008</a:t>
            </a:r>
          </a:p>
          <a:p>
            <a:pPr algn="ctr" eaLnBrk="0" hangingPunct="0"/>
            <a:r>
              <a:rPr lang="en-US" sz="1400" b="1" dirty="0">
                <a:latin typeface="Arial Narrow" pitchFamily="34" charset="0"/>
              </a:rPr>
              <a:t>BizTalk Server 2010 – Visual Studio 2010</a:t>
            </a:r>
          </a:p>
          <a:p>
            <a:pPr algn="ctr" eaLnBrk="0" hangingPunct="0"/>
            <a:r>
              <a:rPr lang="en-US" sz="1400" b="1" dirty="0">
                <a:latin typeface="Arial Narrow" pitchFamily="34" charset="0"/>
              </a:rPr>
              <a:t>BizTalk Server 2013 – Visual Studio 2012</a:t>
            </a:r>
          </a:p>
        </p:txBody>
      </p:sp>
      <p:pic>
        <p:nvPicPr>
          <p:cNvPr id="38" name="Picture 3" descr="C:\xxx\Ikoner\Ikoner\Application Basics\48x48\shadow\lightbulb_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4612" y="594928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699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Project Templates</a:t>
            </a:r>
            <a:endParaRPr lang="sv-SE" dirty="0"/>
          </a:p>
        </p:txBody>
      </p:sp>
      <p:grpSp>
        <p:nvGrpSpPr>
          <p:cNvPr id="12" name="Group 11"/>
          <p:cNvGrpSpPr/>
          <p:nvPr/>
        </p:nvGrpSpPr>
        <p:grpSpPr>
          <a:xfrm>
            <a:off x="2169212" y="4787339"/>
            <a:ext cx="1951053" cy="1460500"/>
            <a:chOff x="4906963" y="1396996"/>
            <a:chExt cx="1951053" cy="1460500"/>
          </a:xfrm>
        </p:grpSpPr>
        <p:sp>
          <p:nvSpPr>
            <p:cNvPr id="8" name="Text Box 4"/>
            <p:cNvSpPr txBox="1">
              <a:spLocks noChangeArrowheads="1"/>
            </p:cNvSpPr>
            <p:nvPr/>
          </p:nvSpPr>
          <p:spPr bwMode="auto">
            <a:xfrm>
              <a:off x="4953016" y="2270121"/>
              <a:ext cx="1905000" cy="587375"/>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a:spAutoFit/>
            </a:bodyPr>
            <a:lstStyle/>
            <a:p>
              <a:pPr>
                <a:lnSpc>
                  <a:spcPct val="90000"/>
                </a:lnSpc>
                <a:spcBef>
                  <a:spcPct val="40000"/>
                </a:spcBef>
              </a:pPr>
              <a:r>
                <a:rPr lang="en-US" dirty="0"/>
                <a:t>Empty BizTalk Server Project</a:t>
              </a:r>
            </a:p>
          </p:txBody>
        </p:sp>
        <p:grpSp>
          <p:nvGrpSpPr>
            <p:cNvPr id="16" name="Group 12"/>
            <p:cNvGrpSpPr>
              <a:grpSpLocks/>
            </p:cNvGrpSpPr>
            <p:nvPr/>
          </p:nvGrpSpPr>
          <p:grpSpPr bwMode="auto">
            <a:xfrm>
              <a:off x="4906963" y="1396996"/>
              <a:ext cx="1376363" cy="903288"/>
              <a:chOff x="804" y="1290"/>
              <a:chExt cx="867" cy="569"/>
            </a:xfrm>
          </p:grpSpPr>
          <p:pic>
            <p:nvPicPr>
              <p:cNvPr id="17" name="Picture 13"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18" name="Group 14"/>
              <p:cNvGrpSpPr>
                <a:grpSpLocks/>
              </p:cNvGrpSpPr>
              <p:nvPr/>
            </p:nvGrpSpPr>
            <p:grpSpPr bwMode="auto">
              <a:xfrm>
                <a:off x="804" y="1301"/>
                <a:ext cx="331" cy="511"/>
                <a:chOff x="855" y="2557"/>
                <a:chExt cx="334" cy="516"/>
              </a:xfrm>
            </p:grpSpPr>
            <p:pic>
              <p:nvPicPr>
                <p:cNvPr id="20" name="Picture 15"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1" name="Picture 16"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19" name="Rectangle 17"/>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grpSp>
        <p:nvGrpSpPr>
          <p:cNvPr id="7" name="Group 6"/>
          <p:cNvGrpSpPr/>
          <p:nvPr/>
        </p:nvGrpSpPr>
        <p:grpSpPr>
          <a:xfrm>
            <a:off x="4542626" y="4850845"/>
            <a:ext cx="1571636" cy="1396611"/>
            <a:chOff x="4929190" y="4956196"/>
            <a:chExt cx="1571636" cy="1396611"/>
          </a:xfrm>
        </p:grpSpPr>
        <p:sp>
          <p:nvSpPr>
            <p:cNvPr id="11" name="Text Box 7"/>
            <p:cNvSpPr txBox="1">
              <a:spLocks noChangeArrowheads="1"/>
            </p:cNvSpPr>
            <p:nvPr/>
          </p:nvSpPr>
          <p:spPr bwMode="auto">
            <a:xfrm>
              <a:off x="4960954" y="5817276"/>
              <a:ext cx="1539872" cy="535531"/>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square">
              <a:spAutoFit/>
            </a:bodyPr>
            <a:lstStyle/>
            <a:p>
              <a:pPr>
                <a:lnSpc>
                  <a:spcPct val="90000"/>
                </a:lnSpc>
                <a:spcBef>
                  <a:spcPct val="40000"/>
                </a:spcBef>
              </a:pPr>
              <a:r>
                <a:rPr lang="en-US" dirty="0"/>
                <a:t>BizTalk Server BPEL Import</a:t>
              </a:r>
            </a:p>
          </p:txBody>
        </p:sp>
        <p:grpSp>
          <p:nvGrpSpPr>
            <p:cNvPr id="22" name="Group 18"/>
            <p:cNvGrpSpPr>
              <a:grpSpLocks/>
            </p:cNvGrpSpPr>
            <p:nvPr/>
          </p:nvGrpSpPr>
          <p:grpSpPr bwMode="auto">
            <a:xfrm>
              <a:off x="4929190" y="4956196"/>
              <a:ext cx="1376363" cy="903288"/>
              <a:chOff x="804" y="1290"/>
              <a:chExt cx="867" cy="569"/>
            </a:xfrm>
          </p:grpSpPr>
          <p:pic>
            <p:nvPicPr>
              <p:cNvPr id="23" name="Picture 19"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24" name="Group 20"/>
              <p:cNvGrpSpPr>
                <a:grpSpLocks/>
              </p:cNvGrpSpPr>
              <p:nvPr/>
            </p:nvGrpSpPr>
            <p:grpSpPr bwMode="auto">
              <a:xfrm>
                <a:off x="804" y="1301"/>
                <a:ext cx="331" cy="511"/>
                <a:chOff x="855" y="2557"/>
                <a:chExt cx="334" cy="516"/>
              </a:xfrm>
            </p:grpSpPr>
            <p:pic>
              <p:nvPicPr>
                <p:cNvPr id="26" name="Picture 21"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7" name="Picture 22"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25" name="Rectangle 23"/>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pic>
        <p:nvPicPr>
          <p:cNvPr id="41"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589578" y="1484784"/>
            <a:ext cx="4926638" cy="3097624"/>
          </a:xfrm>
          <a:prstGeom prst="rect">
            <a:avLst/>
          </a:prstGeom>
        </p:spPr>
      </p:pic>
    </p:spTree>
    <p:extLst>
      <p:ext uri="{BB962C8B-B14F-4D97-AF65-F5344CB8AC3E}">
        <p14:creationId xmlns:p14="http://schemas.microsoft.com/office/powerpoint/2010/main" val="3622168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Shape 468993"/>
          <p:cNvSpPr>
            <a:spLocks noGrp="1" noChangeArrowheads="1"/>
          </p:cNvSpPr>
          <p:nvPr>
            <p:ph type="title"/>
          </p:nvPr>
        </p:nvSpPr>
        <p:spPr/>
        <p:txBody>
          <a:bodyPr/>
          <a:lstStyle/>
          <a:p>
            <a:r>
              <a:rPr lang="en-US"/>
              <a:t>Schemas and the Schema Editor</a:t>
            </a:r>
            <a:endParaRPr lang="en-US" dirty="0"/>
          </a:p>
        </p:txBody>
      </p:sp>
      <p:sp>
        <p:nvSpPr>
          <p:cNvPr id="469109" name="Shape 469108"/>
          <p:cNvSpPr>
            <a:spLocks noGrp="1" noChangeArrowheads="1"/>
          </p:cNvSpPr>
          <p:nvPr>
            <p:ph type="body" idx="1"/>
          </p:nvPr>
        </p:nvSpPr>
        <p:spPr/>
        <p:txBody>
          <a:bodyPr/>
          <a:lstStyle/>
          <a:p>
            <a:r>
              <a:rPr lang="en-US"/>
              <a:t>Schemas represent the message data structure</a:t>
            </a:r>
          </a:p>
          <a:p>
            <a:r>
              <a:rPr lang="en-US"/>
              <a:t>Data is XML, delimited or positional</a:t>
            </a:r>
            <a:endParaRPr lang="en-US" dirty="0"/>
          </a:p>
        </p:txBody>
      </p:sp>
      <p:pic>
        <p:nvPicPr>
          <p:cNvPr id="20484" name="Rectangle 469110"/>
          <p:cNvPicPr>
            <a:picLocks noChangeAspect="1" noChangeArrowheads="1"/>
          </p:cNvPicPr>
          <p:nvPr/>
        </p:nvPicPr>
        <p:blipFill>
          <a:blip r:embed="rId3"/>
          <a:srcRect/>
          <a:stretch>
            <a:fillRect/>
          </a:stretch>
        </p:blipFill>
        <p:spPr bwMode="auto">
          <a:xfrm>
            <a:off x="539552" y="3140968"/>
            <a:ext cx="4649107" cy="3434603"/>
          </a:xfrm>
          <a:prstGeom prst="rect">
            <a:avLst/>
          </a:prstGeom>
          <a:noFill/>
          <a:ln w="12700" algn="ctr">
            <a:solidFill>
              <a:srgbClr val="000000"/>
            </a:solidFill>
            <a:miter lim="800000"/>
            <a:headEnd/>
            <a:tailEnd/>
          </a:ln>
        </p:spPr>
      </p:pic>
      <p:sp>
        <p:nvSpPr>
          <p:cNvPr id="20485" name="Rounded Rectangle 469111"/>
          <p:cNvSpPr>
            <a:spLocks noChangeArrowheads="1"/>
          </p:cNvSpPr>
          <p:nvPr/>
        </p:nvSpPr>
        <p:spPr bwMode="auto">
          <a:xfrm>
            <a:off x="2009123" y="3426718"/>
            <a:ext cx="2970893" cy="2707622"/>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3" name="Rounded Rectangle 469112"/>
          <p:cNvSpPr>
            <a:spLocks noChangeArrowheads="1"/>
          </p:cNvSpPr>
          <p:nvPr/>
        </p:nvSpPr>
        <p:spPr bwMode="auto">
          <a:xfrm>
            <a:off x="4125034" y="5527821"/>
            <a:ext cx="707571" cy="40341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XSD View</a:t>
            </a:r>
          </a:p>
        </p:txBody>
      </p:sp>
      <p:sp>
        <p:nvSpPr>
          <p:cNvPr id="20487" name="Rounded Rectangle 469113"/>
          <p:cNvSpPr>
            <a:spLocks noChangeArrowheads="1"/>
          </p:cNvSpPr>
          <p:nvPr/>
        </p:nvSpPr>
        <p:spPr bwMode="auto">
          <a:xfrm>
            <a:off x="634802" y="3367887"/>
            <a:ext cx="1201964" cy="1505791"/>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5" name="Rounded Rectangle 469114"/>
          <p:cNvSpPr>
            <a:spLocks noChangeArrowheads="1"/>
          </p:cNvSpPr>
          <p:nvPr/>
        </p:nvSpPr>
        <p:spPr bwMode="auto">
          <a:xfrm>
            <a:off x="677891" y="5368137"/>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Schema </a:t>
            </a:r>
            <a:br>
              <a:rPr lang="en-US" sz="1400" b="1" dirty="0">
                <a:latin typeface="Arial Narrow" pitchFamily="34" charset="0"/>
              </a:rPr>
            </a:br>
            <a:r>
              <a:rPr lang="en-US" sz="1400" b="1" dirty="0">
                <a:latin typeface="Arial Narrow" pitchFamily="34" charset="0"/>
              </a:rPr>
              <a:t>Tree View</a:t>
            </a:r>
          </a:p>
        </p:txBody>
      </p:sp>
      <p:pic>
        <p:nvPicPr>
          <p:cNvPr id="20490" name="Rectangle 469116"/>
          <p:cNvPicPr>
            <a:picLocks noChangeAspect="1" noChangeArrowheads="1"/>
          </p:cNvPicPr>
          <p:nvPr/>
        </p:nvPicPr>
        <p:blipFill>
          <a:blip r:embed="rId4"/>
          <a:srcRect/>
          <a:stretch>
            <a:fillRect/>
          </a:stretch>
        </p:blipFill>
        <p:spPr bwMode="auto">
          <a:xfrm>
            <a:off x="6409916" y="3624369"/>
            <a:ext cx="1113518" cy="2221566"/>
          </a:xfrm>
          <a:prstGeom prst="rect">
            <a:avLst/>
          </a:prstGeom>
          <a:noFill/>
          <a:ln w="12700" algn="ctr">
            <a:solidFill>
              <a:srgbClr val="000000"/>
            </a:solidFill>
            <a:miter lim="800000"/>
            <a:headEnd/>
            <a:tailEnd/>
          </a:ln>
        </p:spPr>
      </p:pic>
      <p:pic>
        <p:nvPicPr>
          <p:cNvPr id="20491" name="Rectangle 469117"/>
          <p:cNvPicPr>
            <a:picLocks noChangeAspect="1" noChangeArrowheads="1"/>
          </p:cNvPicPr>
          <p:nvPr/>
        </p:nvPicPr>
        <p:blipFill>
          <a:blip r:embed="rId5"/>
          <a:srcRect/>
          <a:stretch>
            <a:fillRect/>
          </a:stretch>
        </p:blipFill>
        <p:spPr bwMode="auto">
          <a:xfrm>
            <a:off x="7523434" y="3624369"/>
            <a:ext cx="1064759" cy="2435879"/>
          </a:xfrm>
          <a:prstGeom prst="rect">
            <a:avLst/>
          </a:prstGeom>
          <a:noFill/>
          <a:ln w="12700" algn="ctr">
            <a:solidFill>
              <a:srgbClr val="000000"/>
            </a:solidFill>
            <a:miter lim="800000"/>
            <a:headEnd/>
            <a:tailEnd/>
          </a:ln>
        </p:spPr>
      </p:pic>
      <p:sp>
        <p:nvSpPr>
          <p:cNvPr id="13" name="Rounded Rectangle 12"/>
          <p:cNvSpPr>
            <a:spLocks noChangeArrowheads="1"/>
          </p:cNvSpPr>
          <p:nvPr/>
        </p:nvSpPr>
        <p:spPr bwMode="auto">
          <a:xfrm>
            <a:off x="5908689" y="42210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Editor options</a:t>
            </a:r>
          </a:p>
        </p:txBody>
      </p:sp>
    </p:spTree>
    <p:extLst>
      <p:ext uri="{BB962C8B-B14F-4D97-AF65-F5344CB8AC3E}">
        <p14:creationId xmlns:p14="http://schemas.microsoft.com/office/powerpoint/2010/main" val="311559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unctoids"/>
          <p:cNvPicPr/>
          <p:nvPr/>
        </p:nvPicPr>
        <p:blipFill>
          <a:blip r:embed="rId3"/>
          <a:srcRect/>
          <a:stretch>
            <a:fillRect/>
          </a:stretch>
        </p:blipFill>
        <p:spPr bwMode="auto">
          <a:xfrm>
            <a:off x="3491880" y="3212976"/>
            <a:ext cx="4572000" cy="2783548"/>
          </a:xfrm>
          <a:prstGeom prst="rect">
            <a:avLst/>
          </a:prstGeom>
          <a:noFill/>
          <a:ln w="9525">
            <a:noFill/>
            <a:miter lim="800000"/>
            <a:headEnd/>
            <a:tailEnd/>
          </a:ln>
          <a:effectLst/>
        </p:spPr>
      </p:pic>
      <p:sp>
        <p:nvSpPr>
          <p:cNvPr id="475138" name="Shape 475137"/>
          <p:cNvSpPr>
            <a:spLocks noGrp="1" noChangeArrowheads="1"/>
          </p:cNvSpPr>
          <p:nvPr>
            <p:ph type="title"/>
          </p:nvPr>
        </p:nvSpPr>
        <p:spPr/>
        <p:txBody>
          <a:bodyPr/>
          <a:lstStyle/>
          <a:p>
            <a:r>
              <a:rPr lang="en-US"/>
              <a:t>Maps and the Mapper</a:t>
            </a:r>
            <a:endParaRPr lang="en-US" dirty="0"/>
          </a:p>
        </p:txBody>
      </p:sp>
      <p:sp>
        <p:nvSpPr>
          <p:cNvPr id="475139" name="Shape 475138"/>
          <p:cNvSpPr>
            <a:spLocks noGrp="1" noChangeArrowheads="1"/>
          </p:cNvSpPr>
          <p:nvPr>
            <p:ph type="body" idx="1"/>
          </p:nvPr>
        </p:nvSpPr>
        <p:spPr/>
        <p:txBody>
          <a:bodyPr/>
          <a:lstStyle/>
          <a:p>
            <a:r>
              <a:rPr lang="en-US"/>
              <a:t>BizTalk maps are used for data transformation and translation</a:t>
            </a:r>
          </a:p>
          <a:p>
            <a:r>
              <a:rPr lang="en-US"/>
              <a:t>They are based on XSLT</a:t>
            </a:r>
            <a:endParaRPr lang="en-US" dirty="0"/>
          </a:p>
        </p:txBody>
      </p:sp>
      <p:sp>
        <p:nvSpPr>
          <p:cNvPr id="21510" name="Straight Connector 475296"/>
          <p:cNvSpPr>
            <a:spLocks noChangeShapeType="1"/>
          </p:cNvSpPr>
          <p:nvPr/>
        </p:nvSpPr>
        <p:spPr bwMode="auto">
          <a:xfrm flipH="1" flipV="1">
            <a:off x="4329857" y="5847780"/>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1" name="Straight Connector 475297"/>
          <p:cNvSpPr>
            <a:spLocks noChangeShapeType="1"/>
          </p:cNvSpPr>
          <p:nvPr/>
        </p:nvSpPr>
        <p:spPr bwMode="auto">
          <a:xfrm flipH="1" flipV="1">
            <a:off x="5862939" y="5822565"/>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2" name="Straight Connector 475298"/>
          <p:cNvSpPr>
            <a:spLocks noChangeShapeType="1"/>
          </p:cNvSpPr>
          <p:nvPr/>
        </p:nvSpPr>
        <p:spPr bwMode="auto">
          <a:xfrm flipH="1" flipV="1">
            <a:off x="7288303" y="5839374"/>
            <a:ext cx="2268" cy="30816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475300" name="Rounded Rectangle 475299"/>
          <p:cNvSpPr>
            <a:spLocks noChangeArrowheads="1"/>
          </p:cNvSpPr>
          <p:nvPr/>
        </p:nvSpPr>
        <p:spPr bwMode="auto">
          <a:xfrm>
            <a:off x="3920508"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Source</a:t>
            </a:r>
          </a:p>
          <a:p>
            <a:pPr eaLnBrk="0" hangingPunct="0">
              <a:spcBef>
                <a:spcPct val="0"/>
              </a:spcBef>
              <a:buFontTx/>
              <a:buNone/>
            </a:pPr>
            <a:r>
              <a:rPr lang="en-US" sz="1400" b="1" dirty="0">
                <a:latin typeface="Arial Narrow" pitchFamily="34" charset="0"/>
              </a:rPr>
              <a:t>Schema</a:t>
            </a:r>
          </a:p>
        </p:txBody>
      </p:sp>
      <p:sp>
        <p:nvSpPr>
          <p:cNvPr id="475301" name="Rounded Rectangle 475300"/>
          <p:cNvSpPr>
            <a:spLocks noChangeArrowheads="1"/>
          </p:cNvSpPr>
          <p:nvPr/>
        </p:nvSpPr>
        <p:spPr bwMode="auto">
          <a:xfrm>
            <a:off x="5420706"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Map Grid</a:t>
            </a:r>
          </a:p>
        </p:txBody>
      </p:sp>
      <p:sp>
        <p:nvSpPr>
          <p:cNvPr id="475302" name="Rounded Rectangle 475301"/>
          <p:cNvSpPr>
            <a:spLocks noChangeArrowheads="1"/>
          </p:cNvSpPr>
          <p:nvPr/>
        </p:nvSpPr>
        <p:spPr bwMode="auto">
          <a:xfrm>
            <a:off x="6812053" y="6141934"/>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Destination</a:t>
            </a:r>
            <a:br>
              <a:rPr lang="en-US" sz="1400" b="1" dirty="0">
                <a:latin typeface="Arial Narrow" pitchFamily="34" charset="0"/>
              </a:rPr>
            </a:br>
            <a:r>
              <a:rPr lang="en-US" sz="1400" b="1" dirty="0">
                <a:latin typeface="Arial Narrow" pitchFamily="34" charset="0"/>
              </a:rPr>
              <a:t>Schema</a:t>
            </a:r>
          </a:p>
        </p:txBody>
      </p:sp>
      <p:sp>
        <p:nvSpPr>
          <p:cNvPr id="581" name="Rounded Rectangle 580"/>
          <p:cNvSpPr>
            <a:spLocks noChangeArrowheads="1"/>
          </p:cNvSpPr>
          <p:nvPr/>
        </p:nvSpPr>
        <p:spPr bwMode="auto">
          <a:xfrm>
            <a:off x="5563582" y="242715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err="1">
                <a:latin typeface="Arial Narrow" pitchFamily="34" charset="0"/>
              </a:rPr>
              <a:t>Functoid</a:t>
            </a:r>
            <a:endParaRPr lang="en-US" sz="1400" b="1" dirty="0">
              <a:latin typeface="Arial Narrow" pitchFamily="34" charset="0"/>
            </a:endParaRPr>
          </a:p>
        </p:txBody>
      </p:sp>
      <p:sp>
        <p:nvSpPr>
          <p:cNvPr id="22" name="Straight Connector 475297"/>
          <p:cNvSpPr>
            <a:spLocks noChangeShapeType="1"/>
          </p:cNvSpPr>
          <p:nvPr/>
        </p:nvSpPr>
        <p:spPr bwMode="auto">
          <a:xfrm flipH="1">
            <a:off x="5989942" y="2998663"/>
            <a:ext cx="2268" cy="64294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1781024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ceive pipeline 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90" y="2428868"/>
            <a:ext cx="3886200" cy="790576"/>
          </a:xfrm>
          <a:prstGeom prst="rect">
            <a:avLst/>
          </a:prstGeom>
          <a:extLst>
            <a:ext uri="{909E8E84-426E-40DD-AFC4-6F175D3DCCD1}">
              <a14:hiddenFill xmlns:a14="http://schemas.microsoft.com/office/drawing/2010/main">
                <a:solidFill>
                  <a:srgbClr val="FFFFFF"/>
                </a:solidFill>
              </a14:hiddenFill>
            </a:ext>
          </a:extLst>
        </p:spPr>
      </p:pic>
      <p:sp>
        <p:nvSpPr>
          <p:cNvPr id="77" name="Rounded Rectangle 76"/>
          <p:cNvSpPr>
            <a:spLocks noChangeArrowheads="1"/>
          </p:cNvSpPr>
          <p:nvPr/>
        </p:nvSpPr>
        <p:spPr bwMode="auto">
          <a:xfrm>
            <a:off x="5043518" y="3648072"/>
            <a:ext cx="3143272" cy="56198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lstStyle/>
          <a:p>
            <a:pPr marL="180251" indent="-180251" algn="ctr" eaLnBrk="0" hangingPunct="0">
              <a:spcBef>
                <a:spcPct val="20000"/>
              </a:spcBef>
              <a:buClr>
                <a:srgbClr val="8DACD0"/>
              </a:buClr>
              <a:buSzPct val="70000"/>
            </a:pPr>
            <a:r>
              <a:rPr lang="en-US" sz="1400" b="1" dirty="0">
                <a:latin typeface="Arial Narrow" pitchFamily="34" charset="0"/>
              </a:rPr>
              <a:t>Pipeline Components</a:t>
            </a:r>
          </a:p>
        </p:txBody>
      </p:sp>
      <p:sp>
        <p:nvSpPr>
          <p:cNvPr id="479234" name="Shape 479233"/>
          <p:cNvSpPr>
            <a:spLocks noGrp="1" noChangeArrowheads="1"/>
          </p:cNvSpPr>
          <p:nvPr>
            <p:ph type="title"/>
          </p:nvPr>
        </p:nvSpPr>
        <p:spPr/>
        <p:txBody>
          <a:bodyPr/>
          <a:lstStyle/>
          <a:p>
            <a:r>
              <a:rPr lang="en-US"/>
              <a:t>Pipelines…</a:t>
            </a:r>
            <a:endParaRPr lang="en-US" dirty="0"/>
          </a:p>
        </p:txBody>
      </p:sp>
      <p:sp>
        <p:nvSpPr>
          <p:cNvPr id="479245" name="Rounded Rectangle 479244"/>
          <p:cNvSpPr>
            <a:spLocks noChangeArrowheads="1"/>
          </p:cNvSpPr>
          <p:nvPr/>
        </p:nvSpPr>
        <p:spPr bwMode="auto">
          <a:xfrm>
            <a:off x="285720" y="2643182"/>
            <a:ext cx="3890509" cy="224117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Use pipelines to:</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Normalize data from various formats to XML</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Serialize data from XML to various formats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Assemble and disassemble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Decode and encode messages </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Decrypt and encrypt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Assign and verify digital signatures</a:t>
            </a:r>
          </a:p>
        </p:txBody>
      </p:sp>
      <p:sp>
        <p:nvSpPr>
          <p:cNvPr id="73" name="Straight Connector 475296"/>
          <p:cNvSpPr>
            <a:spLocks noChangeShapeType="1"/>
          </p:cNvSpPr>
          <p:nvPr/>
        </p:nvSpPr>
        <p:spPr bwMode="auto">
          <a:xfrm flipH="1" flipV="1">
            <a:off x="554358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4" name="Straight Connector 475296"/>
          <p:cNvSpPr>
            <a:spLocks noChangeShapeType="1"/>
          </p:cNvSpPr>
          <p:nvPr/>
        </p:nvSpPr>
        <p:spPr bwMode="auto">
          <a:xfrm flipH="1" flipV="1">
            <a:off x="625796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5" name="Straight Connector 475296"/>
          <p:cNvSpPr>
            <a:spLocks noChangeShapeType="1"/>
          </p:cNvSpPr>
          <p:nvPr/>
        </p:nvSpPr>
        <p:spPr bwMode="auto">
          <a:xfrm flipH="1" flipV="1">
            <a:off x="70437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6" name="Straight Connector 475296"/>
          <p:cNvSpPr>
            <a:spLocks noChangeShapeType="1"/>
          </p:cNvSpPr>
          <p:nvPr/>
        </p:nvSpPr>
        <p:spPr bwMode="auto">
          <a:xfrm flipH="1" flipV="1">
            <a:off x="77576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pic>
        <p:nvPicPr>
          <p:cNvPr id="1026" name="Picture 2" descr="Send pipeline st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94" y="4576766"/>
            <a:ext cx="3152775" cy="790576"/>
          </a:xfrm>
          <a:prstGeom prst="rect">
            <a:avLst/>
          </a:prstGeom>
          <a:extLst>
            <a:ext uri="{909E8E84-426E-40DD-AFC4-6F175D3DCCD1}">
              <a14:hiddenFill xmlns:a14="http://schemas.microsoft.com/office/drawing/2010/main">
                <a:solidFill>
                  <a:srgbClr val="FFFFFF"/>
                </a:solidFill>
              </a14:hiddenFill>
            </a:ext>
          </a:extLst>
        </p:spPr>
      </p:pic>
      <p:sp>
        <p:nvSpPr>
          <p:cNvPr id="79" name="Straight Connector 475296"/>
          <p:cNvSpPr>
            <a:spLocks noChangeShapeType="1"/>
          </p:cNvSpPr>
          <p:nvPr/>
        </p:nvSpPr>
        <p:spPr bwMode="auto">
          <a:xfrm flipH="1">
            <a:off x="611508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2" name="Straight Connector 475296"/>
          <p:cNvSpPr>
            <a:spLocks noChangeShapeType="1"/>
          </p:cNvSpPr>
          <p:nvPr/>
        </p:nvSpPr>
        <p:spPr bwMode="auto">
          <a:xfrm flipH="1">
            <a:off x="677857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3" name="Straight Connector 475296"/>
          <p:cNvSpPr>
            <a:spLocks noChangeShapeType="1"/>
          </p:cNvSpPr>
          <p:nvPr/>
        </p:nvSpPr>
        <p:spPr bwMode="auto">
          <a:xfrm flipH="1">
            <a:off x="7472410" y="4229850"/>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478614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...and the Pipeline Designer</a:t>
            </a:r>
            <a:endParaRPr lang="sv-SE" dirty="0"/>
          </a:p>
        </p:txBody>
      </p:sp>
      <p:pic>
        <p:nvPicPr>
          <p:cNvPr id="4" name="Picture 3" descr="PipelineDesginer"/>
          <p:cNvPicPr/>
          <p:nvPr/>
        </p:nvPicPr>
        <p:blipFill>
          <a:blip r:embed="rId2"/>
          <a:srcRect/>
          <a:stretch>
            <a:fillRect/>
          </a:stretch>
        </p:blipFill>
        <p:spPr bwMode="auto">
          <a:xfrm>
            <a:off x="3214678" y="2214554"/>
            <a:ext cx="4572000" cy="2868828"/>
          </a:xfrm>
          <a:prstGeom prst="rect">
            <a:avLst/>
          </a:prstGeom>
          <a:noFill/>
          <a:ln w="9525">
            <a:noFill/>
            <a:miter lim="800000"/>
            <a:headEnd/>
            <a:tailEnd/>
          </a:ln>
          <a:effectLst/>
        </p:spPr>
      </p:pic>
      <p:sp>
        <p:nvSpPr>
          <p:cNvPr id="6" name="Straight Connector 475296"/>
          <p:cNvSpPr>
            <a:spLocks noChangeShapeType="1"/>
          </p:cNvSpPr>
          <p:nvPr/>
        </p:nvSpPr>
        <p:spPr bwMode="auto">
          <a:xfrm flipH="1" flipV="1">
            <a:off x="3552589" y="4992234"/>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 name="Straight Connector 475297"/>
          <p:cNvSpPr>
            <a:spLocks noChangeShapeType="1"/>
          </p:cNvSpPr>
          <p:nvPr/>
        </p:nvSpPr>
        <p:spPr bwMode="auto">
          <a:xfrm flipH="1" flipV="1">
            <a:off x="4728481" y="4967019"/>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 name="Straight Connector 475298"/>
          <p:cNvSpPr>
            <a:spLocks noChangeShapeType="1"/>
          </p:cNvSpPr>
          <p:nvPr/>
        </p:nvSpPr>
        <p:spPr bwMode="auto">
          <a:xfrm flipH="1">
            <a:off x="6643702" y="3714752"/>
            <a:ext cx="523598" cy="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9" name="Rounded Rectangle 8"/>
          <p:cNvSpPr>
            <a:spLocks noChangeArrowheads="1"/>
          </p:cNvSpPr>
          <p:nvPr/>
        </p:nvSpPr>
        <p:spPr bwMode="auto">
          <a:xfrm>
            <a:off x="3143240"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Toolbox</a:t>
            </a:r>
          </a:p>
        </p:txBody>
      </p:sp>
      <p:sp>
        <p:nvSpPr>
          <p:cNvPr id="10" name="Rounded Rectangle 9"/>
          <p:cNvSpPr>
            <a:spLocks noChangeArrowheads="1"/>
          </p:cNvSpPr>
          <p:nvPr/>
        </p:nvSpPr>
        <p:spPr bwMode="auto">
          <a:xfrm>
            <a:off x="4286248"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Designer Surface</a:t>
            </a:r>
          </a:p>
        </p:txBody>
      </p:sp>
      <p:sp>
        <p:nvSpPr>
          <p:cNvPr id="11" name="Rounded Rectangle 10"/>
          <p:cNvSpPr>
            <a:spLocks noChangeArrowheads="1"/>
          </p:cNvSpPr>
          <p:nvPr/>
        </p:nvSpPr>
        <p:spPr bwMode="auto">
          <a:xfrm>
            <a:off x="7143768" y="3500438"/>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Stages</a:t>
            </a:r>
          </a:p>
        </p:txBody>
      </p:sp>
      <p:sp>
        <p:nvSpPr>
          <p:cNvPr id="12" name="Straight Connector 475298"/>
          <p:cNvSpPr>
            <a:spLocks noChangeShapeType="1"/>
          </p:cNvSpPr>
          <p:nvPr/>
        </p:nvSpPr>
        <p:spPr bwMode="auto">
          <a:xfrm flipH="1" flipV="1">
            <a:off x="6572264" y="2928934"/>
            <a:ext cx="571504"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13" name="Straight Connector 475298"/>
          <p:cNvSpPr>
            <a:spLocks noChangeShapeType="1"/>
          </p:cNvSpPr>
          <p:nvPr/>
        </p:nvSpPr>
        <p:spPr bwMode="auto">
          <a:xfrm flipH="1">
            <a:off x="6572264" y="3714752"/>
            <a:ext cx="571504" cy="928694"/>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2437825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776" y="1196752"/>
            <a:ext cx="150670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777" y="1196752"/>
            <a:ext cx="33985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196752"/>
            <a:ext cx="108012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0" name="Shape 493569"/>
          <p:cNvSpPr>
            <a:spLocks noGrp="1" noChangeArrowheads="1"/>
          </p:cNvSpPr>
          <p:nvPr>
            <p:ph type="title"/>
          </p:nvPr>
        </p:nvSpPr>
        <p:spPr/>
        <p:txBody>
          <a:bodyPr/>
          <a:lstStyle/>
          <a:p>
            <a:r>
              <a:rPr lang="en-US" dirty="0"/>
              <a:t>Orchestrations and the Orchestration Designer</a:t>
            </a:r>
          </a:p>
        </p:txBody>
      </p:sp>
      <p:sp>
        <p:nvSpPr>
          <p:cNvPr id="493571" name="Shape 493570"/>
          <p:cNvSpPr>
            <a:spLocks noGrp="1" noChangeArrowheads="1"/>
          </p:cNvSpPr>
          <p:nvPr>
            <p:ph type="body" idx="1"/>
          </p:nvPr>
        </p:nvSpPr>
        <p:spPr/>
        <p:txBody>
          <a:bodyPr/>
          <a:lstStyle/>
          <a:p>
            <a:r>
              <a:rPr lang="en-US" dirty="0"/>
              <a:t>Visual Designer</a:t>
            </a:r>
          </a:p>
          <a:p>
            <a:r>
              <a:rPr lang="en-US" dirty="0"/>
              <a:t>Pre-defined shapes</a:t>
            </a:r>
          </a:p>
          <a:p>
            <a:pPr lvl="1"/>
            <a:r>
              <a:rPr lang="en-US" dirty="0"/>
              <a:t>Drag-drop-configure</a:t>
            </a:r>
          </a:p>
          <a:p>
            <a:pPr lvl="1"/>
            <a:r>
              <a:rPr lang="en-US" dirty="0"/>
              <a:t>Not extensible, </a:t>
            </a:r>
            <a:br>
              <a:rPr lang="en-US" dirty="0"/>
            </a:br>
            <a:r>
              <a:rPr lang="en-US" dirty="0"/>
              <a:t>but the Expression </a:t>
            </a:r>
            <a:br>
              <a:rPr lang="en-US" dirty="0"/>
            </a:br>
            <a:r>
              <a:rPr lang="en-US" dirty="0"/>
              <a:t>shape allows you to </a:t>
            </a:r>
            <a:br>
              <a:rPr lang="en-US" dirty="0"/>
            </a:br>
            <a:r>
              <a:rPr lang="en-US" dirty="0"/>
              <a:t>do basically anything.</a:t>
            </a:r>
          </a:p>
        </p:txBody>
      </p:sp>
      <p:sp>
        <p:nvSpPr>
          <p:cNvPr id="493573" name="Rounded Rectangle 493572"/>
          <p:cNvSpPr>
            <a:spLocks noChangeArrowheads="1"/>
          </p:cNvSpPr>
          <p:nvPr/>
        </p:nvSpPr>
        <p:spPr bwMode="auto">
          <a:xfrm>
            <a:off x="2143108" y="4214818"/>
            <a:ext cx="816429"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Toolbox</a:t>
            </a:r>
          </a:p>
        </p:txBody>
      </p:sp>
      <p:sp>
        <p:nvSpPr>
          <p:cNvPr id="493582" name="Rounded Rectangle 493581"/>
          <p:cNvSpPr>
            <a:spLocks noChangeArrowheads="1"/>
          </p:cNvSpPr>
          <p:nvPr/>
        </p:nvSpPr>
        <p:spPr bwMode="auto">
          <a:xfrm>
            <a:off x="5857884" y="1772816"/>
            <a:ext cx="642942"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Design Surface</a:t>
            </a:r>
          </a:p>
        </p:txBody>
      </p:sp>
      <p:sp>
        <p:nvSpPr>
          <p:cNvPr id="493583" name="Rounded Rectangle 493582"/>
          <p:cNvSpPr>
            <a:spLocks noChangeArrowheads="1"/>
          </p:cNvSpPr>
          <p:nvPr/>
        </p:nvSpPr>
        <p:spPr bwMode="auto">
          <a:xfrm>
            <a:off x="4139952" y="5072074"/>
            <a:ext cx="650877"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Port Surface</a:t>
            </a:r>
          </a:p>
        </p:txBody>
      </p:sp>
      <p:sp>
        <p:nvSpPr>
          <p:cNvPr id="493585" name="Rounded Rectangle 493584"/>
          <p:cNvSpPr>
            <a:spLocks noChangeArrowheads="1"/>
          </p:cNvSpPr>
          <p:nvPr/>
        </p:nvSpPr>
        <p:spPr bwMode="auto">
          <a:xfrm>
            <a:off x="7929586" y="2357430"/>
            <a:ext cx="1142976"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Orchestration view</a:t>
            </a:r>
          </a:p>
        </p:txBody>
      </p:sp>
      <p:sp>
        <p:nvSpPr>
          <p:cNvPr id="96" name="Rounded Rectangle 95"/>
          <p:cNvSpPr>
            <a:spLocks noChangeArrowheads="1"/>
          </p:cNvSpPr>
          <p:nvPr/>
        </p:nvSpPr>
        <p:spPr bwMode="auto">
          <a:xfrm>
            <a:off x="8215338" y="4929198"/>
            <a:ext cx="785818"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Property Window</a:t>
            </a:r>
          </a:p>
        </p:txBody>
      </p:sp>
    </p:spTree>
    <p:extLst>
      <p:ext uri="{BB962C8B-B14F-4D97-AF65-F5344CB8AC3E}">
        <p14:creationId xmlns:p14="http://schemas.microsoft.com/office/powerpoint/2010/main" val="1625753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BizTalk project</a:t>
            </a:r>
          </a:p>
          <a:p>
            <a:r>
              <a:rPr lang="sv-SE" sz="2400" b="1" dirty="0"/>
              <a:t>Adding artifacts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213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a:t>Building your first BizTalk Server solution</a:t>
            </a:r>
          </a:p>
          <a:p>
            <a:pPr lvl="1"/>
            <a:r>
              <a:rPr lang="sv-SE" b="1" dirty="0"/>
              <a:t>Create a BizTalk project in Visual Studio 2010</a:t>
            </a:r>
          </a:p>
          <a:p>
            <a:pPr lvl="2"/>
            <a:r>
              <a:rPr lang="sv-SE" b="1" dirty="0" err="1"/>
              <a:t>Create</a:t>
            </a:r>
            <a:r>
              <a:rPr lang="sv-SE" b="1" dirty="0"/>
              <a:t> a schema</a:t>
            </a:r>
          </a:p>
          <a:p>
            <a:pPr lvl="2"/>
            <a:r>
              <a:rPr lang="sv-SE" b="1" dirty="0" err="1"/>
              <a:t>Create</a:t>
            </a:r>
            <a:r>
              <a:rPr lang="sv-SE" b="1" dirty="0"/>
              <a:t> a </a:t>
            </a:r>
            <a:r>
              <a:rPr lang="sv-SE" b="1" dirty="0" err="1"/>
              <a:t>map</a:t>
            </a:r>
            <a:endParaRPr lang="sv-SE" b="1" dirty="0"/>
          </a:p>
          <a:p>
            <a:pPr lvl="2"/>
            <a:r>
              <a:rPr lang="sv-SE" b="1" dirty="0" err="1"/>
              <a:t>Create</a:t>
            </a:r>
            <a:r>
              <a:rPr lang="sv-SE" b="1" dirty="0"/>
              <a:t> an </a:t>
            </a:r>
            <a:r>
              <a:rPr lang="sv-SE" b="1" dirty="0" err="1"/>
              <a:t>orchestration</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2-4</a:t>
            </a:r>
          </a:p>
        </p:txBody>
      </p:sp>
    </p:spTree>
    <p:extLst>
      <p:ext uri="{BB962C8B-B14F-4D97-AF65-F5344CB8AC3E}">
        <p14:creationId xmlns:p14="http://schemas.microsoft.com/office/powerpoint/2010/main" val="343893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fontScale="85000" lnSpcReduction="20000"/>
          </a:bodyPr>
          <a:lstStyle/>
          <a:p>
            <a:r>
              <a:rPr lang="en-US" dirty="0"/>
              <a:t>Need to Integrate systems </a:t>
            </a:r>
          </a:p>
          <a:p>
            <a:pPr lvl="1"/>
            <a:r>
              <a:rPr lang="en-US" dirty="0"/>
              <a:t>Inconsistent information from disparate sources</a:t>
            </a:r>
          </a:p>
          <a:p>
            <a:pPr lvl="1"/>
            <a:r>
              <a:rPr lang="en-US" dirty="0"/>
              <a:t>Lack of competency and standards</a:t>
            </a:r>
          </a:p>
          <a:p>
            <a:r>
              <a:rPr lang="en-US" dirty="0"/>
              <a:t>Want to Automate processes</a:t>
            </a:r>
          </a:p>
          <a:p>
            <a:pPr lvl="1"/>
            <a:r>
              <a:rPr lang="en-US" dirty="0"/>
              <a:t>Inefficient manual processes</a:t>
            </a:r>
          </a:p>
          <a:p>
            <a:pPr lvl="1"/>
            <a:r>
              <a:rPr lang="en-US" dirty="0"/>
              <a:t>Time consuming and focus disturbing </a:t>
            </a:r>
          </a:p>
          <a:p>
            <a:r>
              <a:rPr lang="en-US" dirty="0"/>
              <a:t>Want insight in information flow</a:t>
            </a:r>
          </a:p>
          <a:p>
            <a:pPr lvl="1"/>
            <a:r>
              <a:rPr lang="en-US" dirty="0"/>
              <a:t>Lack of asset and process visibility</a:t>
            </a:r>
          </a:p>
          <a:p>
            <a:pPr lvl="1"/>
            <a:r>
              <a:rPr lang="en-US" dirty="0"/>
              <a:t>Missing control and re-usability </a:t>
            </a:r>
          </a:p>
          <a:p>
            <a:pPr lvl="1"/>
            <a:endParaRPr lang="en-US" dirty="0"/>
          </a:p>
        </p:txBody>
      </p:sp>
      <p:grpSp>
        <p:nvGrpSpPr>
          <p:cNvPr id="5" name="Group 9"/>
          <p:cNvGrpSpPr/>
          <p:nvPr/>
        </p:nvGrpSpPr>
        <p:grpSpPr>
          <a:xfrm>
            <a:off x="5572132" y="1785926"/>
            <a:ext cx="3143272" cy="2428892"/>
            <a:chOff x="5029200" y="3581396"/>
            <a:chExt cx="4451350" cy="3251209"/>
          </a:xfrm>
          <a:effectLst>
            <a:outerShdw blurRad="50800" dist="38100" dir="2700000" algn="tl" rotWithShape="0">
              <a:prstClr val="black">
                <a:alpha val="40000"/>
              </a:prstClr>
            </a:outerShdw>
          </a:effectLst>
        </p:grpSpPr>
        <p:sp>
          <p:nvSpPr>
            <p:cNvPr id="6" name="Line 19"/>
            <p:cNvSpPr>
              <a:spLocks noChangeShapeType="1"/>
            </p:cNvSpPr>
            <p:nvPr/>
          </p:nvSpPr>
          <p:spPr bwMode="auto">
            <a:xfrm flipH="1" flipV="1">
              <a:off x="5848709" y="4675516"/>
              <a:ext cx="1641545" cy="946603"/>
            </a:xfrm>
            <a:prstGeom prst="line">
              <a:avLst/>
            </a:prstGeom>
            <a:noFill/>
            <a:ln w="38100">
              <a:solidFill>
                <a:schemeClr val="folHlink"/>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7" name="Line 20"/>
            <p:cNvSpPr>
              <a:spLocks noChangeShapeType="1"/>
            </p:cNvSpPr>
            <p:nvPr/>
          </p:nvSpPr>
          <p:spPr bwMode="auto">
            <a:xfrm>
              <a:off x="6362271" y="4061570"/>
              <a:ext cx="64408" cy="1925163"/>
            </a:xfrm>
            <a:prstGeom prst="line">
              <a:avLst/>
            </a:prstGeom>
            <a:noFill/>
            <a:ln w="38100">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8" name="Line 21"/>
            <p:cNvSpPr>
              <a:spLocks noChangeShapeType="1"/>
            </p:cNvSpPr>
            <p:nvPr/>
          </p:nvSpPr>
          <p:spPr bwMode="auto">
            <a:xfrm flipH="1">
              <a:off x="6362269" y="4661782"/>
              <a:ext cx="1435614" cy="1080380"/>
            </a:xfrm>
            <a:prstGeom prst="line">
              <a:avLst/>
            </a:prstGeom>
            <a:ln>
              <a:headEnd type="stealth" w="lg" len="lg"/>
              <a:tailEnd type="stealth" w="lg" len="lg"/>
            </a:ln>
          </p:spPr>
          <p:style>
            <a:lnRef idx="1">
              <a:schemeClr val="accent6"/>
            </a:lnRef>
            <a:fillRef idx="0">
              <a:schemeClr val="accent6"/>
            </a:fillRef>
            <a:effectRef idx="0">
              <a:schemeClr val="accent6"/>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9" name="Line 45"/>
            <p:cNvSpPr>
              <a:spLocks noChangeShapeType="1"/>
            </p:cNvSpPr>
            <p:nvPr/>
          </p:nvSpPr>
          <p:spPr bwMode="auto">
            <a:xfrm>
              <a:off x="6435307" y="4002655"/>
              <a:ext cx="1157490" cy="1619464"/>
            </a:xfrm>
            <a:prstGeom prst="line">
              <a:avLst/>
            </a:prstGeom>
            <a:noFill/>
            <a:ln w="38100" cmpd="dbl">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nvGrpSpPr>
            <p:cNvPr id="10" name="Group 71"/>
            <p:cNvGrpSpPr>
              <a:grpSpLocks/>
            </p:cNvGrpSpPr>
            <p:nvPr/>
          </p:nvGrpSpPr>
          <p:grpSpPr bwMode="auto">
            <a:xfrm>
              <a:off x="5638800" y="5521329"/>
              <a:ext cx="1100138" cy="1311276"/>
              <a:chOff x="726" y="2825"/>
              <a:chExt cx="693" cy="826"/>
            </a:xfrm>
          </p:grpSpPr>
          <p:grpSp>
            <p:nvGrpSpPr>
              <p:cNvPr id="35" name="Group 72"/>
              <p:cNvGrpSpPr>
                <a:grpSpLocks/>
              </p:cNvGrpSpPr>
              <p:nvPr/>
            </p:nvGrpSpPr>
            <p:grpSpPr bwMode="auto">
              <a:xfrm>
                <a:off x="726" y="2825"/>
                <a:ext cx="619" cy="577"/>
                <a:chOff x="72" y="2051"/>
                <a:chExt cx="702" cy="655"/>
              </a:xfrm>
            </p:grpSpPr>
            <p:pic>
              <p:nvPicPr>
                <p:cNvPr id="37" name="Picture 73"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8" name="Picture 74"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6" name="Text Box 75"/>
              <p:cNvSpPr txBox="1">
                <a:spLocks noChangeArrowheads="1"/>
              </p:cNvSpPr>
              <p:nvPr/>
            </p:nvSpPr>
            <p:spPr bwMode="auto">
              <a:xfrm>
                <a:off x="818" y="3376"/>
                <a:ext cx="601" cy="275"/>
              </a:xfrm>
              <a:prstGeom prst="rect">
                <a:avLst/>
              </a:prstGeom>
              <a:noFill/>
              <a:ln w="9525">
                <a:noFill/>
                <a:miter lim="800000"/>
                <a:headEnd/>
                <a:tailEnd/>
              </a:ln>
            </p:spPr>
            <p:txBody>
              <a:bodyPr wrap="square">
                <a:spAutoFit/>
              </a:bodyPr>
              <a:lstStyle/>
              <a:p>
                <a:pPr algn="l" eaLnBrk="1" hangingPunct="1">
                  <a:lnSpc>
                    <a:spcPct val="100000"/>
                  </a:lnSpc>
                  <a:spcBef>
                    <a:spcPct val="0"/>
                  </a:spcBef>
                </a:pPr>
                <a:r>
                  <a:rPr lang="en-US" sz="1200" dirty="0">
                    <a:solidFill>
                      <a:schemeClr val="bg2"/>
                    </a:solidFill>
                  </a:rPr>
                  <a:t>CRM</a:t>
                </a:r>
              </a:p>
            </p:txBody>
          </p:sp>
        </p:grpSp>
        <p:grpSp>
          <p:nvGrpSpPr>
            <p:cNvPr id="11" name="Group 76"/>
            <p:cNvGrpSpPr>
              <a:grpSpLocks/>
            </p:cNvGrpSpPr>
            <p:nvPr/>
          </p:nvGrpSpPr>
          <p:grpSpPr bwMode="auto">
            <a:xfrm>
              <a:off x="5029200" y="4256091"/>
              <a:ext cx="1066801" cy="1320801"/>
              <a:chOff x="48" y="2033"/>
              <a:chExt cx="672" cy="832"/>
            </a:xfrm>
          </p:grpSpPr>
          <p:grpSp>
            <p:nvGrpSpPr>
              <p:cNvPr id="31" name="Group 77"/>
              <p:cNvGrpSpPr>
                <a:grpSpLocks/>
              </p:cNvGrpSpPr>
              <p:nvPr/>
            </p:nvGrpSpPr>
            <p:grpSpPr bwMode="auto">
              <a:xfrm>
                <a:off x="72" y="2033"/>
                <a:ext cx="619" cy="577"/>
                <a:chOff x="72" y="2051"/>
                <a:chExt cx="702" cy="655"/>
              </a:xfrm>
            </p:grpSpPr>
            <p:pic>
              <p:nvPicPr>
                <p:cNvPr id="33" name="Picture 78"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4" name="Picture 79"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2" name="Text Box 80"/>
              <p:cNvSpPr txBox="1">
                <a:spLocks noChangeArrowheads="1"/>
              </p:cNvSpPr>
              <p:nvPr/>
            </p:nvSpPr>
            <p:spPr bwMode="auto">
              <a:xfrm>
                <a:off x="48" y="2590"/>
                <a:ext cx="672" cy="275"/>
              </a:xfrm>
              <a:prstGeom prst="rect">
                <a:avLst/>
              </a:prstGeom>
              <a:noFill/>
              <a:ln w="9525">
                <a:noFill/>
                <a:miter lim="800000"/>
                <a:headEnd/>
                <a:tailEnd/>
              </a:ln>
            </p:spPr>
            <p:txBody>
              <a:bodyPr>
                <a:spAutoFit/>
              </a:bodyPr>
              <a:lstStyle/>
              <a:p>
                <a:pPr algn="ctr" eaLnBrk="1" hangingPunct="1">
                  <a:lnSpc>
                    <a:spcPct val="100000"/>
                  </a:lnSpc>
                  <a:spcBef>
                    <a:spcPct val="0"/>
                  </a:spcBef>
                </a:pPr>
                <a:r>
                  <a:rPr lang="en-US" sz="1200" dirty="0">
                    <a:solidFill>
                      <a:schemeClr val="bg2"/>
                    </a:solidFill>
                  </a:rPr>
                  <a:t>HR</a:t>
                </a:r>
              </a:p>
            </p:txBody>
          </p:sp>
        </p:grpSp>
        <p:grpSp>
          <p:nvGrpSpPr>
            <p:cNvPr id="12" name="Group 81"/>
            <p:cNvGrpSpPr>
              <a:grpSpLocks/>
            </p:cNvGrpSpPr>
            <p:nvPr/>
          </p:nvGrpSpPr>
          <p:grpSpPr bwMode="auto">
            <a:xfrm>
              <a:off x="7372348" y="5195895"/>
              <a:ext cx="2108202" cy="1357314"/>
              <a:chOff x="1452" y="3387"/>
              <a:chExt cx="1328" cy="855"/>
            </a:xfrm>
          </p:grpSpPr>
          <p:grpSp>
            <p:nvGrpSpPr>
              <p:cNvPr id="27" name="Group 82"/>
              <p:cNvGrpSpPr>
                <a:grpSpLocks/>
              </p:cNvGrpSpPr>
              <p:nvPr/>
            </p:nvGrpSpPr>
            <p:grpSpPr bwMode="auto">
              <a:xfrm>
                <a:off x="1512" y="3387"/>
                <a:ext cx="619" cy="585"/>
                <a:chOff x="1512" y="3483"/>
                <a:chExt cx="619" cy="585"/>
              </a:xfrm>
            </p:grpSpPr>
            <p:pic>
              <p:nvPicPr>
                <p:cNvPr id="29" name="Picture 83" descr="pie-gray"/>
                <p:cNvPicPr>
                  <a:picLocks noChangeAspect="1" noChangeArrowheads="1"/>
                </p:cNvPicPr>
                <p:nvPr/>
              </p:nvPicPr>
              <p:blipFill>
                <a:blip r:embed="rId3" cstate="screen"/>
                <a:srcRect/>
                <a:stretch>
                  <a:fillRect/>
                </a:stretch>
              </p:blipFill>
              <p:spPr bwMode="auto">
                <a:xfrm>
                  <a:off x="1512" y="3808"/>
                  <a:ext cx="619" cy="260"/>
                </a:xfrm>
                <a:prstGeom prst="rect">
                  <a:avLst/>
                </a:prstGeom>
                <a:noFill/>
                <a:ln w="9525">
                  <a:noFill/>
                  <a:miter lim="800000"/>
                  <a:headEnd/>
                  <a:tailEnd/>
                </a:ln>
              </p:spPr>
            </p:pic>
            <p:pic>
              <p:nvPicPr>
                <p:cNvPr id="30" name="Picture 84" descr="Server Commerce"/>
                <p:cNvPicPr>
                  <a:picLocks noChangeAspect="1" noChangeArrowheads="1"/>
                </p:cNvPicPr>
                <p:nvPr/>
              </p:nvPicPr>
              <p:blipFill>
                <a:blip r:embed="rId5" cstate="screen"/>
                <a:srcRect/>
                <a:stretch>
                  <a:fillRect/>
                </a:stretch>
              </p:blipFill>
              <p:spPr bwMode="auto">
                <a:xfrm>
                  <a:off x="1642" y="3483"/>
                  <a:ext cx="347" cy="561"/>
                </a:xfrm>
                <a:prstGeom prst="rect">
                  <a:avLst/>
                </a:prstGeom>
                <a:noFill/>
                <a:ln w="9525">
                  <a:noFill/>
                  <a:miter lim="800000"/>
                  <a:headEnd/>
                  <a:tailEnd/>
                </a:ln>
              </p:spPr>
            </p:pic>
          </p:grpSp>
          <p:sp>
            <p:nvSpPr>
              <p:cNvPr id="28" name="Text Box 85"/>
              <p:cNvSpPr txBox="1">
                <a:spLocks noChangeArrowheads="1"/>
              </p:cNvSpPr>
              <p:nvPr/>
            </p:nvSpPr>
            <p:spPr bwMode="auto">
              <a:xfrm>
                <a:off x="1452" y="3967"/>
                <a:ext cx="1328"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E-Commerce</a:t>
                </a:r>
              </a:p>
            </p:txBody>
          </p:sp>
        </p:grpSp>
        <p:grpSp>
          <p:nvGrpSpPr>
            <p:cNvPr id="13" name="Group 86"/>
            <p:cNvGrpSpPr>
              <a:grpSpLocks/>
            </p:cNvGrpSpPr>
            <p:nvPr/>
          </p:nvGrpSpPr>
          <p:grpSpPr bwMode="auto">
            <a:xfrm>
              <a:off x="6096000" y="3581396"/>
              <a:ext cx="781050" cy="623887"/>
              <a:chOff x="1905" y="1323"/>
              <a:chExt cx="666" cy="531"/>
            </a:xfrm>
          </p:grpSpPr>
          <p:pic>
            <p:nvPicPr>
              <p:cNvPr id="24" name="Picture 87" descr="XP icon my computer"/>
              <p:cNvPicPr>
                <a:picLocks noChangeAspect="1" noChangeArrowheads="1"/>
              </p:cNvPicPr>
              <p:nvPr/>
            </p:nvPicPr>
            <p:blipFill>
              <a:blip r:embed="rId6" cstate="screen"/>
              <a:srcRect/>
              <a:stretch>
                <a:fillRect/>
              </a:stretch>
            </p:blipFill>
            <p:spPr bwMode="auto">
              <a:xfrm flipH="1">
                <a:off x="2043" y="1323"/>
                <a:ext cx="396" cy="396"/>
              </a:xfrm>
              <a:prstGeom prst="rect">
                <a:avLst/>
              </a:prstGeom>
              <a:noFill/>
              <a:ln w="9525">
                <a:noFill/>
                <a:miter lim="800000"/>
                <a:headEnd/>
                <a:tailEnd/>
              </a:ln>
            </p:spPr>
          </p:pic>
          <p:pic>
            <p:nvPicPr>
              <p:cNvPr id="25" name="Picture 88" descr="XP icon my documents"/>
              <p:cNvPicPr>
                <a:picLocks noChangeAspect="1" noChangeArrowheads="1"/>
              </p:cNvPicPr>
              <p:nvPr/>
            </p:nvPicPr>
            <p:blipFill>
              <a:blip r:embed="rId7" cstate="screen"/>
              <a:srcRect/>
              <a:stretch>
                <a:fillRect/>
              </a:stretch>
            </p:blipFill>
            <p:spPr bwMode="auto">
              <a:xfrm>
                <a:off x="2349" y="1580"/>
                <a:ext cx="222" cy="249"/>
              </a:xfrm>
              <a:prstGeom prst="rect">
                <a:avLst/>
              </a:prstGeom>
              <a:noFill/>
              <a:ln w="9525">
                <a:noFill/>
                <a:miter lim="800000"/>
                <a:headEnd/>
                <a:tailEnd/>
              </a:ln>
            </p:spPr>
          </p:pic>
          <p:pic>
            <p:nvPicPr>
              <p:cNvPr id="26" name="Picture 89" descr="user business user woman"/>
              <p:cNvPicPr>
                <a:picLocks noChangeAspect="1" noChangeArrowheads="1"/>
              </p:cNvPicPr>
              <p:nvPr/>
            </p:nvPicPr>
            <p:blipFill>
              <a:blip r:embed="rId8" cstate="screen"/>
              <a:srcRect/>
              <a:stretch>
                <a:fillRect/>
              </a:stretch>
            </p:blipFill>
            <p:spPr bwMode="auto">
              <a:xfrm flipH="1">
                <a:off x="1905" y="1498"/>
                <a:ext cx="263" cy="356"/>
              </a:xfrm>
              <a:prstGeom prst="rect">
                <a:avLst/>
              </a:prstGeom>
              <a:noFill/>
              <a:ln w="9525">
                <a:noFill/>
                <a:miter lim="800000"/>
                <a:headEnd/>
                <a:tailEnd/>
              </a:ln>
            </p:spPr>
          </p:pic>
        </p:grpSp>
        <p:grpSp>
          <p:nvGrpSpPr>
            <p:cNvPr id="14" name="Group 90"/>
            <p:cNvGrpSpPr>
              <a:grpSpLocks/>
            </p:cNvGrpSpPr>
            <p:nvPr/>
          </p:nvGrpSpPr>
          <p:grpSpPr bwMode="auto">
            <a:xfrm>
              <a:off x="7696205" y="3844933"/>
              <a:ext cx="1271589" cy="1335089"/>
              <a:chOff x="2598" y="2933"/>
              <a:chExt cx="801" cy="841"/>
            </a:xfrm>
          </p:grpSpPr>
          <p:grpSp>
            <p:nvGrpSpPr>
              <p:cNvPr id="19" name="Group 91"/>
              <p:cNvGrpSpPr>
                <a:grpSpLocks/>
              </p:cNvGrpSpPr>
              <p:nvPr/>
            </p:nvGrpSpPr>
            <p:grpSpPr bwMode="auto">
              <a:xfrm>
                <a:off x="2598" y="2933"/>
                <a:ext cx="619" cy="577"/>
                <a:chOff x="72" y="2051"/>
                <a:chExt cx="702" cy="655"/>
              </a:xfrm>
            </p:grpSpPr>
            <p:pic>
              <p:nvPicPr>
                <p:cNvPr id="22" name="Picture 92"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23" name="Picture 93"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20" name="Text Box 94"/>
              <p:cNvSpPr txBox="1">
                <a:spLocks noChangeArrowheads="1"/>
              </p:cNvSpPr>
              <p:nvPr/>
            </p:nvSpPr>
            <p:spPr bwMode="auto">
              <a:xfrm>
                <a:off x="2760" y="3499"/>
                <a:ext cx="639"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ERP</a:t>
                </a:r>
              </a:p>
            </p:txBody>
          </p:sp>
          <p:pic>
            <p:nvPicPr>
              <p:cNvPr id="21" name="Picture 95" descr="Shipping box with label"/>
              <p:cNvPicPr>
                <a:picLocks noChangeAspect="1" noChangeArrowheads="1"/>
              </p:cNvPicPr>
              <p:nvPr/>
            </p:nvPicPr>
            <p:blipFill>
              <a:blip r:embed="rId9" cstate="screen"/>
              <a:srcRect/>
              <a:stretch>
                <a:fillRect/>
              </a:stretch>
            </p:blipFill>
            <p:spPr bwMode="auto">
              <a:xfrm>
                <a:off x="2916" y="3175"/>
                <a:ext cx="306" cy="270"/>
              </a:xfrm>
              <a:prstGeom prst="rect">
                <a:avLst/>
              </a:prstGeom>
              <a:noFill/>
              <a:ln w="9525">
                <a:noFill/>
                <a:miter lim="800000"/>
                <a:headEnd/>
                <a:tailEnd/>
              </a:ln>
            </p:spPr>
          </p:pic>
        </p:grpSp>
        <p:sp>
          <p:nvSpPr>
            <p:cNvPr id="15" name="Line 20"/>
            <p:cNvSpPr>
              <a:spLocks noChangeShapeType="1"/>
            </p:cNvSpPr>
            <p:nvPr/>
          </p:nvSpPr>
          <p:spPr bwMode="auto">
            <a:xfrm flipH="1">
              <a:off x="6567358" y="5693431"/>
              <a:ext cx="1092896" cy="168773"/>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16" name="Line 20"/>
            <p:cNvSpPr>
              <a:spLocks noChangeShapeType="1"/>
            </p:cNvSpPr>
            <p:nvPr/>
          </p:nvSpPr>
          <p:spPr bwMode="auto">
            <a:xfrm flipH="1">
              <a:off x="5952094" y="4541741"/>
              <a:ext cx="1743245" cy="240085"/>
            </a:xfrm>
            <a:prstGeom prst="line">
              <a:avLst/>
            </a:prstGeom>
            <a:noFill/>
            <a:ln w="38100">
              <a:solidFill>
                <a:srgbClr val="92D05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7" name="Line 20"/>
            <p:cNvSpPr>
              <a:spLocks noChangeShapeType="1"/>
            </p:cNvSpPr>
            <p:nvPr/>
          </p:nvSpPr>
          <p:spPr bwMode="auto">
            <a:xfrm flipH="1" flipV="1">
              <a:off x="5747007" y="4781824"/>
              <a:ext cx="307632" cy="720254"/>
            </a:xfrm>
            <a:prstGeom prst="line">
              <a:avLst/>
            </a:prstGeom>
            <a:noFill/>
            <a:ln w="38100">
              <a:solidFill>
                <a:srgbClr val="FF000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8" name="Line 45"/>
            <p:cNvSpPr>
              <a:spLocks noChangeShapeType="1"/>
            </p:cNvSpPr>
            <p:nvPr/>
          </p:nvSpPr>
          <p:spPr bwMode="auto">
            <a:xfrm>
              <a:off x="5952095" y="5021907"/>
              <a:ext cx="1743246" cy="360129"/>
            </a:xfrm>
            <a:prstGeom prst="line">
              <a:avLst/>
            </a:prstGeom>
            <a:noFill/>
            <a:ln w="38100">
              <a:solidFill>
                <a:srgbClr val="0070C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pic>
        <p:nvPicPr>
          <p:cNvPr id="1026" name="Picture 2" descr="C:\Users\hedbergjh\Pictures\Microsoft Clip Organizer\j043382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84" y="2285992"/>
            <a:ext cx="1785950" cy="1785950"/>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hedbergjh\Pictures\Microsoft Clip Organizer\j04339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5306" y="2714620"/>
            <a:ext cx="642942" cy="642942"/>
          </a:xfrm>
          <a:prstGeom prst="rect">
            <a:avLst/>
          </a:prstGeom>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215338" y="2857496"/>
            <a:ext cx="517525" cy="361950"/>
            <a:chOff x="4344988" y="2058988"/>
            <a:chExt cx="517525" cy="361950"/>
          </a:xfrm>
        </p:grpSpPr>
        <p:pic>
          <p:nvPicPr>
            <p:cNvPr id="41" name="Rectangle 2100" descr="Volume01"/>
            <p:cNvPicPr>
              <a:picLocks noChangeAspect="1" noChangeArrowheads="1"/>
            </p:cNvPicPr>
            <p:nvPr/>
          </p:nvPicPr>
          <p:blipFill>
            <a:blip r:embed="rId12"/>
            <a:srcRect/>
            <a:stretch>
              <a:fillRect/>
            </a:stretch>
          </p:blipFill>
          <p:spPr bwMode="auto">
            <a:xfrm>
              <a:off x="4532313" y="2058988"/>
              <a:ext cx="330200" cy="266700"/>
            </a:xfrm>
            <a:prstGeom prst="rect">
              <a:avLst/>
            </a:prstGeom>
            <a:noFill/>
            <a:ln w="9525">
              <a:noFill/>
              <a:miter lim="800000"/>
              <a:headEnd/>
              <a:tailEnd/>
            </a:ln>
          </p:spPr>
        </p:pic>
        <p:pic>
          <p:nvPicPr>
            <p:cNvPr id="42" name="Rectangle 2101" descr="ServerProcess01"/>
            <p:cNvPicPr>
              <a:picLocks noChangeAspect="1" noChangeArrowheads="1"/>
            </p:cNvPicPr>
            <p:nvPr/>
          </p:nvPicPr>
          <p:blipFill>
            <a:blip r:embed="rId13"/>
            <a:srcRect/>
            <a:stretch>
              <a:fillRect/>
            </a:stretch>
          </p:blipFill>
          <p:spPr bwMode="auto">
            <a:xfrm>
              <a:off x="4344988" y="2132013"/>
              <a:ext cx="376237" cy="288925"/>
            </a:xfrm>
            <a:prstGeom prst="rect">
              <a:avLst/>
            </a:prstGeom>
            <a:noFill/>
            <a:ln w="9525">
              <a:noFill/>
              <a:miter lim="800000"/>
              <a:headEnd/>
              <a:tailEnd/>
            </a:ln>
          </p:spPr>
        </p:pic>
      </p:grpSp>
      <p:cxnSp>
        <p:nvCxnSpPr>
          <p:cNvPr id="40" name="Curved Connector 39"/>
          <p:cNvCxnSpPr>
            <a:endCxn id="1027" idx="0"/>
          </p:cNvCxnSpPr>
          <p:nvPr/>
        </p:nvCxnSpPr>
        <p:spPr bwMode="auto">
          <a:xfrm rot="16200000" flipH="1">
            <a:off x="8037684" y="2215528"/>
            <a:ext cx="444805" cy="553379"/>
          </a:xfrm>
          <a:prstGeom prst="curvedConnector3">
            <a:avLst>
              <a:gd name="adj1" fmla="val -9816"/>
            </a:avLst>
          </a:prstGeom>
          <a:solidFill>
            <a:schemeClr val="bg1"/>
          </a:solidFill>
          <a:ln w="25400" cap="flat" cmpd="sng" algn="ctr">
            <a:solidFill>
              <a:schemeClr val="accent5">
                <a:lumMod val="50000"/>
              </a:schemeClr>
            </a:solidFill>
            <a:prstDash val="sysDot"/>
            <a:round/>
            <a:headEnd type="arrow"/>
            <a:tailEnd type="arrow"/>
          </a:ln>
          <a:effectLst/>
        </p:spPr>
      </p:cxnSp>
      <p:cxnSp>
        <p:nvCxnSpPr>
          <p:cNvPr id="48" name="Curved Connector 47"/>
          <p:cNvCxnSpPr>
            <a:stCxn id="1027" idx="2"/>
          </p:cNvCxnSpPr>
          <p:nvPr/>
        </p:nvCxnSpPr>
        <p:spPr bwMode="auto">
          <a:xfrm rot="5400000">
            <a:off x="8092730" y="3235895"/>
            <a:ext cx="322381" cy="565715"/>
          </a:xfrm>
          <a:prstGeom prst="curvedConnector3">
            <a:avLst>
              <a:gd name="adj1" fmla="val 104179"/>
            </a:avLst>
          </a:prstGeom>
          <a:solidFill>
            <a:schemeClr val="bg1"/>
          </a:solidFill>
          <a:ln w="25400" cap="flat" cmpd="dbl" algn="ctr">
            <a:solidFill>
              <a:srgbClr val="7030A0"/>
            </a:solidFill>
            <a:prstDash val="lgDashDotDot"/>
            <a:round/>
            <a:headEnd type="arrow"/>
            <a:tailEnd type="arrow"/>
          </a:ln>
          <a:effectLst/>
        </p:spPr>
      </p:cxnSp>
      <p:pic>
        <p:nvPicPr>
          <p:cNvPr id="47" name="Picture 5" descr="C:\Users\hedbergjh\Pictures\Microsoft Clip Organizer\00432684.png"/>
          <p:cNvPicPr>
            <a:picLocks noChangeAspect="1" noChangeArrowheads="1"/>
          </p:cNvPicPr>
          <p:nvPr/>
        </p:nvPicPr>
        <p:blipFill>
          <a:blip r:embed="rId1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0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par>
                                <p:cTn id="48" presetID="9" presetClass="emph" presetSubtype="0" nodeType="with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9" presetClass="emph" presetSubtype="0" nodeType="withEffect">
                                  <p:stCondLst>
                                    <p:cond delay="0"/>
                                  </p:stCondLst>
                                  <p:childTnLst>
                                    <p:set>
                                      <p:cBhvr rctx="PPT">
                                        <p:cTn id="52" dur="indefinite"/>
                                        <p:tgtEl>
                                          <p:spTgt spid="1027"/>
                                        </p:tgtEl>
                                        <p:attrNameLst>
                                          <p:attrName>style.opacity</p:attrName>
                                        </p:attrNameLst>
                                      </p:cBhvr>
                                      <p:to>
                                        <p:strVal val="0.5"/>
                                      </p:to>
                                    </p:set>
                                    <p:animEffect filter="image" prLst="opacity: 0.5">
                                      <p:cBhvr rctx="IE">
                                        <p:cTn id="53" dur="indefinite"/>
                                        <p:tgtEl>
                                          <p:spTgt spid="1027"/>
                                        </p:tgtEl>
                                      </p:cBhvr>
                                    </p:animEffect>
                                  </p:childTnLst>
                                </p:cTn>
                              </p:par>
                              <p:par>
                                <p:cTn id="54" presetID="9" presetClass="emph" presetSubtype="0" nodeType="withEffect">
                                  <p:stCondLst>
                                    <p:cond delay="0"/>
                                  </p:stCondLst>
                                  <p:childTnLst>
                                    <p:set>
                                      <p:cBhvr rctx="PPT">
                                        <p:cTn id="55" dur="indefinite"/>
                                        <p:tgtEl>
                                          <p:spTgt spid="4"/>
                                        </p:tgtEl>
                                        <p:attrNameLst>
                                          <p:attrName>style.opacity</p:attrName>
                                        </p:attrNameLst>
                                      </p:cBhvr>
                                      <p:to>
                                        <p:strVal val="0.5"/>
                                      </p:to>
                                    </p:set>
                                    <p:animEffect filter="image" prLst="opacity: 0.5">
                                      <p:cBhvr rctx="IE">
                                        <p:cTn id="56" dur="indefinite"/>
                                        <p:tgtEl>
                                          <p:spTgt spid="4"/>
                                        </p:tgtEl>
                                      </p:cBhvr>
                                    </p:animEffect>
                                  </p:childTnLst>
                                </p:cTn>
                              </p:par>
                              <p:par>
                                <p:cTn id="57" presetID="9" presetClass="emph" presetSubtype="0" nodeType="withEffect">
                                  <p:stCondLst>
                                    <p:cond delay="0"/>
                                  </p:stCondLst>
                                  <p:childTnLst>
                                    <p:set>
                                      <p:cBhvr rctx="PPT">
                                        <p:cTn id="58" dur="indefinite"/>
                                        <p:tgtEl>
                                          <p:spTgt spid="40"/>
                                        </p:tgtEl>
                                        <p:attrNameLst>
                                          <p:attrName>style.opacity</p:attrName>
                                        </p:attrNameLst>
                                      </p:cBhvr>
                                      <p:to>
                                        <p:strVal val="0.5"/>
                                      </p:to>
                                    </p:set>
                                    <p:animEffect filter="image" prLst="opacity: 0.5">
                                      <p:cBhvr rctx="IE">
                                        <p:cTn id="59" dur="indefinite"/>
                                        <p:tgtEl>
                                          <p:spTgt spid="40"/>
                                        </p:tgtEl>
                                      </p:cBhvr>
                                    </p:animEffect>
                                  </p:childTnLst>
                                </p:cTn>
                              </p:par>
                              <p:par>
                                <p:cTn id="60" presetID="9" presetClass="emph" presetSubtype="0" nodeType="withEffect">
                                  <p:stCondLst>
                                    <p:cond delay="0"/>
                                  </p:stCondLst>
                                  <p:childTnLst>
                                    <p:set>
                                      <p:cBhvr rctx="PPT">
                                        <p:cTn id="61" dur="indefinite"/>
                                        <p:tgtEl>
                                          <p:spTgt spid="48"/>
                                        </p:tgtEl>
                                        <p:attrNameLst>
                                          <p:attrName>style.opacity</p:attrName>
                                        </p:attrNameLst>
                                      </p:cBhvr>
                                      <p:to>
                                        <p:strVal val="0.5"/>
                                      </p:to>
                                    </p:set>
                                    <p:animEffect filter="image" prLst="opacity: 0.5">
                                      <p:cBhvr rctx="IE">
                                        <p:cTn id="62" dur="indefinite"/>
                                        <p:tgtEl>
                                          <p:spTgt spid="48"/>
                                        </p:tgtEl>
                                      </p:cBhvr>
                                    </p:animEffect>
                                  </p:childTnLst>
                                </p:cTn>
                              </p:par>
                              <p:par>
                                <p:cTn id="63" presetID="1" presetClass="entr" presetSubtype="0"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3: BizTalk Server Administration</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System requirements</a:t>
            </a:r>
          </a:p>
          <a:p>
            <a:pPr marL="342900" indent="-342900">
              <a:buFont typeface="Wingdings" pitchFamily="2" charset="2"/>
              <a:buChar char="§"/>
            </a:pPr>
            <a:r>
              <a:rPr lang="en-US" dirty="0"/>
              <a:t>BizTalk Server </a:t>
            </a:r>
            <a:r>
              <a:rPr lang="en-US" dirty="0">
                <a:solidFill>
                  <a:schemeClr val="bg1"/>
                </a:solidFill>
              </a:rPr>
              <a:t>Administration Console</a:t>
            </a:r>
          </a:p>
          <a:p>
            <a:pPr marL="342900" indent="-342900">
              <a:buFont typeface="Wingdings" pitchFamily="2" charset="2"/>
              <a:buChar char="§"/>
            </a:pPr>
            <a:r>
              <a:rPr lang="en-US" dirty="0"/>
              <a:t>BizTalk run-time infrastructure</a:t>
            </a:r>
          </a:p>
          <a:p>
            <a:endParaRPr lang="en-US" dirty="0"/>
          </a:p>
        </p:txBody>
      </p:sp>
    </p:spTree>
    <p:extLst>
      <p:ext uri="{BB962C8B-B14F-4D97-AF65-F5344CB8AC3E}">
        <p14:creationId xmlns:p14="http://schemas.microsoft.com/office/powerpoint/2010/main" val="443337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System requirements – BizTalk Server 2016 </a:t>
            </a:r>
          </a:p>
        </p:txBody>
      </p:sp>
      <p:sp>
        <p:nvSpPr>
          <p:cNvPr id="3" name="AutoShape 5"/>
          <p:cNvSpPr>
            <a:spLocks noChangeArrowheads="1"/>
          </p:cNvSpPr>
          <p:nvPr/>
        </p:nvSpPr>
        <p:spPr bwMode="auto">
          <a:xfrm>
            <a:off x="214282"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Minimum hardware requirements</a:t>
            </a:r>
          </a:p>
        </p:txBody>
      </p:sp>
      <p:sp>
        <p:nvSpPr>
          <p:cNvPr id="4" name="AutoShape 6"/>
          <p:cNvSpPr>
            <a:spLocks noChangeArrowheads="1"/>
          </p:cNvSpPr>
          <p:nvPr/>
        </p:nvSpPr>
        <p:spPr bwMode="auto">
          <a:xfrm>
            <a:off x="392082"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2"/>
              </a:buBlip>
            </a:pPr>
            <a:r>
              <a:rPr lang="en-US" dirty="0"/>
              <a:t>1 GHz or higher for single processors</a:t>
            </a:r>
          </a:p>
          <a:p>
            <a:pPr marL="225425" indent="-225425" algn="l">
              <a:lnSpc>
                <a:spcPct val="90000"/>
              </a:lnSpc>
              <a:spcBef>
                <a:spcPct val="40000"/>
              </a:spcBef>
              <a:buClr>
                <a:srgbClr val="8DACD0"/>
              </a:buClr>
              <a:buSzPct val="80000"/>
              <a:buFont typeface="Wingdings" pitchFamily="2" charset="2"/>
              <a:buBlip>
                <a:blip r:embed="rId2"/>
              </a:buBlip>
            </a:pPr>
            <a:r>
              <a:rPr lang="en-US" dirty="0"/>
              <a:t>32-bit</a:t>
            </a:r>
          </a:p>
          <a:p>
            <a:pPr marL="225425" indent="-225425" algn="l">
              <a:lnSpc>
                <a:spcPct val="90000"/>
              </a:lnSpc>
              <a:spcBef>
                <a:spcPct val="40000"/>
              </a:spcBef>
              <a:buClr>
                <a:srgbClr val="8DACD0"/>
              </a:buClr>
              <a:buSzPct val="80000"/>
              <a:buFont typeface="Wingdings" pitchFamily="2" charset="2"/>
              <a:buBlip>
                <a:blip r:embed="rId2"/>
              </a:buBlip>
            </a:pPr>
            <a:r>
              <a:rPr lang="en-US" dirty="0"/>
              <a:t>2 GB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10 GB of available hard disk space </a:t>
            </a:r>
          </a:p>
        </p:txBody>
      </p:sp>
      <p:sp>
        <p:nvSpPr>
          <p:cNvPr id="5" name="AutoShape 7"/>
          <p:cNvSpPr>
            <a:spLocks noChangeArrowheads="1"/>
          </p:cNvSpPr>
          <p:nvPr/>
        </p:nvSpPr>
        <p:spPr bwMode="auto">
          <a:xfrm>
            <a:off x="214282"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Recommended hardware</a:t>
            </a:r>
          </a:p>
        </p:txBody>
      </p:sp>
      <p:sp>
        <p:nvSpPr>
          <p:cNvPr id="6" name="AutoShape 8"/>
          <p:cNvSpPr>
            <a:spLocks noChangeArrowheads="1"/>
          </p:cNvSpPr>
          <p:nvPr/>
        </p:nvSpPr>
        <p:spPr bwMode="auto">
          <a:xfrm>
            <a:off x="400019"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1 Quad/</a:t>
            </a:r>
            <a:r>
              <a:rPr lang="en-US" dirty="0" err="1"/>
              <a:t>Hexa</a:t>
            </a:r>
            <a:r>
              <a:rPr lang="en-US" dirty="0"/>
              <a:t>/</a:t>
            </a:r>
            <a:r>
              <a:rPr lang="en-US" dirty="0" err="1"/>
              <a:t>Octo</a:t>
            </a:r>
            <a:r>
              <a:rPr lang="en-US" dirty="0"/>
              <a:t> core processor</a:t>
            </a:r>
          </a:p>
          <a:p>
            <a:pPr marL="225425" indent="-225425" algn="l">
              <a:lnSpc>
                <a:spcPct val="90000"/>
              </a:lnSpc>
              <a:spcBef>
                <a:spcPct val="40000"/>
              </a:spcBef>
              <a:buClr>
                <a:srgbClr val="8DACD0"/>
              </a:buClr>
              <a:buSzPct val="80000"/>
              <a:buFont typeface="Wingdings" pitchFamily="2" charset="2"/>
              <a:buBlip>
                <a:blip r:embed="rId2"/>
              </a:buBlip>
            </a:pPr>
            <a:r>
              <a:rPr lang="en-US" dirty="0"/>
              <a:t>64-bit</a:t>
            </a:r>
          </a:p>
          <a:p>
            <a:pPr marL="225425" indent="-225425" algn="l">
              <a:lnSpc>
                <a:spcPct val="90000"/>
              </a:lnSpc>
              <a:spcBef>
                <a:spcPct val="40000"/>
              </a:spcBef>
              <a:buClr>
                <a:srgbClr val="8DACD0"/>
              </a:buClr>
              <a:buSzPct val="80000"/>
              <a:buFont typeface="Wingdings" pitchFamily="2" charset="2"/>
              <a:buBlip>
                <a:blip r:embed="rId2"/>
              </a:buBlip>
            </a:pPr>
            <a:r>
              <a:rPr lang="en-US" dirty="0"/>
              <a:t>8 GB or more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45+15 GB or more available hard disk space</a:t>
            </a:r>
          </a:p>
        </p:txBody>
      </p:sp>
      <p:sp>
        <p:nvSpPr>
          <p:cNvPr id="7" name="AutoShape 5"/>
          <p:cNvSpPr>
            <a:spLocks noChangeArrowheads="1"/>
          </p:cNvSpPr>
          <p:nvPr/>
        </p:nvSpPr>
        <p:spPr bwMode="auto">
          <a:xfrm>
            <a:off x="4714876"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Minimum software requirements</a:t>
            </a:r>
          </a:p>
        </p:txBody>
      </p:sp>
      <p:sp>
        <p:nvSpPr>
          <p:cNvPr id="8" name="AutoShape 6"/>
          <p:cNvSpPr>
            <a:spLocks noChangeArrowheads="1"/>
          </p:cNvSpPr>
          <p:nvPr/>
        </p:nvSpPr>
        <p:spPr bwMode="auto">
          <a:xfrm>
            <a:off x="4892676"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8.1</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2014 SP1 </a:t>
            </a:r>
            <a:r>
              <a:rPr lang="en-US" dirty="0" err="1"/>
              <a:t>Std</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a:t>.NET 4.6</a:t>
            </a:r>
          </a:p>
        </p:txBody>
      </p:sp>
      <p:sp>
        <p:nvSpPr>
          <p:cNvPr id="9" name="AutoShape 7"/>
          <p:cNvSpPr>
            <a:spLocks noChangeArrowheads="1"/>
          </p:cNvSpPr>
          <p:nvPr/>
        </p:nvSpPr>
        <p:spPr bwMode="auto">
          <a:xfrm>
            <a:off x="4714876"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Recommended software</a:t>
            </a:r>
          </a:p>
        </p:txBody>
      </p:sp>
      <p:sp>
        <p:nvSpPr>
          <p:cNvPr id="10" name="AutoShape 8"/>
          <p:cNvSpPr>
            <a:spLocks noChangeArrowheads="1"/>
          </p:cNvSpPr>
          <p:nvPr/>
        </p:nvSpPr>
        <p:spPr bwMode="auto">
          <a:xfrm>
            <a:off x="4900613"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10</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2016 Ent</a:t>
            </a:r>
          </a:p>
        </p:txBody>
      </p:sp>
    </p:spTree>
    <p:extLst>
      <p:ext uri="{BB962C8B-B14F-4D97-AF65-F5344CB8AC3E}">
        <p14:creationId xmlns:p14="http://schemas.microsoft.com/office/powerpoint/2010/main" val="139012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5576" y="1311116"/>
            <a:ext cx="7221379" cy="5214228"/>
          </a:xfrm>
          <a:prstGeom prst="rect">
            <a:avLst/>
          </a:prstGeom>
        </p:spPr>
      </p:pic>
      <p:sp>
        <p:nvSpPr>
          <p:cNvPr id="4" name="Rubrik 3"/>
          <p:cNvSpPr>
            <a:spLocks noGrp="1"/>
          </p:cNvSpPr>
          <p:nvPr>
            <p:ph type="title"/>
          </p:nvPr>
        </p:nvSpPr>
        <p:spPr/>
        <p:txBody>
          <a:bodyPr/>
          <a:lstStyle/>
          <a:p>
            <a:r>
              <a:rPr lang="en-GB"/>
              <a:t>Administration Console</a:t>
            </a:r>
            <a:endParaRPr lang="en-GB" dirty="0"/>
          </a:p>
        </p:txBody>
      </p:sp>
      <p:sp>
        <p:nvSpPr>
          <p:cNvPr id="6" name="Rounded Rectangle 524292"/>
          <p:cNvSpPr>
            <a:spLocks noChangeArrowheads="1"/>
          </p:cNvSpPr>
          <p:nvPr/>
        </p:nvSpPr>
        <p:spPr bwMode="auto">
          <a:xfrm>
            <a:off x="6732240" y="3212976"/>
            <a:ext cx="2254250" cy="278686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Configuration and Management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Applications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Ports, Adapters, Pipelines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Orchestrations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Start, Stop</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Import, Export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Troubleshoot</a:t>
            </a:r>
          </a:p>
          <a:p>
            <a:pPr marL="180251" indent="-180251" algn="l" eaLnBrk="0" hangingPunct="0">
              <a:spcBef>
                <a:spcPct val="20000"/>
              </a:spcBef>
              <a:buClr>
                <a:srgbClr val="8DACD0"/>
              </a:buClr>
              <a:buSzPct val="70000"/>
            </a:pPr>
            <a:endParaRPr lang="en-US" b="1" dirty="0">
              <a:latin typeface="Arial Narrow" pitchFamily="34" charset="0"/>
            </a:endParaRPr>
          </a:p>
        </p:txBody>
      </p:sp>
      <p:sp>
        <p:nvSpPr>
          <p:cNvPr id="7" name="Rounded Rectangle 524290"/>
          <p:cNvSpPr>
            <a:spLocks noChangeArrowheads="1"/>
          </p:cNvSpPr>
          <p:nvPr/>
        </p:nvSpPr>
        <p:spPr bwMode="auto">
          <a:xfrm>
            <a:off x="272143" y="4969217"/>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MMC Console</a:t>
            </a:r>
          </a:p>
        </p:txBody>
      </p:sp>
    </p:spTree>
    <p:extLst>
      <p:ext uri="{BB962C8B-B14F-4D97-AF65-F5344CB8AC3E}">
        <p14:creationId xmlns:p14="http://schemas.microsoft.com/office/powerpoint/2010/main" val="2886620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1324" y="1340768"/>
            <a:ext cx="7327925" cy="4779753"/>
          </a:xfrm>
          <a:prstGeom prst="rect">
            <a:avLst/>
          </a:prstGeom>
        </p:spPr>
      </p:pic>
      <p:sp>
        <p:nvSpPr>
          <p:cNvPr id="2" name="Title 1"/>
          <p:cNvSpPr>
            <a:spLocks noGrp="1"/>
          </p:cNvSpPr>
          <p:nvPr>
            <p:ph type="title"/>
          </p:nvPr>
        </p:nvSpPr>
        <p:spPr/>
        <p:txBody>
          <a:bodyPr/>
          <a:lstStyle/>
          <a:p>
            <a:r>
              <a:rPr lang="sv-SE" dirty="0"/>
              <a:t>Viewing </a:t>
            </a:r>
            <a:r>
              <a:rPr lang="sv-SE" dirty="0" err="1"/>
              <a:t>Tracking</a:t>
            </a:r>
            <a:r>
              <a:rPr lang="sv-SE" dirty="0"/>
              <a:t> Information</a:t>
            </a:r>
          </a:p>
        </p:txBody>
      </p:sp>
      <p:sp>
        <p:nvSpPr>
          <p:cNvPr id="6" name="Rounded Rectangle 524292"/>
          <p:cNvSpPr>
            <a:spLocks noChangeArrowheads="1"/>
          </p:cNvSpPr>
          <p:nvPr/>
        </p:nvSpPr>
        <p:spPr bwMode="auto">
          <a:xfrm>
            <a:off x="611560" y="3867186"/>
            <a:ext cx="2428892" cy="42590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nchorCtr="0"/>
          <a:lstStyle/>
          <a:p>
            <a:pPr marL="180251" indent="-180251" eaLnBrk="0" hangingPunct="0">
              <a:spcBef>
                <a:spcPct val="20000"/>
              </a:spcBef>
              <a:buClr>
                <a:srgbClr val="8DACD0"/>
              </a:buClr>
              <a:buSzPct val="70000"/>
            </a:pPr>
            <a:r>
              <a:rPr lang="en-US" b="1" dirty="0">
                <a:latin typeface="Arial Narrow" pitchFamily="34" charset="0"/>
              </a:rPr>
              <a:t>Health And Activity Tracking</a:t>
            </a:r>
          </a:p>
        </p:txBody>
      </p:sp>
    </p:spTree>
    <p:extLst>
      <p:ext uri="{BB962C8B-B14F-4D97-AF65-F5344CB8AC3E}">
        <p14:creationId xmlns:p14="http://schemas.microsoft.com/office/powerpoint/2010/main" val="414040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9592" y="1220956"/>
            <a:ext cx="6182242" cy="4777488"/>
          </a:xfrm>
          <a:prstGeom prst="rect">
            <a:avLst/>
          </a:prstGeom>
          <a:effectLst>
            <a:softEdge rad="38100"/>
          </a:effectLst>
          <a:scene3d>
            <a:camera prst="perspectiveContrastingLeftFacing" fov="2700000">
              <a:rot lat="21588139" lon="2074461" rev="21389136"/>
            </a:camera>
            <a:lightRig rig="threePt" dir="t"/>
          </a:scene3d>
        </p:spPr>
      </p:pic>
      <p:sp>
        <p:nvSpPr>
          <p:cNvPr id="6" name="Rubrik 5"/>
          <p:cNvSpPr>
            <a:spLocks noGrp="1"/>
          </p:cNvSpPr>
          <p:nvPr>
            <p:ph type="title"/>
          </p:nvPr>
        </p:nvSpPr>
        <p:spPr/>
        <p:txBody>
          <a:bodyPr/>
          <a:lstStyle/>
          <a:p>
            <a:r>
              <a:rPr lang="en-GB"/>
              <a:t>HAT - Orchestration Debugger</a:t>
            </a:r>
            <a:endParaRPr lang="en-GB" dirty="0"/>
          </a:p>
        </p:txBody>
      </p:sp>
      <p:sp>
        <p:nvSpPr>
          <p:cNvPr id="524291" name="Rounded Rectangle 524290"/>
          <p:cNvSpPr>
            <a:spLocks noChangeArrowheads="1"/>
          </p:cNvSpPr>
          <p:nvPr/>
        </p:nvSpPr>
        <p:spPr bwMode="auto">
          <a:xfrm>
            <a:off x="676937" y="3609700"/>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Orchestration Debugger</a:t>
            </a:r>
          </a:p>
        </p:txBody>
      </p:sp>
      <p:sp>
        <p:nvSpPr>
          <p:cNvPr id="524293" name="Rounded Rectangle 524292"/>
          <p:cNvSpPr>
            <a:spLocks noChangeArrowheads="1"/>
          </p:cNvSpPr>
          <p:nvPr/>
        </p:nvSpPr>
        <p:spPr bwMode="auto">
          <a:xfrm>
            <a:off x="6454321" y="3429000"/>
            <a:ext cx="2254250" cy="239805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Debugging</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Monitor orchestration instances and messages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Set breakpoints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Suspend, terminate, or resume processes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View variables and data</a:t>
            </a:r>
          </a:p>
        </p:txBody>
      </p:sp>
    </p:spTree>
    <p:extLst>
      <p:ext uri="{BB962C8B-B14F-4D97-AF65-F5344CB8AC3E}">
        <p14:creationId xmlns:p14="http://schemas.microsoft.com/office/powerpoint/2010/main" val="233629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en-US" dirty="0"/>
              <a:t>Microsoft BizTalk Server is used to simplify and automate the exchange of information between publishers and subscribers, to orchestrate business processes and to supply insight into processes.</a:t>
            </a:r>
          </a:p>
          <a:p>
            <a:r>
              <a:rPr lang="sv-SE" dirty="0"/>
              <a:t> It builds on a very solid infrastructure.</a:t>
            </a:r>
          </a:p>
          <a:p>
            <a:r>
              <a:rPr lang="sv-SE" dirty="0"/>
              <a:t>And has a wide range of tools to support administration and development tasks.</a:t>
            </a:r>
          </a:p>
        </p:txBody>
      </p:sp>
    </p:spTree>
    <p:extLst>
      <p:ext uri="{BB962C8B-B14F-4D97-AF65-F5344CB8AC3E}">
        <p14:creationId xmlns:p14="http://schemas.microsoft.com/office/powerpoint/2010/main" val="1414251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Introduction to BizTalk Server 2016</a:t>
            </a:r>
          </a:p>
        </p:txBody>
      </p:sp>
    </p:spTree>
    <p:extLst>
      <p:ext uri="{BB962C8B-B14F-4D97-AF65-F5344CB8AC3E}">
        <p14:creationId xmlns:p14="http://schemas.microsoft.com/office/powerpoint/2010/main" val="1135170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Deploying</a:t>
            </a:r>
            <a:r>
              <a:rPr lang="sv-SE" b="1" dirty="0"/>
              <a:t> and </a:t>
            </a:r>
            <a:r>
              <a:rPr lang="sv-SE" b="1" dirty="0" err="1"/>
              <a:t>running</a:t>
            </a:r>
            <a:r>
              <a:rPr lang="sv-SE" b="1" dirty="0"/>
              <a:t> </a:t>
            </a:r>
            <a:r>
              <a:rPr lang="sv-SE" b="1" dirty="0" err="1"/>
              <a:t>your</a:t>
            </a:r>
            <a:r>
              <a:rPr lang="sv-SE" b="1" dirty="0"/>
              <a:t> solution</a:t>
            </a:r>
          </a:p>
          <a:p>
            <a:pPr lvl="1"/>
            <a:r>
              <a:rPr lang="sv-SE" b="1" dirty="0" err="1"/>
              <a:t>Deploy</a:t>
            </a:r>
            <a:r>
              <a:rPr lang="sv-SE" b="1" dirty="0"/>
              <a:t> a BizTalk solution and configure it</a:t>
            </a:r>
          </a:p>
          <a:p>
            <a:pPr lvl="1"/>
            <a:r>
              <a:rPr lang="sv-SE" b="1" dirty="0" err="1"/>
              <a:t>Create</a:t>
            </a:r>
            <a:r>
              <a:rPr lang="sv-SE" b="1" dirty="0"/>
              <a:t> ports to receive and </a:t>
            </a:r>
            <a:r>
              <a:rPr lang="sv-SE" b="1" dirty="0" err="1"/>
              <a:t>send</a:t>
            </a:r>
            <a:r>
              <a:rPr lang="sv-SE" b="1" dirty="0"/>
              <a:t> </a:t>
            </a:r>
            <a:r>
              <a:rPr lang="sv-SE" b="1" dirty="0" err="1"/>
              <a:t>messages</a:t>
            </a:r>
            <a:endParaRPr lang="sv-SE" b="1" dirty="0"/>
          </a:p>
          <a:p>
            <a:pPr lvl="1"/>
            <a:r>
              <a:rPr lang="sv-SE" b="1" dirty="0"/>
              <a:t>Test the integration</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5-6</a:t>
            </a:r>
          </a:p>
        </p:txBody>
      </p:sp>
    </p:spTree>
    <p:extLst>
      <p:ext uri="{BB962C8B-B14F-4D97-AF65-F5344CB8AC3E}">
        <p14:creationId xmlns:p14="http://schemas.microsoft.com/office/powerpoint/2010/main" val="2523898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some of the scenarios where Microsoft BizTalk Server can be used?</a:t>
            </a:r>
          </a:p>
          <a:p>
            <a:r>
              <a:rPr lang="sv-SE" dirty="0"/>
              <a:t>What are some of the tools utilities used within BizTalk Server development and administration?</a:t>
            </a:r>
          </a:p>
          <a:p>
            <a:r>
              <a:rPr lang="sv-SE"/>
              <a:t>What would </a:t>
            </a:r>
            <a:r>
              <a:rPr lang="sv-SE" dirty="0"/>
              <a:t>be the appropriate version for a single box production machine?</a:t>
            </a:r>
          </a:p>
          <a:p>
            <a:r>
              <a:rPr lang="sv-SE" dirty="0"/>
              <a:t>What is the function of a port?</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lnSpcReduction="10000"/>
          </a:bodyPr>
          <a:lstStyle/>
          <a:p>
            <a:r>
              <a:rPr lang="en-US" dirty="0"/>
              <a:t>Must Simplify change</a:t>
            </a:r>
          </a:p>
          <a:p>
            <a:pPr lvl="1"/>
            <a:r>
              <a:rPr lang="en-US" dirty="0"/>
              <a:t>Overwhelmed by frequent business changes</a:t>
            </a:r>
          </a:p>
          <a:p>
            <a:pPr lvl="1"/>
            <a:r>
              <a:rPr lang="en-US" dirty="0"/>
              <a:t>Find it hard to manage business rules and processes</a:t>
            </a:r>
          </a:p>
          <a:p>
            <a:r>
              <a:rPr lang="en-US" dirty="0"/>
              <a:t>Time consuming development, deployment and management</a:t>
            </a:r>
          </a:p>
          <a:p>
            <a:pPr lvl="1"/>
            <a:r>
              <a:rPr lang="en-US" dirty="0"/>
              <a:t>Need to empower developers to be productive</a:t>
            </a:r>
          </a:p>
          <a:p>
            <a:r>
              <a:rPr lang="en-US" dirty="0"/>
              <a:t>Many hours spent on building effective plumbing</a:t>
            </a:r>
          </a:p>
          <a:p>
            <a:pPr lvl="1"/>
            <a:r>
              <a:rPr lang="en-US" dirty="0"/>
              <a:t>Even if using plumbing enhanced frameworks like WCF</a:t>
            </a:r>
          </a:p>
          <a:p>
            <a:pPr lvl="1"/>
            <a:endParaRPr lang="en-US" dirty="0"/>
          </a:p>
        </p:txBody>
      </p:sp>
      <p:pic>
        <p:nvPicPr>
          <p:cNvPr id="38915" name="Picture 3" descr="C:\Users\ofera.REDMOND\AppData\Local\Microsoft\Windows\Temporary Internet Files\Content.IE5\BCUVK3G8\MCj02813330000[1].wmf"/>
          <p:cNvPicPr>
            <a:picLocks noChangeAspect="1" noChangeArrowheads="1"/>
          </p:cNvPicPr>
          <p:nvPr/>
        </p:nvPicPr>
        <p:blipFill>
          <a:blip r:embed="rId3" cstate="print"/>
          <a:srcRect/>
          <a:stretch>
            <a:fillRect/>
          </a:stretch>
        </p:blipFill>
        <p:spPr bwMode="auto">
          <a:xfrm>
            <a:off x="7500145" y="1305499"/>
            <a:ext cx="1015755" cy="1351052"/>
          </a:xfrm>
          <a:prstGeom prst="rect">
            <a:avLst/>
          </a:prstGeom>
          <a:noFill/>
        </p:spPr>
      </p:pic>
      <p:pic>
        <p:nvPicPr>
          <p:cNvPr id="1028" name="Picture 4" descr="C:\Users\hedbergjh\Pictures\Microsoft Clip Organizer\j04315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78" y="3062304"/>
            <a:ext cx="857256" cy="857256"/>
          </a:xfrm>
          <a:prstGeom prst="rect">
            <a:avLst/>
          </a:prstGeom>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57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8915"/>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ktangel med rundade hörn 78"/>
          <p:cNvSpPr/>
          <p:nvPr/>
        </p:nvSpPr>
        <p:spPr>
          <a:xfrm>
            <a:off x="857224" y="244965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Thread Management</a:t>
            </a:r>
          </a:p>
        </p:txBody>
      </p:sp>
      <p:sp>
        <p:nvSpPr>
          <p:cNvPr id="85" name="Rektangel med rundade hörn 84"/>
          <p:cNvSpPr/>
          <p:nvPr/>
        </p:nvSpPr>
        <p:spPr>
          <a:xfrm>
            <a:off x="585788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Scripting &amp; </a:t>
            </a:r>
            <a:br>
              <a:rPr lang="en-US" sz="1400" dirty="0">
                <a:solidFill>
                  <a:schemeClr val="tx1"/>
                </a:solidFill>
                <a:effectLst>
                  <a:outerShdw blurRad="38100" dist="38100" dir="2700000" algn="tl">
                    <a:srgbClr val="000000">
                      <a:alpha val="43137"/>
                    </a:srgbClr>
                  </a:outerShdw>
                </a:effectLst>
              </a:rPr>
            </a:br>
            <a:r>
              <a:rPr lang="en-US" sz="1400" dirty="0">
                <a:solidFill>
                  <a:schemeClr val="tx1"/>
                </a:solidFill>
                <a:effectLst>
                  <a:outerShdw blurRad="38100" dist="38100" dir="2700000" algn="tl">
                    <a:srgbClr val="000000">
                      <a:alpha val="43137"/>
                    </a:srgbClr>
                  </a:outerShdw>
                </a:effectLst>
              </a:rPr>
              <a:t>Programmability APIs</a:t>
            </a:r>
          </a:p>
        </p:txBody>
      </p:sp>
      <p:sp>
        <p:nvSpPr>
          <p:cNvPr id="86" name="Rektangel med rundade hörn 85"/>
          <p:cNvSpPr/>
          <p:nvPr/>
        </p:nvSpPr>
        <p:spPr>
          <a:xfrm>
            <a:off x="335755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Regulatory Compliance</a:t>
            </a:r>
          </a:p>
        </p:txBody>
      </p:sp>
      <p:sp>
        <p:nvSpPr>
          <p:cNvPr id="87" name="Rektangel med rundade hörn 86"/>
          <p:cNvSpPr/>
          <p:nvPr/>
        </p:nvSpPr>
        <p:spPr>
          <a:xfrm>
            <a:off x="85722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Archiving &amp; Purging</a:t>
            </a:r>
          </a:p>
        </p:txBody>
      </p:sp>
      <p:sp>
        <p:nvSpPr>
          <p:cNvPr id="88" name="Rektangel med rundade hörn 87"/>
          <p:cNvSpPr/>
          <p:nvPr/>
        </p:nvSpPr>
        <p:spPr>
          <a:xfrm>
            <a:off x="85722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Disaster Recovery</a:t>
            </a:r>
          </a:p>
        </p:txBody>
      </p:sp>
      <p:sp>
        <p:nvSpPr>
          <p:cNvPr id="89" name="Rektangel med rundade hörn 88"/>
          <p:cNvSpPr/>
          <p:nvPr/>
        </p:nvSpPr>
        <p:spPr>
          <a:xfrm>
            <a:off x="585788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Utilization/Performance Tracking</a:t>
            </a:r>
          </a:p>
        </p:txBody>
      </p:sp>
      <p:sp>
        <p:nvSpPr>
          <p:cNvPr id="90" name="Rektangel med rundade hörn 89"/>
          <p:cNvSpPr/>
          <p:nvPr/>
        </p:nvSpPr>
        <p:spPr>
          <a:xfrm>
            <a:off x="335755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Health Monitoring</a:t>
            </a:r>
          </a:p>
        </p:txBody>
      </p:sp>
      <p:sp>
        <p:nvSpPr>
          <p:cNvPr id="7" name="Rubrik 6"/>
          <p:cNvSpPr>
            <a:spLocks noGrp="1"/>
          </p:cNvSpPr>
          <p:nvPr>
            <p:ph type="title"/>
          </p:nvPr>
        </p:nvSpPr>
        <p:spPr/>
        <p:txBody>
          <a:bodyPr/>
          <a:lstStyle/>
          <a:p>
            <a:r>
              <a:rPr lang="en-US" dirty="0"/>
              <a:t>So… Why wouldn’t you want this (and more) out of the box?</a:t>
            </a:r>
          </a:p>
        </p:txBody>
      </p:sp>
      <p:sp>
        <p:nvSpPr>
          <p:cNvPr id="91" name="Rektangel med rundade hörn 90"/>
          <p:cNvSpPr/>
          <p:nvPr/>
        </p:nvSpPr>
        <p:spPr>
          <a:xfrm>
            <a:off x="3357554" y="18859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Availability Monitoring</a:t>
            </a:r>
          </a:p>
        </p:txBody>
      </p:sp>
      <p:sp>
        <p:nvSpPr>
          <p:cNvPr id="92" name="Rektangel med rundade hörn 91"/>
          <p:cNvSpPr/>
          <p:nvPr/>
        </p:nvSpPr>
        <p:spPr>
          <a:xfrm>
            <a:off x="335755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Multi-environment Deployment Model</a:t>
            </a:r>
          </a:p>
        </p:txBody>
      </p:sp>
      <p:sp>
        <p:nvSpPr>
          <p:cNvPr id="93" name="Rektangel med rundade hörn 92"/>
          <p:cNvSpPr/>
          <p:nvPr/>
        </p:nvSpPr>
        <p:spPr>
          <a:xfrm>
            <a:off x="335755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Configuration Management</a:t>
            </a:r>
          </a:p>
        </p:txBody>
      </p:sp>
      <p:sp>
        <p:nvSpPr>
          <p:cNvPr id="94" name="Rektangel med rundade hörn 93"/>
          <p:cNvSpPr/>
          <p:nvPr/>
        </p:nvSpPr>
        <p:spPr>
          <a:xfrm>
            <a:off x="585788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Identity &amp; Impersonation</a:t>
            </a:r>
          </a:p>
        </p:txBody>
      </p:sp>
      <p:sp>
        <p:nvSpPr>
          <p:cNvPr id="95" name="Rektangel med rundade hörn 94"/>
          <p:cNvSpPr/>
          <p:nvPr/>
        </p:nvSpPr>
        <p:spPr>
          <a:xfrm>
            <a:off x="85722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Memory Management</a:t>
            </a:r>
          </a:p>
        </p:txBody>
      </p:sp>
      <p:sp>
        <p:nvSpPr>
          <p:cNvPr id="96" name="Rektangel med rundade hörn 95"/>
          <p:cNvSpPr/>
          <p:nvPr/>
        </p:nvSpPr>
        <p:spPr>
          <a:xfrm>
            <a:off x="3357554" y="477917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Service Isolation</a:t>
            </a:r>
          </a:p>
        </p:txBody>
      </p:sp>
      <p:sp>
        <p:nvSpPr>
          <p:cNvPr id="97" name="Rektangel med rundade hörn 96"/>
          <p:cNvSpPr/>
          <p:nvPr/>
        </p:nvSpPr>
        <p:spPr>
          <a:xfrm>
            <a:off x="335755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Exception Configuration</a:t>
            </a:r>
          </a:p>
        </p:txBody>
      </p:sp>
      <p:sp>
        <p:nvSpPr>
          <p:cNvPr id="98" name="Rektangel med rundade hörn 97"/>
          <p:cNvSpPr/>
          <p:nvPr/>
        </p:nvSpPr>
        <p:spPr>
          <a:xfrm>
            <a:off x="857224" y="3031545"/>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Failed Message Management</a:t>
            </a:r>
          </a:p>
        </p:txBody>
      </p:sp>
      <p:sp>
        <p:nvSpPr>
          <p:cNvPr id="99" name="Rektangel med rundade hörn 98"/>
          <p:cNvSpPr/>
          <p:nvPr/>
        </p:nvSpPr>
        <p:spPr>
          <a:xfrm>
            <a:off x="585788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Message Tracking</a:t>
            </a:r>
          </a:p>
        </p:txBody>
      </p:sp>
      <p:sp>
        <p:nvSpPr>
          <p:cNvPr id="100" name="Rektangel med rundade hörn 99"/>
          <p:cNvSpPr/>
          <p:nvPr/>
        </p:nvSpPr>
        <p:spPr>
          <a:xfrm>
            <a:off x="585788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Scale-out Configuration</a:t>
            </a:r>
          </a:p>
        </p:txBody>
      </p:sp>
      <p:sp>
        <p:nvSpPr>
          <p:cNvPr id="101" name="Rektangel med rundade hörn 100"/>
          <p:cNvSpPr/>
          <p:nvPr/>
        </p:nvSpPr>
        <p:spPr>
          <a:xfrm>
            <a:off x="5857884" y="3621879"/>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Composite State Management</a:t>
            </a:r>
          </a:p>
        </p:txBody>
      </p:sp>
      <p:sp>
        <p:nvSpPr>
          <p:cNvPr id="102" name="Rektangel med rundade hörn 101"/>
          <p:cNvSpPr/>
          <p:nvPr/>
        </p:nvSpPr>
        <p:spPr>
          <a:xfrm>
            <a:off x="85722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Load Balancing</a:t>
            </a:r>
          </a:p>
        </p:txBody>
      </p:sp>
      <p:sp>
        <p:nvSpPr>
          <p:cNvPr id="103" name="Rektangel med rundade hörn 102"/>
          <p:cNvSpPr/>
          <p:nvPr/>
        </p:nvSpPr>
        <p:spPr>
          <a:xfrm>
            <a:off x="857224" y="420442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Fail-over</a:t>
            </a:r>
          </a:p>
        </p:txBody>
      </p:sp>
      <p:sp>
        <p:nvSpPr>
          <p:cNvPr id="104" name="Rektangel med rundade hörn 103"/>
          <p:cNvSpPr/>
          <p:nvPr/>
        </p:nvSpPr>
        <p:spPr>
          <a:xfrm>
            <a:off x="5857884" y="5357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Throttling</a:t>
            </a:r>
          </a:p>
        </p:txBody>
      </p:sp>
    </p:spTree>
    <p:extLst>
      <p:ext uri="{BB962C8B-B14F-4D97-AF65-F5344CB8AC3E}">
        <p14:creationId xmlns:p14="http://schemas.microsoft.com/office/powerpoint/2010/main" val="343090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Grp="1" noChangeArrowheads="1"/>
          </p:cNvSpPr>
          <p:nvPr>
            <p:ph type="title"/>
          </p:nvPr>
        </p:nvSpPr>
        <p:spPr/>
        <p:txBody>
          <a:bodyPr/>
          <a:lstStyle/>
          <a:p>
            <a:r>
              <a:rPr lang="sv-SE" dirty="0" err="1"/>
              <a:t>What</a:t>
            </a:r>
            <a:r>
              <a:rPr lang="sv-SE" dirty="0"/>
              <a:t> areas </a:t>
            </a:r>
            <a:r>
              <a:rPr lang="sv-SE" dirty="0" err="1"/>
              <a:t>does</a:t>
            </a:r>
            <a:r>
              <a:rPr lang="sv-SE" dirty="0"/>
              <a:t> BizTalk </a:t>
            </a:r>
            <a:r>
              <a:rPr lang="sv-SE" dirty="0" err="1"/>
              <a:t>operate</a:t>
            </a:r>
            <a:r>
              <a:rPr lang="sv-SE" dirty="0"/>
              <a:t> in?</a:t>
            </a:r>
          </a:p>
        </p:txBody>
      </p:sp>
      <p:sp>
        <p:nvSpPr>
          <p:cNvPr id="2" name="Oval 1"/>
          <p:cNvSpPr/>
          <p:nvPr/>
        </p:nvSpPr>
        <p:spPr bwMode="auto">
          <a:xfrm>
            <a:off x="1714480" y="564357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Publish/</a:t>
            </a:r>
            <a:br>
              <a:rPr lang="sv-SE" dirty="0">
                <a:solidFill>
                  <a:schemeClr val="tx1"/>
                </a:solidFill>
                <a:latin typeface="Arial" charset="0"/>
              </a:rPr>
            </a:br>
            <a:r>
              <a:rPr lang="sv-SE" dirty="0">
                <a:solidFill>
                  <a:schemeClr val="tx1"/>
                </a:solidFill>
                <a:latin typeface="Arial" charset="0"/>
              </a:rPr>
              <a:t>Subscribe</a:t>
            </a:r>
            <a:endParaRPr kumimoji="0" lang="sv-SE" sz="1600" b="0" i="0" u="none" strike="noStrike" cap="none" normalizeH="0" baseline="0" dirty="0">
              <a:ln>
                <a:noFill/>
              </a:ln>
              <a:solidFill>
                <a:schemeClr val="tx1"/>
              </a:solidFill>
              <a:effectLst/>
              <a:latin typeface="Arial" charset="0"/>
            </a:endParaRPr>
          </a:p>
        </p:txBody>
      </p:sp>
      <p:sp>
        <p:nvSpPr>
          <p:cNvPr id="8" name="Oval 7"/>
          <p:cNvSpPr/>
          <p:nvPr/>
        </p:nvSpPr>
        <p:spPr bwMode="auto">
          <a:xfrm>
            <a:off x="4071934" y="550070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Workflow</a:t>
            </a:r>
            <a:br>
              <a:rPr lang="sv-SE" dirty="0">
                <a:solidFill>
                  <a:schemeClr val="tx1"/>
                </a:solidFill>
                <a:latin typeface="Arial" charset="0"/>
              </a:rPr>
            </a:br>
            <a:r>
              <a:rPr lang="sv-SE" dirty="0">
                <a:solidFill>
                  <a:schemeClr val="tx1"/>
                </a:solidFill>
                <a:latin typeface="Arial" charset="0"/>
              </a:rPr>
              <a:t>Engine</a:t>
            </a:r>
            <a:endParaRPr kumimoji="0" lang="sv-SE" sz="1600" b="0" i="0" u="none" strike="noStrike" cap="none" normalizeH="0" baseline="0" dirty="0">
              <a:ln>
                <a:noFill/>
              </a:ln>
              <a:solidFill>
                <a:schemeClr val="tx1"/>
              </a:solidFill>
              <a:effectLst/>
              <a:latin typeface="Arial" charset="0"/>
            </a:endParaRPr>
          </a:p>
        </p:txBody>
      </p:sp>
      <p:sp>
        <p:nvSpPr>
          <p:cNvPr id="9" name="Oval 8"/>
          <p:cNvSpPr/>
          <p:nvPr/>
        </p:nvSpPr>
        <p:spPr bwMode="auto">
          <a:xfrm>
            <a:off x="6429388" y="5214950"/>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Message Oriented</a:t>
            </a:r>
            <a:br>
              <a:rPr lang="sv-SE" dirty="0">
                <a:solidFill>
                  <a:schemeClr val="tx1"/>
                </a:solidFill>
                <a:latin typeface="Arial" charset="0"/>
              </a:rPr>
            </a:br>
            <a:r>
              <a:rPr lang="sv-SE" dirty="0" err="1">
                <a:solidFill>
                  <a:schemeClr val="tx1"/>
                </a:solidFill>
                <a:latin typeface="Arial" charset="0"/>
              </a:rPr>
              <a:t>Middelware</a:t>
            </a:r>
            <a:endParaRPr kumimoji="0" lang="sv-SE" sz="1600" b="0" i="0" u="none" strike="noStrike" cap="none" normalizeH="0" baseline="0" dirty="0">
              <a:ln>
                <a:noFill/>
              </a:ln>
              <a:solidFill>
                <a:schemeClr val="tx1"/>
              </a:solidFill>
              <a:effectLst/>
              <a:latin typeface="Arial" charset="0"/>
            </a:endParaRPr>
          </a:p>
        </p:txBody>
      </p:sp>
      <p:sp>
        <p:nvSpPr>
          <p:cNvPr id="10" name="Oval 9"/>
          <p:cNvSpPr/>
          <p:nvPr/>
        </p:nvSpPr>
        <p:spPr bwMode="auto">
          <a:xfrm>
            <a:off x="3347864" y="393305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Brooker</a:t>
            </a:r>
            <a:endParaRPr kumimoji="0" lang="sv-SE" sz="1600" b="0" i="0" u="none" strike="noStrike" cap="none" normalizeH="0" baseline="0" dirty="0">
              <a:ln>
                <a:noFill/>
              </a:ln>
              <a:solidFill>
                <a:schemeClr val="tx1"/>
              </a:solidFill>
              <a:effectLst/>
              <a:latin typeface="Arial" charset="0"/>
            </a:endParaRPr>
          </a:p>
        </p:txBody>
      </p:sp>
      <p:sp>
        <p:nvSpPr>
          <p:cNvPr id="11" name="Oval 10"/>
          <p:cNvSpPr/>
          <p:nvPr/>
        </p:nvSpPr>
        <p:spPr bwMode="auto">
          <a:xfrm>
            <a:off x="5000628" y="328612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EAI</a:t>
            </a:r>
            <a:endParaRPr kumimoji="0" lang="sv-SE" sz="1600" b="0" i="0" u="none" strike="noStrike" cap="none" normalizeH="0" baseline="0" dirty="0">
              <a:ln>
                <a:noFill/>
              </a:ln>
              <a:solidFill>
                <a:schemeClr val="tx1"/>
              </a:solidFill>
              <a:effectLst/>
              <a:latin typeface="Arial" charset="0"/>
            </a:endParaRPr>
          </a:p>
        </p:txBody>
      </p:sp>
      <p:sp>
        <p:nvSpPr>
          <p:cNvPr id="12" name="Oval 11"/>
          <p:cNvSpPr/>
          <p:nvPr/>
        </p:nvSpPr>
        <p:spPr bwMode="auto">
          <a:xfrm>
            <a:off x="6143636" y="228599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SOA</a:t>
            </a:r>
            <a:endParaRPr kumimoji="0" lang="sv-SE" sz="1600" b="0" i="0" u="none" strike="noStrike" cap="none" normalizeH="0" baseline="0" dirty="0">
              <a:ln>
                <a:noFill/>
              </a:ln>
              <a:solidFill>
                <a:schemeClr val="tx1"/>
              </a:solidFill>
              <a:effectLst/>
              <a:latin typeface="Arial" charset="0"/>
            </a:endParaRPr>
          </a:p>
        </p:txBody>
      </p:sp>
      <p:sp>
        <p:nvSpPr>
          <p:cNvPr id="13" name="Oval 12"/>
          <p:cNvSpPr/>
          <p:nvPr/>
        </p:nvSpPr>
        <p:spPr bwMode="auto">
          <a:xfrm>
            <a:off x="3938125" y="157454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ESB</a:t>
            </a:r>
            <a:endParaRPr kumimoji="0" lang="sv-SE" sz="1600" b="0" i="0" u="none" strike="noStrike" cap="none" normalizeH="0" baseline="0" dirty="0">
              <a:ln>
                <a:noFill/>
              </a:ln>
              <a:solidFill>
                <a:schemeClr val="tx1"/>
              </a:solidFill>
              <a:effectLst/>
              <a:latin typeface="Arial" charset="0"/>
            </a:endParaRPr>
          </a:p>
        </p:txBody>
      </p:sp>
      <p:sp>
        <p:nvSpPr>
          <p:cNvPr id="14" name="Oval 13"/>
          <p:cNvSpPr/>
          <p:nvPr/>
        </p:nvSpPr>
        <p:spPr bwMode="auto">
          <a:xfrm>
            <a:off x="2843808" y="263691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B2B</a:t>
            </a:r>
            <a:br>
              <a:rPr lang="sv-SE" dirty="0">
                <a:solidFill>
                  <a:schemeClr val="tx1"/>
                </a:solidFill>
                <a:latin typeface="Arial" charset="0"/>
              </a:rPr>
            </a:br>
            <a:r>
              <a:rPr lang="sv-SE" dirty="0">
                <a:solidFill>
                  <a:schemeClr val="tx1"/>
                </a:solidFill>
                <a:latin typeface="Arial" charset="0"/>
              </a:rPr>
              <a:t>(EDI/AS2)</a:t>
            </a:r>
            <a:endParaRPr kumimoji="0" lang="sv-SE" sz="1600" b="0" i="0" u="none" strike="noStrike" cap="none" normalizeH="0" baseline="0" dirty="0">
              <a:ln>
                <a:noFill/>
              </a:ln>
              <a:solidFill>
                <a:schemeClr val="tx1"/>
              </a:solidFill>
              <a:effectLst/>
              <a:latin typeface="Arial" charset="0"/>
            </a:endParaRPr>
          </a:p>
        </p:txBody>
      </p:sp>
      <p:sp>
        <p:nvSpPr>
          <p:cNvPr id="15" name="Oval 14"/>
          <p:cNvSpPr/>
          <p:nvPr/>
        </p:nvSpPr>
        <p:spPr bwMode="auto">
          <a:xfrm>
            <a:off x="1285852" y="471488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RFID</a:t>
            </a:r>
            <a:endParaRPr kumimoji="0" lang="sv-SE" sz="1600" b="0" i="0" u="none" strike="noStrike" cap="none" normalizeH="0" baseline="0" dirty="0">
              <a:ln>
                <a:noFill/>
              </a:ln>
              <a:solidFill>
                <a:schemeClr val="tx1"/>
              </a:solidFill>
              <a:effectLst/>
              <a:latin typeface="Arial" charset="0"/>
            </a:endParaRPr>
          </a:p>
        </p:txBody>
      </p:sp>
      <p:sp>
        <p:nvSpPr>
          <p:cNvPr id="17" name="Oval 16"/>
          <p:cNvSpPr/>
          <p:nvPr/>
        </p:nvSpPr>
        <p:spPr bwMode="auto">
          <a:xfrm>
            <a:off x="6858016" y="401019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BPM</a:t>
            </a:r>
            <a:endParaRPr kumimoji="0" lang="sv-SE" sz="1600" b="0" i="0" u="none" strike="noStrike" cap="none" normalizeH="0" baseline="0" dirty="0">
              <a:ln>
                <a:noFill/>
              </a:ln>
              <a:solidFill>
                <a:schemeClr val="tx1"/>
              </a:solidFill>
              <a:effectLst/>
              <a:latin typeface="Arial" charset="0"/>
            </a:endParaRPr>
          </a:p>
        </p:txBody>
      </p:sp>
      <p:sp>
        <p:nvSpPr>
          <p:cNvPr id="18" name="Oval 17"/>
          <p:cNvSpPr/>
          <p:nvPr/>
        </p:nvSpPr>
        <p:spPr bwMode="auto">
          <a:xfrm>
            <a:off x="785786" y="357187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Rules Engine</a:t>
            </a:r>
            <a:endParaRPr kumimoji="0" lang="sv-SE" sz="1600" b="0" i="0" u="none" strike="noStrike" cap="none" normalizeH="0" baseline="0" dirty="0">
              <a:ln>
                <a:noFill/>
              </a:ln>
              <a:solidFill>
                <a:schemeClr val="tx1"/>
              </a:solidFill>
              <a:effectLst/>
              <a:latin typeface="Arial" charset="0"/>
            </a:endParaRPr>
          </a:p>
        </p:txBody>
      </p:sp>
      <p:sp>
        <p:nvSpPr>
          <p:cNvPr id="19" name="Oval 18"/>
          <p:cNvSpPr/>
          <p:nvPr/>
        </p:nvSpPr>
        <p:spPr bwMode="auto">
          <a:xfrm>
            <a:off x="500034" y="221455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BAM</a:t>
            </a:r>
            <a:endParaRPr kumimoji="0" lang="sv-SE" sz="1600" b="0" i="0" u="none" strike="noStrike" cap="none" normalizeH="0" baseline="0" dirty="0">
              <a:ln>
                <a:noFill/>
              </a:ln>
              <a:solidFill>
                <a:schemeClr val="tx1"/>
              </a:solidFill>
              <a:effectLst/>
              <a:latin typeface="Arial" charset="0"/>
            </a:endParaRPr>
          </a:p>
        </p:txBody>
      </p:sp>
      <p:pic>
        <p:nvPicPr>
          <p:cNvPr id="23"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2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50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50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2009-11-13T19:07:44Z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12820</TotalTime>
  <Words>3429</Words>
  <Application>Microsoft Office PowerPoint</Application>
  <PresentationFormat>On-screen Show (4:3)</PresentationFormat>
  <Paragraphs>910</Paragraphs>
  <Slides>68</Slides>
  <Notes>31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Arial Narrow</vt:lpstr>
      <vt:lpstr>Calibri</vt:lpstr>
      <vt:lpstr>Calibri Light</vt:lpstr>
      <vt:lpstr>Segoe</vt:lpstr>
      <vt:lpstr>Segoe UI</vt:lpstr>
      <vt:lpstr>Segoe UI Light</vt:lpstr>
      <vt:lpstr>Wingdings</vt:lpstr>
      <vt:lpstr>Office Theme</vt:lpstr>
      <vt:lpstr>Developing Integration Solutions using Microsoft BizTalk Server 2016</vt:lpstr>
      <vt:lpstr>Course Outline</vt:lpstr>
      <vt:lpstr>Lesson 1: core architecture and infrastructure</vt:lpstr>
      <vt:lpstr>What is BizTalk?</vt:lpstr>
      <vt:lpstr>Why BizTalk?</vt:lpstr>
      <vt:lpstr>What major pain points does BizTalk solve?</vt:lpstr>
      <vt:lpstr>What major pain points does BizTalk solve?</vt:lpstr>
      <vt:lpstr>So… Why wouldn’t you want this (and more) out of the box?</vt:lpstr>
      <vt:lpstr>What areas does BizTalk operate in?</vt:lpstr>
      <vt:lpstr>Evolution</vt:lpstr>
      <vt:lpstr>BizTalk Server 2016  New or updated features</vt:lpstr>
      <vt:lpstr>BizTalk Server 2016  New or updated features</vt:lpstr>
      <vt:lpstr>BizTalk Server 2016  New or updated features</vt:lpstr>
      <vt:lpstr>BizTalk Server 2016  Deprecated &amp; Removed </vt:lpstr>
      <vt:lpstr>BizTalk Server 2016</vt:lpstr>
      <vt:lpstr>BizTalk Server 2016</vt:lpstr>
      <vt:lpstr>BizTalk Server 2016</vt:lpstr>
      <vt:lpstr>Editions</vt:lpstr>
      <vt:lpstr>BizTalk Architecture</vt:lpstr>
      <vt:lpstr>PowerPoint Presentation</vt:lpstr>
      <vt:lpstr>What infrastructure components make up BizTalk Servers runtime?</vt:lpstr>
      <vt:lpstr>BizTalk Server Concepts</vt:lpstr>
      <vt:lpstr>Hosts and Host instances</vt:lpstr>
      <vt:lpstr>Basic Highly Available BizTalk Server Infrastructure Configuration</vt:lpstr>
      <vt:lpstr>Demo</vt:lpstr>
      <vt:lpstr>PowerPoint Presentation</vt:lpstr>
      <vt:lpstr>PowerPoint Presentation</vt:lpstr>
      <vt:lpstr>BizTalk Server Concepts</vt:lpstr>
      <vt:lpstr>BizTalk Adapters and Accelerators</vt:lpstr>
      <vt:lpstr>Hosts, Host instances and Handlers</vt:lpstr>
      <vt:lpstr>Demo</vt:lpstr>
      <vt:lpstr>BizTalk Server Concepts</vt:lpstr>
      <vt:lpstr>Receive Ports and Receive Locations</vt:lpstr>
      <vt:lpstr>Send Ports</vt:lpstr>
      <vt:lpstr>BizTalk Server Concepts</vt:lpstr>
      <vt:lpstr>BizTalk Architecture and Publish/Subscribe</vt:lpstr>
      <vt:lpstr>Context based Routing</vt:lpstr>
      <vt:lpstr>Content based Routing</vt:lpstr>
      <vt:lpstr>Demo</vt:lpstr>
      <vt:lpstr>PowerPoint Presentation</vt:lpstr>
      <vt:lpstr>PowerPoint Presentation</vt:lpstr>
      <vt:lpstr>BizTalk Server Concepts</vt:lpstr>
      <vt:lpstr>BizTalk Architecture and Publish/Subscribe</vt:lpstr>
      <vt:lpstr>Hands-On-Labs</vt:lpstr>
      <vt:lpstr>Typical Message flow scenario</vt:lpstr>
      <vt:lpstr>Lesson 2: BizTalk Server Development</vt:lpstr>
      <vt:lpstr>PowerPoint Presentation</vt:lpstr>
      <vt:lpstr>PowerPoint Presentation</vt:lpstr>
      <vt:lpstr>PowerPoint Presentation</vt:lpstr>
      <vt:lpstr>PowerPoint Presentation</vt:lpstr>
      <vt:lpstr>Tooling</vt:lpstr>
      <vt:lpstr>Project Templates</vt:lpstr>
      <vt:lpstr>Schemas and the Schema Editor</vt:lpstr>
      <vt:lpstr>Maps and the Mapper</vt:lpstr>
      <vt:lpstr>Pipelines…</vt:lpstr>
      <vt:lpstr>...and the Pipeline Designer</vt:lpstr>
      <vt:lpstr>Orchestrations and the Orchestration Designer</vt:lpstr>
      <vt:lpstr>Demo</vt:lpstr>
      <vt:lpstr>Hands-On-Labs</vt:lpstr>
      <vt:lpstr>Lesson 3: BizTalk Server Administration</vt:lpstr>
      <vt:lpstr>System requirements – BizTalk Server 2016 </vt:lpstr>
      <vt:lpstr>Administration Console</vt:lpstr>
      <vt:lpstr>Viewing Tracking Information</vt:lpstr>
      <vt:lpstr>HAT - Orchestration Debugger</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386</cp:revision>
  <dcterms:created xsi:type="dcterms:W3CDTF">2009-03-09T21:00:21Z</dcterms:created>
  <dcterms:modified xsi:type="dcterms:W3CDTF">2016-12-09T14:50:02Z</dcterms:modified>
  <cp:category>Sales &amp; Marketing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