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6" r:id="rId2"/>
  </p:sldMasterIdLst>
  <p:notesMasterIdLst>
    <p:notesMasterId r:id="rId22"/>
  </p:notesMasterIdLst>
  <p:handoutMasterIdLst>
    <p:handoutMasterId r:id="rId23"/>
  </p:handoutMasterIdLst>
  <p:sldIdLst>
    <p:sldId id="326" r:id="rId3"/>
    <p:sldId id="276" r:id="rId4"/>
    <p:sldId id="327" r:id="rId5"/>
    <p:sldId id="334" r:id="rId6"/>
    <p:sldId id="338" r:id="rId7"/>
    <p:sldId id="335" r:id="rId8"/>
    <p:sldId id="317" r:id="rId9"/>
    <p:sldId id="323" r:id="rId10"/>
    <p:sldId id="316" r:id="rId11"/>
    <p:sldId id="329" r:id="rId12"/>
    <p:sldId id="328" r:id="rId13"/>
    <p:sldId id="339" r:id="rId14"/>
    <p:sldId id="337" r:id="rId15"/>
    <p:sldId id="340" r:id="rId16"/>
    <p:sldId id="318" r:id="rId17"/>
    <p:sldId id="330" r:id="rId18"/>
    <p:sldId id="331" r:id="rId19"/>
    <p:sldId id="341" r:id="rId20"/>
    <p:sldId id="342" r:id="rId21"/>
  </p:sldIdLst>
  <p:sldSz cx="9144000" cy="6858000" type="screen4x3"/>
  <p:notesSz cx="6858000" cy="9144000"/>
  <p:defaultTextStyle>
    <a:defPPr>
      <a:defRPr lang="de-DE"/>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FF99"/>
    <a:srgbClr val="FF0000"/>
    <a:srgbClr val="FF4141"/>
    <a:srgbClr val="292929"/>
    <a:srgbClr val="B2B2B2"/>
    <a:srgbClr val="CFD1B7"/>
    <a:srgbClr val="FFE575"/>
    <a:srgbClr val="FFF1B3"/>
    <a:srgbClr val="FFB7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96" autoAdjust="0"/>
    <p:restoredTop sz="72989" autoAdjust="0"/>
  </p:normalViewPr>
  <p:slideViewPr>
    <p:cSldViewPr>
      <p:cViewPr varScale="1">
        <p:scale>
          <a:sx n="95" d="100"/>
          <a:sy n="95" d="100"/>
        </p:scale>
        <p:origin x="228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50D243-2C53-433D-83B5-11E46DF35305}" type="doc">
      <dgm:prSet loTypeId="urn:microsoft.com/office/officeart/2005/8/layout/vList5" loCatId="list" qsTypeId="urn:microsoft.com/office/officeart/2005/8/quickstyle/3d1" qsCatId="3D" csTypeId="urn:microsoft.com/office/officeart/2005/8/colors/colorful1#2" csCatId="colorful" phldr="1"/>
      <dgm:spPr/>
      <dgm:t>
        <a:bodyPr/>
        <a:lstStyle/>
        <a:p>
          <a:endParaRPr lang="en-US"/>
        </a:p>
      </dgm:t>
    </dgm:pt>
    <dgm:pt modelId="{28F8D379-8B78-4F75-9B33-605DB1D0BA3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1</a:t>
          </a:r>
        </a:p>
      </dgm:t>
    </dgm:pt>
    <dgm:pt modelId="{0AE93605-1E15-4195-B27A-345D384EB455}" type="parTrans" cxnId="{CFEF53BF-ABAA-49DC-8CFD-90763E14B18F}">
      <dgm:prSet/>
      <dgm:spPr/>
      <dgm:t>
        <a:bodyPr/>
        <a:lstStyle/>
        <a:p>
          <a:endParaRPr lang="en-US"/>
        </a:p>
      </dgm:t>
    </dgm:pt>
    <dgm:pt modelId="{35CB1AC4-DF49-4279-9C96-729819D1C9C3}" type="sibTrans" cxnId="{CFEF53BF-ABAA-49DC-8CFD-90763E14B18F}">
      <dgm:prSet/>
      <dgm:spPr/>
      <dgm:t>
        <a:bodyPr/>
        <a:lstStyle/>
        <a:p>
          <a:endParaRPr lang="en-US"/>
        </a:p>
      </dgm:t>
    </dgm:pt>
    <dgm:pt modelId="{48D294A6-4B7E-4C0F-98AE-E649F44D7A31}">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2</a:t>
          </a:r>
        </a:p>
      </dgm:t>
    </dgm:pt>
    <dgm:pt modelId="{74C74D6C-619B-489D-9C64-CF9B02E11778}" type="parTrans" cxnId="{191A25D5-0D16-4EF2-85C7-3ACDBFE2D48B}">
      <dgm:prSet/>
      <dgm:spPr/>
      <dgm:t>
        <a:bodyPr/>
        <a:lstStyle/>
        <a:p>
          <a:endParaRPr lang="en-US"/>
        </a:p>
      </dgm:t>
    </dgm:pt>
    <dgm:pt modelId="{94E2B152-3463-4111-8929-7D5836B03086}" type="sibTrans" cxnId="{191A25D5-0D16-4EF2-85C7-3ACDBFE2D48B}">
      <dgm:prSet/>
      <dgm:spPr/>
      <dgm:t>
        <a:bodyPr/>
        <a:lstStyle/>
        <a:p>
          <a:endParaRPr lang="en-US"/>
        </a:p>
      </dgm:t>
    </dgm:pt>
    <dgm:pt modelId="{543C4D73-2BD9-4FD3-B225-BA927636A30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3</a:t>
          </a:r>
        </a:p>
      </dgm:t>
    </dgm:pt>
    <dgm:pt modelId="{E47569A2-16AA-4A1C-9D7E-B3E3CF00892E}" type="parTrans" cxnId="{4F745B43-7357-4769-B38E-D1A5714AA2D5}">
      <dgm:prSet/>
      <dgm:spPr/>
      <dgm:t>
        <a:bodyPr/>
        <a:lstStyle/>
        <a:p>
          <a:endParaRPr lang="en-US"/>
        </a:p>
      </dgm:t>
    </dgm:pt>
    <dgm:pt modelId="{5A7BC45B-A5C9-443C-B2F8-8D3AD5A77B12}" type="sibTrans" cxnId="{4F745B43-7357-4769-B38E-D1A5714AA2D5}">
      <dgm:prSet/>
      <dgm:spPr/>
      <dgm:t>
        <a:bodyPr/>
        <a:lstStyle/>
        <a:p>
          <a:endParaRPr lang="en-US"/>
        </a:p>
      </dgm:t>
    </dgm:pt>
    <dgm:pt modelId="{5D54E867-2EE5-4E6E-ADF3-70FD46C29A9E}">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Clone the message</a:t>
          </a:r>
        </a:p>
      </dgm:t>
    </dgm:pt>
    <dgm:pt modelId="{434BEC62-34DF-436A-A268-E80CDC1A6181}" type="parTrans" cxnId="{4753D5B9-39F6-441D-84AF-B5EE76FD1A6E}">
      <dgm:prSet/>
      <dgm:spPr/>
      <dgm:t>
        <a:bodyPr/>
        <a:lstStyle/>
        <a:p>
          <a:endParaRPr lang="sv-SE"/>
        </a:p>
      </dgm:t>
    </dgm:pt>
    <dgm:pt modelId="{F7350657-FB02-42D2-BC7F-7337ACD37322}" type="sibTrans" cxnId="{4753D5B9-39F6-441D-84AF-B5EE76FD1A6E}">
      <dgm:prSet/>
      <dgm:spPr/>
      <dgm:t>
        <a:bodyPr/>
        <a:lstStyle/>
        <a:p>
          <a:endParaRPr lang="sv-SE"/>
        </a:p>
      </dgm:t>
    </dgm:pt>
    <dgm:pt modelId="{91C62179-2964-4056-BEC8-6F947A0A7F38}">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Demote all message properties</a:t>
          </a:r>
        </a:p>
      </dgm:t>
    </dgm:pt>
    <dgm:pt modelId="{E98A37BF-268E-4B86-906A-EBFFBB7F84CB}" type="parTrans" cxnId="{666C3790-A048-49F6-B1C3-ED40DDCB1D88}">
      <dgm:prSet/>
      <dgm:spPr/>
      <dgm:t>
        <a:bodyPr/>
        <a:lstStyle/>
        <a:p>
          <a:endParaRPr lang="sv-SE"/>
        </a:p>
      </dgm:t>
    </dgm:pt>
    <dgm:pt modelId="{E400CB7B-D2AA-4F1B-A73A-C77EF5640614}" type="sibTrans" cxnId="{666C3790-A048-49F6-B1C3-ED40DDCB1D88}">
      <dgm:prSet/>
      <dgm:spPr/>
      <dgm:t>
        <a:bodyPr/>
        <a:lstStyle/>
        <a:p>
          <a:endParaRPr lang="sv-SE"/>
        </a:p>
      </dgm:t>
    </dgm:pt>
    <dgm:pt modelId="{918E5147-95D9-4A10-A481-3DD7B72ACD27}">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Promote </a:t>
          </a:r>
          <a:r>
            <a:rPr lang="en-US" dirty="0" err="1"/>
            <a:t>ErrorReport</a:t>
          </a:r>
          <a:r>
            <a:rPr lang="en-US" dirty="0"/>
            <a:t> related properties</a:t>
          </a:r>
        </a:p>
      </dgm:t>
    </dgm:pt>
    <dgm:pt modelId="{0FADB9FF-E2C5-4236-8645-1FC0C8202671}" type="parTrans" cxnId="{83DCBB00-7B27-4582-95DA-E0493F4EA896}">
      <dgm:prSet/>
      <dgm:spPr/>
      <dgm:t>
        <a:bodyPr/>
        <a:lstStyle/>
        <a:p>
          <a:endParaRPr lang="sv-SE"/>
        </a:p>
      </dgm:t>
    </dgm:pt>
    <dgm:pt modelId="{10E0F58B-C1E3-4F9D-9352-03EE3526194B}" type="sibTrans" cxnId="{83DCBB00-7B27-4582-95DA-E0493F4EA896}">
      <dgm:prSet/>
      <dgm:spPr/>
      <dgm:t>
        <a:bodyPr/>
        <a:lstStyle/>
        <a:p>
          <a:endParaRPr lang="sv-SE"/>
        </a:p>
      </dgm:t>
    </dgm:pt>
    <dgm:pt modelId="{9276FFF9-D79C-40AF-8922-4549E158446F}">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4</a:t>
          </a:r>
        </a:p>
      </dgm:t>
    </dgm:pt>
    <dgm:pt modelId="{DD012C86-1E50-468B-9C59-345B52212D7B}" type="parTrans" cxnId="{DE4B7613-D93E-426B-9F40-B3DB226A8715}">
      <dgm:prSet/>
      <dgm:spPr/>
      <dgm:t>
        <a:bodyPr/>
        <a:lstStyle/>
        <a:p>
          <a:endParaRPr lang="sv-SE"/>
        </a:p>
      </dgm:t>
    </dgm:pt>
    <dgm:pt modelId="{A4852E42-E2A8-47A5-8214-FF6A5F6842E4}" type="sibTrans" cxnId="{DE4B7613-D93E-426B-9F40-B3DB226A8715}">
      <dgm:prSet/>
      <dgm:spPr/>
      <dgm:t>
        <a:bodyPr/>
        <a:lstStyle/>
        <a:p>
          <a:endParaRPr lang="sv-SE"/>
        </a:p>
      </dgm:t>
    </dgm:pt>
    <dgm:pt modelId="{90922D1B-DBD8-4D9E-B67E-B598830D5F47}">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Publish the message to the </a:t>
          </a:r>
          <a:r>
            <a:rPr lang="en-US" dirty="0" err="1"/>
            <a:t>MessageBox</a:t>
          </a:r>
          <a:endParaRPr lang="en-US" dirty="0"/>
        </a:p>
      </dgm:t>
    </dgm:pt>
    <dgm:pt modelId="{343B2824-7FE3-4635-8B66-BAEEF26802E9}" type="parTrans" cxnId="{5BEB166A-9021-4D37-BAC4-DE238FE58F3F}">
      <dgm:prSet/>
      <dgm:spPr/>
      <dgm:t>
        <a:bodyPr/>
        <a:lstStyle/>
        <a:p>
          <a:endParaRPr lang="sv-SE"/>
        </a:p>
      </dgm:t>
    </dgm:pt>
    <dgm:pt modelId="{F37E840D-9ECE-47E0-ADDD-D3DB4CC158ED}" type="sibTrans" cxnId="{5BEB166A-9021-4D37-BAC4-DE238FE58F3F}">
      <dgm:prSet/>
      <dgm:spPr/>
      <dgm:t>
        <a:bodyPr/>
        <a:lstStyle/>
        <a:p>
          <a:endParaRPr lang="sv-SE"/>
        </a:p>
      </dgm:t>
    </dgm:pt>
    <dgm:pt modelId="{008FD7B1-49B2-4BA3-B80E-C5B2EAD406EA}" type="pres">
      <dgm:prSet presAssocID="{CC50D243-2C53-433D-83B5-11E46DF35305}" presName="Name0" presStyleCnt="0">
        <dgm:presLayoutVars>
          <dgm:dir/>
          <dgm:animLvl val="lvl"/>
          <dgm:resizeHandles val="exact"/>
        </dgm:presLayoutVars>
      </dgm:prSet>
      <dgm:spPr/>
    </dgm:pt>
    <dgm:pt modelId="{3F7F0EEE-74DE-4FFF-ADD7-A426C33A7C48}" type="pres">
      <dgm:prSet presAssocID="{28F8D379-8B78-4F75-9B33-605DB1D0BA3E}" presName="linNode" presStyleCnt="0"/>
      <dgm:spPr/>
    </dgm:pt>
    <dgm:pt modelId="{11908AA2-17DB-48BB-B152-062C361AC5C4}" type="pres">
      <dgm:prSet presAssocID="{28F8D379-8B78-4F75-9B33-605DB1D0BA3E}" presName="parentText" presStyleLbl="node1" presStyleIdx="0" presStyleCnt="4" custScaleX="25743">
        <dgm:presLayoutVars>
          <dgm:chMax val="1"/>
          <dgm:bulletEnabled val="1"/>
        </dgm:presLayoutVars>
      </dgm:prSet>
      <dgm:spPr/>
    </dgm:pt>
    <dgm:pt modelId="{97A5505E-23ED-47A6-8FD4-A49DECDD05D3}" type="pres">
      <dgm:prSet presAssocID="{28F8D379-8B78-4F75-9B33-605DB1D0BA3E}" presName="descendantText" presStyleLbl="alignAccFollowNode1" presStyleIdx="0" presStyleCnt="4">
        <dgm:presLayoutVars>
          <dgm:bulletEnabled val="1"/>
        </dgm:presLayoutVars>
      </dgm:prSet>
      <dgm:spPr/>
    </dgm:pt>
    <dgm:pt modelId="{68F33C57-0132-49E6-9E88-E9E59EC45718}" type="pres">
      <dgm:prSet presAssocID="{35CB1AC4-DF49-4279-9C96-729819D1C9C3}" presName="sp" presStyleCnt="0"/>
      <dgm:spPr/>
    </dgm:pt>
    <dgm:pt modelId="{A41A2C35-F26C-4C96-8342-4EBB078F3130}" type="pres">
      <dgm:prSet presAssocID="{48D294A6-4B7E-4C0F-98AE-E649F44D7A31}" presName="linNode" presStyleCnt="0"/>
      <dgm:spPr/>
    </dgm:pt>
    <dgm:pt modelId="{B2E8BDA2-7497-48D7-82A9-BA15BF6459D6}" type="pres">
      <dgm:prSet presAssocID="{48D294A6-4B7E-4C0F-98AE-E649F44D7A31}" presName="parentText" presStyleLbl="node1" presStyleIdx="1" presStyleCnt="4" custScaleX="25743">
        <dgm:presLayoutVars>
          <dgm:chMax val="1"/>
          <dgm:bulletEnabled val="1"/>
        </dgm:presLayoutVars>
      </dgm:prSet>
      <dgm:spPr/>
    </dgm:pt>
    <dgm:pt modelId="{CC005D75-9949-46F5-816A-84FDF35D1A84}" type="pres">
      <dgm:prSet presAssocID="{48D294A6-4B7E-4C0F-98AE-E649F44D7A31}" presName="descendantText" presStyleLbl="alignAccFollowNode1" presStyleIdx="1" presStyleCnt="4">
        <dgm:presLayoutVars>
          <dgm:bulletEnabled val="1"/>
        </dgm:presLayoutVars>
      </dgm:prSet>
      <dgm:spPr/>
    </dgm:pt>
    <dgm:pt modelId="{7CEB5429-5600-4488-A52F-5B3CFC4630BB}" type="pres">
      <dgm:prSet presAssocID="{94E2B152-3463-4111-8929-7D5836B03086}" presName="sp" presStyleCnt="0"/>
      <dgm:spPr/>
    </dgm:pt>
    <dgm:pt modelId="{5FF031F6-7EA3-4605-BDD7-1B99EA2D2D5E}" type="pres">
      <dgm:prSet presAssocID="{543C4D73-2BD9-4FD3-B225-BA927636A30E}" presName="linNode" presStyleCnt="0"/>
      <dgm:spPr/>
    </dgm:pt>
    <dgm:pt modelId="{839A0C55-6F4F-487B-ABCB-7E5C2EC4A22A}" type="pres">
      <dgm:prSet presAssocID="{543C4D73-2BD9-4FD3-B225-BA927636A30E}" presName="parentText" presStyleLbl="node1" presStyleIdx="2" presStyleCnt="4" custScaleX="25743">
        <dgm:presLayoutVars>
          <dgm:chMax val="1"/>
          <dgm:bulletEnabled val="1"/>
        </dgm:presLayoutVars>
      </dgm:prSet>
      <dgm:spPr/>
    </dgm:pt>
    <dgm:pt modelId="{5D864B8D-FACF-48E7-8326-E483DE976D5A}" type="pres">
      <dgm:prSet presAssocID="{543C4D73-2BD9-4FD3-B225-BA927636A30E}" presName="descendantText" presStyleLbl="alignAccFollowNode1" presStyleIdx="2" presStyleCnt="4">
        <dgm:presLayoutVars>
          <dgm:bulletEnabled val="1"/>
        </dgm:presLayoutVars>
      </dgm:prSet>
      <dgm:spPr/>
    </dgm:pt>
    <dgm:pt modelId="{97AF1158-ACE7-4C23-B451-3DCEA53F2400}" type="pres">
      <dgm:prSet presAssocID="{5A7BC45B-A5C9-443C-B2F8-8D3AD5A77B12}" presName="sp" presStyleCnt="0"/>
      <dgm:spPr/>
    </dgm:pt>
    <dgm:pt modelId="{0BC2E7EB-8636-4506-B1AD-A2EB76A15E7A}" type="pres">
      <dgm:prSet presAssocID="{9276FFF9-D79C-40AF-8922-4549E158446F}" presName="linNode" presStyleCnt="0"/>
      <dgm:spPr/>
    </dgm:pt>
    <dgm:pt modelId="{5EB87B31-1029-4A1F-9C0A-AFFB28CA0F5E}" type="pres">
      <dgm:prSet presAssocID="{9276FFF9-D79C-40AF-8922-4549E158446F}" presName="parentText" presStyleLbl="node1" presStyleIdx="3" presStyleCnt="4" custScaleX="25743">
        <dgm:presLayoutVars>
          <dgm:chMax val="1"/>
          <dgm:bulletEnabled val="1"/>
        </dgm:presLayoutVars>
      </dgm:prSet>
      <dgm:spPr/>
    </dgm:pt>
    <dgm:pt modelId="{6B068343-8AEE-4D1A-BB98-49539ECB81C6}" type="pres">
      <dgm:prSet presAssocID="{9276FFF9-D79C-40AF-8922-4549E158446F}" presName="descendantText" presStyleLbl="alignAccFollowNode1" presStyleIdx="3" presStyleCnt="4">
        <dgm:presLayoutVars>
          <dgm:bulletEnabled val="1"/>
        </dgm:presLayoutVars>
      </dgm:prSet>
      <dgm:spPr/>
    </dgm:pt>
  </dgm:ptLst>
  <dgm:cxnLst>
    <dgm:cxn modelId="{44540FB9-9105-4FB6-AD68-4BEC93D1013C}" type="presOf" srcId="{90922D1B-DBD8-4D9E-B67E-B598830D5F47}" destId="{6B068343-8AEE-4D1A-BB98-49539ECB81C6}" srcOrd="0" destOrd="0" presId="urn:microsoft.com/office/officeart/2005/8/layout/vList5"/>
    <dgm:cxn modelId="{7AA3C868-F989-4609-8959-13FB0DB0ECA7}" type="presOf" srcId="{918E5147-95D9-4A10-A481-3DD7B72ACD27}" destId="{5D864B8D-FACF-48E7-8326-E483DE976D5A}" srcOrd="0" destOrd="0" presId="urn:microsoft.com/office/officeart/2005/8/layout/vList5"/>
    <dgm:cxn modelId="{DE4B7613-D93E-426B-9F40-B3DB226A8715}" srcId="{CC50D243-2C53-433D-83B5-11E46DF35305}" destId="{9276FFF9-D79C-40AF-8922-4549E158446F}" srcOrd="3" destOrd="0" parTransId="{DD012C86-1E50-468B-9C59-345B52212D7B}" sibTransId="{A4852E42-E2A8-47A5-8214-FF6A5F6842E4}"/>
    <dgm:cxn modelId="{1B60C626-9B0A-40DE-A8C9-36E08233BFB9}" type="presOf" srcId="{9276FFF9-D79C-40AF-8922-4549E158446F}" destId="{5EB87B31-1029-4A1F-9C0A-AFFB28CA0F5E}" srcOrd="0" destOrd="0" presId="urn:microsoft.com/office/officeart/2005/8/layout/vList5"/>
    <dgm:cxn modelId="{666C3790-A048-49F6-B1C3-ED40DDCB1D88}" srcId="{48D294A6-4B7E-4C0F-98AE-E649F44D7A31}" destId="{91C62179-2964-4056-BEC8-6F947A0A7F38}" srcOrd="0" destOrd="0" parTransId="{E98A37BF-268E-4B86-906A-EBFFBB7F84CB}" sibTransId="{E400CB7B-D2AA-4F1B-A73A-C77EF5640614}"/>
    <dgm:cxn modelId="{4F745B43-7357-4769-B38E-D1A5714AA2D5}" srcId="{CC50D243-2C53-433D-83B5-11E46DF35305}" destId="{543C4D73-2BD9-4FD3-B225-BA927636A30E}" srcOrd="2" destOrd="0" parTransId="{E47569A2-16AA-4A1C-9D7E-B3E3CF00892E}" sibTransId="{5A7BC45B-A5C9-443C-B2F8-8D3AD5A77B12}"/>
    <dgm:cxn modelId="{CFEF53BF-ABAA-49DC-8CFD-90763E14B18F}" srcId="{CC50D243-2C53-433D-83B5-11E46DF35305}" destId="{28F8D379-8B78-4F75-9B33-605DB1D0BA3E}" srcOrd="0" destOrd="0" parTransId="{0AE93605-1E15-4195-B27A-345D384EB455}" sibTransId="{35CB1AC4-DF49-4279-9C96-729819D1C9C3}"/>
    <dgm:cxn modelId="{8DE485A4-C212-4B99-A66D-92530066D0ED}" type="presOf" srcId="{5D54E867-2EE5-4E6E-ADF3-70FD46C29A9E}" destId="{97A5505E-23ED-47A6-8FD4-A49DECDD05D3}" srcOrd="0" destOrd="0" presId="urn:microsoft.com/office/officeart/2005/8/layout/vList5"/>
    <dgm:cxn modelId="{4753D5B9-39F6-441D-84AF-B5EE76FD1A6E}" srcId="{28F8D379-8B78-4F75-9B33-605DB1D0BA3E}" destId="{5D54E867-2EE5-4E6E-ADF3-70FD46C29A9E}" srcOrd="0" destOrd="0" parTransId="{434BEC62-34DF-436A-A268-E80CDC1A6181}" sibTransId="{F7350657-FB02-42D2-BC7F-7337ACD37322}"/>
    <dgm:cxn modelId="{191A25D5-0D16-4EF2-85C7-3ACDBFE2D48B}" srcId="{CC50D243-2C53-433D-83B5-11E46DF35305}" destId="{48D294A6-4B7E-4C0F-98AE-E649F44D7A31}" srcOrd="1" destOrd="0" parTransId="{74C74D6C-619B-489D-9C64-CF9B02E11778}" sibTransId="{94E2B152-3463-4111-8929-7D5836B03086}"/>
    <dgm:cxn modelId="{83DCBB00-7B27-4582-95DA-E0493F4EA896}" srcId="{543C4D73-2BD9-4FD3-B225-BA927636A30E}" destId="{918E5147-95D9-4A10-A481-3DD7B72ACD27}" srcOrd="0" destOrd="0" parTransId="{0FADB9FF-E2C5-4236-8645-1FC0C8202671}" sibTransId="{10E0F58B-C1E3-4F9D-9352-03EE3526194B}"/>
    <dgm:cxn modelId="{3A171560-A2C1-4291-9197-561221D49822}" type="presOf" srcId="{543C4D73-2BD9-4FD3-B225-BA927636A30E}" destId="{839A0C55-6F4F-487B-ABCB-7E5C2EC4A22A}" srcOrd="0" destOrd="0" presId="urn:microsoft.com/office/officeart/2005/8/layout/vList5"/>
    <dgm:cxn modelId="{BAD84A87-F4C2-400B-B9A9-42103B390805}" type="presOf" srcId="{91C62179-2964-4056-BEC8-6F947A0A7F38}" destId="{CC005D75-9949-46F5-816A-84FDF35D1A84}" srcOrd="0" destOrd="0" presId="urn:microsoft.com/office/officeart/2005/8/layout/vList5"/>
    <dgm:cxn modelId="{5BEB166A-9021-4D37-BAC4-DE238FE58F3F}" srcId="{9276FFF9-D79C-40AF-8922-4549E158446F}" destId="{90922D1B-DBD8-4D9E-B67E-B598830D5F47}" srcOrd="0" destOrd="0" parTransId="{343B2824-7FE3-4635-8B66-BAEEF26802E9}" sibTransId="{F37E840D-9ECE-47E0-ADDD-D3DB4CC158ED}"/>
    <dgm:cxn modelId="{69F5C2B9-3905-49CA-A21D-9682CD76C7B3}" type="presOf" srcId="{28F8D379-8B78-4F75-9B33-605DB1D0BA3E}" destId="{11908AA2-17DB-48BB-B152-062C361AC5C4}" srcOrd="0" destOrd="0" presId="urn:microsoft.com/office/officeart/2005/8/layout/vList5"/>
    <dgm:cxn modelId="{D78621CC-BB30-414E-9D5D-CC5E9C02B5A9}" type="presOf" srcId="{48D294A6-4B7E-4C0F-98AE-E649F44D7A31}" destId="{B2E8BDA2-7497-48D7-82A9-BA15BF6459D6}" srcOrd="0" destOrd="0" presId="urn:microsoft.com/office/officeart/2005/8/layout/vList5"/>
    <dgm:cxn modelId="{2ACD6308-FF8A-4B5C-9D9A-FB69C4D23842}" type="presOf" srcId="{CC50D243-2C53-433D-83B5-11E46DF35305}" destId="{008FD7B1-49B2-4BA3-B80E-C5B2EAD406EA}" srcOrd="0" destOrd="0" presId="urn:microsoft.com/office/officeart/2005/8/layout/vList5"/>
    <dgm:cxn modelId="{E657E533-70D1-4D48-8120-A6C2D198565F}" type="presParOf" srcId="{008FD7B1-49B2-4BA3-B80E-C5B2EAD406EA}" destId="{3F7F0EEE-74DE-4FFF-ADD7-A426C33A7C48}" srcOrd="0" destOrd="0" presId="urn:microsoft.com/office/officeart/2005/8/layout/vList5"/>
    <dgm:cxn modelId="{D5ADA89C-0BFD-4A0A-A679-F2ABBBA24D3B}" type="presParOf" srcId="{3F7F0EEE-74DE-4FFF-ADD7-A426C33A7C48}" destId="{11908AA2-17DB-48BB-B152-062C361AC5C4}" srcOrd="0" destOrd="0" presId="urn:microsoft.com/office/officeart/2005/8/layout/vList5"/>
    <dgm:cxn modelId="{104D307B-767D-4228-8969-863918D68B68}" type="presParOf" srcId="{3F7F0EEE-74DE-4FFF-ADD7-A426C33A7C48}" destId="{97A5505E-23ED-47A6-8FD4-A49DECDD05D3}" srcOrd="1" destOrd="0" presId="urn:microsoft.com/office/officeart/2005/8/layout/vList5"/>
    <dgm:cxn modelId="{86A543F1-6CA0-4210-9D51-4C14370A4BE1}" type="presParOf" srcId="{008FD7B1-49B2-4BA3-B80E-C5B2EAD406EA}" destId="{68F33C57-0132-49E6-9E88-E9E59EC45718}" srcOrd="1" destOrd="0" presId="urn:microsoft.com/office/officeart/2005/8/layout/vList5"/>
    <dgm:cxn modelId="{69A04ADF-A852-4FE8-B0F5-2511A2C7FE46}" type="presParOf" srcId="{008FD7B1-49B2-4BA3-B80E-C5B2EAD406EA}" destId="{A41A2C35-F26C-4C96-8342-4EBB078F3130}" srcOrd="2" destOrd="0" presId="urn:microsoft.com/office/officeart/2005/8/layout/vList5"/>
    <dgm:cxn modelId="{DBC32D05-22D9-410A-8327-A0333F261A79}" type="presParOf" srcId="{A41A2C35-F26C-4C96-8342-4EBB078F3130}" destId="{B2E8BDA2-7497-48D7-82A9-BA15BF6459D6}" srcOrd="0" destOrd="0" presId="urn:microsoft.com/office/officeart/2005/8/layout/vList5"/>
    <dgm:cxn modelId="{7DCA019E-4390-46F5-9088-D85E3E26E36A}" type="presParOf" srcId="{A41A2C35-F26C-4C96-8342-4EBB078F3130}" destId="{CC005D75-9949-46F5-816A-84FDF35D1A84}" srcOrd="1" destOrd="0" presId="urn:microsoft.com/office/officeart/2005/8/layout/vList5"/>
    <dgm:cxn modelId="{94DDFE9C-A5B1-4D5E-97E7-2B455776F4A9}" type="presParOf" srcId="{008FD7B1-49B2-4BA3-B80E-C5B2EAD406EA}" destId="{7CEB5429-5600-4488-A52F-5B3CFC4630BB}" srcOrd="3" destOrd="0" presId="urn:microsoft.com/office/officeart/2005/8/layout/vList5"/>
    <dgm:cxn modelId="{BF54C414-0A65-4AA9-9E36-821D45DB9301}" type="presParOf" srcId="{008FD7B1-49B2-4BA3-B80E-C5B2EAD406EA}" destId="{5FF031F6-7EA3-4605-BDD7-1B99EA2D2D5E}" srcOrd="4" destOrd="0" presId="urn:microsoft.com/office/officeart/2005/8/layout/vList5"/>
    <dgm:cxn modelId="{995F2AF8-2205-4FE5-B348-67C8B4920BC1}" type="presParOf" srcId="{5FF031F6-7EA3-4605-BDD7-1B99EA2D2D5E}" destId="{839A0C55-6F4F-487B-ABCB-7E5C2EC4A22A}" srcOrd="0" destOrd="0" presId="urn:microsoft.com/office/officeart/2005/8/layout/vList5"/>
    <dgm:cxn modelId="{31883FB8-E34D-4832-98C0-1558EDCD826F}" type="presParOf" srcId="{5FF031F6-7EA3-4605-BDD7-1B99EA2D2D5E}" destId="{5D864B8D-FACF-48E7-8326-E483DE976D5A}" srcOrd="1" destOrd="0" presId="urn:microsoft.com/office/officeart/2005/8/layout/vList5"/>
    <dgm:cxn modelId="{37C3530E-1445-45E5-AB0F-BD3AD855482D}" type="presParOf" srcId="{008FD7B1-49B2-4BA3-B80E-C5B2EAD406EA}" destId="{97AF1158-ACE7-4C23-B451-3DCEA53F2400}" srcOrd="5" destOrd="0" presId="urn:microsoft.com/office/officeart/2005/8/layout/vList5"/>
    <dgm:cxn modelId="{7A645299-13C4-465C-9C8C-CB07F9522FEF}" type="presParOf" srcId="{008FD7B1-49B2-4BA3-B80E-C5B2EAD406EA}" destId="{0BC2E7EB-8636-4506-B1AD-A2EB76A15E7A}" srcOrd="6" destOrd="0" presId="urn:microsoft.com/office/officeart/2005/8/layout/vList5"/>
    <dgm:cxn modelId="{7CB2C610-0C3D-4786-B124-F9CFA570DB6C}" type="presParOf" srcId="{0BC2E7EB-8636-4506-B1AD-A2EB76A15E7A}" destId="{5EB87B31-1029-4A1F-9C0A-AFFB28CA0F5E}" srcOrd="0" destOrd="0" presId="urn:microsoft.com/office/officeart/2005/8/layout/vList5"/>
    <dgm:cxn modelId="{2D5B0E4E-DFF4-4983-A874-0A4933F6D7B0}" type="presParOf" srcId="{0BC2E7EB-8636-4506-B1AD-A2EB76A15E7A}" destId="{6B068343-8AEE-4D1A-BB98-49539ECB81C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50D243-2C53-433D-83B5-11E46DF35305}" type="doc">
      <dgm:prSet loTypeId="urn:microsoft.com/office/officeart/2005/8/layout/vList5" loCatId="list" qsTypeId="urn:microsoft.com/office/officeart/2005/8/quickstyle/3d1" qsCatId="3D" csTypeId="urn:microsoft.com/office/officeart/2005/8/colors/colorful1#2" csCatId="colorful" phldr="1"/>
      <dgm:spPr/>
      <dgm:t>
        <a:bodyPr/>
        <a:lstStyle/>
        <a:p>
          <a:endParaRPr lang="en-US"/>
        </a:p>
      </dgm:t>
    </dgm:pt>
    <dgm:pt modelId="{28F8D379-8B78-4F75-9B33-605DB1D0BA3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1</a:t>
          </a:r>
        </a:p>
      </dgm:t>
    </dgm:pt>
    <dgm:pt modelId="{0AE93605-1E15-4195-B27A-345D384EB455}" type="parTrans" cxnId="{CFEF53BF-ABAA-49DC-8CFD-90763E14B18F}">
      <dgm:prSet/>
      <dgm:spPr/>
      <dgm:t>
        <a:bodyPr/>
        <a:lstStyle/>
        <a:p>
          <a:endParaRPr lang="en-US"/>
        </a:p>
      </dgm:t>
    </dgm:pt>
    <dgm:pt modelId="{35CB1AC4-DF49-4279-9C96-729819D1C9C3}" type="sibTrans" cxnId="{CFEF53BF-ABAA-49DC-8CFD-90763E14B18F}">
      <dgm:prSet/>
      <dgm:spPr/>
      <dgm:t>
        <a:bodyPr/>
        <a:lstStyle/>
        <a:p>
          <a:endParaRPr lang="en-US"/>
        </a:p>
      </dgm:t>
    </dgm:pt>
    <dgm:pt modelId="{48D294A6-4B7E-4C0F-98AE-E649F44D7A31}">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2</a:t>
          </a:r>
        </a:p>
      </dgm:t>
    </dgm:pt>
    <dgm:pt modelId="{74C74D6C-619B-489D-9C64-CF9B02E11778}" type="parTrans" cxnId="{191A25D5-0D16-4EF2-85C7-3ACDBFE2D48B}">
      <dgm:prSet/>
      <dgm:spPr/>
      <dgm:t>
        <a:bodyPr/>
        <a:lstStyle/>
        <a:p>
          <a:endParaRPr lang="en-US"/>
        </a:p>
      </dgm:t>
    </dgm:pt>
    <dgm:pt modelId="{94E2B152-3463-4111-8929-7D5836B03086}" type="sibTrans" cxnId="{191A25D5-0D16-4EF2-85C7-3ACDBFE2D48B}">
      <dgm:prSet/>
      <dgm:spPr/>
      <dgm:t>
        <a:bodyPr/>
        <a:lstStyle/>
        <a:p>
          <a:endParaRPr lang="en-US"/>
        </a:p>
      </dgm:t>
    </dgm:pt>
    <dgm:pt modelId="{543C4D73-2BD9-4FD3-B225-BA927636A30E}">
      <dgm:prSet>
        <dgm:style>
          <a:lnRef idx="1">
            <a:schemeClr val="accent1"/>
          </a:lnRef>
          <a:fillRef idx="2">
            <a:schemeClr val="accent1"/>
          </a:fillRef>
          <a:effectRef idx="1">
            <a:schemeClr val="accent1"/>
          </a:effectRef>
          <a:fontRef idx="minor">
            <a:schemeClr val="dk1"/>
          </a:fontRef>
        </dgm:style>
      </dgm:prSet>
      <dgm:spPr/>
      <dgm:t>
        <a:bodyPr/>
        <a:lstStyle/>
        <a:p>
          <a:pPr rtl="0"/>
          <a:r>
            <a:rPr lang="en-US" dirty="0"/>
            <a:t>3</a:t>
          </a:r>
        </a:p>
      </dgm:t>
    </dgm:pt>
    <dgm:pt modelId="{E47569A2-16AA-4A1C-9D7E-B3E3CF00892E}" type="parTrans" cxnId="{4F745B43-7357-4769-B38E-D1A5714AA2D5}">
      <dgm:prSet/>
      <dgm:spPr/>
      <dgm:t>
        <a:bodyPr/>
        <a:lstStyle/>
        <a:p>
          <a:endParaRPr lang="en-US"/>
        </a:p>
      </dgm:t>
    </dgm:pt>
    <dgm:pt modelId="{5A7BC45B-A5C9-443C-B2F8-8D3AD5A77B12}" type="sibTrans" cxnId="{4F745B43-7357-4769-B38E-D1A5714AA2D5}">
      <dgm:prSet/>
      <dgm:spPr/>
      <dgm:t>
        <a:bodyPr/>
        <a:lstStyle/>
        <a:p>
          <a:endParaRPr lang="en-US"/>
        </a:p>
      </dgm:t>
    </dgm:pt>
    <dgm:pt modelId="{5D54E867-2EE5-4E6E-ADF3-70FD46C29A9E}">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Select the </a:t>
          </a:r>
          <a:r>
            <a:rPr lang="en-US" i="1" dirty="0"/>
            <a:t>Enable routing for failed messages </a:t>
          </a:r>
          <a:r>
            <a:rPr lang="en-US" dirty="0"/>
            <a:t>checkbox</a:t>
          </a:r>
        </a:p>
      </dgm:t>
    </dgm:pt>
    <dgm:pt modelId="{434BEC62-34DF-436A-A268-E80CDC1A6181}" type="parTrans" cxnId="{4753D5B9-39F6-441D-84AF-B5EE76FD1A6E}">
      <dgm:prSet/>
      <dgm:spPr/>
      <dgm:t>
        <a:bodyPr/>
        <a:lstStyle/>
        <a:p>
          <a:endParaRPr lang="sv-SE"/>
        </a:p>
      </dgm:t>
    </dgm:pt>
    <dgm:pt modelId="{F7350657-FB02-42D2-BC7F-7337ACD37322}" type="sibTrans" cxnId="{4753D5B9-39F6-441D-84AF-B5EE76FD1A6E}">
      <dgm:prSet/>
      <dgm:spPr/>
      <dgm:t>
        <a:bodyPr/>
        <a:lstStyle/>
        <a:p>
          <a:endParaRPr lang="sv-SE"/>
        </a:p>
      </dgm:t>
    </dgm:pt>
    <dgm:pt modelId="{91C62179-2964-4056-BEC8-6F947A0A7F38}">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Subscribe to one of the </a:t>
          </a:r>
          <a:r>
            <a:rPr lang="en-US" dirty="0" err="1"/>
            <a:t>ErrorReport</a:t>
          </a:r>
          <a:r>
            <a:rPr lang="en-US" dirty="0"/>
            <a:t> properties</a:t>
          </a:r>
        </a:p>
      </dgm:t>
    </dgm:pt>
    <dgm:pt modelId="{E98A37BF-268E-4B86-906A-EBFFBB7F84CB}" type="parTrans" cxnId="{666C3790-A048-49F6-B1C3-ED40DDCB1D88}">
      <dgm:prSet/>
      <dgm:spPr/>
      <dgm:t>
        <a:bodyPr/>
        <a:lstStyle/>
        <a:p>
          <a:endParaRPr lang="sv-SE"/>
        </a:p>
      </dgm:t>
    </dgm:pt>
    <dgm:pt modelId="{E400CB7B-D2AA-4F1B-A73A-C77EF5640614}" type="sibTrans" cxnId="{666C3790-A048-49F6-B1C3-ED40DDCB1D88}">
      <dgm:prSet/>
      <dgm:spPr/>
      <dgm:t>
        <a:bodyPr/>
        <a:lstStyle/>
        <a:p>
          <a:endParaRPr lang="sv-SE"/>
        </a:p>
      </dgm:t>
    </dgm:pt>
    <dgm:pt modelId="{918E5147-95D9-4A10-A481-3DD7B72ACD27}">
      <dgm:prSet>
        <dgm:style>
          <a:lnRef idx="1">
            <a:schemeClr val="accent5"/>
          </a:lnRef>
          <a:fillRef idx="2">
            <a:schemeClr val="accent5"/>
          </a:fillRef>
          <a:effectRef idx="1">
            <a:schemeClr val="accent5"/>
          </a:effectRef>
          <a:fontRef idx="minor">
            <a:schemeClr val="dk1"/>
          </a:fontRef>
        </dgm:style>
      </dgm:prSet>
      <dgm:spPr/>
      <dgm:t>
        <a:bodyPr/>
        <a:lstStyle/>
        <a:p>
          <a:pPr rtl="0"/>
          <a:r>
            <a:rPr lang="en-US" dirty="0"/>
            <a:t>Process the failure as appropriate</a:t>
          </a:r>
        </a:p>
      </dgm:t>
    </dgm:pt>
    <dgm:pt modelId="{0FADB9FF-E2C5-4236-8645-1FC0C8202671}" type="parTrans" cxnId="{83DCBB00-7B27-4582-95DA-E0493F4EA896}">
      <dgm:prSet/>
      <dgm:spPr/>
      <dgm:t>
        <a:bodyPr/>
        <a:lstStyle/>
        <a:p>
          <a:endParaRPr lang="sv-SE"/>
        </a:p>
      </dgm:t>
    </dgm:pt>
    <dgm:pt modelId="{10E0F58B-C1E3-4F9D-9352-03EE3526194B}" type="sibTrans" cxnId="{83DCBB00-7B27-4582-95DA-E0493F4EA896}">
      <dgm:prSet/>
      <dgm:spPr/>
      <dgm:t>
        <a:bodyPr/>
        <a:lstStyle/>
        <a:p>
          <a:endParaRPr lang="sv-SE"/>
        </a:p>
      </dgm:t>
    </dgm:pt>
    <dgm:pt modelId="{008FD7B1-49B2-4BA3-B80E-C5B2EAD406EA}" type="pres">
      <dgm:prSet presAssocID="{CC50D243-2C53-433D-83B5-11E46DF35305}" presName="Name0" presStyleCnt="0">
        <dgm:presLayoutVars>
          <dgm:dir/>
          <dgm:animLvl val="lvl"/>
          <dgm:resizeHandles val="exact"/>
        </dgm:presLayoutVars>
      </dgm:prSet>
      <dgm:spPr/>
    </dgm:pt>
    <dgm:pt modelId="{3F7F0EEE-74DE-4FFF-ADD7-A426C33A7C48}" type="pres">
      <dgm:prSet presAssocID="{28F8D379-8B78-4F75-9B33-605DB1D0BA3E}" presName="linNode" presStyleCnt="0"/>
      <dgm:spPr/>
    </dgm:pt>
    <dgm:pt modelId="{11908AA2-17DB-48BB-B152-062C361AC5C4}" type="pres">
      <dgm:prSet presAssocID="{28F8D379-8B78-4F75-9B33-605DB1D0BA3E}" presName="parentText" presStyleLbl="node1" presStyleIdx="0" presStyleCnt="3" custScaleX="25743">
        <dgm:presLayoutVars>
          <dgm:chMax val="1"/>
          <dgm:bulletEnabled val="1"/>
        </dgm:presLayoutVars>
      </dgm:prSet>
      <dgm:spPr/>
    </dgm:pt>
    <dgm:pt modelId="{97A5505E-23ED-47A6-8FD4-A49DECDD05D3}" type="pres">
      <dgm:prSet presAssocID="{28F8D379-8B78-4F75-9B33-605DB1D0BA3E}" presName="descendantText" presStyleLbl="alignAccFollowNode1" presStyleIdx="0" presStyleCnt="3">
        <dgm:presLayoutVars>
          <dgm:bulletEnabled val="1"/>
        </dgm:presLayoutVars>
      </dgm:prSet>
      <dgm:spPr/>
    </dgm:pt>
    <dgm:pt modelId="{68F33C57-0132-49E6-9E88-E9E59EC45718}" type="pres">
      <dgm:prSet presAssocID="{35CB1AC4-DF49-4279-9C96-729819D1C9C3}" presName="sp" presStyleCnt="0"/>
      <dgm:spPr/>
    </dgm:pt>
    <dgm:pt modelId="{A41A2C35-F26C-4C96-8342-4EBB078F3130}" type="pres">
      <dgm:prSet presAssocID="{48D294A6-4B7E-4C0F-98AE-E649F44D7A31}" presName="linNode" presStyleCnt="0"/>
      <dgm:spPr/>
    </dgm:pt>
    <dgm:pt modelId="{B2E8BDA2-7497-48D7-82A9-BA15BF6459D6}" type="pres">
      <dgm:prSet presAssocID="{48D294A6-4B7E-4C0F-98AE-E649F44D7A31}" presName="parentText" presStyleLbl="node1" presStyleIdx="1" presStyleCnt="3" custScaleX="25743">
        <dgm:presLayoutVars>
          <dgm:chMax val="1"/>
          <dgm:bulletEnabled val="1"/>
        </dgm:presLayoutVars>
      </dgm:prSet>
      <dgm:spPr/>
    </dgm:pt>
    <dgm:pt modelId="{CC005D75-9949-46F5-816A-84FDF35D1A84}" type="pres">
      <dgm:prSet presAssocID="{48D294A6-4B7E-4C0F-98AE-E649F44D7A31}" presName="descendantText" presStyleLbl="alignAccFollowNode1" presStyleIdx="1" presStyleCnt="3">
        <dgm:presLayoutVars>
          <dgm:bulletEnabled val="1"/>
        </dgm:presLayoutVars>
      </dgm:prSet>
      <dgm:spPr/>
    </dgm:pt>
    <dgm:pt modelId="{7CEB5429-5600-4488-A52F-5B3CFC4630BB}" type="pres">
      <dgm:prSet presAssocID="{94E2B152-3463-4111-8929-7D5836B03086}" presName="sp" presStyleCnt="0"/>
      <dgm:spPr/>
    </dgm:pt>
    <dgm:pt modelId="{5FF031F6-7EA3-4605-BDD7-1B99EA2D2D5E}" type="pres">
      <dgm:prSet presAssocID="{543C4D73-2BD9-4FD3-B225-BA927636A30E}" presName="linNode" presStyleCnt="0"/>
      <dgm:spPr/>
    </dgm:pt>
    <dgm:pt modelId="{839A0C55-6F4F-487B-ABCB-7E5C2EC4A22A}" type="pres">
      <dgm:prSet presAssocID="{543C4D73-2BD9-4FD3-B225-BA927636A30E}" presName="parentText" presStyleLbl="node1" presStyleIdx="2" presStyleCnt="3" custScaleX="25743">
        <dgm:presLayoutVars>
          <dgm:chMax val="1"/>
          <dgm:bulletEnabled val="1"/>
        </dgm:presLayoutVars>
      </dgm:prSet>
      <dgm:spPr/>
    </dgm:pt>
    <dgm:pt modelId="{5D864B8D-FACF-48E7-8326-E483DE976D5A}" type="pres">
      <dgm:prSet presAssocID="{543C4D73-2BD9-4FD3-B225-BA927636A30E}" presName="descendantText" presStyleLbl="alignAccFollowNode1" presStyleIdx="2" presStyleCnt="3">
        <dgm:presLayoutVars>
          <dgm:bulletEnabled val="1"/>
        </dgm:presLayoutVars>
      </dgm:prSet>
      <dgm:spPr/>
    </dgm:pt>
  </dgm:ptLst>
  <dgm:cxnLst>
    <dgm:cxn modelId="{191A25D5-0D16-4EF2-85C7-3ACDBFE2D48B}" srcId="{CC50D243-2C53-433D-83B5-11E46DF35305}" destId="{48D294A6-4B7E-4C0F-98AE-E649F44D7A31}" srcOrd="1" destOrd="0" parTransId="{74C74D6C-619B-489D-9C64-CF9B02E11778}" sibTransId="{94E2B152-3463-4111-8929-7D5836B03086}"/>
    <dgm:cxn modelId="{126017CA-6DA2-4D80-B768-83B8EAAB380C}" type="presOf" srcId="{543C4D73-2BD9-4FD3-B225-BA927636A30E}" destId="{839A0C55-6F4F-487B-ABCB-7E5C2EC4A22A}" srcOrd="0" destOrd="0" presId="urn:microsoft.com/office/officeart/2005/8/layout/vList5"/>
    <dgm:cxn modelId="{CFEF53BF-ABAA-49DC-8CFD-90763E14B18F}" srcId="{CC50D243-2C53-433D-83B5-11E46DF35305}" destId="{28F8D379-8B78-4F75-9B33-605DB1D0BA3E}" srcOrd="0" destOrd="0" parTransId="{0AE93605-1E15-4195-B27A-345D384EB455}" sibTransId="{35CB1AC4-DF49-4279-9C96-729819D1C9C3}"/>
    <dgm:cxn modelId="{83DCBB00-7B27-4582-95DA-E0493F4EA896}" srcId="{543C4D73-2BD9-4FD3-B225-BA927636A30E}" destId="{918E5147-95D9-4A10-A481-3DD7B72ACD27}" srcOrd="0" destOrd="0" parTransId="{0FADB9FF-E2C5-4236-8645-1FC0C8202671}" sibTransId="{10E0F58B-C1E3-4F9D-9352-03EE3526194B}"/>
    <dgm:cxn modelId="{4F745B43-7357-4769-B38E-D1A5714AA2D5}" srcId="{CC50D243-2C53-433D-83B5-11E46DF35305}" destId="{543C4D73-2BD9-4FD3-B225-BA927636A30E}" srcOrd="2" destOrd="0" parTransId="{E47569A2-16AA-4A1C-9D7E-B3E3CF00892E}" sibTransId="{5A7BC45B-A5C9-443C-B2F8-8D3AD5A77B12}"/>
    <dgm:cxn modelId="{6BAD1693-9A03-4F33-8013-D476D5F25DA6}" type="presOf" srcId="{CC50D243-2C53-433D-83B5-11E46DF35305}" destId="{008FD7B1-49B2-4BA3-B80E-C5B2EAD406EA}" srcOrd="0" destOrd="0" presId="urn:microsoft.com/office/officeart/2005/8/layout/vList5"/>
    <dgm:cxn modelId="{F5B78AC4-C330-43A3-9D4B-068597BF8385}" type="presOf" srcId="{918E5147-95D9-4A10-A481-3DD7B72ACD27}" destId="{5D864B8D-FACF-48E7-8326-E483DE976D5A}" srcOrd="0" destOrd="0" presId="urn:microsoft.com/office/officeart/2005/8/layout/vList5"/>
    <dgm:cxn modelId="{07DBE894-E09C-4B0A-8309-DE800CBE18D0}" type="presOf" srcId="{91C62179-2964-4056-BEC8-6F947A0A7F38}" destId="{CC005D75-9949-46F5-816A-84FDF35D1A84}" srcOrd="0" destOrd="0" presId="urn:microsoft.com/office/officeart/2005/8/layout/vList5"/>
    <dgm:cxn modelId="{B179BF63-E94B-47BD-948F-4BC78497E508}" type="presOf" srcId="{48D294A6-4B7E-4C0F-98AE-E649F44D7A31}" destId="{B2E8BDA2-7497-48D7-82A9-BA15BF6459D6}" srcOrd="0" destOrd="0" presId="urn:microsoft.com/office/officeart/2005/8/layout/vList5"/>
    <dgm:cxn modelId="{666C3790-A048-49F6-B1C3-ED40DDCB1D88}" srcId="{48D294A6-4B7E-4C0F-98AE-E649F44D7A31}" destId="{91C62179-2964-4056-BEC8-6F947A0A7F38}" srcOrd="0" destOrd="0" parTransId="{E98A37BF-268E-4B86-906A-EBFFBB7F84CB}" sibTransId="{E400CB7B-D2AA-4F1B-A73A-C77EF5640614}"/>
    <dgm:cxn modelId="{6836F79F-C2E7-4061-A322-D643E9F10FF3}" type="presOf" srcId="{5D54E867-2EE5-4E6E-ADF3-70FD46C29A9E}" destId="{97A5505E-23ED-47A6-8FD4-A49DECDD05D3}" srcOrd="0" destOrd="0" presId="urn:microsoft.com/office/officeart/2005/8/layout/vList5"/>
    <dgm:cxn modelId="{4753D5B9-39F6-441D-84AF-B5EE76FD1A6E}" srcId="{28F8D379-8B78-4F75-9B33-605DB1D0BA3E}" destId="{5D54E867-2EE5-4E6E-ADF3-70FD46C29A9E}" srcOrd="0" destOrd="0" parTransId="{434BEC62-34DF-436A-A268-E80CDC1A6181}" sibTransId="{F7350657-FB02-42D2-BC7F-7337ACD37322}"/>
    <dgm:cxn modelId="{46ADB289-E3B4-4135-B98E-286B866D71A9}" type="presOf" srcId="{28F8D379-8B78-4F75-9B33-605DB1D0BA3E}" destId="{11908AA2-17DB-48BB-B152-062C361AC5C4}" srcOrd="0" destOrd="0" presId="urn:microsoft.com/office/officeart/2005/8/layout/vList5"/>
    <dgm:cxn modelId="{F9288A3F-9CDB-46F3-A8EA-DF1B5913961B}" type="presParOf" srcId="{008FD7B1-49B2-4BA3-B80E-C5B2EAD406EA}" destId="{3F7F0EEE-74DE-4FFF-ADD7-A426C33A7C48}" srcOrd="0" destOrd="0" presId="urn:microsoft.com/office/officeart/2005/8/layout/vList5"/>
    <dgm:cxn modelId="{48A2DE9C-537A-4611-A275-2B4270CB716A}" type="presParOf" srcId="{3F7F0EEE-74DE-4FFF-ADD7-A426C33A7C48}" destId="{11908AA2-17DB-48BB-B152-062C361AC5C4}" srcOrd="0" destOrd="0" presId="urn:microsoft.com/office/officeart/2005/8/layout/vList5"/>
    <dgm:cxn modelId="{9E9D21E6-BBC8-45E1-858F-9397EEB78CC6}" type="presParOf" srcId="{3F7F0EEE-74DE-4FFF-ADD7-A426C33A7C48}" destId="{97A5505E-23ED-47A6-8FD4-A49DECDD05D3}" srcOrd="1" destOrd="0" presId="urn:microsoft.com/office/officeart/2005/8/layout/vList5"/>
    <dgm:cxn modelId="{68FBF17B-1923-4023-893A-157BEC4A2548}" type="presParOf" srcId="{008FD7B1-49B2-4BA3-B80E-C5B2EAD406EA}" destId="{68F33C57-0132-49E6-9E88-E9E59EC45718}" srcOrd="1" destOrd="0" presId="urn:microsoft.com/office/officeart/2005/8/layout/vList5"/>
    <dgm:cxn modelId="{68A52B45-2AB6-40EB-AA68-804CDB38B7E6}" type="presParOf" srcId="{008FD7B1-49B2-4BA3-B80E-C5B2EAD406EA}" destId="{A41A2C35-F26C-4C96-8342-4EBB078F3130}" srcOrd="2" destOrd="0" presId="urn:microsoft.com/office/officeart/2005/8/layout/vList5"/>
    <dgm:cxn modelId="{A8C5C0ED-114C-4569-9F2A-9A0F95D34495}" type="presParOf" srcId="{A41A2C35-F26C-4C96-8342-4EBB078F3130}" destId="{B2E8BDA2-7497-48D7-82A9-BA15BF6459D6}" srcOrd="0" destOrd="0" presId="urn:microsoft.com/office/officeart/2005/8/layout/vList5"/>
    <dgm:cxn modelId="{7BFFE2AC-4F96-491B-AAF2-160DB3F6C847}" type="presParOf" srcId="{A41A2C35-F26C-4C96-8342-4EBB078F3130}" destId="{CC005D75-9949-46F5-816A-84FDF35D1A84}" srcOrd="1" destOrd="0" presId="urn:microsoft.com/office/officeart/2005/8/layout/vList5"/>
    <dgm:cxn modelId="{836C9323-ADCE-40A2-B91F-9A3387864719}" type="presParOf" srcId="{008FD7B1-49B2-4BA3-B80E-C5B2EAD406EA}" destId="{7CEB5429-5600-4488-A52F-5B3CFC4630BB}" srcOrd="3" destOrd="0" presId="urn:microsoft.com/office/officeart/2005/8/layout/vList5"/>
    <dgm:cxn modelId="{5385153A-E825-4D49-A76C-C49BCA467243}" type="presParOf" srcId="{008FD7B1-49B2-4BA3-B80E-C5B2EAD406EA}" destId="{5FF031F6-7EA3-4605-BDD7-1B99EA2D2D5E}" srcOrd="4" destOrd="0" presId="urn:microsoft.com/office/officeart/2005/8/layout/vList5"/>
    <dgm:cxn modelId="{CFF841A8-AF4D-4E4E-99B4-8B645690E9A6}" type="presParOf" srcId="{5FF031F6-7EA3-4605-BDD7-1B99EA2D2D5E}" destId="{839A0C55-6F4F-487B-ABCB-7E5C2EC4A22A}" srcOrd="0" destOrd="0" presId="urn:microsoft.com/office/officeart/2005/8/layout/vList5"/>
    <dgm:cxn modelId="{52B6881A-0B16-4644-B868-4A0D21A46D4C}" type="presParOf" srcId="{5FF031F6-7EA3-4605-BDD7-1B99EA2D2D5E}" destId="{5D864B8D-FACF-48E7-8326-E483DE976D5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5505E-23ED-47A6-8FD4-A49DECDD05D3}">
      <dsp:nvSpPr>
        <dsp:cNvPr id="0" name=""/>
        <dsp:cNvSpPr/>
      </dsp:nvSpPr>
      <dsp:spPr>
        <a:xfrm rot="5400000">
          <a:off x="4314134" y="-2359730"/>
          <a:ext cx="499308" cy="5346192"/>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7630" tIns="43815" rIns="87630" bIns="4381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a:t>Clone the message</a:t>
          </a:r>
        </a:p>
      </dsp:txBody>
      <dsp:txXfrm rot="-5400000">
        <a:off x="1890692" y="88086"/>
        <a:ext cx="5321818" cy="450560"/>
      </dsp:txXfrm>
    </dsp:sp>
    <dsp:sp modelId="{11908AA2-17DB-48BB-B152-062C361AC5C4}">
      <dsp:nvSpPr>
        <dsp:cNvPr id="0" name=""/>
        <dsp:cNvSpPr/>
      </dsp:nvSpPr>
      <dsp:spPr>
        <a:xfrm>
          <a:off x="1116540" y="1297"/>
          <a:ext cx="774151" cy="624135"/>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18110" tIns="59055" rIns="118110" bIns="59055" numCol="1" spcCol="1270" anchor="ctr" anchorCtr="0">
          <a:noAutofit/>
        </a:bodyPr>
        <a:lstStyle/>
        <a:p>
          <a:pPr marL="0" lvl="0" indent="0" algn="ctr" defTabSz="1377950" rtl="0">
            <a:lnSpc>
              <a:spcPct val="90000"/>
            </a:lnSpc>
            <a:spcBef>
              <a:spcPct val="0"/>
            </a:spcBef>
            <a:spcAft>
              <a:spcPct val="35000"/>
            </a:spcAft>
            <a:buNone/>
          </a:pPr>
          <a:r>
            <a:rPr lang="en-US" sz="3100" kern="1200" dirty="0"/>
            <a:t>1</a:t>
          </a:r>
        </a:p>
      </dsp:txBody>
      <dsp:txXfrm>
        <a:off x="1147008" y="31765"/>
        <a:ext cx="713215" cy="563199"/>
      </dsp:txXfrm>
    </dsp:sp>
    <dsp:sp modelId="{CC005D75-9949-46F5-816A-84FDF35D1A84}">
      <dsp:nvSpPr>
        <dsp:cNvPr id="0" name=""/>
        <dsp:cNvSpPr/>
      </dsp:nvSpPr>
      <dsp:spPr>
        <a:xfrm rot="5400000">
          <a:off x="4314134" y="-1704387"/>
          <a:ext cx="499308" cy="5346192"/>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7630" tIns="43815" rIns="87630" bIns="4381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a:t>Demote all message properties</a:t>
          </a:r>
        </a:p>
      </dsp:txBody>
      <dsp:txXfrm rot="-5400000">
        <a:off x="1890692" y="743429"/>
        <a:ext cx="5321818" cy="450560"/>
      </dsp:txXfrm>
    </dsp:sp>
    <dsp:sp modelId="{B2E8BDA2-7497-48D7-82A9-BA15BF6459D6}">
      <dsp:nvSpPr>
        <dsp:cNvPr id="0" name=""/>
        <dsp:cNvSpPr/>
      </dsp:nvSpPr>
      <dsp:spPr>
        <a:xfrm>
          <a:off x="1116540" y="656640"/>
          <a:ext cx="774151" cy="624135"/>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18110" tIns="59055" rIns="118110" bIns="59055" numCol="1" spcCol="1270" anchor="ctr" anchorCtr="0">
          <a:noAutofit/>
        </a:bodyPr>
        <a:lstStyle/>
        <a:p>
          <a:pPr marL="0" lvl="0" indent="0" algn="ctr" defTabSz="1377950" rtl="0">
            <a:lnSpc>
              <a:spcPct val="90000"/>
            </a:lnSpc>
            <a:spcBef>
              <a:spcPct val="0"/>
            </a:spcBef>
            <a:spcAft>
              <a:spcPct val="35000"/>
            </a:spcAft>
            <a:buNone/>
          </a:pPr>
          <a:r>
            <a:rPr lang="en-US" sz="3100" kern="1200" dirty="0"/>
            <a:t>2</a:t>
          </a:r>
        </a:p>
      </dsp:txBody>
      <dsp:txXfrm>
        <a:off x="1147008" y="687108"/>
        <a:ext cx="713215" cy="563199"/>
      </dsp:txXfrm>
    </dsp:sp>
    <dsp:sp modelId="{5D864B8D-FACF-48E7-8326-E483DE976D5A}">
      <dsp:nvSpPr>
        <dsp:cNvPr id="0" name=""/>
        <dsp:cNvSpPr/>
      </dsp:nvSpPr>
      <dsp:spPr>
        <a:xfrm rot="5400000">
          <a:off x="4314134" y="-1049045"/>
          <a:ext cx="499308" cy="5346192"/>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7630" tIns="43815" rIns="87630" bIns="4381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a:t>Promote </a:t>
          </a:r>
          <a:r>
            <a:rPr lang="en-US" sz="2300" kern="1200" dirty="0" err="1"/>
            <a:t>ErrorReport</a:t>
          </a:r>
          <a:r>
            <a:rPr lang="en-US" sz="2300" kern="1200" dirty="0"/>
            <a:t> related properties</a:t>
          </a:r>
        </a:p>
      </dsp:txBody>
      <dsp:txXfrm rot="-5400000">
        <a:off x="1890692" y="1398771"/>
        <a:ext cx="5321818" cy="450560"/>
      </dsp:txXfrm>
    </dsp:sp>
    <dsp:sp modelId="{839A0C55-6F4F-487B-ABCB-7E5C2EC4A22A}">
      <dsp:nvSpPr>
        <dsp:cNvPr id="0" name=""/>
        <dsp:cNvSpPr/>
      </dsp:nvSpPr>
      <dsp:spPr>
        <a:xfrm>
          <a:off x="1116540" y="1311982"/>
          <a:ext cx="774151" cy="624135"/>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18110" tIns="59055" rIns="118110" bIns="59055" numCol="1" spcCol="1270" anchor="ctr" anchorCtr="0">
          <a:noAutofit/>
        </a:bodyPr>
        <a:lstStyle/>
        <a:p>
          <a:pPr marL="0" lvl="0" indent="0" algn="ctr" defTabSz="1377950" rtl="0">
            <a:lnSpc>
              <a:spcPct val="90000"/>
            </a:lnSpc>
            <a:spcBef>
              <a:spcPct val="0"/>
            </a:spcBef>
            <a:spcAft>
              <a:spcPct val="35000"/>
            </a:spcAft>
            <a:buNone/>
          </a:pPr>
          <a:r>
            <a:rPr lang="en-US" sz="3100" kern="1200" dirty="0"/>
            <a:t>3</a:t>
          </a:r>
        </a:p>
      </dsp:txBody>
      <dsp:txXfrm>
        <a:off x="1147008" y="1342450"/>
        <a:ext cx="713215" cy="563199"/>
      </dsp:txXfrm>
    </dsp:sp>
    <dsp:sp modelId="{6B068343-8AEE-4D1A-BB98-49539ECB81C6}">
      <dsp:nvSpPr>
        <dsp:cNvPr id="0" name=""/>
        <dsp:cNvSpPr/>
      </dsp:nvSpPr>
      <dsp:spPr>
        <a:xfrm rot="5400000">
          <a:off x="4314134" y="-393702"/>
          <a:ext cx="499308" cy="5346192"/>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87630" tIns="43815" rIns="87630" bIns="4381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a:t>Publish the message to the </a:t>
          </a:r>
          <a:r>
            <a:rPr lang="en-US" sz="2300" kern="1200" dirty="0" err="1"/>
            <a:t>MessageBox</a:t>
          </a:r>
          <a:endParaRPr lang="en-US" sz="2300" kern="1200" dirty="0"/>
        </a:p>
      </dsp:txBody>
      <dsp:txXfrm rot="-5400000">
        <a:off x="1890692" y="2054114"/>
        <a:ext cx="5321818" cy="450560"/>
      </dsp:txXfrm>
    </dsp:sp>
    <dsp:sp modelId="{5EB87B31-1029-4A1F-9C0A-AFFB28CA0F5E}">
      <dsp:nvSpPr>
        <dsp:cNvPr id="0" name=""/>
        <dsp:cNvSpPr/>
      </dsp:nvSpPr>
      <dsp:spPr>
        <a:xfrm>
          <a:off x="1116540" y="1967325"/>
          <a:ext cx="774151" cy="624135"/>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18110" tIns="59055" rIns="118110" bIns="59055" numCol="1" spcCol="1270" anchor="ctr" anchorCtr="0">
          <a:noAutofit/>
        </a:bodyPr>
        <a:lstStyle/>
        <a:p>
          <a:pPr marL="0" lvl="0" indent="0" algn="ctr" defTabSz="1377950" rtl="0">
            <a:lnSpc>
              <a:spcPct val="90000"/>
            </a:lnSpc>
            <a:spcBef>
              <a:spcPct val="0"/>
            </a:spcBef>
            <a:spcAft>
              <a:spcPct val="35000"/>
            </a:spcAft>
            <a:buNone/>
          </a:pPr>
          <a:r>
            <a:rPr lang="en-US" sz="3100" kern="1200" dirty="0"/>
            <a:t>4</a:t>
          </a:r>
        </a:p>
      </dsp:txBody>
      <dsp:txXfrm>
        <a:off x="1147008" y="1997793"/>
        <a:ext cx="713215" cy="563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5505E-23ED-47A6-8FD4-A49DECDD05D3}">
      <dsp:nvSpPr>
        <dsp:cNvPr id="0" name=""/>
        <dsp:cNvSpPr/>
      </dsp:nvSpPr>
      <dsp:spPr>
        <a:xfrm rot="5400000">
          <a:off x="4294484" y="-2335445"/>
          <a:ext cx="538608" cy="5346192"/>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t>Select the </a:t>
          </a:r>
          <a:r>
            <a:rPr lang="en-US" sz="1700" i="1" kern="1200" dirty="0"/>
            <a:t>Enable routing for failed messages </a:t>
          </a:r>
          <a:r>
            <a:rPr lang="en-US" sz="1700" kern="1200" dirty="0"/>
            <a:t>checkbox</a:t>
          </a:r>
        </a:p>
      </dsp:txBody>
      <dsp:txXfrm rot="-5400000">
        <a:off x="1890693" y="94639"/>
        <a:ext cx="5319899" cy="486022"/>
      </dsp:txXfrm>
    </dsp:sp>
    <dsp:sp modelId="{11908AA2-17DB-48BB-B152-062C361AC5C4}">
      <dsp:nvSpPr>
        <dsp:cNvPr id="0" name=""/>
        <dsp:cNvSpPr/>
      </dsp:nvSpPr>
      <dsp:spPr>
        <a:xfrm>
          <a:off x="1116540" y="1020"/>
          <a:ext cx="774151" cy="673261"/>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29540" tIns="64770" rIns="129540" bIns="64770" numCol="1" spcCol="1270" anchor="ctr" anchorCtr="0">
          <a:noAutofit/>
        </a:bodyPr>
        <a:lstStyle/>
        <a:p>
          <a:pPr marL="0" lvl="0" indent="0" algn="ctr" defTabSz="1511300" rtl="0">
            <a:lnSpc>
              <a:spcPct val="90000"/>
            </a:lnSpc>
            <a:spcBef>
              <a:spcPct val="0"/>
            </a:spcBef>
            <a:spcAft>
              <a:spcPct val="35000"/>
            </a:spcAft>
            <a:buNone/>
          </a:pPr>
          <a:r>
            <a:rPr lang="en-US" sz="3400" kern="1200" dirty="0"/>
            <a:t>1</a:t>
          </a:r>
        </a:p>
      </dsp:txBody>
      <dsp:txXfrm>
        <a:off x="1149406" y="33886"/>
        <a:ext cx="708419" cy="607529"/>
      </dsp:txXfrm>
    </dsp:sp>
    <dsp:sp modelId="{CC005D75-9949-46F5-816A-84FDF35D1A84}">
      <dsp:nvSpPr>
        <dsp:cNvPr id="0" name=""/>
        <dsp:cNvSpPr/>
      </dsp:nvSpPr>
      <dsp:spPr>
        <a:xfrm rot="5400000">
          <a:off x="4294484" y="-1628521"/>
          <a:ext cx="538608" cy="5346192"/>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t>Subscribe to one of the </a:t>
          </a:r>
          <a:r>
            <a:rPr lang="en-US" sz="1700" kern="1200" dirty="0" err="1"/>
            <a:t>ErrorReport</a:t>
          </a:r>
          <a:r>
            <a:rPr lang="en-US" sz="1700" kern="1200" dirty="0"/>
            <a:t> properties</a:t>
          </a:r>
        </a:p>
      </dsp:txBody>
      <dsp:txXfrm rot="-5400000">
        <a:off x="1890693" y="801563"/>
        <a:ext cx="5319899" cy="486022"/>
      </dsp:txXfrm>
    </dsp:sp>
    <dsp:sp modelId="{B2E8BDA2-7497-48D7-82A9-BA15BF6459D6}">
      <dsp:nvSpPr>
        <dsp:cNvPr id="0" name=""/>
        <dsp:cNvSpPr/>
      </dsp:nvSpPr>
      <dsp:spPr>
        <a:xfrm>
          <a:off x="1116540" y="707944"/>
          <a:ext cx="774151" cy="673261"/>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29540" tIns="64770" rIns="129540" bIns="64770" numCol="1" spcCol="1270" anchor="ctr" anchorCtr="0">
          <a:noAutofit/>
        </a:bodyPr>
        <a:lstStyle/>
        <a:p>
          <a:pPr marL="0" lvl="0" indent="0" algn="ctr" defTabSz="1511300" rtl="0">
            <a:lnSpc>
              <a:spcPct val="90000"/>
            </a:lnSpc>
            <a:spcBef>
              <a:spcPct val="0"/>
            </a:spcBef>
            <a:spcAft>
              <a:spcPct val="35000"/>
            </a:spcAft>
            <a:buNone/>
          </a:pPr>
          <a:r>
            <a:rPr lang="en-US" sz="3400" kern="1200" dirty="0"/>
            <a:t>2</a:t>
          </a:r>
        </a:p>
      </dsp:txBody>
      <dsp:txXfrm>
        <a:off x="1149406" y="740810"/>
        <a:ext cx="708419" cy="607529"/>
      </dsp:txXfrm>
    </dsp:sp>
    <dsp:sp modelId="{5D864B8D-FACF-48E7-8326-E483DE976D5A}">
      <dsp:nvSpPr>
        <dsp:cNvPr id="0" name=""/>
        <dsp:cNvSpPr/>
      </dsp:nvSpPr>
      <dsp:spPr>
        <a:xfrm rot="5400000">
          <a:off x="4294484" y="-921596"/>
          <a:ext cx="538608" cy="5346192"/>
        </a:xfrm>
        <a:prstGeom prst="round2Same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a:scene3d>
          <a:camera prst="orthographicFront"/>
          <a:lightRig rig="flat" dir="t"/>
        </a:scene3d>
        <a:sp3d extrusionH="12700"/>
      </dsp:spPr>
      <dsp:style>
        <a:lnRef idx="1">
          <a:schemeClr val="accent5"/>
        </a:lnRef>
        <a:fillRef idx="2">
          <a:schemeClr val="accent5"/>
        </a:fillRef>
        <a:effectRef idx="1">
          <a:schemeClr val="accent5"/>
        </a:effectRef>
        <a:fontRef idx="minor">
          <a:schemeClr val="dk1"/>
        </a:fontRef>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t>Process the failure as appropriate</a:t>
          </a:r>
        </a:p>
      </dsp:txBody>
      <dsp:txXfrm rot="-5400000">
        <a:off x="1890693" y="1508488"/>
        <a:ext cx="5319899" cy="486022"/>
      </dsp:txXfrm>
    </dsp:sp>
    <dsp:sp modelId="{839A0C55-6F4F-487B-ABCB-7E5C2EC4A22A}">
      <dsp:nvSpPr>
        <dsp:cNvPr id="0" name=""/>
        <dsp:cNvSpPr/>
      </dsp:nvSpPr>
      <dsp:spPr>
        <a:xfrm>
          <a:off x="1116540" y="1414868"/>
          <a:ext cx="774151" cy="673261"/>
        </a:xfrm>
        <a:prstGeom prst="round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29540" tIns="64770" rIns="129540" bIns="64770" numCol="1" spcCol="1270" anchor="ctr" anchorCtr="0">
          <a:noAutofit/>
        </a:bodyPr>
        <a:lstStyle/>
        <a:p>
          <a:pPr marL="0" lvl="0" indent="0" algn="ctr" defTabSz="1511300" rtl="0">
            <a:lnSpc>
              <a:spcPct val="90000"/>
            </a:lnSpc>
            <a:spcBef>
              <a:spcPct val="0"/>
            </a:spcBef>
            <a:spcAft>
              <a:spcPct val="35000"/>
            </a:spcAft>
            <a:buNone/>
          </a:pPr>
          <a:r>
            <a:rPr lang="en-US" sz="3400" kern="1200" dirty="0"/>
            <a:t>3</a:t>
          </a:r>
        </a:p>
      </dsp:txBody>
      <dsp:txXfrm>
        <a:off x="1149406" y="1447734"/>
        <a:ext cx="708419" cy="60752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ClrTx/>
              <a:defRPr sz="1200">
                <a:latin typeface="Arial" charset="0"/>
                <a:cs typeface="+mn-cs"/>
              </a:defRPr>
            </a:lvl1pPr>
          </a:lstStyle>
          <a:p>
            <a:pPr>
              <a:defRPr/>
            </a:pPr>
            <a:endParaRPr lang="de-DE"/>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sz="1200">
                <a:latin typeface="Arial" charset="0"/>
                <a:cs typeface="+mn-cs"/>
              </a:defRPr>
            </a:lvl1pPr>
          </a:lstStyle>
          <a:p>
            <a:pPr>
              <a:defRPr/>
            </a:pPr>
            <a:fld id="{26591610-A126-43B9-B5CE-B9CE6A7DC04D}" type="datetime4">
              <a:rPr lang="en-GB"/>
              <a:pPr>
                <a:defRPr/>
              </a:pPr>
              <a:t>13 December 2016</a:t>
            </a:fld>
            <a:endParaRPr lang="de-DE"/>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ClrTx/>
              <a:defRPr sz="1200">
                <a:latin typeface="Arial" charset="0"/>
                <a:cs typeface="+mn-cs"/>
              </a:defRPr>
            </a:lvl1pPr>
          </a:lstStyle>
          <a:p>
            <a:pPr>
              <a:defRPr/>
            </a:pPr>
            <a:r>
              <a:rPr lang="de-DE"/>
              <a:t>Title of Presentation</a:t>
            </a:r>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ClrTx/>
              <a:defRPr sz="1200">
                <a:latin typeface="Arial" charset="0"/>
                <a:cs typeface="+mn-cs"/>
              </a:defRPr>
            </a:lvl1pPr>
          </a:lstStyle>
          <a:p>
            <a:pPr>
              <a:defRPr/>
            </a:pPr>
            <a:fld id="{96DA2CE5-353B-4B82-AEF0-6038EBC15155}" type="slidenum">
              <a:rPr lang="de-DE"/>
              <a:pPr>
                <a:defRPr/>
              </a:pPr>
              <a:t>‹#›</a:t>
            </a:fld>
            <a:endParaRPr lang="de-DE"/>
          </a:p>
        </p:txBody>
      </p:sp>
    </p:spTree>
    <p:extLst>
      <p:ext uri="{BB962C8B-B14F-4D97-AF65-F5344CB8AC3E}">
        <p14:creationId xmlns:p14="http://schemas.microsoft.com/office/powerpoint/2010/main" val="2586934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4"/>
          <p:cNvSpPr>
            <a:spLocks noGrp="1" noRot="1" noChangeAspect="1" noChangeArrowheads="1" noTextEdit="1"/>
          </p:cNvSpPr>
          <p:nvPr>
            <p:ph type="sldImg" idx="2"/>
          </p:nvPr>
        </p:nvSpPr>
        <p:spPr bwMode="auto">
          <a:xfrm>
            <a:off x="692150" y="250825"/>
            <a:ext cx="5473700" cy="410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572000"/>
            <a:ext cx="5486400" cy="3886200"/>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7176" name="Rectangle 8"/>
          <p:cNvSpPr>
            <a:spLocks noGrp="1" noChangeArrowheads="1"/>
          </p:cNvSpPr>
          <p:nvPr>
            <p:ph type="ftr" sz="quarter" idx="4"/>
          </p:nvPr>
        </p:nvSpPr>
        <p:spPr bwMode="auto">
          <a:xfrm>
            <a:off x="96838" y="8748713"/>
            <a:ext cx="5995987"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a:buClrTx/>
              <a:defRPr sz="800">
                <a:latin typeface="Arial" charset="0"/>
                <a:cs typeface="+mn-cs"/>
              </a:defRPr>
            </a:lvl1pPr>
          </a:lstStyle>
          <a:p>
            <a:pPr>
              <a:defRPr/>
            </a:pPr>
            <a:fld id="{9E024520-31B4-40D8-80D4-C5A696C7FFC3}" type="datetime4">
              <a:rPr lang="de-DE"/>
              <a:pPr>
                <a:defRPr/>
              </a:pPr>
              <a:t>13. Dezember 2016</a:t>
            </a:fld>
            <a:r>
              <a:rPr lang="de-DE"/>
              <a:t> | Title of Presentation</a:t>
            </a:r>
          </a:p>
        </p:txBody>
      </p:sp>
      <p:sp>
        <p:nvSpPr>
          <p:cNvPr id="7177" name="Rectangle 9"/>
          <p:cNvSpPr>
            <a:spLocks noGrp="1" noChangeArrowheads="1"/>
          </p:cNvSpPr>
          <p:nvPr>
            <p:ph type="sldNum" sz="quarter" idx="5"/>
          </p:nvPr>
        </p:nvSpPr>
        <p:spPr bwMode="auto">
          <a:xfrm>
            <a:off x="6165850" y="8748713"/>
            <a:ext cx="546100" cy="249237"/>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a:buClrTx/>
              <a:defRPr sz="800">
                <a:latin typeface="Arial" charset="0"/>
                <a:cs typeface="+mn-cs"/>
              </a:defRPr>
            </a:lvl1pPr>
          </a:lstStyle>
          <a:p>
            <a:pPr>
              <a:defRPr/>
            </a:pPr>
            <a:fld id="{708F6748-A27B-4050-91D9-ABF7AAC8F950}" type="slidenum">
              <a:rPr lang="de-DE"/>
              <a:pPr>
                <a:defRPr/>
              </a:pPr>
              <a:t>‹#›</a:t>
            </a:fld>
            <a:endParaRPr lang="de-DE"/>
          </a:p>
        </p:txBody>
      </p:sp>
    </p:spTree>
    <p:extLst>
      <p:ext uri="{BB962C8B-B14F-4D97-AF65-F5344CB8AC3E}">
        <p14:creationId xmlns:p14="http://schemas.microsoft.com/office/powerpoint/2010/main" val="3790235047"/>
      </p:ext>
    </p:extLst>
  </p:cSld>
  <p:clrMap bg1="lt1" tx1="dk1" bg2="lt2" tx2="dk2" accent1="accent1" accent2="accent2" accent3="accent3" accent4="accent4" accent5="accent5" accent6="accent6" hlink="hlink" folHlink="folHlink"/>
  <p:hf hdr="0" dt="0"/>
  <p:notesStyle>
    <a:lvl1pPr algn="l" rtl="0" eaLnBrk="0" fontAlgn="base" hangingPunct="0">
      <a:spcBef>
        <a:spcPct val="20000"/>
      </a:spcBef>
      <a:spcAft>
        <a:spcPct val="0"/>
      </a:spcAft>
      <a:buClr>
        <a:schemeClr val="bg2"/>
      </a:buClr>
      <a:defRPr sz="1000" b="1" kern="1200">
        <a:solidFill>
          <a:schemeClr val="tx1"/>
        </a:solidFill>
        <a:latin typeface="Arial" charset="0"/>
        <a:ea typeface="+mn-ea"/>
        <a:cs typeface="+mn-cs"/>
      </a:defRPr>
    </a:lvl1pPr>
    <a:lvl2pPr marL="138113" indent="-136525" algn="l" rtl="0" eaLnBrk="0" fontAlgn="base" hangingPunct="0">
      <a:spcBef>
        <a:spcPct val="20000"/>
      </a:spcBef>
      <a:spcAft>
        <a:spcPct val="0"/>
      </a:spcAft>
      <a:buClr>
        <a:schemeClr val="bg2"/>
      </a:buClr>
      <a:buChar char="•"/>
      <a:defRPr sz="1000" kern="1200">
        <a:solidFill>
          <a:schemeClr val="tx1"/>
        </a:solidFill>
        <a:latin typeface="Arial" charset="0"/>
        <a:ea typeface="+mn-ea"/>
        <a:cs typeface="+mn-cs"/>
      </a:defRPr>
    </a:lvl2pPr>
    <a:lvl3pPr marL="271463" indent="-131763"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3pPr>
    <a:lvl4pPr marL="409575" indent="-136525" algn="l" rtl="0" eaLnBrk="0" fontAlgn="base" hangingPunct="0">
      <a:spcBef>
        <a:spcPct val="20000"/>
      </a:spcBef>
      <a:spcAft>
        <a:spcPct val="0"/>
      </a:spcAft>
      <a:buClr>
        <a:schemeClr val="bg2"/>
      </a:buClr>
      <a:buSzPct val="120000"/>
      <a:buFont typeface="Arial" charset="0"/>
      <a:buChar char="◦"/>
      <a:defRPr sz="1000" kern="1200">
        <a:solidFill>
          <a:schemeClr val="tx1"/>
        </a:solidFill>
        <a:latin typeface="Arial" charset="0"/>
        <a:ea typeface="+mn-ea"/>
        <a:cs typeface="+mn-cs"/>
      </a:defRPr>
    </a:lvl4pPr>
    <a:lvl5pPr marL="538163" indent="-127000" algn="l" rtl="0" eaLnBrk="0" fontAlgn="base" hangingPunct="0">
      <a:spcBef>
        <a:spcPct val="20000"/>
      </a:spcBef>
      <a:spcAft>
        <a:spcPct val="0"/>
      </a:spcAft>
      <a:buClr>
        <a:schemeClr val="bg2"/>
      </a:buClr>
      <a:buFont typeface="Arial" charset="0"/>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sv-SE"/>
          </a:p>
        </p:txBody>
      </p:sp>
      <p:sp>
        <p:nvSpPr>
          <p:cNvPr id="4" name="Footer Placeholder 3"/>
          <p:cNvSpPr>
            <a:spLocks noGrp="1"/>
          </p:cNvSpPr>
          <p:nvPr>
            <p:ph type="ftr" sz="quarter" idx="4"/>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5"/>
          </p:nvPr>
        </p:nvSpPr>
        <p:spPr/>
        <p:txBody>
          <a:bodyPr/>
          <a:lstStyle/>
          <a:p>
            <a:pPr>
              <a:defRPr/>
            </a:pPr>
            <a:fld id="{0F3CD0D7-D700-423D-93C1-E5399EA79D59}" type="slidenum">
              <a:rPr lang="de-DE" smtClean="0"/>
              <a:pPr>
                <a:defRPr/>
              </a:pPr>
              <a:t>2</a:t>
            </a:fld>
            <a:endParaRPr lang="de-DE"/>
          </a:p>
        </p:txBody>
      </p:sp>
    </p:spTree>
    <p:extLst>
      <p:ext uri="{BB962C8B-B14F-4D97-AF65-F5344CB8AC3E}">
        <p14:creationId xmlns:p14="http://schemas.microsoft.com/office/powerpoint/2010/main" val="3148769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effectLst/>
              </a:rPr>
              <a:t>In a publish/subscribe design, you have three components: </a:t>
            </a:r>
          </a:p>
          <a:p>
            <a:pPr marL="171450" indent="-171450">
              <a:buFont typeface="Arial" charset="0"/>
              <a:buChar char="•"/>
            </a:pPr>
            <a:r>
              <a:rPr lang="en-US" sz="1200" b="0" dirty="0">
                <a:effectLst/>
              </a:rPr>
              <a:t>Publishers</a:t>
            </a:r>
          </a:p>
          <a:p>
            <a:pPr marL="171450" indent="-171450">
              <a:buFont typeface="Arial" charset="0"/>
              <a:buChar char="•"/>
            </a:pPr>
            <a:r>
              <a:rPr lang="en-US" sz="1200" b="0" dirty="0">
                <a:effectLst/>
              </a:rPr>
              <a:t>Subscribers</a:t>
            </a:r>
          </a:p>
          <a:p>
            <a:pPr marL="171450" indent="-171450">
              <a:buFont typeface="Arial" charset="0"/>
              <a:buChar char="•"/>
            </a:pPr>
            <a:r>
              <a:rPr lang="en-US" sz="1200" b="0" dirty="0">
                <a:effectLst/>
              </a:rPr>
              <a:t>Events</a:t>
            </a:r>
            <a:br>
              <a:rPr lang="en-US" sz="1200" b="0" dirty="0">
                <a:effectLst/>
              </a:rPr>
            </a:br>
            <a:endParaRPr lang="en-US" sz="1200" b="0" dirty="0">
              <a:effectLst/>
            </a:endParaRPr>
          </a:p>
          <a:p>
            <a:r>
              <a:rPr lang="en-US" sz="1200" b="0" dirty="0">
                <a:effectLst/>
              </a:rPr>
              <a:t>Publishers include receive ports that publish messages that arrive in their receive locations, orchestrations that publish messages when sending messages or starting another orchestration asynchronously, and solicit/response send ports that publish messages when they receive a response from the target application or transport.</a:t>
            </a:r>
          </a:p>
          <a:p>
            <a:endParaRPr lang="sv-SE" sz="1200" b="0" dirty="0"/>
          </a:p>
          <a:p>
            <a:r>
              <a:rPr lang="sv-SE" sz="1200" b="0" dirty="0"/>
              <a:t>Subscribers include send</a:t>
            </a:r>
            <a:r>
              <a:rPr lang="sv-SE" sz="1200" b="0" baseline="0" dirty="0"/>
              <a:t> ports and orchestrations as well as request/response receive ports that subscribes to response messages to send back to the caller.</a:t>
            </a:r>
            <a:endParaRPr lang="sv-SE" sz="1200" b="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4</a:t>
            </a:fld>
            <a:endParaRPr lang="de-DE"/>
          </a:p>
        </p:txBody>
      </p:sp>
    </p:spTree>
    <p:extLst>
      <p:ext uri="{BB962C8B-B14F-4D97-AF65-F5344CB8AC3E}">
        <p14:creationId xmlns:p14="http://schemas.microsoft.com/office/powerpoint/2010/main" val="156812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effectLst/>
              </a:rPr>
              <a:t>In BizTalk Server, there are two main types of subscriptions: activation and instance. </a:t>
            </a:r>
          </a:p>
          <a:p>
            <a:endParaRPr lang="en-US" sz="1200" b="0" dirty="0">
              <a:effectLst/>
            </a:endParaRPr>
          </a:p>
          <a:p>
            <a:r>
              <a:rPr lang="en-US" sz="1200" b="0" dirty="0">
                <a:effectLst/>
              </a:rPr>
              <a:t>An </a:t>
            </a:r>
            <a:r>
              <a:rPr lang="en-US" sz="1200" b="0" i="1" dirty="0">
                <a:effectLst/>
              </a:rPr>
              <a:t>activation subscription</a:t>
            </a:r>
            <a:r>
              <a:rPr lang="en-US" sz="1200" b="0" dirty="0">
                <a:effectLst/>
              </a:rPr>
              <a:t> is one specifying that a message that fulfills the subscription should activate, or create, a new instance of the subscriber when it is received. Examples of things that create activation subscriptions include send ports with filters or send ports that are bound to orchestrations, and orchestration receive shapes that have their Activate property set to true. </a:t>
            </a:r>
          </a:p>
          <a:p>
            <a:endParaRPr lang="en-US" sz="1200" b="0" dirty="0">
              <a:effectLst/>
            </a:endParaRPr>
          </a:p>
          <a:p>
            <a:r>
              <a:rPr lang="en-US" sz="1200" b="0" dirty="0">
                <a:effectLst/>
              </a:rPr>
              <a:t>An </a:t>
            </a:r>
            <a:r>
              <a:rPr lang="en-US" sz="1200" b="0" i="1" dirty="0">
                <a:effectLst/>
              </a:rPr>
              <a:t>instance subscription</a:t>
            </a:r>
            <a:r>
              <a:rPr lang="en-US" sz="1200" b="0" dirty="0">
                <a:effectLst/>
              </a:rPr>
              <a:t> indicates that messages that fulfill the subscription should be routed to an already-running instance of the subscriber. Examples of things that create instance subscriptions are orchestrations with correlated receives and request/response-style receive ports waiting for a response from BizTalk Server.</a:t>
            </a:r>
          </a:p>
          <a:p>
            <a:endParaRPr lang="en-US" sz="1200" b="0" dirty="0">
              <a:effectLst/>
            </a:endParaRPr>
          </a:p>
          <a:p>
            <a:r>
              <a:rPr lang="en-US" sz="1200" b="0" dirty="0">
                <a:effectLst/>
              </a:rPr>
              <a:t>The difference between the two types of subscription at the information level is that an instance subscription includes the unique instance ID, stored in the subscription table in the master </a:t>
            </a:r>
            <a:r>
              <a:rPr lang="en-US" sz="1200" b="0" dirty="0" err="1">
                <a:effectLst/>
              </a:rPr>
              <a:t>MessageBox</a:t>
            </a:r>
            <a:r>
              <a:rPr lang="en-US" sz="1200" b="0" dirty="0">
                <a:effectLst/>
              </a:rPr>
              <a:t> database. When an orchestration instance or receive port completes processing, instance subscriptions are removed from the </a:t>
            </a:r>
            <a:r>
              <a:rPr lang="en-US" sz="1200" b="0" dirty="0" err="1">
                <a:effectLst/>
              </a:rPr>
              <a:t>MessageBox</a:t>
            </a:r>
            <a:r>
              <a:rPr lang="en-US" sz="1200" b="0" dirty="0">
                <a:effectLst/>
              </a:rPr>
              <a:t> while activation subscriptions remain active as long as the orchestration or send port is enlisted.</a:t>
            </a:r>
          </a:p>
          <a:p>
            <a:endParaRPr lang="sv-SE" sz="1200" b="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5</a:t>
            </a:fld>
            <a:endParaRPr lang="de-DE"/>
          </a:p>
        </p:txBody>
      </p:sp>
    </p:spTree>
    <p:extLst>
      <p:ext uri="{BB962C8B-B14F-4D97-AF65-F5344CB8AC3E}">
        <p14:creationId xmlns:p14="http://schemas.microsoft.com/office/powerpoint/2010/main" val="65230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9</a:t>
            </a:fld>
            <a:endParaRPr lang="de-DE"/>
          </a:p>
        </p:txBody>
      </p:sp>
    </p:spTree>
    <p:extLst>
      <p:ext uri="{BB962C8B-B14F-4D97-AF65-F5344CB8AC3E}">
        <p14:creationId xmlns:p14="http://schemas.microsoft.com/office/powerpoint/2010/main" val="3284862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400" b="0" i="1" dirty="0"/>
              <a:t>(Slide 10)</a:t>
            </a:r>
          </a:p>
          <a:p>
            <a:pPr marL="228600" indent="-228600">
              <a:buFont typeface="+mj-lt"/>
              <a:buAutoNum type="arabicPeriod"/>
            </a:pPr>
            <a:r>
              <a:rPr lang="sv-SE" sz="1400" b="0" dirty="0"/>
              <a:t>Open</a:t>
            </a:r>
            <a:r>
              <a:rPr lang="sv-SE" sz="1400" b="0" baseline="0" dirty="0"/>
              <a:t> C:\Demos\Mod6\Start\Mod6\Mod6.sln</a:t>
            </a:r>
          </a:p>
          <a:p>
            <a:pPr marL="228600" indent="-228600">
              <a:buFont typeface="+mj-lt"/>
              <a:buAutoNum type="arabicPeriod"/>
            </a:pPr>
            <a:r>
              <a:rPr lang="sv-SE" sz="1400" b="0" baseline="0" dirty="0"/>
              <a:t>Open </a:t>
            </a:r>
            <a:r>
              <a:rPr lang="sv-SE" sz="1400" b="1" baseline="0" dirty="0"/>
              <a:t>Customers.xsd</a:t>
            </a:r>
            <a:r>
              <a:rPr lang="sv-SE" sz="1400" b="0" baseline="0" dirty="0"/>
              <a:t> and expand the schema</a:t>
            </a:r>
          </a:p>
          <a:p>
            <a:pPr marL="228600" indent="-228600">
              <a:buFont typeface="+mj-lt"/>
              <a:buAutoNum type="arabicPeriod"/>
            </a:pPr>
            <a:r>
              <a:rPr lang="sv-SE" sz="1400" b="0" baseline="0" dirty="0"/>
              <a:t>Right click </a:t>
            </a:r>
            <a:r>
              <a:rPr lang="sv-SE" sz="1400" b="1" baseline="0" dirty="0"/>
              <a:t>Category</a:t>
            </a:r>
            <a:r>
              <a:rPr lang="sv-SE" sz="1400" b="0" baseline="0" dirty="0"/>
              <a:t> and select </a:t>
            </a:r>
            <a:r>
              <a:rPr lang="sv-SE" sz="1400" b="1" baseline="0" dirty="0"/>
              <a:t>Promote</a:t>
            </a:r>
            <a:r>
              <a:rPr lang="sv-SE" sz="1400" b="0" baseline="0" dirty="0"/>
              <a:t> – Quick promotion.</a:t>
            </a:r>
          </a:p>
          <a:p>
            <a:pPr marL="228600" indent="-228600">
              <a:buFont typeface="+mj-lt"/>
              <a:buAutoNum type="arabicPeriod"/>
            </a:pPr>
            <a:r>
              <a:rPr lang="sv-SE" sz="1400" b="0" baseline="0" dirty="0"/>
              <a:t>A new propertyschema is created and Category is added.</a:t>
            </a:r>
          </a:p>
          <a:p>
            <a:pPr marL="228600" indent="-228600">
              <a:buFont typeface="+mj-lt"/>
              <a:buAutoNum type="arabicPeriod"/>
            </a:pPr>
            <a:r>
              <a:rPr lang="sv-SE" sz="1400" b="0" baseline="0" dirty="0"/>
              <a:t>Remove Property 1.</a:t>
            </a:r>
          </a:p>
          <a:p>
            <a:pPr marL="228600" indent="-228600">
              <a:buFont typeface="+mj-lt"/>
              <a:buAutoNum type="arabicPeriod"/>
            </a:pPr>
            <a:r>
              <a:rPr lang="sv-SE" sz="1400" b="0" baseline="0" dirty="0"/>
              <a:t>Build and Deploy the project.</a:t>
            </a:r>
          </a:p>
          <a:p>
            <a:pPr marL="228600" indent="-228600">
              <a:buFont typeface="+mj-lt"/>
              <a:buAutoNum type="arabicPeriod"/>
            </a:pPr>
            <a:r>
              <a:rPr lang="sv-SE" sz="1400" b="0" baseline="0" dirty="0"/>
              <a:t>In the Administration Console, Import </a:t>
            </a:r>
            <a:r>
              <a:rPr lang="sv-SE" sz="1400" b="1" baseline="0" dirty="0"/>
              <a:t>C:\Demos\Mod6\Mod6Bindings.xml</a:t>
            </a:r>
            <a:r>
              <a:rPr lang="sv-SE" sz="1400" b="0" baseline="0" dirty="0"/>
              <a:t>.</a:t>
            </a:r>
          </a:p>
          <a:p>
            <a:pPr marL="228600" indent="-228600">
              <a:buFont typeface="+mj-lt"/>
              <a:buAutoNum type="arabicPeriod"/>
            </a:pPr>
            <a:r>
              <a:rPr lang="sv-SE" sz="1400" b="0" baseline="0" dirty="0"/>
              <a:t>Modify </a:t>
            </a:r>
            <a:r>
              <a:rPr lang="sv-SE" sz="1400" b="1" baseline="0" dirty="0"/>
              <a:t>SendGoldCustomer</a:t>
            </a:r>
            <a:r>
              <a:rPr lang="sv-SE" sz="1400" b="0" baseline="0" dirty="0"/>
              <a:t>, add the filter </a:t>
            </a:r>
            <a:r>
              <a:rPr lang="sv-SE" sz="1400" b="1" baseline="0" dirty="0"/>
              <a:t>Mod6.PropertySchema.Category == Gold</a:t>
            </a:r>
          </a:p>
          <a:p>
            <a:pPr marL="228600" marR="0" indent="-228600" algn="l" defTabSz="914400" rtl="0" eaLnBrk="0" fontAlgn="base" latinLnBrk="0" hangingPunct="0">
              <a:lnSpc>
                <a:spcPct val="100000"/>
              </a:lnSpc>
              <a:spcBef>
                <a:spcPct val="20000"/>
              </a:spcBef>
              <a:spcAft>
                <a:spcPct val="0"/>
              </a:spcAft>
              <a:buClr>
                <a:schemeClr val="accent1"/>
              </a:buClr>
              <a:buSzTx/>
              <a:buFont typeface="+mj-lt"/>
              <a:buAutoNum type="arabicPeriod"/>
              <a:tabLst/>
              <a:defRPr/>
            </a:pPr>
            <a:r>
              <a:rPr lang="sv-SE" sz="1400" b="0" baseline="0" dirty="0"/>
              <a:t>Modify </a:t>
            </a:r>
            <a:r>
              <a:rPr lang="sv-SE" sz="1400" b="1" baseline="0" dirty="0"/>
              <a:t>SendSilverCustomer</a:t>
            </a:r>
            <a:r>
              <a:rPr lang="sv-SE" sz="1400" b="0" baseline="0" dirty="0"/>
              <a:t>, add the filter </a:t>
            </a:r>
            <a:r>
              <a:rPr lang="sv-SE" sz="1400" b="1" baseline="0" dirty="0"/>
              <a:t>Mod6.PropertySchema.Category == Silver</a:t>
            </a:r>
          </a:p>
          <a:p>
            <a:pPr marL="228600" indent="-228600">
              <a:buFont typeface="+mj-lt"/>
              <a:buAutoNum type="arabicPeriod"/>
            </a:pPr>
            <a:r>
              <a:rPr lang="sv-SE" sz="1400" b="0" baseline="0" dirty="0"/>
              <a:t>Start the Mod6 application.</a:t>
            </a:r>
          </a:p>
          <a:p>
            <a:pPr marL="228600" indent="-228600">
              <a:buFont typeface="+mj-lt"/>
              <a:buAutoNum type="arabicPeriod"/>
            </a:pPr>
            <a:r>
              <a:rPr lang="sv-SE" sz="1400" b="0" baseline="0" dirty="0"/>
              <a:t>Drop Gold and Silver messages into the FileDrop folder, note the outcome.</a:t>
            </a:r>
            <a:endParaRPr lang="sv-SE" sz="1400" b="0" dirty="0"/>
          </a:p>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10</a:t>
            </a:fld>
            <a:endParaRPr lang="de-DE"/>
          </a:p>
        </p:txBody>
      </p:sp>
    </p:spTree>
    <p:extLst>
      <p:ext uri="{BB962C8B-B14F-4D97-AF65-F5344CB8AC3E}">
        <p14:creationId xmlns:p14="http://schemas.microsoft.com/office/powerpoint/2010/main" val="3555060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14</a:t>
            </a:fld>
            <a:endParaRPr lang="de-DE"/>
          </a:p>
        </p:txBody>
      </p:sp>
    </p:spTree>
    <p:extLst>
      <p:ext uri="{BB962C8B-B14F-4D97-AF65-F5344CB8AC3E}">
        <p14:creationId xmlns:p14="http://schemas.microsoft.com/office/powerpoint/2010/main" val="434227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400" b="0" i="1" dirty="0"/>
              <a:t>(Slide 15)</a:t>
            </a:r>
          </a:p>
          <a:p>
            <a:pPr marL="228600" indent="-228600">
              <a:buFont typeface="+mj-lt"/>
              <a:buAutoNum type="arabicPeriod"/>
            </a:pPr>
            <a:r>
              <a:rPr lang="sv-SE" sz="1400" b="0" dirty="0"/>
              <a:t>Continue with previous demo...</a:t>
            </a:r>
            <a:endParaRPr lang="sv-SE" sz="1400" b="0" baseline="0" dirty="0"/>
          </a:p>
          <a:p>
            <a:pPr marL="228600" indent="-228600">
              <a:buFont typeface="+mj-lt"/>
              <a:buAutoNum type="arabicPeriod"/>
            </a:pPr>
            <a:r>
              <a:rPr lang="sv-SE" sz="1400" b="0" baseline="0" dirty="0"/>
              <a:t>Drop the </a:t>
            </a:r>
            <a:r>
              <a:rPr lang="sv-SE" sz="1400" b="1" baseline="0" dirty="0"/>
              <a:t>Customer_ERROR.xml</a:t>
            </a:r>
            <a:r>
              <a:rPr lang="sv-SE" sz="1400" b="0" baseline="0" dirty="0"/>
              <a:t> message. No output. </a:t>
            </a:r>
          </a:p>
          <a:p>
            <a:pPr marL="228600" indent="-228600">
              <a:buFont typeface="+mj-lt"/>
              <a:buAutoNum type="arabicPeriod"/>
            </a:pPr>
            <a:r>
              <a:rPr lang="sv-SE" sz="1400" b="0" baseline="0" dirty="0"/>
              <a:t>View the suspended message in Administration Console.</a:t>
            </a:r>
          </a:p>
          <a:p>
            <a:pPr marL="228600" indent="-228600">
              <a:buFont typeface="+mj-lt"/>
              <a:buAutoNum type="arabicPeriod"/>
            </a:pPr>
            <a:r>
              <a:rPr lang="sv-SE" sz="1400" b="1" baseline="0" dirty="0"/>
              <a:t>Enable Failed Message Routing </a:t>
            </a:r>
            <a:r>
              <a:rPr lang="sv-SE" sz="1400" b="0" baseline="0" dirty="0"/>
              <a:t>on the Receive Port.</a:t>
            </a:r>
          </a:p>
          <a:p>
            <a:pPr marL="228600" marR="0" indent="-228600" algn="l" defTabSz="914400" rtl="0" eaLnBrk="0" fontAlgn="base" latinLnBrk="0" hangingPunct="0">
              <a:lnSpc>
                <a:spcPct val="100000"/>
              </a:lnSpc>
              <a:spcBef>
                <a:spcPct val="20000"/>
              </a:spcBef>
              <a:spcAft>
                <a:spcPct val="0"/>
              </a:spcAft>
              <a:buClr>
                <a:schemeClr val="accent1"/>
              </a:buClr>
              <a:buSzTx/>
              <a:buFont typeface="+mj-lt"/>
              <a:buAutoNum type="arabicPeriod"/>
              <a:tabLst/>
              <a:defRPr/>
            </a:pPr>
            <a:r>
              <a:rPr lang="sv-SE" sz="1400" b="0" baseline="0" dirty="0"/>
              <a:t>Modify SendErrors, add the </a:t>
            </a:r>
            <a:r>
              <a:rPr lang="sv-SE" sz="1400" b="0" baseline="0"/>
              <a:t>filter </a:t>
            </a:r>
            <a:r>
              <a:rPr lang="sv-SE" sz="1400" b="1" baseline="0"/>
              <a:t>ErrorReport.ErrorTypeExists</a:t>
            </a:r>
            <a:endParaRPr lang="sv-SE" sz="1400" b="1" baseline="0" dirty="0"/>
          </a:p>
          <a:p>
            <a:pPr marL="228600" marR="0" indent="-228600" algn="l" defTabSz="914400" rtl="0" eaLnBrk="0" fontAlgn="base" latinLnBrk="0" hangingPunct="0">
              <a:lnSpc>
                <a:spcPct val="100000"/>
              </a:lnSpc>
              <a:spcBef>
                <a:spcPct val="20000"/>
              </a:spcBef>
              <a:spcAft>
                <a:spcPct val="0"/>
              </a:spcAft>
              <a:buClr>
                <a:schemeClr val="accent1"/>
              </a:buClr>
              <a:buSzTx/>
              <a:buFont typeface="+mj-lt"/>
              <a:buAutoNum type="arabicPeriod"/>
              <a:tabLst/>
              <a:defRPr/>
            </a:pPr>
            <a:r>
              <a:rPr lang="sv-SE" sz="1400" b="0" baseline="0" dirty="0"/>
              <a:t>Send the </a:t>
            </a:r>
            <a:r>
              <a:rPr lang="sv-SE" sz="1400" b="1" baseline="0" dirty="0"/>
              <a:t>Customer_ERROR.xml</a:t>
            </a:r>
            <a:r>
              <a:rPr lang="sv-SE" sz="1400" b="0" baseline="0" dirty="0"/>
              <a:t> message again, note the output.</a:t>
            </a:r>
          </a:p>
          <a:p>
            <a:endParaRPr lang="sv-SE" sz="1400" dirty="0"/>
          </a:p>
        </p:txBody>
      </p:sp>
      <p:sp>
        <p:nvSpPr>
          <p:cNvPr id="4" name="Footer Placeholder 3"/>
          <p:cNvSpPr>
            <a:spLocks noGrp="1"/>
          </p:cNvSpPr>
          <p:nvPr>
            <p:ph type="ftr" sz="quarter" idx="10"/>
          </p:nvPr>
        </p:nvSpPr>
        <p:spPr/>
        <p:txBody>
          <a:bodyPr/>
          <a:lstStyle/>
          <a:p>
            <a:pPr>
              <a:defRPr/>
            </a:pPr>
            <a:fld id="{9E024520-31B4-40D8-80D4-C5A696C7FFC3}" type="datetime4">
              <a:rPr lang="de-DE" smtClean="0"/>
              <a:pPr>
                <a:defRPr/>
              </a:pPr>
              <a:t>13. Dezember 2016</a:t>
            </a:fld>
            <a:r>
              <a:rPr lang="de-DE"/>
              <a:t> | Title of Presentation</a:t>
            </a:r>
          </a:p>
        </p:txBody>
      </p:sp>
      <p:sp>
        <p:nvSpPr>
          <p:cNvPr id="5" name="Slide Number Placeholder 4"/>
          <p:cNvSpPr>
            <a:spLocks noGrp="1"/>
          </p:cNvSpPr>
          <p:nvPr>
            <p:ph type="sldNum" sz="quarter" idx="11"/>
          </p:nvPr>
        </p:nvSpPr>
        <p:spPr/>
        <p:txBody>
          <a:bodyPr/>
          <a:lstStyle/>
          <a:p>
            <a:pPr>
              <a:defRPr/>
            </a:pPr>
            <a:fld id="{708F6748-A27B-4050-91D9-ABF7AAC8F950}" type="slidenum">
              <a:rPr lang="de-DE" smtClean="0"/>
              <a:pPr>
                <a:defRPr/>
              </a:pPr>
              <a:t>15</a:t>
            </a:fld>
            <a:endParaRPr lang="de-DE"/>
          </a:p>
        </p:txBody>
      </p:sp>
    </p:spTree>
    <p:extLst>
      <p:ext uri="{BB962C8B-B14F-4D97-AF65-F5344CB8AC3E}">
        <p14:creationId xmlns:p14="http://schemas.microsoft.com/office/powerpoint/2010/main" val="1619291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endParaRPr lang="en-GB"/>
          </a:p>
        </p:txBody>
      </p:sp>
      <p:sp>
        <p:nvSpPr>
          <p:cNvPr id="4" name="Platshållare för sidfot 3"/>
          <p:cNvSpPr>
            <a:spLocks noGrp="1"/>
          </p:cNvSpPr>
          <p:nvPr>
            <p:ph type="ftr" sz="quarter" idx="10"/>
          </p:nvPr>
        </p:nvSpPr>
        <p:spPr/>
        <p:txBody>
          <a:bodyPr/>
          <a:lstStyle/>
          <a:p>
            <a:pPr>
              <a:defRPr/>
            </a:pPr>
            <a:fld id="{98144E35-40E7-4AAB-A5E9-3235710F6BE9}" type="datetime4">
              <a:rPr lang="de-DE" smtClean="0"/>
              <a:pPr>
                <a:defRPr/>
              </a:pPr>
              <a:t>13. Dezember 2016</a:t>
            </a:fld>
            <a:r>
              <a:rPr lang="de-DE"/>
              <a:t> | Title of Presentation</a:t>
            </a:r>
          </a:p>
        </p:txBody>
      </p:sp>
      <p:sp>
        <p:nvSpPr>
          <p:cNvPr id="5" name="Platshållare för bildnummer 4"/>
          <p:cNvSpPr>
            <a:spLocks noGrp="1"/>
          </p:cNvSpPr>
          <p:nvPr>
            <p:ph type="sldNum" sz="quarter" idx="11"/>
          </p:nvPr>
        </p:nvSpPr>
        <p:spPr/>
        <p:txBody>
          <a:bodyPr/>
          <a:lstStyle/>
          <a:p>
            <a:pPr>
              <a:defRPr/>
            </a:pPr>
            <a:fld id="{1BC88096-720D-4455-BB96-AB0C9EDCD546}" type="slidenum">
              <a:rPr lang="de-DE" smtClean="0"/>
              <a:pPr>
                <a:defRPr/>
              </a:pPr>
              <a:t>17</a:t>
            </a:fld>
            <a:endParaRPr lang="de-DE"/>
          </a:p>
        </p:txBody>
      </p:sp>
    </p:spTree>
    <p:extLst>
      <p:ext uri="{BB962C8B-B14F-4D97-AF65-F5344CB8AC3E}">
        <p14:creationId xmlns:p14="http://schemas.microsoft.com/office/powerpoint/2010/main" val="136533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9006E132-D9FA-4DA9-BFA1-F907AC5B7515}"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1745732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06E132-D9FA-4DA9-BFA1-F907AC5B7515}"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3987929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06E132-D9FA-4DA9-BFA1-F907AC5B7515}"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2185336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06E132-D9FA-4DA9-BFA1-F907AC5B7515}"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1660172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06E132-D9FA-4DA9-BFA1-F907AC5B7515}"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1036433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06E132-D9FA-4DA9-BFA1-F907AC5B7515}"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63318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06E132-D9FA-4DA9-BFA1-F907AC5B7515}" type="datetimeFigureOut">
              <a:rPr lang="en-US" smtClean="0"/>
              <a:t>12/13/2016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289229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06E132-D9FA-4DA9-BFA1-F907AC5B7515}" type="datetimeFigureOut">
              <a:rPr lang="en-US" smtClean="0"/>
              <a:t>12/13/2016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3763678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6E132-D9FA-4DA9-BFA1-F907AC5B7515}" type="datetimeFigureOut">
              <a:rPr lang="en-US" smtClean="0"/>
              <a:t>12/13/2016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325711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006E132-D9FA-4DA9-BFA1-F907AC5B7515}"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22743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006E132-D9FA-4DA9-BFA1-F907AC5B7515}"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A9C42F-42F4-428B-A186-F28D140C3948}" type="slidenum">
              <a:rPr lang="en-US" smtClean="0"/>
              <a:t>‹#›</a:t>
            </a:fld>
            <a:endParaRPr lang="en-US"/>
          </a:p>
        </p:txBody>
      </p:sp>
    </p:spTree>
    <p:extLst>
      <p:ext uri="{BB962C8B-B14F-4D97-AF65-F5344CB8AC3E}">
        <p14:creationId xmlns:p14="http://schemas.microsoft.com/office/powerpoint/2010/main" val="1601393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06E132-D9FA-4DA9-BFA1-F907AC5B7515}" type="datetimeFigureOut">
              <a:rPr lang="en-US" smtClean="0"/>
              <a:t>12/13/2016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A9C42F-42F4-428B-A186-F28D140C3948}" type="slidenum">
              <a:rPr lang="en-US" smtClean="0"/>
              <a:t>‹#›</a:t>
            </a:fld>
            <a:endParaRPr lang="en-US"/>
          </a:p>
        </p:txBody>
      </p:sp>
    </p:spTree>
    <p:extLst>
      <p:ext uri="{BB962C8B-B14F-4D97-AF65-F5344CB8AC3E}">
        <p14:creationId xmlns:p14="http://schemas.microsoft.com/office/powerpoint/2010/main" val="722504429"/>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ubrik 5"/>
          <p:cNvSpPr>
            <a:spLocks noGrp="1"/>
          </p:cNvSpPr>
          <p:nvPr>
            <p:ph type="ctrTitle"/>
          </p:nvPr>
        </p:nvSpPr>
        <p:spPr/>
        <p:txBody>
          <a:bodyPr/>
          <a:lstStyle/>
          <a:p>
            <a:r>
              <a:rPr lang="en-US" dirty="0"/>
              <a:t>Developing Integration Solutions using Microsoft BizTalk Server 2016</a:t>
            </a:r>
            <a:endParaRPr lang="en-GB" dirty="0"/>
          </a:p>
        </p:txBody>
      </p:sp>
      <p:sp>
        <p:nvSpPr>
          <p:cNvPr id="4098" name="Underrubrik 6"/>
          <p:cNvSpPr>
            <a:spLocks noGrp="1"/>
          </p:cNvSpPr>
          <p:nvPr>
            <p:ph type="subTitle" idx="1"/>
          </p:nvPr>
        </p:nvSpPr>
        <p:spPr/>
        <p:txBody>
          <a:bodyPr/>
          <a:lstStyle/>
          <a:p>
            <a:r>
              <a:rPr lang="en-GB" dirty="0"/>
              <a:t>Routing</a:t>
            </a:r>
          </a:p>
        </p:txBody>
      </p:sp>
      <p:sp>
        <p:nvSpPr>
          <p:cNvPr id="4101" name="Platshållare för datum 4"/>
          <p:cNvSpPr>
            <a:spLocks noGrp="1"/>
          </p:cNvSpPr>
          <p:nvPr>
            <p:ph type="dt" sz="half" idx="10"/>
          </p:nvPr>
        </p:nvSpPr>
        <p:spPr>
          <a:xfrm>
            <a:off x="790216" y="6350023"/>
            <a:ext cx="1117487" cy="365125"/>
          </a:xfrm>
        </p:spPr>
        <p:txBody>
          <a:bodyPr/>
          <a:lstStyle/>
          <a:p>
            <a:r>
              <a:rPr lang="sv-SE" dirty="0"/>
              <a:t>2010-01-11</a:t>
            </a:r>
            <a:endParaRPr lang="en-GB" dirty="0"/>
          </a:p>
        </p:txBody>
      </p:sp>
      <p:sp>
        <p:nvSpPr>
          <p:cNvPr id="4100" name="Platshållare för bildnummer 3"/>
          <p:cNvSpPr>
            <a:spLocks noGrp="1"/>
          </p:cNvSpPr>
          <p:nvPr>
            <p:ph type="sldNum" sz="quarter" idx="12"/>
          </p:nvPr>
        </p:nvSpPr>
        <p:spPr/>
        <p:txBody>
          <a:bodyPr/>
          <a:lstStyle/>
          <a:p>
            <a:fld id="{C7263310-FD83-4AA7-B24E-B918A77480DB}" type="slidenum">
              <a:rPr lang="en-GB" smtClean="0"/>
              <a:pPr/>
              <a:t>1</a:t>
            </a:fld>
            <a:endParaRPr lang="en-GB"/>
          </a:p>
        </p:txBody>
      </p:sp>
    </p:spTree>
    <p:extLst>
      <p:ext uri="{BB962C8B-B14F-4D97-AF65-F5344CB8AC3E}">
        <p14:creationId xmlns:p14="http://schemas.microsoft.com/office/powerpoint/2010/main" val="228617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Demonstration: Content based routing</a:t>
            </a:r>
            <a:endParaRPr lang="sv-SE" dirty="0"/>
          </a:p>
        </p:txBody>
      </p:sp>
      <p:sp>
        <p:nvSpPr>
          <p:cNvPr id="13315" name="Content Placeholder 2"/>
          <p:cNvSpPr>
            <a:spLocks noGrp="1"/>
          </p:cNvSpPr>
          <p:nvPr>
            <p:ph idx="1"/>
          </p:nvPr>
        </p:nvSpPr>
        <p:spPr/>
        <p:txBody>
          <a:bodyPr/>
          <a:lstStyle/>
          <a:p>
            <a:r>
              <a:rPr lang="en-US" dirty="0"/>
              <a:t>Promoting a property</a:t>
            </a:r>
          </a:p>
          <a:p>
            <a:r>
              <a:rPr lang="en-US" dirty="0"/>
              <a:t>Content based routing </a:t>
            </a:r>
          </a:p>
        </p:txBody>
      </p:sp>
      <p:pic>
        <p:nvPicPr>
          <p:cNvPr id="13318" name="Picture 2" descr="http://icons.iconarchive.com/icons/artua/mac/Play-512x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8063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marL="342900" indent="-342900"/>
            <a:r>
              <a:rPr lang="en-US" dirty="0"/>
              <a:t>Lesson 1: FAILED MESSAGE ROUTING</a:t>
            </a:r>
            <a:endParaRPr lang="sv-SE" dirty="0"/>
          </a:p>
        </p:txBody>
      </p:sp>
      <p:sp>
        <p:nvSpPr>
          <p:cNvPr id="6147" name="Content Placeholder 2"/>
          <p:cNvSpPr>
            <a:spLocks noGrp="1"/>
          </p:cNvSpPr>
          <p:nvPr>
            <p:ph type="body" idx="1"/>
          </p:nvPr>
        </p:nvSpPr>
        <p:spPr/>
        <p:txBody>
          <a:bodyPr/>
          <a:lstStyle/>
          <a:p>
            <a:pPr marL="342900" indent="-342900">
              <a:buFont typeface="Wingdings" pitchFamily="2" charset="2"/>
              <a:buChar char="§"/>
            </a:pPr>
            <a:r>
              <a:rPr lang="en-US" b="1" dirty="0"/>
              <a:t>Configuring Failed Message Routing</a:t>
            </a:r>
          </a:p>
          <a:p>
            <a:endParaRPr lang="sv-SE" b="1" dirty="0"/>
          </a:p>
        </p:txBody>
      </p:sp>
      <p:sp>
        <p:nvSpPr>
          <p:cNvPr id="4" name="Slide Number Placeholder 3"/>
          <p:cNvSpPr>
            <a:spLocks noGrp="1"/>
          </p:cNvSpPr>
          <p:nvPr>
            <p:ph type="sldNum" sz="quarter" idx="12"/>
          </p:nvPr>
        </p:nvSpPr>
        <p:spPr>
          <a:prstGeom prst="rect">
            <a:avLst/>
          </a:prstGeom>
        </p:spPr>
        <p:txBody>
          <a:bodyPr/>
          <a:lstStyle/>
          <a:p>
            <a:pPr>
              <a:defRPr/>
            </a:pPr>
            <a:fld id="{DEFA6CB5-C978-4E5F-AE8B-BB01E7538D66}" type="slidenum">
              <a:rPr lang="en-GB" smtClean="0"/>
              <a:pPr>
                <a:defRPr/>
              </a:pPr>
              <a:t>11</a:t>
            </a:fld>
            <a:endParaRPr lang="en-GB"/>
          </a:p>
        </p:txBody>
      </p:sp>
    </p:spTree>
    <p:extLst>
      <p:ext uri="{BB962C8B-B14F-4D97-AF65-F5344CB8AC3E}">
        <p14:creationId xmlns:p14="http://schemas.microsoft.com/office/powerpoint/2010/main" val="3356940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Failed Messages</a:t>
            </a:r>
          </a:p>
        </p:txBody>
      </p:sp>
      <p:sp>
        <p:nvSpPr>
          <p:cNvPr id="6" name="Content Placeholder 5"/>
          <p:cNvSpPr>
            <a:spLocks noGrp="1"/>
          </p:cNvSpPr>
          <p:nvPr>
            <p:ph idx="1"/>
          </p:nvPr>
        </p:nvSpPr>
        <p:spPr/>
        <p:txBody>
          <a:bodyPr/>
          <a:lstStyle/>
          <a:p>
            <a:r>
              <a:rPr lang="sv-SE" dirty="0"/>
              <a:t>Failed Messages gets placed in the Suspended queue</a:t>
            </a:r>
          </a:p>
          <a:p>
            <a:r>
              <a:rPr lang="sv-SE" dirty="0"/>
              <a:t>State is either</a:t>
            </a:r>
          </a:p>
          <a:p>
            <a:pPr lvl="1"/>
            <a:r>
              <a:rPr lang="sv-SE" i="1" dirty="0"/>
              <a:t>Suspended (Resumable) </a:t>
            </a:r>
            <a:r>
              <a:rPr lang="sv-SE" dirty="0"/>
              <a:t>or</a:t>
            </a:r>
            <a:endParaRPr lang="sv-SE" i="1" dirty="0"/>
          </a:p>
          <a:p>
            <a:pPr lvl="1"/>
            <a:r>
              <a:rPr lang="sv-SE" i="1" dirty="0"/>
              <a:t>Suspended (Non-Resumable)</a:t>
            </a:r>
          </a:p>
          <a:p>
            <a:pPr lvl="1"/>
            <a:endParaRPr lang="sv-SE" i="1" dirty="0"/>
          </a:p>
          <a:p>
            <a:r>
              <a:rPr lang="sv-SE" dirty="0"/>
              <a:t>Handling message failure in Ports</a:t>
            </a:r>
          </a:p>
          <a:p>
            <a:pPr lvl="1"/>
            <a:r>
              <a:rPr lang="sv-SE" dirty="0"/>
              <a:t>Suspend or</a:t>
            </a:r>
          </a:p>
          <a:p>
            <a:pPr lvl="1"/>
            <a:r>
              <a:rPr lang="sv-SE" dirty="0"/>
              <a:t>Select the checkbox: Failed Message Routing</a:t>
            </a:r>
          </a:p>
        </p:txBody>
      </p:sp>
      <p:sp>
        <p:nvSpPr>
          <p:cNvPr id="7" name="AutoShape 71"/>
          <p:cNvSpPr>
            <a:spLocks noChangeArrowheads="1"/>
          </p:cNvSpPr>
          <p:nvPr/>
        </p:nvSpPr>
        <p:spPr bwMode="auto">
          <a:xfrm>
            <a:off x="6553263" y="1808065"/>
            <a:ext cx="2396204" cy="2723364"/>
          </a:xfrm>
          <a:prstGeom prst="wedgeRoundRectCallout">
            <a:avLst>
              <a:gd name="adj1" fmla="val -164434"/>
              <a:gd name="adj2" fmla="val -1811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square" anchor="ctr">
            <a:spAutoFit/>
          </a:bodyPr>
          <a:lstStyle/>
          <a:p>
            <a:pPr>
              <a:lnSpc>
                <a:spcPct val="90000"/>
              </a:lnSpc>
              <a:spcBef>
                <a:spcPct val="40000"/>
              </a:spcBef>
              <a:defRPr/>
            </a:pPr>
            <a:r>
              <a:rPr lang="en-US" dirty="0">
                <a:solidFill>
                  <a:schemeClr val="dk1"/>
                </a:solidFill>
                <a:latin typeface="+mn-lt"/>
                <a:cs typeface="+mn-cs"/>
              </a:rPr>
              <a:t>Example of a Non-</a:t>
            </a:r>
            <a:r>
              <a:rPr lang="en-US" dirty="0" err="1">
                <a:solidFill>
                  <a:schemeClr val="dk1"/>
                </a:solidFill>
                <a:latin typeface="+mn-lt"/>
                <a:cs typeface="+mn-cs"/>
              </a:rPr>
              <a:t>Resumable</a:t>
            </a:r>
            <a:r>
              <a:rPr lang="en-US" dirty="0">
                <a:solidFill>
                  <a:schemeClr val="dk1"/>
                </a:solidFill>
                <a:latin typeface="+mn-lt"/>
                <a:cs typeface="+mn-cs"/>
              </a:rPr>
              <a:t> situation:</a:t>
            </a:r>
          </a:p>
          <a:p>
            <a:pPr marL="285750" indent="-285750">
              <a:lnSpc>
                <a:spcPct val="90000"/>
              </a:lnSpc>
              <a:spcBef>
                <a:spcPct val="40000"/>
              </a:spcBef>
              <a:buFont typeface="Arial" charset="0"/>
              <a:buChar char="•"/>
              <a:defRPr/>
            </a:pPr>
            <a:r>
              <a:rPr lang="en-US" dirty="0">
                <a:solidFill>
                  <a:schemeClr val="dk1"/>
                </a:solidFill>
                <a:latin typeface="+mn-lt"/>
                <a:cs typeface="+mn-cs"/>
              </a:rPr>
              <a:t>The response message fails in a solicit/response send port.</a:t>
            </a:r>
          </a:p>
          <a:p>
            <a:pPr marL="285750" indent="-285750">
              <a:lnSpc>
                <a:spcPct val="90000"/>
              </a:lnSpc>
              <a:spcBef>
                <a:spcPct val="40000"/>
              </a:spcBef>
              <a:buFont typeface="Arial" charset="0"/>
              <a:buChar char="•"/>
              <a:defRPr/>
            </a:pPr>
            <a:r>
              <a:rPr lang="en-US" dirty="0">
                <a:solidFill>
                  <a:schemeClr val="dk1"/>
                </a:solidFill>
                <a:latin typeface="+mn-lt"/>
                <a:cs typeface="+mn-cs"/>
              </a:rPr>
              <a:t>The request message fails in a request/response port.</a:t>
            </a:r>
          </a:p>
        </p:txBody>
      </p:sp>
    </p:spTree>
    <p:extLst>
      <p:ext uri="{BB962C8B-B14F-4D97-AF65-F5344CB8AC3E}">
        <p14:creationId xmlns:p14="http://schemas.microsoft.com/office/powerpoint/2010/main" val="408740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What does Failed Message Routing do?</a:t>
            </a:r>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2041555355"/>
              </p:ext>
            </p:extLst>
          </p:nvPr>
        </p:nvGraphicFramePr>
        <p:xfrm>
          <a:off x="395288" y="1484313"/>
          <a:ext cx="8353425" cy="2592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1979712" y="4919553"/>
            <a:ext cx="1728192" cy="523220"/>
          </a:xfrm>
          <a:prstGeom prst="rect">
            <a:avLst/>
          </a:prstGeom>
          <a:noFill/>
        </p:spPr>
        <p:txBody>
          <a:bodyPr wrap="square">
            <a:spAutoFit/>
          </a:bodyPr>
          <a:lstStyle/>
          <a:p>
            <a:pPr>
              <a:defRPr/>
            </a:pPr>
            <a:r>
              <a:rPr lang="sv-SE" sz="2800" dirty="0">
                <a:effectLst>
                  <a:outerShdw blurRad="38100" dist="38100" dir="2700000" algn="tl">
                    <a:srgbClr val="000000">
                      <a:alpha val="43137"/>
                    </a:srgbClr>
                  </a:outerShdw>
                </a:effectLst>
              </a:rPr>
              <a:t>Caution!</a:t>
            </a:r>
          </a:p>
        </p:txBody>
      </p:sp>
      <p:sp>
        <p:nvSpPr>
          <p:cNvPr id="11" name="TextBox 10"/>
          <p:cNvSpPr txBox="1"/>
          <p:nvPr/>
        </p:nvSpPr>
        <p:spPr>
          <a:xfrm>
            <a:off x="2063849" y="5348178"/>
            <a:ext cx="4218912" cy="584775"/>
          </a:xfrm>
          <a:prstGeom prst="rect">
            <a:avLst/>
          </a:prstGeom>
          <a:noFill/>
          <a:ln w="3175">
            <a:solidFill>
              <a:schemeClr val="tx1"/>
            </a:solidFill>
            <a:prstDash val="lgDash"/>
          </a:ln>
        </p:spPr>
        <p:txBody>
          <a:bodyPr wrap="none">
            <a:spAutoFit/>
          </a:bodyPr>
          <a:lstStyle/>
          <a:p>
            <a:pPr>
              <a:defRPr/>
            </a:pPr>
            <a:r>
              <a:rPr lang="sv-SE" dirty="0">
                <a:effectLst>
                  <a:outerShdw blurRad="38100" dist="38100" dir="2700000" algn="tl">
                    <a:srgbClr val="000000">
                      <a:alpha val="43137"/>
                    </a:srgbClr>
                  </a:outerShdw>
                </a:effectLst>
              </a:rPr>
              <a:t>Using Failed Message Routing no messages</a:t>
            </a:r>
            <a:br>
              <a:rPr lang="sv-SE" dirty="0">
                <a:effectLst>
                  <a:outerShdw blurRad="38100" dist="38100" dir="2700000" algn="tl">
                    <a:srgbClr val="000000">
                      <a:alpha val="43137"/>
                    </a:srgbClr>
                  </a:outerShdw>
                </a:effectLst>
              </a:rPr>
            </a:br>
            <a:r>
              <a:rPr lang="sv-SE" dirty="0">
                <a:effectLst>
                  <a:outerShdw blurRad="38100" dist="38100" dir="2700000" algn="tl">
                    <a:srgbClr val="000000">
                      <a:alpha val="43137"/>
                    </a:srgbClr>
                  </a:outerShdw>
                </a:effectLst>
              </a:rPr>
              <a:t>are Suspended – and can NOT be resumed!</a:t>
            </a:r>
          </a:p>
        </p:txBody>
      </p:sp>
      <p:pic>
        <p:nvPicPr>
          <p:cNvPr id="1027" name="Picture 3" descr="C:\Users\hedbergjh\AppData\Local\Microsoft\Windows\Temporary Internet Files\Content.IE5\E9BNOCZB\MC900434750[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31640" y="4906388"/>
            <a:ext cx="701824" cy="7018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hedbergjh\Pictures\Microsoft Clip Organizer\00432684.png"/>
          <p:cNvPicPr>
            <a:picLocks noChangeAspect="1" noChangeArrowheads="1"/>
          </p:cNvPicPr>
          <p:nvPr/>
        </p:nvPicPr>
        <p:blipFill>
          <a:blip r:embed="rId8"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87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1" grpId="0" animBg="1"/>
      <p:bldP spid="1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Steps required to use Failed Message Routing</a:t>
            </a:r>
          </a:p>
        </p:txBody>
      </p:sp>
      <p:graphicFrame>
        <p:nvGraphicFramePr>
          <p:cNvPr id="8" name="Content Placeholder 5"/>
          <p:cNvGraphicFramePr>
            <a:graphicFrameLocks noGrp="1"/>
          </p:cNvGraphicFramePr>
          <p:nvPr>
            <p:ph idx="4294967295"/>
            <p:extLst>
              <p:ext uri="{D42A27DB-BD31-4B8C-83A1-F6EECF244321}">
                <p14:modId xmlns:p14="http://schemas.microsoft.com/office/powerpoint/2010/main" val="2924342645"/>
              </p:ext>
            </p:extLst>
          </p:nvPr>
        </p:nvGraphicFramePr>
        <p:xfrm>
          <a:off x="0" y="1484313"/>
          <a:ext cx="8353425" cy="208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utoShape 5"/>
          <p:cNvSpPr>
            <a:spLocks noChangeArrowheads="1"/>
          </p:cNvSpPr>
          <p:nvPr/>
        </p:nvSpPr>
        <p:spPr bwMode="auto">
          <a:xfrm>
            <a:off x="5728661" y="2708920"/>
            <a:ext cx="3317633" cy="3653734"/>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err="1"/>
              <a:t>ErrorReport</a:t>
            </a:r>
            <a:r>
              <a:rPr lang="en-US" dirty="0"/>
              <a:t> properties</a:t>
            </a:r>
          </a:p>
        </p:txBody>
      </p:sp>
      <p:sp>
        <p:nvSpPr>
          <p:cNvPr id="7" name="Rounded Rectangle 6"/>
          <p:cNvSpPr>
            <a:spLocks noChangeArrowheads="1"/>
          </p:cNvSpPr>
          <p:nvPr/>
        </p:nvSpPr>
        <p:spPr bwMode="auto">
          <a:xfrm>
            <a:off x="5970231" y="3063322"/>
            <a:ext cx="2782766" cy="3083308"/>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FailureCode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FailureCategory</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Description</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MessageType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ReceivePortName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InboundTransportLocation</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SendPortName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OutboundTransportLocation</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ErrorType</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r>
              <a:rPr lang="en-US" b="1" dirty="0" err="1">
                <a:latin typeface="Arial Narrow" pitchFamily="34" charset="0"/>
              </a:rPr>
              <a:t>RoutingFailureReportID</a:t>
            </a:r>
            <a:r>
              <a:rPr lang="en-US" b="1" dirty="0">
                <a:latin typeface="Arial Narrow" pitchFamily="34" charset="0"/>
              </a:rPr>
              <a:t>*</a:t>
            </a:r>
          </a:p>
          <a:p>
            <a:pPr marL="180251" indent="-180251" eaLnBrk="0" hangingPunct="0">
              <a:spcBef>
                <a:spcPct val="20000"/>
              </a:spcBef>
              <a:buClr>
                <a:srgbClr val="8DACD0"/>
              </a:buClr>
              <a:buSzPct val="70000"/>
              <a:buFont typeface="Wingdings" pitchFamily="2" charset="2"/>
              <a:buChar char="l"/>
            </a:pPr>
            <a:endParaRPr lang="en-US" b="1" dirty="0">
              <a:latin typeface="Arial Narrow" pitchFamily="34" charset="0"/>
            </a:endParaRPr>
          </a:p>
        </p:txBody>
      </p:sp>
      <p:grpSp>
        <p:nvGrpSpPr>
          <p:cNvPr id="10" name="Group 9"/>
          <p:cNvGrpSpPr/>
          <p:nvPr/>
        </p:nvGrpSpPr>
        <p:grpSpPr>
          <a:xfrm>
            <a:off x="8065027" y="3356992"/>
            <a:ext cx="960253" cy="1173494"/>
            <a:chOff x="2214546" y="2428868"/>
            <a:chExt cx="1874200" cy="2655746"/>
          </a:xfrm>
          <a:effectLst>
            <a:outerShdw blurRad="50800" dist="38100" dir="2700000" algn="tl" rotWithShape="0">
              <a:prstClr val="black">
                <a:alpha val="40000"/>
              </a:prstClr>
            </a:outerShdw>
          </a:effectLst>
        </p:grpSpPr>
        <p:sp>
          <p:nvSpPr>
            <p:cNvPr id="11" name="Folded Corner 10"/>
            <p:cNvSpPr/>
            <p:nvPr/>
          </p:nvSpPr>
          <p:spPr bwMode="auto">
            <a:xfrm rot="10800000">
              <a:off x="2214546" y="2428868"/>
              <a:ext cx="1714512" cy="2071702"/>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wrap="none" lIns="0" tIns="0" rIns="0" bIns="0" anchor="ctr"/>
            <a:lstStyle/>
            <a:p>
              <a:pPr algn="ctr">
                <a:buClr>
                  <a:schemeClr val="bg2"/>
                </a:buClr>
                <a:defRPr/>
              </a:pPr>
              <a:endParaRPr lang="sv-SE" sz="1050"/>
            </a:p>
          </p:txBody>
        </p:sp>
        <p:sp>
          <p:nvSpPr>
            <p:cNvPr id="12" name="TextBox 11"/>
            <p:cNvSpPr txBox="1"/>
            <p:nvPr/>
          </p:nvSpPr>
          <p:spPr>
            <a:xfrm>
              <a:off x="2285985" y="2786057"/>
              <a:ext cx="1802761" cy="2298557"/>
            </a:xfrm>
            <a:prstGeom prst="rect">
              <a:avLst/>
            </a:prstGeom>
            <a:noFill/>
          </p:spPr>
          <p:txBody>
            <a:bodyPr wrap="none">
              <a:spAutoFit/>
            </a:bodyPr>
            <a:lstStyle/>
            <a:p>
              <a:pPr>
                <a:defRPr/>
              </a:pPr>
              <a:r>
                <a:rPr lang="sv-SE" sz="1000" b="1" dirty="0"/>
                <a:t>-FailureCo..</a:t>
              </a:r>
              <a:br>
                <a:rPr lang="sv-SE" sz="1000" b="1" dirty="0"/>
              </a:br>
              <a:r>
                <a:rPr lang="sv-SE" sz="1000" b="1" dirty="0"/>
                <a:t>-FailureCat..</a:t>
              </a:r>
              <a:br>
                <a:rPr lang="sv-SE" sz="1000" b="1" dirty="0"/>
              </a:br>
              <a:r>
                <a:rPr lang="sv-SE" sz="1000" b="1" dirty="0"/>
                <a:t>...</a:t>
              </a:r>
              <a:br>
                <a:rPr lang="sv-SE" sz="1000" b="1" dirty="0"/>
              </a:br>
              <a:r>
                <a:rPr lang="sv-SE" sz="1000" b="1" dirty="0"/>
                <a:t>..</a:t>
              </a:r>
              <a:br>
                <a:rPr lang="sv-SE" sz="1000" b="1" dirty="0"/>
              </a:br>
              <a:r>
                <a:rPr lang="sv-SE" sz="1000" b="1" dirty="0"/>
                <a:t>.</a:t>
              </a:r>
            </a:p>
            <a:p>
              <a:pPr marL="171450" indent="-171450">
                <a:buFontTx/>
                <a:buChar char="-"/>
                <a:defRPr/>
              </a:pPr>
              <a:endParaRPr lang="sv-SE" sz="1000" dirty="0"/>
            </a:p>
          </p:txBody>
        </p:sp>
      </p:grpSp>
    </p:spTree>
    <p:extLst>
      <p:ext uri="{BB962C8B-B14F-4D97-AF65-F5344CB8AC3E}">
        <p14:creationId xmlns:p14="http://schemas.microsoft.com/office/powerpoint/2010/main" val="1341018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Demonstration: Failed message routing</a:t>
            </a:r>
            <a:endParaRPr lang="sv-SE" dirty="0"/>
          </a:p>
        </p:txBody>
      </p:sp>
      <p:sp>
        <p:nvSpPr>
          <p:cNvPr id="13315" name="Content Placeholder 2"/>
          <p:cNvSpPr>
            <a:spLocks noGrp="1"/>
          </p:cNvSpPr>
          <p:nvPr>
            <p:ph idx="1"/>
          </p:nvPr>
        </p:nvSpPr>
        <p:spPr/>
        <p:txBody>
          <a:bodyPr/>
          <a:lstStyle/>
          <a:p>
            <a:r>
              <a:rPr lang="en-US" dirty="0"/>
              <a:t>Failed message routing</a:t>
            </a:r>
            <a:endParaRPr lang="sv-SE" dirty="0"/>
          </a:p>
        </p:txBody>
      </p:sp>
      <p:pic>
        <p:nvPicPr>
          <p:cNvPr id="13318" name="Picture 2" descr="http://icons.iconarchive.com/icons/artua/mac/Play-512x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7813" y="2786063"/>
            <a:ext cx="378618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a:t>Summary</a:t>
            </a:r>
            <a:endParaRPr lang="sv-SE" dirty="0"/>
          </a:p>
        </p:txBody>
      </p:sp>
      <p:sp>
        <p:nvSpPr>
          <p:cNvPr id="7" name="Content Placeholder 6"/>
          <p:cNvSpPr>
            <a:spLocks noGrp="1"/>
          </p:cNvSpPr>
          <p:nvPr>
            <p:ph idx="1"/>
          </p:nvPr>
        </p:nvSpPr>
        <p:spPr/>
        <p:txBody>
          <a:bodyPr/>
          <a:lstStyle/>
          <a:p>
            <a:r>
              <a:rPr lang="sv-SE" dirty="0"/>
              <a:t>BizTalk Server is based on the Publish-Subscribe pattern and subscriptions.</a:t>
            </a:r>
          </a:p>
          <a:p>
            <a:r>
              <a:rPr lang="sv-SE" dirty="0"/>
              <a:t>The MessageBox is the center of subscription evaluation and messaging.</a:t>
            </a:r>
          </a:p>
          <a:p>
            <a:r>
              <a:rPr lang="sv-SE" dirty="0"/>
              <a:t>Routing can be done on context or content.</a:t>
            </a:r>
          </a:p>
          <a:p>
            <a:r>
              <a:rPr lang="sv-SE" dirty="0"/>
              <a:t>A special type of context information that can be routed on is that of a failed message.</a:t>
            </a:r>
          </a:p>
          <a:p>
            <a:endParaRPr lang="sv-SE" dirty="0"/>
          </a:p>
        </p:txBody>
      </p:sp>
    </p:spTree>
    <p:extLst>
      <p:ext uri="{BB962C8B-B14F-4D97-AF65-F5344CB8AC3E}">
        <p14:creationId xmlns:p14="http://schemas.microsoft.com/office/powerpoint/2010/main" val="2450081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Q &amp; A</a:t>
            </a:r>
          </a:p>
        </p:txBody>
      </p:sp>
      <p:sp>
        <p:nvSpPr>
          <p:cNvPr id="3" name="Platshållare för innehåll 2"/>
          <p:cNvSpPr>
            <a:spLocks noGrp="1"/>
          </p:cNvSpPr>
          <p:nvPr>
            <p:ph type="body" idx="1"/>
          </p:nvPr>
        </p:nvSpPr>
        <p:spPr/>
        <p:txBody>
          <a:bodyPr/>
          <a:lstStyle/>
          <a:p>
            <a:endParaRPr lang="sv-SE" dirty="0"/>
          </a:p>
          <a:p>
            <a:endParaRPr lang="sv-SE" dirty="0"/>
          </a:p>
          <a:p>
            <a:endParaRPr lang="sv-SE" dirty="0"/>
          </a:p>
          <a:p>
            <a:r>
              <a:rPr lang="sv-SE" dirty="0"/>
              <a:t>Routing</a:t>
            </a:r>
          </a:p>
        </p:txBody>
      </p:sp>
    </p:spTree>
    <p:extLst>
      <p:ext uri="{BB962C8B-B14F-4D97-AF65-F5344CB8AC3E}">
        <p14:creationId xmlns:p14="http://schemas.microsoft.com/office/powerpoint/2010/main" val="561989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Hands-On-Labs</a:t>
            </a:r>
          </a:p>
        </p:txBody>
      </p:sp>
      <p:sp>
        <p:nvSpPr>
          <p:cNvPr id="6" name="Content Placeholder 5"/>
          <p:cNvSpPr>
            <a:spLocks noGrp="1"/>
          </p:cNvSpPr>
          <p:nvPr>
            <p:ph idx="1"/>
          </p:nvPr>
        </p:nvSpPr>
        <p:spPr>
          <a:xfrm>
            <a:off x="2483768" y="1484313"/>
            <a:ext cx="6264945" cy="4608512"/>
          </a:xfrm>
          <a:ln w="19050">
            <a:solidFill>
              <a:schemeClr val="tx1"/>
            </a:solidFill>
          </a:ln>
        </p:spPr>
        <p:style>
          <a:lnRef idx="1">
            <a:schemeClr val="accent2"/>
          </a:lnRef>
          <a:fillRef idx="2">
            <a:schemeClr val="accent2"/>
          </a:fillRef>
          <a:effectRef idx="1">
            <a:schemeClr val="accent2"/>
          </a:effectRef>
          <a:fontRef idx="minor">
            <a:schemeClr val="dk1"/>
          </a:fontRef>
        </p:style>
        <p:txBody>
          <a:bodyPr/>
          <a:lstStyle/>
          <a:p>
            <a:r>
              <a:rPr lang="sv-SE" dirty="0"/>
              <a:t>Content based routing</a:t>
            </a:r>
          </a:p>
          <a:p>
            <a:pPr lvl="1"/>
            <a:r>
              <a:rPr lang="sv-SE" dirty="0"/>
              <a:t>Create receive ports and receive locations</a:t>
            </a:r>
          </a:p>
          <a:p>
            <a:pPr lvl="1"/>
            <a:r>
              <a:rPr lang="sv-SE" dirty="0"/>
              <a:t>Create send ports and define filters</a:t>
            </a:r>
          </a:p>
          <a:p>
            <a:pPr lvl="1"/>
            <a:r>
              <a:rPr lang="sv-SE" dirty="0"/>
              <a:t>Configure security settings</a:t>
            </a:r>
          </a:p>
          <a:p>
            <a:pPr lvl="1"/>
            <a:r>
              <a:rPr lang="sv-SE" dirty="0"/>
              <a:t>Create custom pipelines</a:t>
            </a:r>
          </a:p>
          <a:p>
            <a:pPr lvl="1"/>
            <a:r>
              <a:rPr lang="sv-SE" dirty="0"/>
              <a:t>Build and test the solution</a:t>
            </a:r>
          </a:p>
        </p:txBody>
      </p:sp>
      <p:pic>
        <p:nvPicPr>
          <p:cNvPr id="8" name="Picture 2" descr="C:\Users\hedbergjh\AppData\Local\Microsoft\Windows\Temporary Internet Files\Content.IE5\J28LFE4J\MC90044128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6336" y="908720"/>
            <a:ext cx="1656183" cy="16561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edbergjh\AppData\Local\Microsoft\Windows\Temporary Internet Files\Content.IE5\5WVNV7T6\MP900316349[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2217"/>
          <a:stretch/>
        </p:blipFill>
        <p:spPr bwMode="auto">
          <a:xfrm>
            <a:off x="694857" y="1484784"/>
            <a:ext cx="1768112" cy="460851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898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Quiz</a:t>
            </a:r>
          </a:p>
        </p:txBody>
      </p:sp>
      <p:sp>
        <p:nvSpPr>
          <p:cNvPr id="3" name="Content Placeholder 2"/>
          <p:cNvSpPr>
            <a:spLocks noGrp="1"/>
          </p:cNvSpPr>
          <p:nvPr>
            <p:ph idx="1"/>
          </p:nvPr>
        </p:nvSpPr>
        <p:spPr/>
        <p:txBody>
          <a:bodyPr/>
          <a:lstStyle/>
          <a:p>
            <a:r>
              <a:rPr lang="sv-SE" dirty="0"/>
              <a:t>What are subscriptions?</a:t>
            </a:r>
          </a:p>
          <a:p>
            <a:r>
              <a:rPr lang="sv-SE" dirty="0"/>
              <a:t>How do you enable content based routing?</a:t>
            </a:r>
          </a:p>
          <a:p>
            <a:endParaRPr lang="sv-SE" dirty="0"/>
          </a:p>
        </p:txBody>
      </p:sp>
      <p:pic>
        <p:nvPicPr>
          <p:cNvPr id="9" name="Picture 2" descr="C:\Users\hedbergjh\AppData\Local\Microsoft\Windows\Temporary Internet Files\Content.IE5\I8B783MH\MC900434901[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4581128"/>
            <a:ext cx="1603871" cy="160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08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a:spLocks noChangeArrowheads="1"/>
          </p:cNvSpPr>
          <p:nvPr/>
        </p:nvSpPr>
        <p:spPr bwMode="auto">
          <a:xfrm>
            <a:off x="857250" y="2740093"/>
            <a:ext cx="7715250" cy="1008112"/>
          </a:xfrm>
          <a:prstGeom prst="roundRect">
            <a:avLst>
              <a:gd name="adj" fmla="val 6287"/>
            </a:avLst>
          </a:prstGeom>
          <a:gradFill rotWithShape="1">
            <a:gsLst>
              <a:gs pos="0">
                <a:srgbClr val="FFFC78"/>
              </a:gs>
              <a:gs pos="35001">
                <a:srgbClr val="FFFBA1"/>
              </a:gs>
              <a:gs pos="100000">
                <a:srgbClr val="FFFDD7"/>
              </a:gs>
            </a:gsLst>
            <a:lin ang="16200000" scaled="1"/>
          </a:gradFill>
          <a:ln w="9525" algn="ctr">
            <a:solidFill>
              <a:srgbClr val="FFCB00"/>
            </a:solidFill>
            <a:round/>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endParaRPr lang="sv-SE">
              <a:latin typeface="+mn-lt"/>
              <a:cs typeface="+mn-cs"/>
            </a:endParaRPr>
          </a:p>
        </p:txBody>
      </p:sp>
      <p:sp>
        <p:nvSpPr>
          <p:cNvPr id="8195" name="Rectangle 2"/>
          <p:cNvSpPr>
            <a:spLocks noGrp="1" noChangeArrowheads="1"/>
          </p:cNvSpPr>
          <p:nvPr>
            <p:ph type="title"/>
          </p:nvPr>
        </p:nvSpPr>
        <p:spPr/>
        <p:txBody>
          <a:bodyPr/>
          <a:lstStyle/>
          <a:p>
            <a:r>
              <a:rPr lang="en-US" dirty="0"/>
              <a:t>Course Outline</a:t>
            </a:r>
          </a:p>
        </p:txBody>
      </p:sp>
      <p:sp>
        <p:nvSpPr>
          <p:cNvPr id="4" name="Rectangle 3"/>
          <p:cNvSpPr>
            <a:spLocks noGrp="1" noChangeArrowheads="1"/>
          </p:cNvSpPr>
          <p:nvPr>
            <p:ph idx="1"/>
          </p:nvPr>
        </p:nvSpPr>
        <p:spPr>
          <a:xfrm>
            <a:off x="1054100" y="1465263"/>
            <a:ext cx="7023100" cy="4676775"/>
          </a:xfrm>
          <a:extLst>
            <a:ext uri="{91240B29-F687-4F45-9708-019B960494DF}">
              <a14:hiddenLine xmlns:a14="http://schemas.microsoft.com/office/drawing/2010/main" w="9525" cap="flat" cmpd="sng" algn="ctr">
                <a:solidFill>
                  <a:schemeClr val="tx1"/>
                </a:solidFill>
                <a:prstDash val="solid"/>
                <a:miter lim="800000"/>
                <a:headEnd/>
                <a:tailEnd/>
              </a14:hiddenLine>
            </a:ext>
            <a:ext uri="{53640926-AAD7-44D8-BBD7-CCE9431645EC}">
              <a14:shadowObscured xmlns:a14="http://schemas.microsoft.com/office/drawing/2010/main" val="1"/>
            </a:ext>
          </a:extLst>
        </p:spPr>
        <p:txBody>
          <a:bodyPr/>
          <a:lstStyle/>
          <a:p>
            <a:pPr>
              <a:defRPr/>
            </a:pPr>
            <a:r>
              <a:rPr lang="en-US" sz="1200" dirty="0"/>
              <a:t>Module 1: Introduction to BizTalk Server</a:t>
            </a:r>
          </a:p>
          <a:p>
            <a:pPr>
              <a:defRPr/>
            </a:pPr>
            <a:r>
              <a:rPr lang="en-US" sz="1200" dirty="0"/>
              <a:t>Module 2: Schemas</a:t>
            </a:r>
          </a:p>
          <a:p>
            <a:pPr>
              <a:defRPr/>
            </a:pPr>
            <a:r>
              <a:rPr lang="en-US" sz="1200" dirty="0"/>
              <a:t>Module 3: Maps</a:t>
            </a:r>
          </a:p>
          <a:p>
            <a:pPr>
              <a:defRPr/>
            </a:pPr>
            <a:r>
              <a:rPr lang="en-US" sz="1200" dirty="0"/>
              <a:t>Module 4: Testing and Deploying BizTalk projects</a:t>
            </a:r>
          </a:p>
          <a:p>
            <a:pPr>
              <a:defRPr/>
            </a:pPr>
            <a:r>
              <a:rPr lang="en-US" sz="1200" dirty="0"/>
              <a:t>Module 5: Pipelines</a:t>
            </a:r>
          </a:p>
          <a:p>
            <a:pPr>
              <a:defRPr/>
            </a:pPr>
            <a:r>
              <a:rPr lang="en-US" b="1" dirty="0"/>
              <a:t>Module 6: Routing</a:t>
            </a:r>
          </a:p>
          <a:p>
            <a:pPr lvl="1">
              <a:defRPr/>
            </a:pPr>
            <a:r>
              <a:rPr lang="en-US" b="1" dirty="0"/>
              <a:t>Lesson 1: Content Based Routing</a:t>
            </a:r>
          </a:p>
          <a:p>
            <a:pPr lvl="1">
              <a:defRPr/>
            </a:pPr>
            <a:r>
              <a:rPr lang="en-US" b="1" dirty="0"/>
              <a:t>Lesson 2: Failed Message Routing</a:t>
            </a:r>
          </a:p>
          <a:p>
            <a:pPr>
              <a:defRPr/>
            </a:pPr>
            <a:r>
              <a:rPr lang="en-US" sz="1400" dirty="0">
                <a:solidFill>
                  <a:schemeClr val="bg1">
                    <a:lumMod val="65000"/>
                  </a:schemeClr>
                </a:solidFill>
              </a:rPr>
              <a:t>Module 7: Adapters</a:t>
            </a:r>
          </a:p>
          <a:p>
            <a:pPr>
              <a:defRPr/>
            </a:pPr>
            <a:r>
              <a:rPr lang="en-US" sz="1400" dirty="0">
                <a:solidFill>
                  <a:schemeClr val="bg1">
                    <a:lumMod val="65000"/>
                  </a:schemeClr>
                </a:solidFill>
              </a:rPr>
              <a:t>Module 8: Web Services and WCF </a:t>
            </a:r>
          </a:p>
          <a:p>
            <a:pPr>
              <a:defRPr/>
            </a:pPr>
            <a:r>
              <a:rPr lang="en-US" sz="1400" dirty="0">
                <a:solidFill>
                  <a:schemeClr val="bg1">
                    <a:lumMod val="65000"/>
                  </a:schemeClr>
                </a:solidFill>
              </a:rPr>
              <a:t>Module 9: Introduction to Orchestrations </a:t>
            </a:r>
          </a:p>
          <a:p>
            <a:pPr>
              <a:defRPr/>
            </a:pPr>
            <a:r>
              <a:rPr lang="en-US" sz="1400" dirty="0">
                <a:solidFill>
                  <a:schemeClr val="bg1">
                    <a:lumMod val="65000"/>
                  </a:schemeClr>
                </a:solidFill>
              </a:rPr>
              <a:t>Module 10: Applied Orchestration Techniques</a:t>
            </a:r>
          </a:p>
          <a:p>
            <a:pPr>
              <a:defRPr/>
            </a:pPr>
            <a:r>
              <a:rPr lang="en-US" sz="1400" dirty="0">
                <a:solidFill>
                  <a:schemeClr val="bg1">
                    <a:lumMod val="65000"/>
                  </a:schemeClr>
                </a:solidFill>
              </a:rPr>
              <a:t>Module 11: Business Activity Monitoring</a:t>
            </a:r>
          </a:p>
          <a:p>
            <a:pPr>
              <a:defRPr/>
            </a:pPr>
            <a:r>
              <a:rPr lang="en-US" sz="1400" dirty="0">
                <a:solidFill>
                  <a:schemeClr val="bg1">
                    <a:lumMod val="65000"/>
                  </a:schemeClr>
                </a:solidFill>
              </a:rPr>
              <a:t>Module 12: Integrating Business Rules</a:t>
            </a:r>
          </a:p>
          <a:p>
            <a:pPr>
              <a:defRPr/>
            </a:pPr>
            <a:r>
              <a:rPr lang="en-US" sz="1400" dirty="0">
                <a:solidFill>
                  <a:schemeClr val="bg1">
                    <a:lumMod val="65000"/>
                  </a:schemeClr>
                </a:solidFill>
              </a:rPr>
              <a:t>Module 13: Deploying and Managing Applications </a:t>
            </a:r>
          </a:p>
          <a:p>
            <a:pPr>
              <a:defRPr/>
            </a:pPr>
            <a:r>
              <a:rPr lang="en-US" sz="1400">
                <a:solidFill>
                  <a:schemeClr val="bg1">
                    <a:lumMod val="65000"/>
                  </a:schemeClr>
                </a:solidFill>
              </a:rPr>
              <a:t>Module 14: Windows Azure BizTalk Services</a:t>
            </a:r>
            <a:endParaRPr lang="en-US" sz="1400" dirty="0">
              <a:solidFill>
                <a:schemeClr val="bg1">
                  <a:lumMod val="65000"/>
                </a:schemeClr>
              </a:solidFill>
            </a:endParaRPr>
          </a:p>
        </p:txBody>
      </p:sp>
      <p:pic>
        <p:nvPicPr>
          <p:cNvPr id="9" name="Picture 8"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268760"/>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568793"/>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868826"/>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168859"/>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C:\xxx\Ikoner\Ikoner\Application Basics\48x48\shadow\check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468892"/>
            <a:ext cx="398959" cy="3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marL="342900" indent="-342900"/>
            <a:r>
              <a:rPr lang="en-US" dirty="0"/>
              <a:t>Lesson 1: Content based routing</a:t>
            </a:r>
            <a:endParaRPr lang="sv-SE" dirty="0"/>
          </a:p>
        </p:txBody>
      </p:sp>
      <p:sp>
        <p:nvSpPr>
          <p:cNvPr id="6147" name="Content Placeholder 2"/>
          <p:cNvSpPr>
            <a:spLocks noGrp="1"/>
          </p:cNvSpPr>
          <p:nvPr>
            <p:ph type="body" idx="1"/>
          </p:nvPr>
        </p:nvSpPr>
        <p:spPr/>
        <p:txBody>
          <a:bodyPr/>
          <a:lstStyle/>
          <a:p>
            <a:pPr marL="342900" indent="-342900">
              <a:buFont typeface="Wingdings" pitchFamily="2" charset="2"/>
              <a:buChar char="§"/>
            </a:pPr>
            <a:r>
              <a:rPr lang="en-US" b="1" dirty="0"/>
              <a:t>Publish Subscribe</a:t>
            </a:r>
          </a:p>
          <a:p>
            <a:pPr marL="342900" indent="-342900">
              <a:buFont typeface="Wingdings" pitchFamily="2" charset="2"/>
              <a:buChar char="§"/>
            </a:pPr>
            <a:r>
              <a:rPr lang="en-US" b="1" dirty="0"/>
              <a:t>Context and Content Based Routing</a:t>
            </a:r>
          </a:p>
          <a:p>
            <a:pPr marL="342900" indent="-342900">
              <a:buFont typeface="Wingdings" pitchFamily="2" charset="2"/>
              <a:buChar char="§"/>
            </a:pPr>
            <a:r>
              <a:rPr lang="en-US" b="1" dirty="0"/>
              <a:t>Demonstration: Property Promotion and Content Based Routing</a:t>
            </a:r>
          </a:p>
          <a:p>
            <a:endParaRPr lang="sv-SE" b="1" dirty="0"/>
          </a:p>
        </p:txBody>
      </p:sp>
      <p:sp>
        <p:nvSpPr>
          <p:cNvPr id="4" name="Slide Number Placeholder 3"/>
          <p:cNvSpPr>
            <a:spLocks noGrp="1"/>
          </p:cNvSpPr>
          <p:nvPr>
            <p:ph type="sldNum" sz="quarter" idx="12"/>
          </p:nvPr>
        </p:nvSpPr>
        <p:spPr>
          <a:prstGeom prst="rect">
            <a:avLst/>
          </a:prstGeom>
        </p:spPr>
        <p:txBody>
          <a:bodyPr/>
          <a:lstStyle/>
          <a:p>
            <a:pPr>
              <a:defRPr/>
            </a:pPr>
            <a:fld id="{DEFA6CB5-C978-4E5F-AE8B-BB01E7538D66}" type="slidenum">
              <a:rPr lang="en-GB" smtClean="0"/>
              <a:pPr>
                <a:defRPr/>
              </a:pPr>
              <a:t>3</a:t>
            </a:fld>
            <a:endParaRPr lang="en-GB"/>
          </a:p>
        </p:txBody>
      </p:sp>
    </p:spTree>
    <p:extLst>
      <p:ext uri="{BB962C8B-B14F-4D97-AF65-F5344CB8AC3E}">
        <p14:creationId xmlns:p14="http://schemas.microsoft.com/office/powerpoint/2010/main" val="166250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v-SE" dirty="0"/>
              <a:t>Publish Subscribe</a:t>
            </a:r>
          </a:p>
        </p:txBody>
      </p:sp>
      <p:sp>
        <p:nvSpPr>
          <p:cNvPr id="4" name="Slide Number Placeholder 3"/>
          <p:cNvSpPr>
            <a:spLocks noGrp="1"/>
          </p:cNvSpPr>
          <p:nvPr>
            <p:ph type="sldNum" sz="quarter" idx="12"/>
          </p:nvPr>
        </p:nvSpPr>
        <p:spPr>
          <a:xfrm>
            <a:off x="8675688" y="6350000"/>
            <a:ext cx="468312" cy="365125"/>
          </a:xfrm>
          <a:prstGeom prst="rect">
            <a:avLst/>
          </a:prstGeom>
        </p:spPr>
        <p:txBody>
          <a:bodyPr/>
          <a:lstStyle/>
          <a:p>
            <a:pPr>
              <a:defRPr/>
            </a:pPr>
            <a:fld id="{0C1D3BD4-CDF3-46B9-B763-AC5763C65A6D}" type="slidenum">
              <a:rPr lang="en-GB" smtClean="0"/>
              <a:pPr>
                <a:defRPr/>
              </a:pPr>
              <a:t>4</a:t>
            </a:fld>
            <a:endParaRPr lang="en-GB"/>
          </a:p>
        </p:txBody>
      </p:sp>
      <p:sp>
        <p:nvSpPr>
          <p:cNvPr id="7" name="Rounded Rectangle 4"/>
          <p:cNvSpPr/>
          <p:nvPr/>
        </p:nvSpPr>
        <p:spPr bwMode="ltGray">
          <a:xfrm>
            <a:off x="500034" y="1214422"/>
            <a:ext cx="8072494" cy="5055307"/>
          </a:xfrm>
          <a:prstGeom prst="roundRect">
            <a:avLst>
              <a:gd name="adj" fmla="val 7143"/>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10" name="Rounded Rectangle 9"/>
          <p:cNvSpPr/>
          <p:nvPr/>
        </p:nvSpPr>
        <p:spPr bwMode="blackWhite">
          <a:xfrm>
            <a:off x="5857884" y="2071678"/>
            <a:ext cx="2571768" cy="1252913"/>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Send Port</a:t>
            </a:r>
          </a:p>
        </p:txBody>
      </p:sp>
      <p:sp>
        <p:nvSpPr>
          <p:cNvPr id="15" name="Rounded Rectangle 9"/>
          <p:cNvSpPr/>
          <p:nvPr/>
        </p:nvSpPr>
        <p:spPr bwMode="blackWhite">
          <a:xfrm>
            <a:off x="651938" y="2071678"/>
            <a:ext cx="2571768" cy="1252913"/>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b"/>
          <a:lstStyle/>
          <a:p>
            <a:pPr marL="0" lvl="2" algn="ctr" fontAlgn="base">
              <a:spcBef>
                <a:spcPct val="0"/>
              </a:spcBef>
              <a:spcAft>
                <a:spcPct val="0"/>
              </a:spcAft>
              <a:defRPr/>
            </a:pPr>
            <a:r>
              <a:rPr lang="en-US" sz="2000" dirty="0">
                <a:solidFill>
                  <a:schemeClr val="tx2">
                    <a:lumMod val="25000"/>
                  </a:schemeClr>
                </a:solidFill>
              </a:rPr>
              <a:t>Receive Port</a:t>
            </a:r>
          </a:p>
        </p:txBody>
      </p:sp>
      <p:grpSp>
        <p:nvGrpSpPr>
          <p:cNvPr id="16" name="Grupp 48"/>
          <p:cNvGrpSpPr/>
          <p:nvPr/>
        </p:nvGrpSpPr>
        <p:grpSpPr>
          <a:xfrm>
            <a:off x="3500430" y="2071678"/>
            <a:ext cx="2090718" cy="1252913"/>
            <a:chOff x="3500430" y="2108268"/>
            <a:chExt cx="2090718" cy="1191795"/>
          </a:xfrm>
        </p:grpSpPr>
        <p:sp>
          <p:nvSpPr>
            <p:cNvPr id="18" name="Rounded Rectangle 29"/>
            <p:cNvSpPr/>
            <p:nvPr/>
          </p:nvSpPr>
          <p:spPr bwMode="blackWhite">
            <a:xfrm>
              <a:off x="3500430" y="2108268"/>
              <a:ext cx="2090718" cy="119179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t"/>
            <a:lstStyle/>
            <a:p>
              <a:pPr marL="0" lvl="1" algn="ctr" fontAlgn="base">
                <a:spcBef>
                  <a:spcPct val="0"/>
                </a:spcBef>
                <a:spcAft>
                  <a:spcPct val="0"/>
                </a:spcAft>
                <a:defRPr/>
              </a:pPr>
              <a:r>
                <a:rPr lang="en-US" dirty="0">
                  <a:solidFill>
                    <a:schemeClr val="tx2">
                      <a:lumMod val="25000"/>
                    </a:schemeClr>
                  </a:solidFill>
                </a:rPr>
                <a:t>Orchestration</a:t>
              </a:r>
            </a:p>
          </p:txBody>
        </p:sp>
        <p:cxnSp>
          <p:nvCxnSpPr>
            <p:cNvPr id="19" name="Straight Connector 38"/>
            <p:cNvCxnSpPr/>
            <p:nvPr/>
          </p:nvCxnSpPr>
          <p:spPr bwMode="blackWhite">
            <a:xfrm rot="5400000">
              <a:off x="4362354" y="2968617"/>
              <a:ext cx="169333" cy="1"/>
            </a:xfrm>
            <a:prstGeom prst="lin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cxnSp>
        <p:pic>
          <p:nvPicPr>
            <p:cNvPr id="20" name="Picture 70" descr="visio process chart 3"/>
            <p:cNvPicPr>
              <a:picLocks noChangeAspect="1" noChangeArrowheads="1"/>
            </p:cNvPicPr>
            <p:nvPr/>
          </p:nvPicPr>
          <p:blipFill>
            <a:blip r:embed="rId3" cstate="print"/>
            <a:srcRect/>
            <a:stretch>
              <a:fillRect/>
            </a:stretch>
          </p:blipFill>
          <p:spPr bwMode="auto">
            <a:xfrm>
              <a:off x="4071934" y="2583941"/>
              <a:ext cx="977858" cy="571504"/>
            </a:xfrm>
            <a:prstGeom prst="rect">
              <a:avLst/>
            </a:prstGeom>
            <a:ln>
              <a:headEnd/>
              <a:tailEnd/>
            </a:ln>
          </p:spPr>
          <p:style>
            <a:lnRef idx="1">
              <a:schemeClr val="accent4"/>
            </a:lnRef>
            <a:fillRef idx="2">
              <a:schemeClr val="accent4"/>
            </a:fillRef>
            <a:effectRef idx="1">
              <a:schemeClr val="accent4"/>
            </a:effectRef>
            <a:fontRef idx="minor">
              <a:schemeClr val="dk1"/>
            </a:fontRef>
          </p:style>
        </p:pic>
      </p:grpSp>
      <p:sp>
        <p:nvSpPr>
          <p:cNvPr id="21" name="Ned 45"/>
          <p:cNvSpPr/>
          <p:nvPr/>
        </p:nvSpPr>
        <p:spPr>
          <a:xfrm rot="10800000">
            <a:off x="3500430" y="3429000"/>
            <a:ext cx="785818" cy="1357322"/>
          </a:xfrm>
          <a:prstGeom prst="downArrow">
            <a:avLst/>
          </a:prstGeom>
          <a:gradFill flip="none" rotWithShape="1">
            <a:gsLst>
              <a:gs pos="50000">
                <a:srgbClr val="BFBFBF">
                  <a:alpha val="0"/>
                </a:srgbClr>
              </a:gs>
              <a:gs pos="100000">
                <a:srgbClr val="EAEAEA"/>
              </a:gs>
            </a:gsLst>
            <a:lin ang="5400000" scaled="0"/>
            <a:tileRect/>
          </a:gradFill>
          <a:ln cmpd="sng">
            <a:gradFill flip="none" rotWithShape="1">
              <a:gsLst>
                <a:gs pos="0">
                  <a:srgbClr val="BFBFBF">
                    <a:alpha val="0"/>
                  </a:srgbClr>
                </a:gs>
                <a:gs pos="100000">
                  <a:schemeClr val="bg2">
                    <a:lumMod val="40000"/>
                    <a:lumOff val="60000"/>
                  </a:schemeClr>
                </a:gs>
              </a:gsLst>
              <a:lin ang="54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a:solidFill>
                <a:schemeClr val="tx2">
                  <a:lumMod val="25000"/>
                </a:schemeClr>
              </a:solidFill>
            </a:endParaRPr>
          </a:p>
        </p:txBody>
      </p:sp>
      <p:grpSp>
        <p:nvGrpSpPr>
          <p:cNvPr id="22" name="Grupp 50"/>
          <p:cNvGrpSpPr/>
          <p:nvPr/>
        </p:nvGrpSpPr>
        <p:grpSpPr>
          <a:xfrm>
            <a:off x="3500430" y="4429132"/>
            <a:ext cx="2071702" cy="1285884"/>
            <a:chOff x="3500430" y="4500570"/>
            <a:chExt cx="2071702" cy="1285884"/>
          </a:xfrm>
        </p:grpSpPr>
        <p:pic>
          <p:nvPicPr>
            <p:cNvPr id="23" name="Picture 132" descr="Volume01"/>
            <p:cNvPicPr>
              <a:picLocks noChangeAspect="1" noChangeArrowheads="1"/>
            </p:cNvPicPr>
            <p:nvPr/>
          </p:nvPicPr>
          <p:blipFill>
            <a:blip r:embed="rId4" cstate="print"/>
            <a:srcRect/>
            <a:stretch>
              <a:fillRect/>
            </a:stretch>
          </p:blipFill>
          <p:spPr bwMode="auto">
            <a:xfrm>
              <a:off x="3500430" y="4500570"/>
              <a:ext cx="2071702" cy="1285884"/>
            </a:xfrm>
            <a:prstGeom prst="rect">
              <a:avLst/>
            </a:prstGeom>
            <a:noFill/>
          </p:spPr>
        </p:pic>
        <p:sp>
          <p:nvSpPr>
            <p:cNvPr id="24" name="textruta 46"/>
            <p:cNvSpPr txBox="1"/>
            <p:nvPr/>
          </p:nvSpPr>
          <p:spPr>
            <a:xfrm>
              <a:off x="3500430" y="5214950"/>
              <a:ext cx="2071702" cy="338554"/>
            </a:xfrm>
            <a:prstGeom prst="rect">
              <a:avLst/>
            </a:prstGeom>
            <a:noFill/>
          </p:spPr>
          <p:txBody>
            <a:bodyPr wrap="square" rtlCol="0">
              <a:spAutoFit/>
            </a:bodyPr>
            <a:lstStyle/>
            <a:p>
              <a:pPr algn="ctr"/>
              <a:r>
                <a:rPr lang="en-US" dirty="0">
                  <a:solidFill>
                    <a:schemeClr val="tx2">
                      <a:lumMod val="25000"/>
                    </a:schemeClr>
                  </a:solidFill>
                </a:rPr>
                <a:t>Message Box</a:t>
              </a:r>
            </a:p>
          </p:txBody>
        </p:sp>
      </p:grpSp>
      <p:sp>
        <p:nvSpPr>
          <p:cNvPr id="25" name="Ned 39"/>
          <p:cNvSpPr/>
          <p:nvPr/>
        </p:nvSpPr>
        <p:spPr>
          <a:xfrm>
            <a:off x="4643438" y="3429000"/>
            <a:ext cx="785818" cy="1357322"/>
          </a:xfrm>
          <a:prstGeom prst="downArrow">
            <a:avLst/>
          </a:prstGeom>
          <a:gradFill flip="none" rotWithShape="1">
            <a:gsLst>
              <a:gs pos="50000">
                <a:srgbClr val="BFBFBF">
                  <a:alpha val="0"/>
                </a:srgbClr>
              </a:gs>
              <a:gs pos="100000">
                <a:srgbClr val="EAEAEA"/>
              </a:gs>
            </a:gsLst>
            <a:lin ang="5400000" scaled="0"/>
            <a:tileRect/>
          </a:gradFill>
          <a:ln cmpd="sng">
            <a:gradFill flip="none" rotWithShape="1">
              <a:gsLst>
                <a:gs pos="0">
                  <a:srgbClr val="BFBFBF">
                    <a:alpha val="0"/>
                  </a:srgbClr>
                </a:gs>
                <a:gs pos="100000">
                  <a:schemeClr val="bg2">
                    <a:lumMod val="40000"/>
                    <a:lumOff val="60000"/>
                  </a:schemeClr>
                </a:gs>
              </a:gsLst>
              <a:lin ang="54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a:solidFill>
                <a:schemeClr val="tx2">
                  <a:lumMod val="25000"/>
                </a:schemeClr>
              </a:solidFill>
            </a:endParaRPr>
          </a:p>
        </p:txBody>
      </p:sp>
      <p:sp>
        <p:nvSpPr>
          <p:cNvPr id="30" name="Bent Arrow 26"/>
          <p:cNvSpPr/>
          <p:nvPr/>
        </p:nvSpPr>
        <p:spPr bwMode="ltGray">
          <a:xfrm flipV="1">
            <a:off x="1643042" y="1214420"/>
            <a:ext cx="1785950" cy="4143405"/>
          </a:xfrm>
          <a:prstGeom prst="bentArrow">
            <a:avLst>
              <a:gd name="adj1" fmla="val 26854"/>
              <a:gd name="adj2" fmla="val 24293"/>
              <a:gd name="adj3" fmla="val 25528"/>
              <a:gd name="adj4" fmla="val 38402"/>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35" name="Bent Arrow 27"/>
          <p:cNvSpPr/>
          <p:nvPr/>
        </p:nvSpPr>
        <p:spPr bwMode="ltGray">
          <a:xfrm rot="16200000" flipV="1">
            <a:off x="5340053" y="2624278"/>
            <a:ext cx="2939219" cy="1668342"/>
          </a:xfrm>
          <a:prstGeom prst="bentArrow">
            <a:avLst>
              <a:gd name="adj1" fmla="val 26001"/>
              <a:gd name="adj2" fmla="val 32331"/>
              <a:gd name="adj3" fmla="val 28955"/>
              <a:gd name="adj4" fmla="val 31386"/>
            </a:avLst>
          </a:prstGeom>
          <a:gradFill flip="none" rotWithShape="1">
            <a:gsLst>
              <a:gs pos="50000">
                <a:srgbClr val="BFBFBF">
                  <a:alpha val="0"/>
                </a:srgbClr>
              </a:gs>
              <a:gs pos="100000">
                <a:srgbClr val="EAEAEA"/>
              </a:gs>
            </a:gsLst>
            <a:lin ang="168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43" name="Bent Arrow 26"/>
          <p:cNvSpPr/>
          <p:nvPr/>
        </p:nvSpPr>
        <p:spPr bwMode="ltGray">
          <a:xfrm flipH="1" flipV="1">
            <a:off x="5982236" y="1603009"/>
            <a:ext cx="1974139" cy="4143405"/>
          </a:xfrm>
          <a:prstGeom prst="bentArrow">
            <a:avLst>
              <a:gd name="adj1" fmla="val 26854"/>
              <a:gd name="adj2" fmla="val 21337"/>
              <a:gd name="adj3" fmla="val 25527"/>
              <a:gd name="adj4" fmla="val 38895"/>
            </a:avLst>
          </a:prstGeom>
          <a:gradFill flip="none" rotWithShape="1">
            <a:gsLst>
              <a:gs pos="50000">
                <a:srgbClr val="BFBFBF">
                  <a:alpha val="0"/>
                </a:srgbClr>
              </a:gs>
              <a:gs pos="100000">
                <a:srgbClr val="EAEAEA"/>
              </a:gs>
            </a:gsLst>
            <a:lin ang="16200000" scaled="1"/>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
        <p:nvSpPr>
          <p:cNvPr id="44" name="Bent Arrow 27"/>
          <p:cNvSpPr/>
          <p:nvPr/>
        </p:nvSpPr>
        <p:spPr bwMode="ltGray">
          <a:xfrm rot="5400000" flipH="1" flipV="1">
            <a:off x="501672" y="2252150"/>
            <a:ext cx="3757575" cy="3230951"/>
          </a:xfrm>
          <a:prstGeom prst="bentArrow">
            <a:avLst>
              <a:gd name="adj1" fmla="val 15893"/>
              <a:gd name="adj2" fmla="val 15402"/>
              <a:gd name="adj3" fmla="val 15310"/>
              <a:gd name="adj4" fmla="val 31386"/>
            </a:avLst>
          </a:prstGeom>
          <a:gradFill flip="none" rotWithShape="1">
            <a:gsLst>
              <a:gs pos="50000">
                <a:srgbClr val="BFBFBF">
                  <a:alpha val="0"/>
                </a:srgbClr>
              </a:gs>
              <a:gs pos="100000">
                <a:srgbClr val="EAEAEA"/>
              </a:gs>
            </a:gsLst>
            <a:lin ang="600000" scaled="0"/>
            <a:tileRect/>
          </a:gradFill>
          <a:ln cmpd="sng">
            <a:gradFill flip="none" rotWithShape="1">
              <a:gsLst>
                <a:gs pos="0">
                  <a:srgbClr val="BFBFBF">
                    <a:alpha val="0"/>
                  </a:srgbClr>
                </a:gs>
                <a:gs pos="100000">
                  <a:schemeClr val="bg2">
                    <a:lumMod val="40000"/>
                    <a:lumOff val="6000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defRPr/>
            </a:pPr>
            <a:endParaRPr lang="en-US" sz="2400" dirty="0">
              <a:solidFill>
                <a:schemeClr val="tx2">
                  <a:lumMod val="25000"/>
                </a:schemeClr>
              </a:solidFill>
            </a:endParaRPr>
          </a:p>
        </p:txBody>
      </p:sp>
    </p:spTree>
    <p:extLst>
      <p:ext uri="{BB962C8B-B14F-4D97-AF65-F5344CB8AC3E}">
        <p14:creationId xmlns:p14="http://schemas.microsoft.com/office/powerpoint/2010/main" val="4125541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Subscriptions</a:t>
            </a:r>
          </a:p>
        </p:txBody>
      </p:sp>
      <p:sp>
        <p:nvSpPr>
          <p:cNvPr id="4" name="AutoShape 5"/>
          <p:cNvSpPr>
            <a:spLocks noChangeArrowheads="1"/>
          </p:cNvSpPr>
          <p:nvPr/>
        </p:nvSpPr>
        <p:spPr bwMode="auto">
          <a:xfrm>
            <a:off x="1115616" y="1409957"/>
            <a:ext cx="3312368" cy="230425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a:t>Activation Subscription</a:t>
            </a:r>
          </a:p>
        </p:txBody>
      </p:sp>
      <p:sp>
        <p:nvSpPr>
          <p:cNvPr id="5" name="Rounded Rectangle 4"/>
          <p:cNvSpPr>
            <a:spLocks noChangeArrowheads="1"/>
          </p:cNvSpPr>
          <p:nvPr/>
        </p:nvSpPr>
        <p:spPr bwMode="auto">
          <a:xfrm>
            <a:off x="1357186" y="1764359"/>
            <a:ext cx="2782766" cy="1733830"/>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sz="1400" b="1" dirty="0">
                <a:latin typeface="Arial Narrow" pitchFamily="34" charset="0"/>
              </a:rPr>
              <a:t>Activate, or create, a new instance of the subscriber</a:t>
            </a:r>
          </a:p>
          <a:p>
            <a:pPr marL="180251" indent="-180251" eaLnBrk="0" hangingPunct="0">
              <a:spcBef>
                <a:spcPct val="20000"/>
              </a:spcBef>
              <a:buClr>
                <a:srgbClr val="8DACD0"/>
              </a:buClr>
              <a:buSzPct val="70000"/>
              <a:buFont typeface="Wingdings" pitchFamily="2" charset="2"/>
              <a:buChar char="l"/>
            </a:pPr>
            <a:r>
              <a:rPr lang="en-US" sz="1400" b="1" dirty="0">
                <a:latin typeface="Arial Narrow" pitchFamily="34" charset="0"/>
              </a:rPr>
              <a:t>For example Send Port filters or </a:t>
            </a:r>
            <a:br>
              <a:rPr lang="en-US" sz="1400" b="1" dirty="0">
                <a:latin typeface="Arial Narrow" pitchFamily="34" charset="0"/>
              </a:rPr>
            </a:br>
            <a:r>
              <a:rPr lang="en-US" sz="1400" b="1" dirty="0">
                <a:latin typeface="Arial Narrow" pitchFamily="34" charset="0"/>
              </a:rPr>
              <a:t>Filters to initiate new instances of Orchestrations</a:t>
            </a:r>
          </a:p>
          <a:p>
            <a:pPr marL="180251" indent="-180251" eaLnBrk="0" hangingPunct="0">
              <a:spcBef>
                <a:spcPct val="20000"/>
              </a:spcBef>
              <a:buClr>
                <a:srgbClr val="8DACD0"/>
              </a:buClr>
              <a:buSzPct val="70000"/>
              <a:buFont typeface="Wingdings" pitchFamily="2" charset="2"/>
              <a:buChar char="l"/>
            </a:pPr>
            <a:r>
              <a:rPr lang="en-US" sz="1400" b="1" dirty="0">
                <a:latin typeface="Arial Narrow" pitchFamily="34" charset="0"/>
              </a:rPr>
              <a:t>Exist while Port or Orchestration is  Enlisted</a:t>
            </a:r>
            <a:endParaRPr lang="en-US" b="1" dirty="0">
              <a:latin typeface="Arial Narrow" pitchFamily="34" charset="0"/>
            </a:endParaRPr>
          </a:p>
        </p:txBody>
      </p:sp>
      <p:sp>
        <p:nvSpPr>
          <p:cNvPr id="6" name="AutoShape 5"/>
          <p:cNvSpPr>
            <a:spLocks noChangeArrowheads="1"/>
          </p:cNvSpPr>
          <p:nvPr/>
        </p:nvSpPr>
        <p:spPr bwMode="auto">
          <a:xfrm>
            <a:off x="5076056" y="3068960"/>
            <a:ext cx="3312368" cy="2715411"/>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a:t>Instance Subscription</a:t>
            </a:r>
          </a:p>
        </p:txBody>
      </p:sp>
      <p:sp>
        <p:nvSpPr>
          <p:cNvPr id="7" name="Rounded Rectangle 6"/>
          <p:cNvSpPr>
            <a:spLocks noChangeArrowheads="1"/>
          </p:cNvSpPr>
          <p:nvPr/>
        </p:nvSpPr>
        <p:spPr bwMode="auto">
          <a:xfrm>
            <a:off x="5317626" y="3423362"/>
            <a:ext cx="2782766" cy="2144985"/>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Routes message to an already active instance of a subscriber</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For example instances of an orchestration or receive ports waiting for a response</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Removed when the subscription has been fulfilled.</a:t>
            </a:r>
          </a:p>
        </p:txBody>
      </p:sp>
    </p:spTree>
    <p:extLst>
      <p:ext uri="{BB962C8B-B14F-4D97-AF65-F5344CB8AC3E}">
        <p14:creationId xmlns:p14="http://schemas.microsoft.com/office/powerpoint/2010/main" val="1396179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The MessageBox database and Message Agent</a:t>
            </a:r>
          </a:p>
        </p:txBody>
      </p:sp>
      <p:sp>
        <p:nvSpPr>
          <p:cNvPr id="7" name="AutoShape 5"/>
          <p:cNvSpPr>
            <a:spLocks noChangeArrowheads="1"/>
          </p:cNvSpPr>
          <p:nvPr/>
        </p:nvSpPr>
        <p:spPr bwMode="auto">
          <a:xfrm>
            <a:off x="1115616" y="1409957"/>
            <a:ext cx="3456384" cy="230425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a:t>Things stored in the </a:t>
            </a:r>
            <a:r>
              <a:rPr lang="en-US" dirty="0" err="1"/>
              <a:t>MessageBox</a:t>
            </a:r>
            <a:endParaRPr lang="en-US" dirty="0"/>
          </a:p>
        </p:txBody>
      </p:sp>
      <p:sp>
        <p:nvSpPr>
          <p:cNvPr id="8" name="Rounded Rectangle 7"/>
          <p:cNvSpPr>
            <a:spLocks noChangeArrowheads="1"/>
          </p:cNvSpPr>
          <p:nvPr/>
        </p:nvSpPr>
        <p:spPr bwMode="auto">
          <a:xfrm>
            <a:off x="1357186" y="1764359"/>
            <a:ext cx="2998790" cy="1733830"/>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Subscriptions</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Message data and context</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Orchestration state</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Queues and state for hosts</a:t>
            </a:r>
          </a:p>
          <a:p>
            <a:pPr marL="180251" indent="-180251" eaLnBrk="0" hangingPunct="0">
              <a:spcBef>
                <a:spcPct val="20000"/>
              </a:spcBef>
              <a:buClr>
                <a:srgbClr val="8DACD0"/>
              </a:buClr>
              <a:buSzPct val="70000"/>
              <a:buFont typeface="Wingdings" pitchFamily="2" charset="2"/>
              <a:buChar char="l"/>
            </a:pPr>
            <a:endParaRPr lang="en-US" b="1" dirty="0">
              <a:latin typeface="Arial Narrow" pitchFamily="34" charset="0"/>
            </a:endParaRPr>
          </a:p>
        </p:txBody>
      </p:sp>
      <p:sp>
        <p:nvSpPr>
          <p:cNvPr id="9" name="AutoShape 5"/>
          <p:cNvSpPr>
            <a:spLocks noChangeArrowheads="1"/>
          </p:cNvSpPr>
          <p:nvPr/>
        </p:nvSpPr>
        <p:spPr bwMode="auto">
          <a:xfrm>
            <a:off x="2780184" y="4023738"/>
            <a:ext cx="4168080" cy="2304256"/>
          </a:xfrm>
          <a:prstGeom prst="roundRect">
            <a:avLst>
              <a:gd name="adj" fmla="val 4167"/>
            </a:avLst>
          </a:prstGeom>
          <a:ln>
            <a:headEnd/>
            <a:tailEnd/>
          </a:ln>
        </p:spPr>
        <p:style>
          <a:lnRef idx="1">
            <a:schemeClr val="accent6"/>
          </a:lnRef>
          <a:fillRef idx="2">
            <a:schemeClr val="accent6"/>
          </a:fillRef>
          <a:effectRef idx="1">
            <a:schemeClr val="accent6"/>
          </a:effectRef>
          <a:fontRef idx="minor">
            <a:schemeClr val="dk1"/>
          </a:fontRef>
        </p:style>
        <p:txBody>
          <a:bodyPr/>
          <a:lstStyle/>
          <a:p>
            <a:pPr marL="58738" algn="l">
              <a:lnSpc>
                <a:spcPct val="90000"/>
              </a:lnSpc>
              <a:spcBef>
                <a:spcPct val="40000"/>
              </a:spcBef>
              <a:buClr>
                <a:srgbClr val="8DACD0"/>
              </a:buClr>
              <a:buSzPct val="70000"/>
              <a:buFont typeface="Wingdings" pitchFamily="2" charset="2"/>
              <a:buNone/>
            </a:pPr>
            <a:r>
              <a:rPr lang="en-US" dirty="0"/>
              <a:t>Tasks performed by the Message Agent</a:t>
            </a:r>
          </a:p>
        </p:txBody>
      </p:sp>
      <p:sp>
        <p:nvSpPr>
          <p:cNvPr id="10" name="Rounded Rectangle 9"/>
          <p:cNvSpPr>
            <a:spLocks noChangeArrowheads="1"/>
          </p:cNvSpPr>
          <p:nvPr/>
        </p:nvSpPr>
        <p:spPr bwMode="auto">
          <a:xfrm>
            <a:off x="3021754" y="4378140"/>
            <a:ext cx="3710486" cy="1733830"/>
          </a:xfrm>
          <a:prstGeom prst="roundRect">
            <a:avLst>
              <a:gd name="adj" fmla="val 41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71113" tIns="35556" rIns="0" bIns="35556"/>
          <a:lstStyle/>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Act as the gateway to the </a:t>
            </a:r>
            <a:r>
              <a:rPr lang="en-US" b="1" dirty="0" err="1">
                <a:latin typeface="Arial Narrow" pitchFamily="34" charset="0"/>
              </a:rPr>
              <a:t>MessageBox</a:t>
            </a:r>
            <a:endParaRPr lang="en-US" b="1" dirty="0">
              <a:latin typeface="Arial Narrow" pitchFamily="34" charset="0"/>
            </a:endParaRP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Fulfilling subscriptions</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Publishing messages</a:t>
            </a:r>
          </a:p>
          <a:p>
            <a:pPr marL="180251" indent="-180251" eaLnBrk="0" hangingPunct="0">
              <a:spcBef>
                <a:spcPct val="20000"/>
              </a:spcBef>
              <a:buClr>
                <a:srgbClr val="8DACD0"/>
              </a:buClr>
              <a:buSzPct val="70000"/>
              <a:buFont typeface="Wingdings" pitchFamily="2" charset="2"/>
              <a:buChar char="l"/>
            </a:pPr>
            <a:r>
              <a:rPr lang="en-US" b="1" dirty="0">
                <a:latin typeface="Arial Narrow" pitchFamily="34" charset="0"/>
              </a:rPr>
              <a:t>Subscribing to messages</a:t>
            </a:r>
          </a:p>
        </p:txBody>
      </p:sp>
      <p:pic>
        <p:nvPicPr>
          <p:cNvPr id="5" name="Rectangle 4792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8946" y="2991533"/>
            <a:ext cx="575022" cy="437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xxx\Ikoner\Ikoner\Application Basics\48x48\shadow\gea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2640" y="550237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76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Context based Routing</a:t>
            </a:r>
            <a:endParaRPr lang="sv-SE" dirty="0"/>
          </a:p>
        </p:txBody>
      </p:sp>
      <p:pic>
        <p:nvPicPr>
          <p:cNvPr id="10245"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76" y="3534789"/>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0188" y="3658614"/>
            <a:ext cx="1462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7" name="Group 18"/>
          <p:cNvGrpSpPr>
            <a:grpSpLocks/>
          </p:cNvGrpSpPr>
          <p:nvPr/>
        </p:nvGrpSpPr>
        <p:grpSpPr bwMode="auto">
          <a:xfrm>
            <a:off x="5857876" y="3668139"/>
            <a:ext cx="1838325" cy="500062"/>
            <a:chOff x="3205153" y="3857628"/>
            <a:chExt cx="4724433" cy="1466850"/>
          </a:xfrm>
        </p:grpSpPr>
        <p:pic>
          <p:nvPicPr>
            <p:cNvPr id="9"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0261" name="Rectangle 16"/>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0262" name="Rectangle 17"/>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pic>
        <p:nvPicPr>
          <p:cNvPr id="10248"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2438" y="3515739"/>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9" name="Group 27"/>
          <p:cNvGrpSpPr>
            <a:grpSpLocks/>
          </p:cNvGrpSpPr>
          <p:nvPr/>
        </p:nvGrpSpPr>
        <p:grpSpPr bwMode="auto">
          <a:xfrm>
            <a:off x="3643313" y="3425251"/>
            <a:ext cx="1214438" cy="923925"/>
            <a:chOff x="3786182" y="3000372"/>
            <a:chExt cx="1214446" cy="923403"/>
          </a:xfrm>
        </p:grpSpPr>
        <p:pic>
          <p:nvPicPr>
            <p:cNvPr id="10258" name="Rectangle 4792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0250" name="Straight Arrow Connector 29"/>
          <p:cNvCxnSpPr>
            <a:cxnSpLocks noChangeShapeType="1"/>
          </p:cNvCxnSpPr>
          <p:nvPr/>
        </p:nvCxnSpPr>
        <p:spPr bwMode="auto">
          <a:xfrm>
            <a:off x="4857751" y="3887214"/>
            <a:ext cx="11953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1" name="Straight Arrow Connector 33"/>
          <p:cNvCxnSpPr>
            <a:cxnSpLocks noChangeShapeType="1"/>
          </p:cNvCxnSpPr>
          <p:nvPr/>
        </p:nvCxnSpPr>
        <p:spPr bwMode="auto">
          <a:xfrm>
            <a:off x="2962276" y="3885626"/>
            <a:ext cx="68103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Rounded Rectangular Callout 35"/>
          <p:cNvSpPr>
            <a:spLocks noChangeArrowheads="1"/>
          </p:cNvSpPr>
          <p:nvPr/>
        </p:nvSpPr>
        <p:spPr bwMode="auto">
          <a:xfrm>
            <a:off x="2357438" y="2067939"/>
            <a:ext cx="3571875" cy="571500"/>
          </a:xfrm>
          <a:prstGeom prst="wedgeRoundRectCallout">
            <a:avLst>
              <a:gd name="adj1" fmla="val 36759"/>
              <a:gd name="adj2" fmla="val 26583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BTS.ReceivePortName = ”RcvOrder”</a:t>
            </a:r>
          </a:p>
        </p:txBody>
      </p:sp>
      <p:sp>
        <p:nvSpPr>
          <p:cNvPr id="38" name="TextBox 37"/>
          <p:cNvSpPr txBox="1"/>
          <p:nvPr/>
        </p:nvSpPr>
        <p:spPr>
          <a:xfrm>
            <a:off x="1571626" y="3282376"/>
            <a:ext cx="1285875" cy="338138"/>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RcvOrder</a:t>
            </a:r>
          </a:p>
        </p:txBody>
      </p:sp>
      <p:sp>
        <p:nvSpPr>
          <p:cNvPr id="40" name="TextBox 39"/>
          <p:cNvSpPr txBox="1"/>
          <p:nvPr/>
        </p:nvSpPr>
        <p:spPr>
          <a:xfrm>
            <a:off x="6000751" y="3334764"/>
            <a:ext cx="1857375"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a:t>
            </a:r>
          </a:p>
        </p:txBody>
      </p:sp>
      <p:cxnSp>
        <p:nvCxnSpPr>
          <p:cNvPr id="10255" name="Straight Arrow Connector 42"/>
          <p:cNvCxnSpPr>
            <a:cxnSpLocks noChangeShapeType="1"/>
          </p:cNvCxnSpPr>
          <p:nvPr/>
        </p:nvCxnSpPr>
        <p:spPr bwMode="auto">
          <a:xfrm rot="10800000" flipH="1" flipV="1">
            <a:off x="7500938" y="3861814"/>
            <a:ext cx="5715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6" name="Straight Arrow Connector 48"/>
          <p:cNvCxnSpPr>
            <a:cxnSpLocks noChangeShapeType="1"/>
          </p:cNvCxnSpPr>
          <p:nvPr/>
        </p:nvCxnSpPr>
        <p:spPr bwMode="auto">
          <a:xfrm>
            <a:off x="1143001" y="3882451"/>
            <a:ext cx="357187"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Content based Routing</a:t>
            </a:r>
            <a:endParaRPr lang="sv-SE" dirty="0"/>
          </a:p>
        </p:txBody>
      </p:sp>
      <p:pic>
        <p:nvPicPr>
          <p:cNvPr id="11269"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753" y="352769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1565" y="3651523"/>
            <a:ext cx="14620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1" name="Group 18"/>
          <p:cNvGrpSpPr>
            <a:grpSpLocks/>
          </p:cNvGrpSpPr>
          <p:nvPr/>
        </p:nvGrpSpPr>
        <p:grpSpPr bwMode="auto">
          <a:xfrm>
            <a:off x="5889253" y="2846660"/>
            <a:ext cx="1838325" cy="500063"/>
            <a:chOff x="3205153" y="3857628"/>
            <a:chExt cx="4724433" cy="1466850"/>
          </a:xfrm>
        </p:grpSpPr>
        <p:pic>
          <p:nvPicPr>
            <p:cNvPr id="9"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1295" name="Rectangle 16"/>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1296" name="Rectangle 17"/>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grpSp>
        <p:nvGrpSpPr>
          <p:cNvPr id="11272" name="Group 19"/>
          <p:cNvGrpSpPr>
            <a:grpSpLocks/>
          </p:cNvGrpSpPr>
          <p:nvPr/>
        </p:nvGrpSpPr>
        <p:grpSpPr bwMode="auto">
          <a:xfrm>
            <a:off x="5889253" y="4561160"/>
            <a:ext cx="1838325" cy="500063"/>
            <a:chOff x="3205153" y="3857628"/>
            <a:chExt cx="4724433" cy="1466850"/>
          </a:xfrm>
        </p:grpSpPr>
        <p:pic>
          <p:nvPicPr>
            <p:cNvPr id="21" name="Picture 2"/>
            <p:cNvPicPr>
              <a:picLocks noChangeAspect="1" noChangeArrowheads="1"/>
            </p:cNvPicPr>
            <p:nvPr/>
          </p:nvPicPr>
          <p:blipFill>
            <a:blip r:embed="rId4" cstate="print"/>
            <a:srcRect/>
            <a:stretch>
              <a:fillRect/>
            </a:stretch>
          </p:blipFill>
          <p:spPr bwMode="auto">
            <a:xfrm>
              <a:off x="3429542" y="3857628"/>
              <a:ext cx="4418448" cy="1466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sp>
          <p:nvSpPr>
            <p:cNvPr id="11292" name="Rectangle 21"/>
            <p:cNvSpPr>
              <a:spLocks noChangeArrowheads="1"/>
            </p:cNvSpPr>
            <p:nvPr/>
          </p:nvSpPr>
          <p:spPr bwMode="auto">
            <a:xfrm>
              <a:off x="3205153" y="4143380"/>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sp>
          <p:nvSpPr>
            <p:cNvPr id="11293" name="Rectangle 22"/>
            <p:cNvSpPr>
              <a:spLocks noChangeArrowheads="1"/>
            </p:cNvSpPr>
            <p:nvPr/>
          </p:nvSpPr>
          <p:spPr bwMode="auto">
            <a:xfrm>
              <a:off x="7429520" y="4000504"/>
              <a:ext cx="500066" cy="714380"/>
            </a:xfrm>
            <a:prstGeom prst="rect">
              <a:avLst/>
            </a:prstGeom>
            <a:solidFill>
              <a:schemeClr val="bg1"/>
            </a:solidFill>
            <a:ln w="9525" algn="ctr">
              <a:solidFill>
                <a:schemeClr val="bg1"/>
              </a:solidFill>
              <a:round/>
              <a:headEnd/>
              <a:tailEnd/>
            </a:ln>
          </p:spPr>
          <p:txBody>
            <a:bodyPr wrap="none" lIns="0" tIns="0" rIns="0" bIns="0" anchor="ctr"/>
            <a:lstStyle/>
            <a:p>
              <a:pPr algn="ctr">
                <a:buClr>
                  <a:schemeClr val="bg2"/>
                </a:buClr>
              </a:pPr>
              <a:endParaRPr lang="sv-SE"/>
            </a:p>
          </p:txBody>
        </p:sp>
      </p:grpSp>
      <p:pic>
        <p:nvPicPr>
          <p:cNvPr id="11273"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3815" y="267044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24" descr="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2378" y="4384948"/>
            <a:ext cx="428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5" name="Group 27"/>
          <p:cNvGrpSpPr>
            <a:grpSpLocks/>
          </p:cNvGrpSpPr>
          <p:nvPr/>
        </p:nvGrpSpPr>
        <p:grpSpPr bwMode="auto">
          <a:xfrm>
            <a:off x="3674690" y="3418160"/>
            <a:ext cx="1214438" cy="923925"/>
            <a:chOff x="3786182" y="3000372"/>
            <a:chExt cx="1214446" cy="923403"/>
          </a:xfrm>
        </p:grpSpPr>
        <p:pic>
          <p:nvPicPr>
            <p:cNvPr id="11289" name="Rectangle 4792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86182" y="3000372"/>
              <a:ext cx="1214446" cy="92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3910008" y="3428755"/>
              <a:ext cx="981081" cy="339533"/>
            </a:xfrm>
            <a:prstGeom prst="rect">
              <a:avLst/>
            </a:prstGeom>
            <a:noFill/>
          </p:spPr>
          <p:txBody>
            <a:bodyPr wrap="none">
              <a:spAutoFit/>
            </a:bodyPr>
            <a:lstStyle/>
            <a:p>
              <a:pPr>
                <a:defRPr/>
              </a:pPr>
              <a:r>
                <a:rPr lang="sv-SE" b="1" dirty="0">
                  <a:effectLst>
                    <a:outerShdw blurRad="38100" dist="38100" dir="2700000" algn="tl">
                      <a:srgbClr val="000000">
                        <a:alpha val="43137"/>
                      </a:srgbClr>
                    </a:outerShdw>
                  </a:effectLst>
                </a:rPr>
                <a:t>MsgBox</a:t>
              </a:r>
            </a:p>
          </p:txBody>
        </p:sp>
      </p:grpSp>
      <p:cxnSp>
        <p:nvCxnSpPr>
          <p:cNvPr id="11276" name="Straight Arrow Connector 29"/>
          <p:cNvCxnSpPr>
            <a:cxnSpLocks noChangeShapeType="1"/>
          </p:cNvCxnSpPr>
          <p:nvPr/>
        </p:nvCxnSpPr>
        <p:spPr bwMode="auto">
          <a:xfrm flipV="1">
            <a:off x="4889128" y="3065735"/>
            <a:ext cx="1195387" cy="8143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7" name="Straight Arrow Connector 31"/>
          <p:cNvCxnSpPr>
            <a:cxnSpLocks noChangeShapeType="1"/>
          </p:cNvCxnSpPr>
          <p:nvPr/>
        </p:nvCxnSpPr>
        <p:spPr bwMode="auto">
          <a:xfrm>
            <a:off x="4889128" y="3880123"/>
            <a:ext cx="1195387" cy="9001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78" name="Straight Arrow Connector 33"/>
          <p:cNvCxnSpPr>
            <a:cxnSpLocks noChangeShapeType="1"/>
          </p:cNvCxnSpPr>
          <p:nvPr/>
        </p:nvCxnSpPr>
        <p:spPr bwMode="auto">
          <a:xfrm>
            <a:off x="2993653" y="3878535"/>
            <a:ext cx="68103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Rounded Rectangular Callout 35"/>
          <p:cNvSpPr>
            <a:spLocks noChangeArrowheads="1"/>
          </p:cNvSpPr>
          <p:nvPr/>
        </p:nvSpPr>
        <p:spPr bwMode="auto">
          <a:xfrm>
            <a:off x="3031753" y="2060848"/>
            <a:ext cx="2286000" cy="571500"/>
          </a:xfrm>
          <a:prstGeom prst="wedgeRoundRectCallout">
            <a:avLst>
              <a:gd name="adj1" fmla="val 64583"/>
              <a:gd name="adj2" fmla="val 174167"/>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CustomerType = ”VIP”</a:t>
            </a:r>
          </a:p>
        </p:txBody>
      </p:sp>
      <p:sp>
        <p:nvSpPr>
          <p:cNvPr id="37" name="Rounded Rectangular Callout 36"/>
          <p:cNvSpPr>
            <a:spLocks noChangeArrowheads="1"/>
          </p:cNvSpPr>
          <p:nvPr/>
        </p:nvSpPr>
        <p:spPr bwMode="auto">
          <a:xfrm>
            <a:off x="3031753" y="5061223"/>
            <a:ext cx="2286000" cy="571500"/>
          </a:xfrm>
          <a:prstGeom prst="wedgeRoundRectCallout">
            <a:avLst>
              <a:gd name="adj1" fmla="val 62917"/>
              <a:gd name="adj2" fmla="val -160833"/>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dirty="0">
                <a:latin typeface="+mn-lt"/>
                <a:cs typeface="+mn-cs"/>
              </a:rPr>
              <a:t>CustomerType != ”VIP”</a:t>
            </a:r>
          </a:p>
        </p:txBody>
      </p:sp>
      <p:sp>
        <p:nvSpPr>
          <p:cNvPr id="38" name="TextBox 37"/>
          <p:cNvSpPr txBox="1"/>
          <p:nvPr/>
        </p:nvSpPr>
        <p:spPr>
          <a:xfrm>
            <a:off x="1603003" y="3275285"/>
            <a:ext cx="1285875" cy="338138"/>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RcvOrder</a:t>
            </a:r>
          </a:p>
        </p:txBody>
      </p:sp>
      <p:sp>
        <p:nvSpPr>
          <p:cNvPr id="40" name="TextBox 39"/>
          <p:cNvSpPr txBox="1"/>
          <p:nvPr/>
        </p:nvSpPr>
        <p:spPr>
          <a:xfrm>
            <a:off x="6032128" y="2489473"/>
            <a:ext cx="1857375"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SndOrder_VIP</a:t>
            </a:r>
          </a:p>
        </p:txBody>
      </p:sp>
      <p:sp>
        <p:nvSpPr>
          <p:cNvPr id="41" name="TextBox 40"/>
          <p:cNvSpPr txBox="1"/>
          <p:nvPr/>
        </p:nvSpPr>
        <p:spPr>
          <a:xfrm>
            <a:off x="6032128" y="4203973"/>
            <a:ext cx="2000250" cy="338137"/>
          </a:xfrm>
          <a:prstGeom prst="rect">
            <a:avLst/>
          </a:prstGeom>
          <a:noFill/>
        </p:spPr>
        <p:txBody>
          <a:bodyPr>
            <a:spAutoFit/>
          </a:bodyPr>
          <a:lstStyle/>
          <a:p>
            <a:pPr>
              <a:defRPr/>
            </a:pPr>
            <a:r>
              <a:rPr lang="sv-SE" b="1" dirty="0">
                <a:effectLst>
                  <a:outerShdw blurRad="38100" dist="38100" dir="2700000" algn="tl">
                    <a:srgbClr val="000000">
                      <a:alpha val="43137"/>
                    </a:srgbClr>
                  </a:outerShdw>
                </a:effectLst>
              </a:rPr>
              <a:t>SndOrder_Default</a:t>
            </a:r>
          </a:p>
        </p:txBody>
      </p:sp>
      <p:cxnSp>
        <p:nvCxnSpPr>
          <p:cNvPr id="11284" name="Straight Arrow Connector 42"/>
          <p:cNvCxnSpPr>
            <a:cxnSpLocks noChangeShapeType="1"/>
          </p:cNvCxnSpPr>
          <p:nvPr/>
        </p:nvCxnSpPr>
        <p:spPr bwMode="auto">
          <a:xfrm rot="10800000" flipH="1" flipV="1">
            <a:off x="7532315" y="3016523"/>
            <a:ext cx="5715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85" name="Straight Arrow Connector 44"/>
          <p:cNvCxnSpPr>
            <a:cxnSpLocks noChangeShapeType="1"/>
          </p:cNvCxnSpPr>
          <p:nvPr/>
        </p:nvCxnSpPr>
        <p:spPr bwMode="auto">
          <a:xfrm rot="10800000" flipH="1" flipV="1">
            <a:off x="7532315" y="4731023"/>
            <a:ext cx="500063"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286" name="Straight Arrow Connector 48"/>
          <p:cNvCxnSpPr>
            <a:cxnSpLocks noChangeShapeType="1"/>
          </p:cNvCxnSpPr>
          <p:nvPr/>
        </p:nvCxnSpPr>
        <p:spPr bwMode="auto">
          <a:xfrm>
            <a:off x="1174378" y="3875360"/>
            <a:ext cx="357187"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288" name="TextBox 1"/>
          <p:cNvSpPr txBox="1">
            <a:spLocks noChangeArrowheads="1"/>
          </p:cNvSpPr>
          <p:nvPr/>
        </p:nvSpPr>
        <p:spPr bwMode="auto">
          <a:xfrm>
            <a:off x="460003" y="4275410"/>
            <a:ext cx="1076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r>
              <a:rPr lang="sv-SE"/>
              <a:t>Order.xml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Property Promotion</a:t>
            </a:r>
            <a:endParaRPr lang="sv-SE" dirty="0"/>
          </a:p>
        </p:txBody>
      </p:sp>
      <p:grpSp>
        <p:nvGrpSpPr>
          <p:cNvPr id="8" name="Group 7"/>
          <p:cNvGrpSpPr/>
          <p:nvPr/>
        </p:nvGrpSpPr>
        <p:grpSpPr>
          <a:xfrm>
            <a:off x="198528" y="2566491"/>
            <a:ext cx="1336311" cy="1614709"/>
            <a:chOff x="2214546" y="2428868"/>
            <a:chExt cx="1714512" cy="2071702"/>
          </a:xfrm>
          <a:effectLst>
            <a:outerShdw blurRad="50800" dist="38100" dir="2700000" algn="tl" rotWithShape="0">
              <a:prstClr val="black">
                <a:alpha val="40000"/>
              </a:prstClr>
            </a:outerShdw>
          </a:effectLst>
        </p:grpSpPr>
        <p:sp>
          <p:nvSpPr>
            <p:cNvPr id="6" name="Folded Corner 5"/>
            <p:cNvSpPr/>
            <p:nvPr/>
          </p:nvSpPr>
          <p:spPr bwMode="auto">
            <a:xfrm rot="10800000">
              <a:off x="2214546" y="2428868"/>
              <a:ext cx="1714512" cy="2071702"/>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wrap="none" lIns="0" tIns="0" rIns="0" bIns="0" anchor="ctr"/>
            <a:lstStyle/>
            <a:p>
              <a:pPr algn="ctr">
                <a:buClr>
                  <a:schemeClr val="bg2"/>
                </a:buClr>
                <a:defRPr/>
              </a:pPr>
              <a:endParaRPr lang="sv-SE" sz="1050"/>
            </a:p>
          </p:txBody>
        </p:sp>
        <p:sp>
          <p:nvSpPr>
            <p:cNvPr id="7" name="TextBox 6"/>
            <p:cNvSpPr txBox="1"/>
            <p:nvPr/>
          </p:nvSpPr>
          <p:spPr>
            <a:xfrm>
              <a:off x="2285984" y="2786058"/>
              <a:ext cx="1551150" cy="710790"/>
            </a:xfrm>
            <a:prstGeom prst="rect">
              <a:avLst/>
            </a:prstGeom>
            <a:noFill/>
          </p:spPr>
          <p:txBody>
            <a:bodyPr wrap="none">
              <a:spAutoFit/>
            </a:bodyPr>
            <a:lstStyle/>
            <a:p>
              <a:pPr>
                <a:defRPr/>
              </a:pPr>
              <a:r>
                <a:rPr lang="sv-SE" sz="1000" b="1" dirty="0"/>
                <a:t>- CustomerName</a:t>
              </a:r>
            </a:p>
            <a:p>
              <a:pPr>
                <a:defRPr/>
              </a:pPr>
              <a:r>
                <a:rPr lang="sv-SE" sz="1000" dirty="0"/>
                <a:t>- CustomerType</a:t>
              </a:r>
            </a:p>
            <a:p>
              <a:pPr>
                <a:defRPr/>
              </a:pPr>
              <a:r>
                <a:rPr lang="sv-SE" sz="1000" dirty="0"/>
                <a:t>- OrderTotal</a:t>
              </a:r>
            </a:p>
          </p:txBody>
        </p:sp>
      </p:grpSp>
      <p:grpSp>
        <p:nvGrpSpPr>
          <p:cNvPr id="12" name="Group 11"/>
          <p:cNvGrpSpPr/>
          <p:nvPr/>
        </p:nvGrpSpPr>
        <p:grpSpPr>
          <a:xfrm>
            <a:off x="2648431" y="1285860"/>
            <a:ext cx="1336311" cy="1789451"/>
            <a:chOff x="4286248" y="1357298"/>
            <a:chExt cx="1714512" cy="2295899"/>
          </a:xfrm>
          <a:effectLst>
            <a:outerShdw blurRad="50800" dist="38100" dir="2700000" algn="tl" rotWithShape="0">
              <a:prstClr val="black">
                <a:alpha val="40000"/>
              </a:prstClr>
            </a:outerShdw>
          </a:effectLst>
        </p:grpSpPr>
        <p:sp>
          <p:nvSpPr>
            <p:cNvPr id="10" name="Folded Corner 9"/>
            <p:cNvSpPr/>
            <p:nvPr/>
          </p:nvSpPr>
          <p:spPr bwMode="auto">
            <a:xfrm rot="10800000">
              <a:off x="4286248" y="1357298"/>
              <a:ext cx="1714512" cy="228601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wrap="none" lIns="0" tIns="0" rIns="0" bIns="0" anchor="ctr"/>
            <a:lstStyle/>
            <a:p>
              <a:pPr algn="ctr">
                <a:buClr>
                  <a:schemeClr val="bg2"/>
                </a:buClr>
                <a:defRPr/>
              </a:pPr>
              <a:endParaRPr lang="sv-SE" sz="1050"/>
            </a:p>
          </p:txBody>
        </p:sp>
        <p:sp>
          <p:nvSpPr>
            <p:cNvPr id="11" name="TextBox 10"/>
            <p:cNvSpPr txBox="1"/>
            <p:nvPr/>
          </p:nvSpPr>
          <p:spPr>
            <a:xfrm>
              <a:off x="4392627" y="1560316"/>
              <a:ext cx="1569660" cy="2092881"/>
            </a:xfrm>
            <a:prstGeom prst="rect">
              <a:avLst/>
            </a:prstGeom>
            <a:noFill/>
          </p:spPr>
          <p:txBody>
            <a:bodyPr wrap="none">
              <a:spAutoFit/>
            </a:bodyPr>
            <a:lstStyle/>
            <a:p>
              <a:pPr>
                <a:defRPr/>
              </a:pPr>
              <a:r>
                <a:rPr lang="sv-SE" sz="900" b="1" dirty="0">
                  <a:effectLst>
                    <a:outerShdw blurRad="38100" dist="38100" dir="2700000" algn="tl">
                      <a:srgbClr val="000000">
                        <a:alpha val="43137"/>
                      </a:srgbClr>
                    </a:outerShdw>
                  </a:effectLst>
                </a:rPr>
                <a:t>Order</a:t>
              </a:r>
            </a:p>
            <a:p>
              <a:pPr>
                <a:defRPr/>
              </a:pPr>
              <a:r>
                <a:rPr lang="sv-SE" sz="900" dirty="0"/>
                <a:t>- Nummer</a:t>
              </a:r>
            </a:p>
            <a:p>
              <a:pPr marL="171450" indent="-171450">
                <a:buFontTx/>
                <a:buChar char="-"/>
                <a:defRPr/>
              </a:pPr>
              <a:r>
                <a:rPr lang="sv-SE" sz="900" dirty="0"/>
                <a:t>Kund</a:t>
              </a:r>
            </a:p>
            <a:p>
              <a:pPr marL="628650" lvl="1" indent="-171450">
                <a:buFontTx/>
                <a:buChar char="-"/>
                <a:defRPr/>
              </a:pPr>
              <a:r>
                <a:rPr lang="sv-SE" sz="900" b="1" dirty="0"/>
                <a:t>Namn</a:t>
              </a:r>
            </a:p>
            <a:p>
              <a:pPr marL="628650" lvl="1" indent="-171450">
                <a:buFontTx/>
                <a:buChar char="-"/>
                <a:defRPr/>
              </a:pPr>
              <a:r>
                <a:rPr lang="sv-SE" sz="900" b="1" dirty="0"/>
                <a:t>Typ</a:t>
              </a:r>
            </a:p>
            <a:p>
              <a:pPr marL="628650" lvl="1" indent="-171450">
                <a:buFontTx/>
                <a:buChar char="-"/>
                <a:defRPr/>
              </a:pPr>
              <a:r>
                <a:rPr lang="sv-SE" sz="900" dirty="0"/>
                <a:t>...</a:t>
              </a:r>
            </a:p>
            <a:p>
              <a:pPr>
                <a:defRPr/>
              </a:pPr>
              <a:r>
                <a:rPr lang="sv-SE" sz="900" dirty="0"/>
                <a:t>- Datum</a:t>
              </a:r>
            </a:p>
            <a:p>
              <a:pPr marL="285750" indent="-285750">
                <a:buFontTx/>
                <a:buChar char="-"/>
                <a:defRPr/>
              </a:pPr>
              <a:r>
                <a:rPr lang="sv-SE" sz="900" dirty="0"/>
                <a:t>OrderRader</a:t>
              </a:r>
            </a:p>
            <a:p>
              <a:pPr lvl="1">
                <a:defRPr/>
              </a:pPr>
              <a:r>
                <a:rPr lang="sv-SE" sz="900" dirty="0"/>
                <a:t>- OrderRad</a:t>
              </a:r>
            </a:p>
            <a:p>
              <a:pPr lvl="1">
                <a:defRPr/>
              </a:pPr>
              <a:r>
                <a:rPr lang="sv-SE" sz="900" dirty="0"/>
                <a:t>- ...</a:t>
              </a:r>
              <a:endParaRPr lang="sv-SE" sz="1000" dirty="0"/>
            </a:p>
            <a:p>
              <a:pPr>
                <a:defRPr/>
              </a:pPr>
              <a:r>
                <a:rPr lang="sv-SE" sz="1000" dirty="0"/>
                <a:t>.</a:t>
              </a:r>
            </a:p>
          </p:txBody>
        </p:sp>
      </p:grpSp>
      <p:grpSp>
        <p:nvGrpSpPr>
          <p:cNvPr id="13" name="Group 12"/>
          <p:cNvGrpSpPr/>
          <p:nvPr/>
        </p:nvGrpSpPr>
        <p:grpSpPr>
          <a:xfrm>
            <a:off x="2648431" y="3290326"/>
            <a:ext cx="1336311" cy="1781748"/>
            <a:chOff x="4286248" y="1357298"/>
            <a:chExt cx="1714512" cy="2286016"/>
          </a:xfrm>
          <a:effectLst>
            <a:outerShdw blurRad="50800" dist="38100" dir="2700000" algn="tl" rotWithShape="0">
              <a:prstClr val="black">
                <a:alpha val="40000"/>
              </a:prstClr>
            </a:outerShdw>
          </a:effectLst>
        </p:grpSpPr>
        <p:sp>
          <p:nvSpPr>
            <p:cNvPr id="14" name="Folded Corner 13"/>
            <p:cNvSpPr/>
            <p:nvPr/>
          </p:nvSpPr>
          <p:spPr bwMode="auto">
            <a:xfrm rot="10800000">
              <a:off x="4286248" y="1357298"/>
              <a:ext cx="1714512" cy="228601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wrap="none" lIns="0" tIns="0" rIns="0" bIns="0" anchor="ctr"/>
            <a:lstStyle/>
            <a:p>
              <a:pPr algn="ctr">
                <a:buClr>
                  <a:schemeClr val="bg2"/>
                </a:buClr>
                <a:defRPr/>
              </a:pPr>
              <a:endParaRPr lang="sv-SE" sz="1050"/>
            </a:p>
          </p:txBody>
        </p:sp>
        <p:sp>
          <p:nvSpPr>
            <p:cNvPr id="15" name="TextBox 14"/>
            <p:cNvSpPr txBox="1"/>
            <p:nvPr/>
          </p:nvSpPr>
          <p:spPr>
            <a:xfrm>
              <a:off x="4392627" y="1560316"/>
              <a:ext cx="1602567" cy="1915183"/>
            </a:xfrm>
            <a:prstGeom prst="rect">
              <a:avLst/>
            </a:prstGeom>
            <a:noFill/>
          </p:spPr>
          <p:txBody>
            <a:bodyPr wrap="none">
              <a:spAutoFit/>
            </a:bodyPr>
            <a:lstStyle/>
            <a:p>
              <a:pPr>
                <a:defRPr/>
              </a:pPr>
              <a:r>
                <a:rPr lang="sv-SE" sz="900" b="1" dirty="0">
                  <a:effectLst>
                    <a:outerShdw blurRad="38100" dist="38100" dir="2700000" algn="tl">
                      <a:srgbClr val="000000">
                        <a:alpha val="43137"/>
                      </a:srgbClr>
                    </a:outerShdw>
                  </a:effectLst>
                </a:rPr>
                <a:t>Faktura</a:t>
              </a:r>
            </a:p>
            <a:p>
              <a:pPr>
                <a:defRPr/>
              </a:pPr>
              <a:r>
                <a:rPr lang="sv-SE" sz="900" dirty="0"/>
                <a:t>- Nummer</a:t>
              </a:r>
            </a:p>
            <a:p>
              <a:pPr marL="171450" indent="-171450">
                <a:buFontTx/>
                <a:buChar char="-"/>
                <a:defRPr/>
              </a:pPr>
              <a:r>
                <a:rPr lang="sv-SE" sz="900" dirty="0"/>
                <a:t>Kund</a:t>
              </a:r>
            </a:p>
            <a:p>
              <a:pPr marL="628650" lvl="1" indent="-171450">
                <a:buFontTx/>
                <a:buChar char="-"/>
                <a:defRPr/>
              </a:pPr>
              <a:r>
                <a:rPr lang="sv-SE" sz="900" b="1" dirty="0"/>
                <a:t>Namn</a:t>
              </a:r>
            </a:p>
            <a:p>
              <a:pPr marL="628650" lvl="1" indent="-171450">
                <a:buFontTx/>
                <a:buChar char="-"/>
                <a:defRPr/>
              </a:pPr>
              <a:r>
                <a:rPr lang="sv-SE" sz="900" dirty="0"/>
                <a:t>...</a:t>
              </a:r>
            </a:p>
            <a:p>
              <a:pPr>
                <a:defRPr/>
              </a:pPr>
              <a:r>
                <a:rPr lang="sv-SE" sz="900" dirty="0"/>
                <a:t>- Datum</a:t>
              </a:r>
            </a:p>
            <a:p>
              <a:pPr marL="285750" indent="-285750">
                <a:buFontTx/>
                <a:buChar char="-"/>
                <a:defRPr/>
              </a:pPr>
              <a:r>
                <a:rPr lang="sv-SE" sz="900" dirty="0"/>
                <a:t>FakturaRader</a:t>
              </a:r>
            </a:p>
            <a:p>
              <a:pPr lvl="1">
                <a:defRPr/>
              </a:pPr>
              <a:r>
                <a:rPr lang="sv-SE" sz="900" dirty="0"/>
                <a:t>FakturaRad</a:t>
              </a:r>
            </a:p>
            <a:p>
              <a:pPr marL="742950" lvl="1" indent="-285750">
                <a:buFontTx/>
                <a:buChar char="-"/>
                <a:defRPr/>
              </a:pPr>
              <a:r>
                <a:rPr lang="sv-SE" sz="900" dirty="0"/>
                <a:t>...</a:t>
              </a:r>
              <a:endParaRPr lang="sv-SE" sz="1000" dirty="0"/>
            </a:p>
            <a:p>
              <a:pPr>
                <a:defRPr/>
              </a:pPr>
              <a:r>
                <a:rPr lang="sv-SE" sz="1000" dirty="0"/>
                <a:t>.</a:t>
              </a:r>
            </a:p>
          </p:txBody>
        </p:sp>
      </p:grpSp>
      <p:cxnSp>
        <p:nvCxnSpPr>
          <p:cNvPr id="17" name="Straight Arrow Connector 16"/>
          <p:cNvCxnSpPr>
            <a:cxnSpLocks noChangeShapeType="1"/>
          </p:cNvCxnSpPr>
          <p:nvPr/>
        </p:nvCxnSpPr>
        <p:spPr bwMode="auto">
          <a:xfrm rot="10800000" flipV="1">
            <a:off x="1479550" y="1954213"/>
            <a:ext cx="1781175" cy="1001712"/>
          </a:xfrm>
          <a:prstGeom prst="straightConnector1">
            <a:avLst/>
          </a:prstGeom>
          <a:noFill/>
          <a:ln w="9525" algn="ctr">
            <a:solidFill>
              <a:srgbClr val="0070C0"/>
            </a:solidFill>
            <a:prstDash val="sysDash"/>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10800000" flipV="1">
            <a:off x="1368425" y="2120900"/>
            <a:ext cx="1947863" cy="1001713"/>
          </a:xfrm>
          <a:prstGeom prst="straightConnector1">
            <a:avLst/>
          </a:prstGeom>
          <a:noFill/>
          <a:ln w="9525" algn="ctr">
            <a:solidFill>
              <a:srgbClr val="0070C0"/>
            </a:solidFill>
            <a:prstDash val="sysDash"/>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rot="10800000">
            <a:off x="1479550" y="2955925"/>
            <a:ext cx="1836738" cy="1003300"/>
          </a:xfrm>
          <a:prstGeom prst="straightConnector1">
            <a:avLst/>
          </a:prstGeom>
          <a:noFill/>
          <a:ln w="9525" algn="ctr">
            <a:solidFill>
              <a:srgbClr val="0070C0"/>
            </a:solidFill>
            <a:prstDash val="sysDash"/>
            <a:round/>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42875" y="4237038"/>
            <a:ext cx="1344613" cy="261937"/>
          </a:xfrm>
          <a:prstGeom prst="rect">
            <a:avLst/>
          </a:prstGeom>
          <a:noFill/>
        </p:spPr>
        <p:txBody>
          <a:bodyPr wrap="none">
            <a:spAutoFit/>
          </a:bodyPr>
          <a:lstStyle/>
          <a:p>
            <a:pPr>
              <a:defRPr/>
            </a:pPr>
            <a:r>
              <a:rPr lang="sv-SE" sz="1050" b="1" dirty="0">
                <a:effectLst>
                  <a:outerShdw blurRad="38100" dist="38100" dir="2700000" algn="tl">
                    <a:srgbClr val="000000">
                      <a:alpha val="43137"/>
                    </a:srgbClr>
                  </a:outerShdw>
                </a:effectLst>
              </a:rPr>
              <a:t>Property Schema</a:t>
            </a:r>
          </a:p>
        </p:txBody>
      </p:sp>
      <p:sp>
        <p:nvSpPr>
          <p:cNvPr id="24" name="Rounded Rectangular Callout 23"/>
          <p:cNvSpPr>
            <a:spLocks noChangeArrowheads="1"/>
          </p:cNvSpPr>
          <p:nvPr/>
        </p:nvSpPr>
        <p:spPr bwMode="auto">
          <a:xfrm>
            <a:off x="476250" y="1676400"/>
            <a:ext cx="1616075" cy="555625"/>
          </a:xfrm>
          <a:prstGeom prst="wedgeRoundRectCallout">
            <a:avLst>
              <a:gd name="adj1" fmla="val 57329"/>
              <a:gd name="adj2" fmla="val 105611"/>
              <a:gd name="adj3" fmla="val 16667"/>
            </a:avLst>
          </a:prstGeom>
          <a:gradFill rotWithShape="1">
            <a:gsLst>
              <a:gs pos="0">
                <a:srgbClr val="FFFC78"/>
              </a:gs>
              <a:gs pos="35001">
                <a:srgbClr val="FFFBA1"/>
              </a:gs>
              <a:gs pos="100000">
                <a:srgbClr val="FFFDD7"/>
              </a:gs>
            </a:gsLst>
            <a:lin ang="16200000" scaled="1"/>
          </a:gradFill>
          <a:ln w="9525" algn="ctr">
            <a:solidFill>
              <a:srgbClr val="FFCB00"/>
            </a:solidFill>
            <a:miter lim="800000"/>
            <a:headEnd/>
            <a:tailEnd/>
          </a:ln>
          <a:effectLst>
            <a:outerShdw blurRad="40000" dist="20000" dir="5400000" rotWithShape="0">
              <a:srgbClr val="000000">
                <a:alpha val="37999"/>
              </a:srgbClr>
            </a:outerShdw>
          </a:effectLst>
        </p:spPr>
        <p:txBody>
          <a:bodyPr wrap="none" lIns="0" tIns="0" rIns="0" bIns="0" anchor="ctr"/>
          <a:lstStyle/>
          <a:p>
            <a:pPr algn="ctr">
              <a:buClr>
                <a:schemeClr val="bg2"/>
              </a:buClr>
              <a:defRPr/>
            </a:pPr>
            <a:r>
              <a:rPr lang="sv-SE" sz="1050" dirty="0">
                <a:latin typeface="+mn-lt"/>
                <a:cs typeface="+mn-cs"/>
              </a:rPr>
              <a:t>Property Promotion</a:t>
            </a:r>
          </a:p>
        </p:txBody>
      </p:sp>
      <p:pic>
        <p:nvPicPr>
          <p:cNvPr id="25" name="Picture 5" descr="C:\Users\hedbergjh\Pictures\Microsoft Clip Organizer\00432684.png"/>
          <p:cNvPicPr>
            <a:picLocks noChangeAspect="1" noChangeArrowheads="1"/>
          </p:cNvPicPr>
          <p:nvPr/>
        </p:nvPicPr>
        <p:blipFill>
          <a:blip r:embed="rId3" cstate="print">
            <a:duotone>
              <a:prstClr val="black"/>
              <a:schemeClr val="accent5">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5874" y="6525344"/>
            <a:ext cx="360040" cy="36004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4054437" y="1971464"/>
            <a:ext cx="4327187" cy="4123506"/>
            <a:chOff x="4054437" y="1971464"/>
            <a:chExt cx="4327187" cy="4123506"/>
          </a:xfrm>
        </p:grpSpPr>
        <p:pic>
          <p:nvPicPr>
            <p:cNvPr id="16" name="Picture 15"/>
            <p:cNvPicPr>
              <a:picLocks noChangeAspect="1"/>
            </p:cNvPicPr>
            <p:nvPr/>
          </p:nvPicPr>
          <p:blipFill>
            <a:blip r:embed="rId4"/>
            <a:stretch>
              <a:fillRect/>
            </a:stretch>
          </p:blipFill>
          <p:spPr>
            <a:xfrm>
              <a:off x="4054437" y="2714519"/>
              <a:ext cx="4214253" cy="3380451"/>
            </a:xfrm>
            <a:prstGeom prst="rect">
              <a:avLst/>
            </a:prstGeom>
          </p:spPr>
        </p:pic>
        <p:pic>
          <p:nvPicPr>
            <p:cNvPr id="5" name="Picture 4"/>
            <p:cNvPicPr>
              <a:picLocks noChangeAspect="1"/>
            </p:cNvPicPr>
            <p:nvPr/>
          </p:nvPicPr>
          <p:blipFill>
            <a:blip r:embed="rId5"/>
            <a:stretch>
              <a:fillRect/>
            </a:stretch>
          </p:blipFill>
          <p:spPr>
            <a:xfrm>
              <a:off x="6416814" y="1971464"/>
              <a:ext cx="1964810" cy="1486111"/>
            </a:xfrm>
            <a:prstGeom prst="rect">
              <a:avLst/>
            </a:prstGeom>
          </p:spPr>
        </p:pic>
        <p:sp>
          <p:nvSpPr>
            <p:cNvPr id="23" name="Freeform 58"/>
            <p:cNvSpPr>
              <a:spLocks/>
            </p:cNvSpPr>
            <p:nvPr/>
          </p:nvSpPr>
          <p:spPr bwMode="auto">
            <a:xfrm rot="19405180">
              <a:off x="5724954" y="2882470"/>
              <a:ext cx="1360478" cy="791489"/>
            </a:xfrm>
            <a:custGeom>
              <a:avLst/>
              <a:gdLst>
                <a:gd name="T0" fmla="*/ 772 w 1017"/>
                <a:gd name="T1" fmla="*/ 164 h 400"/>
                <a:gd name="T2" fmla="*/ 768 w 1017"/>
                <a:gd name="T3" fmla="*/ 203 h 400"/>
                <a:gd name="T4" fmla="*/ 768 w 1017"/>
                <a:gd name="T5" fmla="*/ 0 h 400"/>
                <a:gd name="T6" fmla="*/ 774 w 1017"/>
                <a:gd name="T7" fmla="*/ 36 h 400"/>
                <a:gd name="T8" fmla="*/ 746 w 1017"/>
                <a:gd name="T9" fmla="*/ 55 h 400"/>
                <a:gd name="T10" fmla="*/ 663 w 1017"/>
                <a:gd name="T11" fmla="*/ 62 h 400"/>
                <a:gd name="T12" fmla="*/ 547 w 1017"/>
                <a:gd name="T13" fmla="*/ 78 h 400"/>
                <a:gd name="T14" fmla="*/ 481 w 1017"/>
                <a:gd name="T15" fmla="*/ 91 h 400"/>
                <a:gd name="T16" fmla="*/ 411 w 1017"/>
                <a:gd name="T17" fmla="*/ 107 h 400"/>
                <a:gd name="T18" fmla="*/ 342 w 1017"/>
                <a:gd name="T19" fmla="*/ 127 h 400"/>
                <a:gd name="T20" fmla="*/ 272 w 1017"/>
                <a:gd name="T21" fmla="*/ 151 h 400"/>
                <a:gd name="T22" fmla="*/ 207 w 1017"/>
                <a:gd name="T23" fmla="*/ 178 h 400"/>
                <a:gd name="T24" fmla="*/ 147 w 1017"/>
                <a:gd name="T25" fmla="*/ 212 h 400"/>
                <a:gd name="T26" fmla="*/ 120 w 1017"/>
                <a:gd name="T27" fmla="*/ 230 h 400"/>
                <a:gd name="T28" fmla="*/ 94 w 1017"/>
                <a:gd name="T29" fmla="*/ 251 h 400"/>
                <a:gd name="T30" fmla="*/ 71 w 1017"/>
                <a:gd name="T31" fmla="*/ 271 h 400"/>
                <a:gd name="T32" fmla="*/ 50 w 1017"/>
                <a:gd name="T33" fmla="*/ 294 h 400"/>
                <a:gd name="T34" fmla="*/ 33 w 1017"/>
                <a:gd name="T35" fmla="*/ 319 h 400"/>
                <a:gd name="T36" fmla="*/ 18 w 1017"/>
                <a:gd name="T37" fmla="*/ 343 h 400"/>
                <a:gd name="T38" fmla="*/ 7 w 1017"/>
                <a:gd name="T39" fmla="*/ 371 h 400"/>
                <a:gd name="T40" fmla="*/ 0 w 1017"/>
                <a:gd name="T41" fmla="*/ 400 h 400"/>
                <a:gd name="T42" fmla="*/ 13 w 1017"/>
                <a:gd name="T43" fmla="*/ 374 h 400"/>
                <a:gd name="T44" fmla="*/ 30 w 1017"/>
                <a:gd name="T45" fmla="*/ 349 h 400"/>
                <a:gd name="T46" fmla="*/ 49 w 1017"/>
                <a:gd name="T47" fmla="*/ 326 h 400"/>
                <a:gd name="T48" fmla="*/ 71 w 1017"/>
                <a:gd name="T49" fmla="*/ 306 h 400"/>
                <a:gd name="T50" fmla="*/ 94 w 1017"/>
                <a:gd name="T51" fmla="*/ 287 h 400"/>
                <a:gd name="T52" fmla="*/ 133 w 1017"/>
                <a:gd name="T53" fmla="*/ 261 h 400"/>
                <a:gd name="T54" fmla="*/ 162 w 1017"/>
                <a:gd name="T55" fmla="*/ 245 h 400"/>
                <a:gd name="T56" fmla="*/ 207 w 1017"/>
                <a:gd name="T57" fmla="*/ 225 h 400"/>
                <a:gd name="T58" fmla="*/ 237 w 1017"/>
                <a:gd name="T59" fmla="*/ 213 h 400"/>
                <a:gd name="T60" fmla="*/ 302 w 1017"/>
                <a:gd name="T61" fmla="*/ 193 h 400"/>
                <a:gd name="T62" fmla="*/ 371 w 1017"/>
                <a:gd name="T63" fmla="*/ 177 h 400"/>
                <a:gd name="T64" fmla="*/ 437 w 1017"/>
                <a:gd name="T65" fmla="*/ 165 h 400"/>
                <a:gd name="T66" fmla="*/ 502 w 1017"/>
                <a:gd name="T67" fmla="*/ 156 h 400"/>
                <a:gd name="T68" fmla="*/ 623 w 1017"/>
                <a:gd name="T69" fmla="*/ 149 h 400"/>
                <a:gd name="T70" fmla="*/ 716 w 1017"/>
                <a:gd name="T71" fmla="*/ 148 h 400"/>
                <a:gd name="T72" fmla="*/ 775 w 1017"/>
                <a:gd name="T73" fmla="*/ 149 h 4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17"/>
                <a:gd name="T112" fmla="*/ 0 h 400"/>
                <a:gd name="T113" fmla="*/ 1017 w 1017"/>
                <a:gd name="T114" fmla="*/ 400 h 4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17" h="400">
                  <a:moveTo>
                    <a:pt x="775" y="149"/>
                  </a:moveTo>
                  <a:lnTo>
                    <a:pt x="772" y="164"/>
                  </a:lnTo>
                  <a:lnTo>
                    <a:pt x="771" y="181"/>
                  </a:lnTo>
                  <a:lnTo>
                    <a:pt x="768" y="203"/>
                  </a:lnTo>
                  <a:lnTo>
                    <a:pt x="1017" y="97"/>
                  </a:lnTo>
                  <a:lnTo>
                    <a:pt x="768" y="0"/>
                  </a:lnTo>
                  <a:lnTo>
                    <a:pt x="771" y="19"/>
                  </a:lnTo>
                  <a:lnTo>
                    <a:pt x="774" y="36"/>
                  </a:lnTo>
                  <a:lnTo>
                    <a:pt x="776" y="52"/>
                  </a:lnTo>
                  <a:lnTo>
                    <a:pt x="746" y="55"/>
                  </a:lnTo>
                  <a:lnTo>
                    <a:pt x="710" y="58"/>
                  </a:lnTo>
                  <a:lnTo>
                    <a:pt x="663" y="62"/>
                  </a:lnTo>
                  <a:lnTo>
                    <a:pt x="608" y="69"/>
                  </a:lnTo>
                  <a:lnTo>
                    <a:pt x="547" y="78"/>
                  </a:lnTo>
                  <a:lnTo>
                    <a:pt x="514" y="84"/>
                  </a:lnTo>
                  <a:lnTo>
                    <a:pt x="481" y="91"/>
                  </a:lnTo>
                  <a:lnTo>
                    <a:pt x="446" y="98"/>
                  </a:lnTo>
                  <a:lnTo>
                    <a:pt x="411" y="107"/>
                  </a:lnTo>
                  <a:lnTo>
                    <a:pt x="376" y="116"/>
                  </a:lnTo>
                  <a:lnTo>
                    <a:pt x="342" y="127"/>
                  </a:lnTo>
                  <a:lnTo>
                    <a:pt x="307" y="138"/>
                  </a:lnTo>
                  <a:lnTo>
                    <a:pt x="272" y="151"/>
                  </a:lnTo>
                  <a:lnTo>
                    <a:pt x="239" y="164"/>
                  </a:lnTo>
                  <a:lnTo>
                    <a:pt x="207" y="178"/>
                  </a:lnTo>
                  <a:lnTo>
                    <a:pt x="176" y="194"/>
                  </a:lnTo>
                  <a:lnTo>
                    <a:pt x="147" y="212"/>
                  </a:lnTo>
                  <a:lnTo>
                    <a:pt x="133" y="220"/>
                  </a:lnTo>
                  <a:lnTo>
                    <a:pt x="120" y="230"/>
                  </a:lnTo>
                  <a:lnTo>
                    <a:pt x="107" y="241"/>
                  </a:lnTo>
                  <a:lnTo>
                    <a:pt x="94" y="251"/>
                  </a:lnTo>
                  <a:lnTo>
                    <a:pt x="82" y="261"/>
                  </a:lnTo>
                  <a:lnTo>
                    <a:pt x="71" y="271"/>
                  </a:lnTo>
                  <a:lnTo>
                    <a:pt x="60" y="283"/>
                  </a:lnTo>
                  <a:lnTo>
                    <a:pt x="50" y="294"/>
                  </a:lnTo>
                  <a:lnTo>
                    <a:pt x="42" y="306"/>
                  </a:lnTo>
                  <a:lnTo>
                    <a:pt x="33" y="319"/>
                  </a:lnTo>
                  <a:lnTo>
                    <a:pt x="26" y="330"/>
                  </a:lnTo>
                  <a:lnTo>
                    <a:pt x="18" y="343"/>
                  </a:lnTo>
                  <a:lnTo>
                    <a:pt x="13" y="358"/>
                  </a:lnTo>
                  <a:lnTo>
                    <a:pt x="7" y="371"/>
                  </a:lnTo>
                  <a:lnTo>
                    <a:pt x="2" y="385"/>
                  </a:lnTo>
                  <a:lnTo>
                    <a:pt x="0" y="400"/>
                  </a:lnTo>
                  <a:lnTo>
                    <a:pt x="5" y="387"/>
                  </a:lnTo>
                  <a:lnTo>
                    <a:pt x="13" y="374"/>
                  </a:lnTo>
                  <a:lnTo>
                    <a:pt x="21" y="361"/>
                  </a:lnTo>
                  <a:lnTo>
                    <a:pt x="30" y="349"/>
                  </a:lnTo>
                  <a:lnTo>
                    <a:pt x="39" y="338"/>
                  </a:lnTo>
                  <a:lnTo>
                    <a:pt x="49" y="326"/>
                  </a:lnTo>
                  <a:lnTo>
                    <a:pt x="59" y="316"/>
                  </a:lnTo>
                  <a:lnTo>
                    <a:pt x="71" y="306"/>
                  </a:lnTo>
                  <a:lnTo>
                    <a:pt x="82" y="296"/>
                  </a:lnTo>
                  <a:lnTo>
                    <a:pt x="94" y="287"/>
                  </a:lnTo>
                  <a:lnTo>
                    <a:pt x="120" y="268"/>
                  </a:lnTo>
                  <a:lnTo>
                    <a:pt x="133" y="261"/>
                  </a:lnTo>
                  <a:lnTo>
                    <a:pt x="147" y="252"/>
                  </a:lnTo>
                  <a:lnTo>
                    <a:pt x="162" y="245"/>
                  </a:lnTo>
                  <a:lnTo>
                    <a:pt x="176" y="238"/>
                  </a:lnTo>
                  <a:lnTo>
                    <a:pt x="207" y="225"/>
                  </a:lnTo>
                  <a:lnTo>
                    <a:pt x="223" y="219"/>
                  </a:lnTo>
                  <a:lnTo>
                    <a:pt x="237" y="213"/>
                  </a:lnTo>
                  <a:lnTo>
                    <a:pt x="271" y="203"/>
                  </a:lnTo>
                  <a:lnTo>
                    <a:pt x="302" y="193"/>
                  </a:lnTo>
                  <a:lnTo>
                    <a:pt x="336" y="184"/>
                  </a:lnTo>
                  <a:lnTo>
                    <a:pt x="371" y="177"/>
                  </a:lnTo>
                  <a:lnTo>
                    <a:pt x="404" y="171"/>
                  </a:lnTo>
                  <a:lnTo>
                    <a:pt x="437" y="165"/>
                  </a:lnTo>
                  <a:lnTo>
                    <a:pt x="471" y="161"/>
                  </a:lnTo>
                  <a:lnTo>
                    <a:pt x="502" y="156"/>
                  </a:lnTo>
                  <a:lnTo>
                    <a:pt x="565" y="152"/>
                  </a:lnTo>
                  <a:lnTo>
                    <a:pt x="623" y="149"/>
                  </a:lnTo>
                  <a:lnTo>
                    <a:pt x="674" y="148"/>
                  </a:lnTo>
                  <a:lnTo>
                    <a:pt x="716" y="148"/>
                  </a:lnTo>
                  <a:lnTo>
                    <a:pt x="747" y="148"/>
                  </a:lnTo>
                  <a:lnTo>
                    <a:pt x="775" y="149"/>
                  </a:lnTo>
                  <a:close/>
                </a:path>
              </a:pathLst>
            </a:custGeom>
            <a:ln>
              <a:headEnd/>
              <a:tailEnd/>
            </a:ln>
          </p:spPr>
          <p:style>
            <a:lnRef idx="1">
              <a:schemeClr val="accent1"/>
            </a:lnRef>
            <a:fillRef idx="2">
              <a:schemeClr val="accent1"/>
            </a:fillRef>
            <a:effectRef idx="1">
              <a:schemeClr val="accent1"/>
            </a:effectRef>
            <a:fontRef idx="minor">
              <a:schemeClr val="dk1"/>
            </a:fontRef>
          </p:style>
          <p:txBody>
            <a:bodyPr/>
            <a:lstStyle/>
            <a:p>
              <a:endParaRPr lang="sv-SE"/>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750"/>
                                  </p:stCondLst>
                                  <p:childTnLst>
                                    <p:set>
                                      <p:cBhvr>
                                        <p:cTn id="13" dur="1" fill="hold">
                                          <p:stCondLst>
                                            <p:cond delay="0"/>
                                          </p:stCondLst>
                                        </p:cTn>
                                        <p:tgtEl>
                                          <p:spTgt spid="19"/>
                                        </p:tgtEl>
                                        <p:attrNameLst>
                                          <p:attrName>style.visibility</p:attrName>
                                        </p:attrNameLst>
                                      </p:cBhvr>
                                      <p:to>
                                        <p:strVal val="visible"/>
                                      </p:to>
                                    </p:set>
                                  </p:childTnLst>
                                </p:cTn>
                              </p:par>
                            </p:childTnLst>
                          </p:cTn>
                        </p:par>
                        <p:par>
                          <p:cTn id="14" fill="hold" nodeType="afterGroup">
                            <p:stCondLst>
                              <p:cond delay="750"/>
                            </p:stCondLst>
                            <p:childTnLst>
                              <p:par>
                                <p:cTn id="15" presetID="1" presetClass="entr" presetSubtype="0" fill="hold" grpId="0" nodeType="afterEffect">
                                  <p:stCondLst>
                                    <p:cond delay="100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DDDDDD"/>
      </a:dk2>
      <a:lt2>
        <a:srgbClr val="5F5F5F"/>
      </a:lt2>
      <a:accent1>
        <a:srgbClr val="FFCC00"/>
      </a:accent1>
      <a:accent2>
        <a:srgbClr val="8D979B"/>
      </a:accent2>
      <a:accent3>
        <a:srgbClr val="FFFFFF"/>
      </a:accent3>
      <a:accent4>
        <a:srgbClr val="000000"/>
      </a:accent4>
      <a:accent5>
        <a:srgbClr val="FFE2AA"/>
      </a:accent5>
      <a:accent6>
        <a:srgbClr val="7F888C"/>
      </a:accent6>
      <a:hlink>
        <a:srgbClr val="A5AA78"/>
      </a:hlink>
      <a:folHlink>
        <a:srgbClr val="CE6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2009-11-22T22:57:17Z</outs:dateTime>
      <outs:isPinned>true</outs:isPinned>
    </outs:relatedDate>
    <outs:relatedDate>
      <outs:type>2</outs:type>
      <outs:displayName>Created</outs:displayName>
      <outs:dateTime>2009-03-09T21:00:21Z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hedbergjh</outs:displayName>
          <outs:accountName/>
        </outs:relatedPerson>
      </outs:people>
      <outs:source>0</outs:source>
      <outs:isPinned>true</outs:isPinned>
    </outs:relatedPeopleItem>
    <outs:relatedPeopleItem>
      <outs:category>Last modified by</outs:category>
      <outs:people>
        <outs:relatedPerson>
          <outs:displayName>Håkansson, Mikael (Integration and Application Cente</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456EABD5-34AD-42C3-961A-905E52F76613}">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Logica Slide Template 08</Template>
  <TotalTime>16849</TotalTime>
  <Words>1031</Words>
  <Application>Microsoft Office PowerPoint</Application>
  <PresentationFormat>On-screen Show (4:3)</PresentationFormat>
  <Paragraphs>211</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Narrow</vt:lpstr>
      <vt:lpstr>Calibri</vt:lpstr>
      <vt:lpstr>Calibri Light</vt:lpstr>
      <vt:lpstr>Wingdings</vt:lpstr>
      <vt:lpstr>Office Theme</vt:lpstr>
      <vt:lpstr>Developing Integration Solutions using Microsoft BizTalk Server 2016</vt:lpstr>
      <vt:lpstr>Course Outline</vt:lpstr>
      <vt:lpstr>Lesson 1: Content based routing</vt:lpstr>
      <vt:lpstr>Publish Subscribe</vt:lpstr>
      <vt:lpstr>Subscriptions</vt:lpstr>
      <vt:lpstr>The MessageBox database and Message Agent</vt:lpstr>
      <vt:lpstr>Context based Routing</vt:lpstr>
      <vt:lpstr>Content based Routing</vt:lpstr>
      <vt:lpstr>Property Promotion</vt:lpstr>
      <vt:lpstr>Demonstration: Content based routing</vt:lpstr>
      <vt:lpstr>Lesson 1: FAILED MESSAGE ROUTING</vt:lpstr>
      <vt:lpstr>Failed Messages</vt:lpstr>
      <vt:lpstr>What does Failed Message Routing do?</vt:lpstr>
      <vt:lpstr>Steps required to use Failed Message Routing</vt:lpstr>
      <vt:lpstr>Demonstration: Failed message routing</vt:lpstr>
      <vt:lpstr>Summary</vt:lpstr>
      <vt:lpstr>Q &amp; A</vt:lpstr>
      <vt:lpstr>Hands-On-Labs</vt:lpstr>
      <vt:lpstr>Quiz</vt:lpstr>
    </vt:vector>
  </TitlesOfParts>
  <Company>WM-Data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Allmännt</dc:title>
  <dc:creator>hedbergjh</dc:creator>
  <cp:lastModifiedBy>Mikael Håkansson</cp:lastModifiedBy>
  <cp:revision>317</cp:revision>
  <dcterms:created xsi:type="dcterms:W3CDTF">2009-03-09T21:00:21Z</dcterms:created>
  <dcterms:modified xsi:type="dcterms:W3CDTF">2016-12-13T09:47:51Z</dcterms:modified>
  <cp:category>Sales &amp; Marketing</cp:category>
</cp:coreProperties>
</file>