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2" r:id="rId2"/>
  </p:sldMasterIdLst>
  <p:notesMasterIdLst>
    <p:notesMasterId r:id="rId28"/>
  </p:notesMasterIdLst>
  <p:handoutMasterIdLst>
    <p:handoutMasterId r:id="rId29"/>
  </p:handoutMasterIdLst>
  <p:sldIdLst>
    <p:sldId id="307" r:id="rId3"/>
    <p:sldId id="305" r:id="rId4"/>
    <p:sldId id="284" r:id="rId5"/>
    <p:sldId id="287" r:id="rId6"/>
    <p:sldId id="288" r:id="rId7"/>
    <p:sldId id="289" r:id="rId8"/>
    <p:sldId id="290" r:id="rId9"/>
    <p:sldId id="291" r:id="rId10"/>
    <p:sldId id="285" r:id="rId11"/>
    <p:sldId id="297" r:id="rId12"/>
    <p:sldId id="315" r:id="rId13"/>
    <p:sldId id="298" r:id="rId14"/>
    <p:sldId id="313" r:id="rId15"/>
    <p:sldId id="299" r:id="rId16"/>
    <p:sldId id="308" r:id="rId17"/>
    <p:sldId id="304" r:id="rId18"/>
    <p:sldId id="292" r:id="rId19"/>
    <p:sldId id="293" r:id="rId20"/>
    <p:sldId id="294" r:id="rId21"/>
    <p:sldId id="314" r:id="rId22"/>
    <p:sldId id="295" r:id="rId23"/>
    <p:sldId id="309" r:id="rId24"/>
    <p:sldId id="310" r:id="rId25"/>
    <p:sldId id="311" r:id="rId26"/>
    <p:sldId id="312" r:id="rId27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4141"/>
    <a:srgbClr val="292929"/>
    <a:srgbClr val="B2B2B2"/>
    <a:srgbClr val="CFD1B7"/>
    <a:srgbClr val="FFE575"/>
    <a:srgbClr val="FFF1B3"/>
    <a:srgbClr val="FFB7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15" autoAdjust="0"/>
    <p:restoredTop sz="74776" autoAdjust="0"/>
  </p:normalViewPr>
  <p:slideViewPr>
    <p:cSldViewPr>
      <p:cViewPr varScale="1">
        <p:scale>
          <a:sx n="97" d="100"/>
          <a:sy n="97" d="100"/>
        </p:scale>
        <p:origin x="17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522462EA-5F5C-4B28-807C-A263B1FEE054}" type="datetime4">
              <a:rPr lang="en-GB"/>
              <a:pPr>
                <a:defRPr/>
              </a:pPr>
              <a:t>13 December 2016</a:t>
            </a:fld>
            <a:endParaRPr lang="de-DE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Title of Presentation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2BD59FB-C8F1-4B5F-BFD8-F9EF2573E41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72013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2150" y="250825"/>
            <a:ext cx="5473700" cy="4105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72000"/>
            <a:ext cx="5486400" cy="388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96838" y="8748713"/>
            <a:ext cx="5995987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024520-31B4-40D8-80D4-C5A696C7FFC3}" type="datetime4">
              <a:rPr lang="de-DE"/>
              <a:pPr>
                <a:defRPr/>
              </a:pPr>
              <a:t>13. Dezember 2016</a:t>
            </a:fld>
            <a:r>
              <a:rPr lang="de-DE"/>
              <a:t> | Title of Presentation</a:t>
            </a:r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165850" y="8748713"/>
            <a:ext cx="546100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C530BC3-8452-48A4-90CF-E0659CECC7D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055329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20000"/>
      </a:spcBef>
      <a:spcAft>
        <a:spcPct val="0"/>
      </a:spcAft>
      <a:buClr>
        <a:schemeClr val="bg2"/>
      </a:buClr>
      <a:defRPr sz="1000" b="1" kern="1200">
        <a:solidFill>
          <a:schemeClr val="tx1"/>
        </a:solidFill>
        <a:latin typeface="Arial" charset="0"/>
        <a:ea typeface="+mn-ea"/>
        <a:cs typeface="+mn-cs"/>
      </a:defRPr>
    </a:lvl1pPr>
    <a:lvl2pPr marL="138113" indent="-136525" algn="l" rtl="0" eaLnBrk="0" fontAlgn="base" hangingPunct="0">
      <a:spcBef>
        <a:spcPct val="20000"/>
      </a:spcBef>
      <a:spcAft>
        <a:spcPct val="0"/>
      </a:spcAft>
      <a:buClr>
        <a:schemeClr val="bg2"/>
      </a:buClr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271463" indent="-131763" algn="l" rtl="0" eaLnBrk="0" fontAlgn="base" hangingPunct="0">
      <a:spcBef>
        <a:spcPct val="20000"/>
      </a:spcBef>
      <a:spcAft>
        <a:spcPct val="0"/>
      </a:spcAft>
      <a:buClr>
        <a:schemeClr val="bg2"/>
      </a:buClr>
      <a:buFont typeface="Arial" charset="0"/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409575" indent="-136525" algn="l" rtl="0" eaLnBrk="0" fontAlgn="base" hangingPunct="0">
      <a:spcBef>
        <a:spcPct val="20000"/>
      </a:spcBef>
      <a:spcAft>
        <a:spcPct val="0"/>
      </a:spcAft>
      <a:buClr>
        <a:schemeClr val="bg2"/>
      </a:buClr>
      <a:buSzPct val="120000"/>
      <a:buFont typeface="Arial" charset="0"/>
      <a:buChar char="◦"/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538163" indent="-127000" algn="l" rtl="0" eaLnBrk="0" fontAlgn="base" hangingPunct="0">
      <a:spcBef>
        <a:spcPct val="20000"/>
      </a:spcBef>
      <a:spcAft>
        <a:spcPct val="0"/>
      </a:spcAft>
      <a:buClr>
        <a:schemeClr val="bg2"/>
      </a:buClr>
      <a:buFont typeface="Arial" charset="0"/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13.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9538DF-4459-42A2-8ADF-487D44E93F96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5849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13.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C530BC3-8452-48A4-90CF-E0659CECC7DC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5435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z="1400" b="0" i="1" dirty="0"/>
              <a:t>(Slide 13)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baseline="0" dirty="0"/>
              <a:t>Open C:\Demos\Mod5\Start\Mod5Demo1\Mod5Demo1.sln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baseline="0" dirty="0"/>
              <a:t>Show the project, show the schema – flat file schema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baseline="0" dirty="0"/>
              <a:t>Add New Item - Receive Pipeline – </a:t>
            </a:r>
            <a:r>
              <a:rPr lang="sv-SE" sz="1400" b="1" baseline="0" dirty="0"/>
              <a:t>Rcv_Customers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dirty="0"/>
              <a:t>Drag</a:t>
            </a:r>
            <a:r>
              <a:rPr lang="sv-SE" sz="1400" b="0" baseline="0" dirty="0"/>
              <a:t> and drop a Flat File Disassembler component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baseline="0" dirty="0"/>
              <a:t>Show and explain properties, set </a:t>
            </a:r>
            <a:r>
              <a:rPr lang="sv-SE" sz="1400" b="0" baseline="0" dirty="0" err="1"/>
              <a:t>Document</a:t>
            </a:r>
            <a:r>
              <a:rPr lang="sv-SE" sz="1400" b="0" baseline="0" dirty="0"/>
              <a:t> Schema</a:t>
            </a:r>
          </a:p>
          <a:p>
            <a:pPr marL="228600" indent="-228600">
              <a:buFont typeface="+mj-lt"/>
              <a:buAutoNum type="arabicPeriod"/>
            </a:pPr>
            <a:endParaRPr lang="sv-SE" sz="1400" b="0" baseline="0" dirty="0"/>
          </a:p>
          <a:p>
            <a:pPr marL="228600" indent="-228600">
              <a:buFont typeface="+mj-lt"/>
              <a:buAutoNum type="arabicPeriod"/>
            </a:pPr>
            <a:r>
              <a:rPr lang="sv-SE" sz="1400" b="0" baseline="0" dirty="0"/>
              <a:t>Extra1: </a:t>
            </a:r>
            <a:r>
              <a:rPr lang="sv-SE" sz="1400" b="0" baseline="0" dirty="0" err="1"/>
              <a:t>Create</a:t>
            </a:r>
            <a:r>
              <a:rPr lang="sv-SE" sz="1400" b="0" baseline="0" dirty="0"/>
              <a:t> and </a:t>
            </a:r>
            <a:r>
              <a:rPr lang="sv-SE" sz="1400" b="0" baseline="0" dirty="0" err="1"/>
              <a:t>use</a:t>
            </a:r>
            <a:r>
              <a:rPr lang="sv-SE" sz="1400" b="0" baseline="0" dirty="0"/>
              <a:t> a DUMMYFF schema and </a:t>
            </a:r>
            <a:r>
              <a:rPr lang="sv-SE" sz="1400" b="0" baseline="0" dirty="0" err="1"/>
              <a:t>override</a:t>
            </a:r>
            <a:r>
              <a:rPr lang="sv-SE" sz="1400" b="0" baseline="0" dirty="0"/>
              <a:t> the schema </a:t>
            </a:r>
            <a:r>
              <a:rPr lang="sv-SE" sz="1400" b="0" baseline="0" dirty="0" err="1"/>
              <a:t>property</a:t>
            </a:r>
            <a:r>
              <a:rPr lang="sv-SE" sz="1400" b="0" baseline="0" dirty="0"/>
              <a:t> in </a:t>
            </a:r>
            <a:r>
              <a:rPr lang="sv-SE" sz="1400" b="0" baseline="0" dirty="0" err="1"/>
              <a:t>runtime</a:t>
            </a:r>
            <a:r>
              <a:rPr lang="sv-SE" sz="1400" b="0" baseline="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baseline="0" dirty="0"/>
              <a:t>Extra2: </a:t>
            </a:r>
            <a:r>
              <a:rPr lang="sv-SE" sz="1400" b="0" baseline="0" dirty="0" err="1"/>
              <a:t>Create</a:t>
            </a:r>
            <a:r>
              <a:rPr lang="sv-SE" sz="1400" b="0" baseline="0" dirty="0"/>
              <a:t> and </a:t>
            </a:r>
            <a:r>
              <a:rPr lang="sv-SE" sz="1400" b="0" baseline="0" dirty="0" err="1"/>
              <a:t>use</a:t>
            </a:r>
            <a:r>
              <a:rPr lang="sv-SE" sz="1400" b="0" baseline="0" dirty="0"/>
              <a:t> a </a:t>
            </a:r>
            <a:r>
              <a:rPr lang="sv-SE" sz="1400" b="0" baseline="0" dirty="0" err="1"/>
              <a:t>Send</a:t>
            </a:r>
            <a:r>
              <a:rPr lang="sv-SE" sz="1400" b="0" baseline="0" dirty="0"/>
              <a:t> Pipeline </a:t>
            </a:r>
            <a:r>
              <a:rPr lang="sv-SE" sz="1400" b="0" baseline="0" dirty="0" err="1"/>
              <a:t>that</a:t>
            </a:r>
            <a:r>
              <a:rPr lang="sv-SE" sz="1400" b="0" baseline="0" dirty="0"/>
              <a:t> </a:t>
            </a:r>
            <a:r>
              <a:rPr lang="sv-SE" sz="1400" b="0" baseline="0" dirty="0" err="1"/>
              <a:t>assembles</a:t>
            </a:r>
            <a:r>
              <a:rPr lang="sv-SE" sz="1400" b="0" baseline="0" dirty="0"/>
              <a:t> the </a:t>
            </a:r>
            <a:r>
              <a:rPr lang="sv-SE" sz="1400" b="0" baseline="0" dirty="0" err="1"/>
              <a:t>document</a:t>
            </a:r>
            <a:r>
              <a:rPr lang="sv-SE" sz="1400" b="0" baseline="0" dirty="0"/>
              <a:t> back </a:t>
            </a:r>
            <a:r>
              <a:rPr lang="sv-SE" sz="1400" b="0" baseline="0" dirty="0" err="1"/>
              <a:t>to</a:t>
            </a:r>
            <a:r>
              <a:rPr lang="sv-SE" sz="1400" b="0" baseline="0" dirty="0"/>
              <a:t> a </a:t>
            </a:r>
            <a:r>
              <a:rPr lang="sv-SE" sz="1400" b="0" baseline="0"/>
              <a:t>flatfile</a:t>
            </a:r>
            <a:endParaRPr lang="sv-SE" sz="1400" b="0" baseline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13.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A6FE1A-8D4E-4FD0-ACAD-4AF52BE63492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986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z="1400" b="0" i="1" dirty="0"/>
              <a:t>(Slide 20)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dirty="0"/>
              <a:t>Open</a:t>
            </a:r>
            <a:r>
              <a:rPr lang="sv-SE" sz="1400" b="0" baseline="0" dirty="0"/>
              <a:t> C:\Demos\Mod5\Start\Demo2\Demo2.sln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baseline="0" dirty="0"/>
              <a:t>Show the </a:t>
            </a:r>
            <a:r>
              <a:rPr lang="sv-SE" sz="1400" b="1" baseline="0" dirty="0"/>
              <a:t>FileArchive</a:t>
            </a:r>
            <a:r>
              <a:rPr lang="sv-SE" sz="1400" b="0" baseline="0" dirty="0"/>
              <a:t> pipeline component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baseline="0" dirty="0"/>
              <a:t>Talk about the </a:t>
            </a:r>
            <a:r>
              <a:rPr lang="sv-SE" sz="1400" b="1" baseline="0" dirty="0"/>
              <a:t>TraceStream</a:t>
            </a:r>
            <a:r>
              <a:rPr lang="sv-SE" sz="1400" b="0" baseline="0" dirty="0"/>
              <a:t> and show what the component does.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baseline="0" dirty="0"/>
              <a:t>Add a receive pipeline, </a:t>
            </a:r>
            <a:r>
              <a:rPr lang="sv-SE" sz="1400" b="1" baseline="0" dirty="0"/>
              <a:t>Rcv_Archive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baseline="0" dirty="0"/>
              <a:t>Add the component to the toolbox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baseline="0" dirty="0"/>
              <a:t>Drag it to the </a:t>
            </a:r>
            <a:r>
              <a:rPr lang="sv-SE" sz="1400" b="1" baseline="0" dirty="0"/>
              <a:t>Decode</a:t>
            </a:r>
            <a:r>
              <a:rPr lang="sv-SE" sz="1400" b="0" baseline="0" dirty="0"/>
              <a:t> stage, show properties, configure </a:t>
            </a:r>
            <a:r>
              <a:rPr lang="sv-SE" sz="1400" b="1" baseline="0" dirty="0"/>
              <a:t>ArchivePath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baseline="0" dirty="0"/>
              <a:t>Deploy, In Admin Console, Import Bindings, Start.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baseline="0" dirty="0"/>
              <a:t>Run and Test with </a:t>
            </a:r>
            <a:r>
              <a:rPr lang="sv-SE" sz="1400" b="1" baseline="0" dirty="0"/>
              <a:t>DebugView</a:t>
            </a:r>
            <a:r>
              <a:rPr lang="sv-SE" sz="1400" b="0" baseline="0" dirty="0"/>
              <a:t> open to show difference.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baseline="0" dirty="0"/>
              <a:t>First run with ForwardOnly False, then True</a:t>
            </a:r>
            <a:endParaRPr lang="sv-SE" sz="14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13.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A6FE1A-8D4E-4FD0-ACAD-4AF52BE63492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326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8144E35-40E7-4AAB-A5E9-3235710F6BE9}" type="datetime4">
              <a:rPr lang="de-DE" smtClean="0"/>
              <a:pPr>
                <a:defRPr/>
              </a:pPr>
              <a:t>13.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C88096-720D-4455-BB96-AB0C9EDCD546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5680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137E-BC1C-407D-BFE8-80ECE3881BEF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1F93-68C1-4A2B-AE58-3B699668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53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137E-BC1C-407D-BFE8-80ECE3881BEF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1F93-68C1-4A2B-AE58-3B699668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3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137E-BC1C-407D-BFE8-80ECE3881BEF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1F93-68C1-4A2B-AE58-3B699668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3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137E-BC1C-407D-BFE8-80ECE3881BEF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1F93-68C1-4A2B-AE58-3B699668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67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137E-BC1C-407D-BFE8-80ECE3881BEF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1F93-68C1-4A2B-AE58-3B699668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83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137E-BC1C-407D-BFE8-80ECE3881BEF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1F93-68C1-4A2B-AE58-3B699668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0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137E-BC1C-407D-BFE8-80ECE3881BEF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1F93-68C1-4A2B-AE58-3B699668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2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137E-BC1C-407D-BFE8-80ECE3881BEF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1F93-68C1-4A2B-AE58-3B699668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0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137E-BC1C-407D-BFE8-80ECE3881BEF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1F93-68C1-4A2B-AE58-3B699668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06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137E-BC1C-407D-BFE8-80ECE3881BEF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1F93-68C1-4A2B-AE58-3B699668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18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137E-BC1C-407D-BFE8-80ECE3881BEF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1F93-68C1-4A2B-AE58-3B699668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1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A137E-BC1C-407D-BFE8-80ECE3881BEF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61F93-68C1-4A2B-AE58-3B699668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76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btsplcw.codeplex.com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ubrik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Developing Integration Solutions using Microsoft BizTalk Server 2016</a:t>
            </a:r>
            <a:endParaRPr lang="en-GB" dirty="0"/>
          </a:p>
        </p:txBody>
      </p:sp>
      <p:sp>
        <p:nvSpPr>
          <p:cNvPr id="4098" name="Underrubrik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Pipelines</a:t>
            </a:r>
          </a:p>
        </p:txBody>
      </p:sp>
      <p:sp>
        <p:nvSpPr>
          <p:cNvPr id="4101" name="Platshållare för datum 4"/>
          <p:cNvSpPr>
            <a:spLocks noGrp="1"/>
          </p:cNvSpPr>
          <p:nvPr>
            <p:ph type="dt" sz="half" idx="10"/>
          </p:nvPr>
        </p:nvSpPr>
        <p:spPr>
          <a:xfrm>
            <a:off x="790216" y="6350023"/>
            <a:ext cx="1117487" cy="365125"/>
          </a:xfrm>
        </p:spPr>
        <p:txBody>
          <a:bodyPr/>
          <a:lstStyle/>
          <a:p>
            <a:r>
              <a:rPr lang="sv-SE" dirty="0"/>
              <a:t>2010-01-11</a:t>
            </a:r>
            <a:endParaRPr lang="en-GB" dirty="0"/>
          </a:p>
        </p:txBody>
      </p:sp>
      <p:sp>
        <p:nvSpPr>
          <p:cNvPr id="4100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3310-FD83-4AA7-B24E-B918A77480DB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826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33" y="1268760"/>
            <a:ext cx="7955334" cy="5119848"/>
          </a:xfrm>
          <a:prstGeom prst="rect">
            <a:avLst/>
          </a:prstGeom>
          <a:effectLst>
            <a:softEdge rad="139700"/>
          </a:effectLst>
        </p:spPr>
      </p:pic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the Pipeline Designer</a:t>
            </a:r>
            <a:endParaRPr lang="sv-SE"/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596954" y="4437112"/>
            <a:ext cx="1143000" cy="428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Toolbox</a:t>
            </a: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2339752" y="5661248"/>
            <a:ext cx="1500188" cy="428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Design Surface</a:t>
            </a:r>
          </a:p>
        </p:txBody>
      </p:sp>
      <p:sp>
        <p:nvSpPr>
          <p:cNvPr id="10" name="Curved Down Arrow 9"/>
          <p:cNvSpPr>
            <a:spLocks noChangeArrowheads="1"/>
          </p:cNvSpPr>
          <p:nvPr/>
        </p:nvSpPr>
        <p:spPr bwMode="auto">
          <a:xfrm rot="1218150">
            <a:off x="2200257" y="3151834"/>
            <a:ext cx="2745888" cy="834831"/>
          </a:xfrm>
          <a:prstGeom prst="curvedDownArrow">
            <a:avLst>
              <a:gd name="adj1" fmla="val 25002"/>
              <a:gd name="adj2" fmla="val 116216"/>
              <a:gd name="adj3" fmla="val 25000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Pipeline Components</a:t>
            </a:r>
          </a:p>
        </p:txBody>
      </p:sp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755576" y="1412776"/>
            <a:ext cx="3753141" cy="4176464"/>
            <a:chOff x="4786314" y="1714488"/>
            <a:chExt cx="3214709" cy="1714512"/>
          </a:xfrm>
        </p:grpSpPr>
        <p:sp>
          <p:nvSpPr>
            <p:cNvPr id="7" name="Rounded Rectangle 6"/>
            <p:cNvSpPr>
              <a:spLocks noChangeArrowheads="1"/>
            </p:cNvSpPr>
            <p:nvPr/>
          </p:nvSpPr>
          <p:spPr bwMode="auto">
            <a:xfrm>
              <a:off x="4786314" y="1714488"/>
              <a:ext cx="3214709" cy="17145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>
                <a:latin typeface="+mn-lt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786314" y="1836727"/>
              <a:ext cx="3214709" cy="1975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40000"/>
                </a:spcBef>
                <a:buClr>
                  <a:srgbClr val="8DACD0"/>
                </a:buClr>
                <a:buSzPct val="80000"/>
                <a:defRPr/>
              </a:pPr>
              <a:r>
                <a:rPr lang="en-US" b="1" dirty="0"/>
                <a:t>Receive Pipeline Components</a:t>
              </a:r>
            </a:p>
          </p:txBody>
        </p:sp>
      </p:grp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5076057" y="2204864"/>
            <a:ext cx="3214687" cy="3600400"/>
            <a:chOff x="4786314" y="1714488"/>
            <a:chExt cx="3214709" cy="1714512"/>
          </a:xfrm>
        </p:grpSpPr>
        <p:sp>
          <p:nvSpPr>
            <p:cNvPr id="10" name="Rounded Rectangle 9"/>
            <p:cNvSpPr>
              <a:spLocks noChangeArrowheads="1"/>
            </p:cNvSpPr>
            <p:nvPr/>
          </p:nvSpPr>
          <p:spPr bwMode="auto">
            <a:xfrm>
              <a:off x="4786314" y="1714488"/>
              <a:ext cx="3214709" cy="17145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>
                <a:latin typeface="+mn-lt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86315" y="1836727"/>
              <a:ext cx="3214708" cy="3139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40000"/>
                </a:spcBef>
                <a:buClr>
                  <a:srgbClr val="8DACD0"/>
                </a:buClr>
                <a:buSzPct val="80000"/>
                <a:defRPr/>
              </a:pPr>
              <a:r>
                <a:rPr lang="en-US" b="1" dirty="0"/>
                <a:t>Send Pipeline Components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2973884"/>
            <a:ext cx="2640854" cy="24713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971" y="2081758"/>
            <a:ext cx="28003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856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Securing Data by Using a Pipeline</a:t>
            </a:r>
            <a:endParaRPr lang="sv-SE"/>
          </a:p>
        </p:txBody>
      </p:sp>
      <p:grpSp>
        <p:nvGrpSpPr>
          <p:cNvPr id="15365" name="Group 16"/>
          <p:cNvGrpSpPr>
            <a:grpSpLocks/>
          </p:cNvGrpSpPr>
          <p:nvPr/>
        </p:nvGrpSpPr>
        <p:grpSpPr bwMode="auto">
          <a:xfrm>
            <a:off x="4286250" y="3143250"/>
            <a:ext cx="4481513" cy="3181350"/>
            <a:chOff x="2143108" y="3000372"/>
            <a:chExt cx="4481541" cy="3181362"/>
          </a:xfrm>
        </p:grpSpPr>
        <p:pic>
          <p:nvPicPr>
            <p:cNvPr id="266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143108" y="4714878"/>
              <a:ext cx="4419628" cy="1466856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5369" name="Straight Arrow Connector 9"/>
            <p:cNvCxnSpPr>
              <a:cxnSpLocks noChangeShapeType="1"/>
            </p:cNvCxnSpPr>
            <p:nvPr/>
          </p:nvCxnSpPr>
          <p:spPr bwMode="auto">
            <a:xfrm rot="5400000" flipH="1" flipV="1">
              <a:off x="4572000" y="4785528"/>
              <a:ext cx="71438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0" name="Straight Arrow Connector 11"/>
            <p:cNvCxnSpPr>
              <a:cxnSpLocks noChangeShapeType="1"/>
            </p:cNvCxnSpPr>
            <p:nvPr/>
          </p:nvCxnSpPr>
          <p:spPr bwMode="auto">
            <a:xfrm rot="16200000" flipH="1">
              <a:off x="4714082" y="4784734"/>
              <a:ext cx="71438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15371" name="Picture 33" descr="Security_Secure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6512" y="5286388"/>
              <a:ext cx="338137" cy="544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5372" name="Group 15"/>
            <p:cNvGrpSpPr>
              <a:grpSpLocks/>
            </p:cNvGrpSpPr>
            <p:nvPr/>
          </p:nvGrpSpPr>
          <p:grpSpPr bwMode="auto">
            <a:xfrm>
              <a:off x="3857620" y="3000372"/>
              <a:ext cx="2286016" cy="1357322"/>
              <a:chOff x="3286116" y="1643050"/>
              <a:chExt cx="2286016" cy="1357322"/>
            </a:xfrm>
          </p:grpSpPr>
          <p:sp>
            <p:nvSpPr>
              <p:cNvPr id="14" name="Rounded Rectangle 13"/>
              <p:cNvSpPr>
                <a:spLocks noChangeArrowheads="1"/>
              </p:cNvSpPr>
              <p:nvPr/>
            </p:nvSpPr>
            <p:spPr bwMode="auto">
              <a:xfrm>
                <a:off x="3286115" y="1643050"/>
                <a:ext cx="2286014" cy="135731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C78"/>
                  </a:gs>
                  <a:gs pos="35001">
                    <a:srgbClr val="FFFBA1"/>
                  </a:gs>
                  <a:gs pos="100000">
                    <a:srgbClr val="FFFDD7"/>
                  </a:gs>
                </a:gsLst>
                <a:lin ang="16200000" scaled="1"/>
              </a:gradFill>
              <a:ln w="9525" algn="ctr">
                <a:solidFill>
                  <a:srgbClr val="FFCB00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wrap="none" lIns="0" tIns="0" rIns="0" bIns="0" anchor="ctr"/>
              <a:lstStyle/>
              <a:p>
                <a:pPr algn="ctr">
                  <a:buClr>
                    <a:schemeClr val="bg2"/>
                  </a:buClr>
                  <a:defRPr/>
                </a:pPr>
                <a:endParaRPr lang="sv-SE">
                  <a:latin typeface="+mn-lt"/>
                  <a:cs typeface="+mn-cs"/>
                </a:endParaRPr>
              </a:p>
            </p:txBody>
          </p:sp>
          <p:pic>
            <p:nvPicPr>
              <p:cNvPr id="15374" name="Picture 31" descr="Security_Keys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1934" y="2143116"/>
                <a:ext cx="520700" cy="733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375" name="TextBox 14"/>
              <p:cNvSpPr txBox="1">
                <a:spLocks noChangeArrowheads="1"/>
              </p:cNvSpPr>
              <p:nvPr/>
            </p:nvSpPr>
            <p:spPr bwMode="auto">
              <a:xfrm>
                <a:off x="3357554" y="1714488"/>
                <a:ext cx="2056973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MIME/SMIME Encoder</a:t>
                </a:r>
                <a:endParaRPr lang="en-US" b="1"/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571500" y="1500188"/>
            <a:ext cx="3975100" cy="15478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defRPr/>
            </a:pPr>
            <a:r>
              <a:rPr lang="en-US" sz="1800" b="1" dirty="0"/>
              <a:t>MIME/SMIME Encoder Component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Use for secure exchange of messages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Can use to encode, sign, and encrypt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Supports multi-part messages</a:t>
            </a:r>
          </a:p>
          <a:p>
            <a:pPr>
              <a:defRPr/>
            </a:pPr>
            <a:endParaRPr lang="sv-SE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28750" y="3286125"/>
            <a:ext cx="1533525" cy="31194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Demonstration: Working with Pipelines</a:t>
            </a:r>
            <a:endParaRPr lang="sv-SE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Create and configure a receive pipeline</a:t>
            </a:r>
          </a:p>
          <a:p>
            <a:pPr marL="0" indent="0">
              <a:buFontTx/>
              <a:buNone/>
              <a:defRPr/>
            </a:pPr>
            <a:endParaRPr lang="sv-SE" dirty="0"/>
          </a:p>
        </p:txBody>
      </p:sp>
      <p:pic>
        <p:nvPicPr>
          <p:cNvPr id="14342" name="Picture 2" descr="http://icons.iconarchive.com/icons/artua/mac/Play-512x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2786063"/>
            <a:ext cx="3786187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7461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Pipeline testing tools</a:t>
            </a:r>
            <a:endParaRPr lang="sv-SE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85813" y="1397000"/>
          <a:ext cx="7643812" cy="2865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81">
                <a:tc>
                  <a:txBody>
                    <a:bodyPr/>
                    <a:lstStyle/>
                    <a:p>
                      <a:r>
                        <a:rPr lang="sv-SE" sz="1800" dirty="0"/>
                        <a:t>Tool</a:t>
                      </a:r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r>
                        <a:rPr lang="sv-SE" sz="1800" dirty="0"/>
                        <a:t>Usages</a:t>
                      </a:r>
                    </a:p>
                  </a:txBody>
                  <a:tcPr marL="91439" marR="91439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Pipeline.exe</a:t>
                      </a:r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Produces entire document</a:t>
                      </a:r>
                    </a:p>
                  </a:txBody>
                  <a:tcPr marL="91439" marR="91439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FFAsm.exe</a:t>
                      </a:r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Used for flat-file assembler component debugging</a:t>
                      </a:r>
                    </a:p>
                  </a:txBody>
                  <a:tcPr marL="91439" marR="91439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FFDasm.exe</a:t>
                      </a:r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Used for flat-file disassembler component debugging</a:t>
                      </a:r>
                    </a:p>
                  </a:txBody>
                  <a:tcPr marL="91439" marR="91439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XMLAsm.exe</a:t>
                      </a:r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Used for XML-file assembler component debugging</a:t>
                      </a:r>
                    </a:p>
                  </a:txBody>
                  <a:tcPr marL="91439" marR="91439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1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XMLDasm.exe</a:t>
                      </a:r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Used for XML-file disassembler component debugging</a:t>
                      </a:r>
                    </a:p>
                    <a:p>
                      <a:endParaRPr lang="sv-SE" sz="1800" dirty="0"/>
                    </a:p>
                  </a:txBody>
                  <a:tcPr marL="91439" marR="91439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81">
                <a:tc>
                  <a:txBody>
                    <a:bodyPr/>
                    <a:lstStyle/>
                    <a:p>
                      <a:endParaRPr lang="sv-SE" sz="1800"/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endParaRPr lang="sv-SE" sz="1800" dirty="0"/>
                    </a:p>
                  </a:txBody>
                  <a:tcPr marL="91439" marR="91439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415" name="TextBox 8"/>
          <p:cNvSpPr txBox="1">
            <a:spLocks noChangeArrowheads="1"/>
          </p:cNvSpPr>
          <p:nvPr/>
        </p:nvSpPr>
        <p:spPr bwMode="auto">
          <a:xfrm>
            <a:off x="1436688" y="5072063"/>
            <a:ext cx="69215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sz="2400"/>
              <a:t>All pipeline tools are located in:</a:t>
            </a:r>
          </a:p>
          <a:p>
            <a:pPr eaLnBrk="1" hangingPunct="1"/>
            <a:r>
              <a:rPr lang="sv-SE" sz="2400" b="1"/>
              <a:t>[BizTalk install Dir]\SDK\Utilities\PipelineTools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57313" y="4572000"/>
            <a:ext cx="1143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Hint!</a:t>
            </a:r>
          </a:p>
        </p:txBody>
      </p:sp>
      <p:pic>
        <p:nvPicPr>
          <p:cNvPr id="16417" name="Picture 3" descr="C:\xxx\Ikoner\Ikoner\Application Basics\48x48\shadow\lightbulb_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4500563"/>
            <a:ext cx="617537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dirty="0"/>
              <a:t>Lesson 3: Custom pipeline components</a:t>
            </a:r>
            <a:endParaRPr lang="sv-SE" dirty="0"/>
          </a:p>
        </p:txBody>
      </p:sp>
      <p:sp>
        <p:nvSpPr>
          <p:cNvPr id="12291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b="1" dirty="0"/>
              <a:t>Custom Pipeline Components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b="1" dirty="0"/>
              <a:t>Forward Only Streaming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b="1" dirty="0"/>
              <a:t>Demonstration: Forward Only Streaming</a:t>
            </a:r>
          </a:p>
          <a:p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4236588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Pipeline Components</a:t>
            </a:r>
            <a:endParaRPr lang="sv-SE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sv-SE" b="1"/>
              <a:t>How?</a:t>
            </a:r>
          </a:p>
        </p:txBody>
      </p:sp>
      <p:grpSp>
        <p:nvGrpSpPr>
          <p:cNvPr id="17414" name="Group 7"/>
          <p:cNvGrpSpPr>
            <a:grpSpLocks/>
          </p:cNvGrpSpPr>
          <p:nvPr/>
        </p:nvGrpSpPr>
        <p:grpSpPr bwMode="auto">
          <a:xfrm>
            <a:off x="928688" y="2000250"/>
            <a:ext cx="3429000" cy="1714500"/>
            <a:chOff x="4786314" y="1714488"/>
            <a:chExt cx="3429024" cy="1714512"/>
          </a:xfrm>
        </p:grpSpPr>
        <p:sp>
          <p:nvSpPr>
            <p:cNvPr id="7" name="Rounded Rectangle 6"/>
            <p:cNvSpPr>
              <a:spLocks noChangeArrowheads="1"/>
            </p:cNvSpPr>
            <p:nvPr/>
          </p:nvSpPr>
          <p:spPr bwMode="auto">
            <a:xfrm>
              <a:off x="4786314" y="1714488"/>
              <a:ext cx="3214709" cy="17145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>
                <a:latin typeface="+mn-lt"/>
                <a:cs typeface="+mn-cs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57751" y="1836727"/>
              <a:ext cx="3357587" cy="152083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40000"/>
                </a:spcBef>
                <a:buClr>
                  <a:srgbClr val="8DACD0"/>
                </a:buClr>
                <a:buSzPct val="80000"/>
                <a:defRPr/>
              </a:pPr>
              <a:r>
                <a:rPr lang="en-US" b="1" dirty="0"/>
                <a:t>Three types of components</a:t>
              </a:r>
            </a:p>
            <a:p>
              <a:pPr marL="285750" indent="-285750">
                <a:lnSpc>
                  <a:spcPct val="90000"/>
                </a:lnSpc>
                <a:spcBef>
                  <a:spcPct val="40000"/>
                </a:spcBef>
                <a:buClr>
                  <a:srgbClr val="8DACD0"/>
                </a:buClr>
                <a:buSzPct val="80000"/>
                <a:buFont typeface="Arial" pitchFamily="34" charset="0"/>
                <a:buChar char="•"/>
                <a:defRPr/>
              </a:pPr>
              <a:r>
                <a:rPr lang="en-US" dirty="0"/>
                <a:t>General</a:t>
              </a:r>
            </a:p>
            <a:p>
              <a:pPr marL="285750" indent="-285750">
                <a:lnSpc>
                  <a:spcPct val="90000"/>
                </a:lnSpc>
                <a:spcBef>
                  <a:spcPct val="40000"/>
                </a:spcBef>
                <a:buClr>
                  <a:srgbClr val="8DACD0"/>
                </a:buClr>
                <a:buSzPct val="80000"/>
                <a:buFont typeface="Arial" pitchFamily="34" charset="0"/>
                <a:buChar char="•"/>
                <a:defRPr/>
              </a:pPr>
              <a:r>
                <a:rPr lang="en-US" dirty="0"/>
                <a:t>Assembling</a:t>
              </a:r>
            </a:p>
            <a:p>
              <a:pPr marL="285750" indent="-285750">
                <a:lnSpc>
                  <a:spcPct val="90000"/>
                </a:lnSpc>
                <a:spcBef>
                  <a:spcPct val="40000"/>
                </a:spcBef>
                <a:buClr>
                  <a:srgbClr val="8DACD0"/>
                </a:buClr>
                <a:buSzPct val="80000"/>
                <a:buFont typeface="Arial" pitchFamily="34" charset="0"/>
                <a:buChar char="•"/>
                <a:defRPr/>
              </a:pPr>
              <a:r>
                <a:rPr lang="en-US" dirty="0"/>
                <a:t>Disassembling</a:t>
              </a:r>
            </a:p>
            <a:p>
              <a:pPr>
                <a:defRPr/>
              </a:pPr>
              <a:endParaRPr lang="sv-SE" dirty="0"/>
            </a:p>
          </p:txBody>
        </p:sp>
      </p:grpSp>
      <p:grpSp>
        <p:nvGrpSpPr>
          <p:cNvPr id="17415" name="Group 8"/>
          <p:cNvGrpSpPr>
            <a:grpSpLocks/>
          </p:cNvGrpSpPr>
          <p:nvPr/>
        </p:nvGrpSpPr>
        <p:grpSpPr bwMode="auto">
          <a:xfrm>
            <a:off x="4572000" y="2786063"/>
            <a:ext cx="3429000" cy="2143125"/>
            <a:chOff x="4786314" y="1714488"/>
            <a:chExt cx="3429024" cy="1963162"/>
          </a:xfrm>
        </p:grpSpPr>
        <p:sp>
          <p:nvSpPr>
            <p:cNvPr id="10" name="Rounded Rectangle 9"/>
            <p:cNvSpPr>
              <a:spLocks noChangeArrowheads="1"/>
            </p:cNvSpPr>
            <p:nvPr/>
          </p:nvSpPr>
          <p:spPr bwMode="auto">
            <a:xfrm>
              <a:off x="4786314" y="1714488"/>
              <a:ext cx="3214711" cy="171449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>
                <a:latin typeface="+mn-lt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857753" y="1836640"/>
              <a:ext cx="3357585" cy="18410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40000"/>
                </a:spcBef>
                <a:buClr>
                  <a:srgbClr val="8DACD0"/>
                </a:buClr>
                <a:buSzPct val="80000"/>
                <a:defRPr/>
              </a:pPr>
              <a:r>
                <a:rPr lang="en-US" b="1" dirty="0"/>
                <a:t>Interfaces </a:t>
              </a:r>
            </a:p>
            <a:p>
              <a:pPr marL="285750" indent="-285750">
                <a:lnSpc>
                  <a:spcPct val="90000"/>
                </a:lnSpc>
                <a:spcBef>
                  <a:spcPct val="40000"/>
                </a:spcBef>
                <a:buClr>
                  <a:srgbClr val="8DACD0"/>
                </a:buClr>
                <a:buSzPct val="80000"/>
                <a:buFont typeface="Arial" pitchFamily="34" charset="0"/>
                <a:buChar char="•"/>
                <a:defRPr/>
              </a:pPr>
              <a:r>
                <a:rPr lang="en-US" dirty="0" err="1"/>
                <a:t>IBaseComponent</a:t>
              </a:r>
              <a:endParaRPr lang="en-US" dirty="0"/>
            </a:p>
            <a:p>
              <a:pPr marL="285750" indent="-285750">
                <a:lnSpc>
                  <a:spcPct val="90000"/>
                </a:lnSpc>
                <a:spcBef>
                  <a:spcPct val="40000"/>
                </a:spcBef>
                <a:buClr>
                  <a:srgbClr val="8DACD0"/>
                </a:buClr>
                <a:buSzPct val="80000"/>
                <a:buFont typeface="Arial" pitchFamily="34" charset="0"/>
                <a:buChar char="•"/>
                <a:defRPr/>
              </a:pPr>
              <a:r>
                <a:rPr lang="en-US" dirty="0" err="1"/>
                <a:t>IComponent</a:t>
              </a:r>
              <a:endParaRPr lang="en-US" dirty="0"/>
            </a:p>
            <a:p>
              <a:pPr marL="285750" indent="-285750">
                <a:lnSpc>
                  <a:spcPct val="90000"/>
                </a:lnSpc>
                <a:spcBef>
                  <a:spcPct val="40000"/>
                </a:spcBef>
                <a:buClr>
                  <a:srgbClr val="8DACD0"/>
                </a:buClr>
                <a:buSzPct val="80000"/>
                <a:buFont typeface="Arial" pitchFamily="34" charset="0"/>
                <a:buChar char="•"/>
                <a:defRPr/>
              </a:pPr>
              <a:r>
                <a:rPr lang="en-US" dirty="0" err="1"/>
                <a:t>IComponentUI</a:t>
              </a:r>
              <a:endParaRPr lang="en-US" dirty="0"/>
            </a:p>
            <a:p>
              <a:pPr marL="285750" indent="-285750">
                <a:lnSpc>
                  <a:spcPct val="90000"/>
                </a:lnSpc>
                <a:spcBef>
                  <a:spcPct val="40000"/>
                </a:spcBef>
                <a:buClr>
                  <a:srgbClr val="8DACD0"/>
                </a:buClr>
                <a:buSzPct val="80000"/>
                <a:buFont typeface="Arial" pitchFamily="34" charset="0"/>
                <a:buChar char="•"/>
                <a:defRPr/>
              </a:pPr>
              <a:r>
                <a:rPr lang="en-US" dirty="0" err="1"/>
                <a:t>IPersistPropertyBag</a:t>
              </a:r>
              <a:endParaRPr lang="en-US" dirty="0"/>
            </a:p>
            <a:p>
              <a:pPr>
                <a:defRPr/>
              </a:pPr>
              <a:endParaRPr lang="sv-S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655763" y="4916488"/>
            <a:ext cx="1143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Hint!</a:t>
            </a:r>
          </a:p>
        </p:txBody>
      </p:sp>
      <p:pic>
        <p:nvPicPr>
          <p:cNvPr id="17417" name="Picture 3" descr="C:\xxx\Ikoner\Ikoner\Application Basics\48x48\shadow\lightbulb_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263" y="4845050"/>
            <a:ext cx="617537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39900" y="5345113"/>
            <a:ext cx="5903913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BizTalk Server Pipeline Component Wizard from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Codeplex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http://btsplcw.codeplex.com/</a:t>
            </a:r>
            <a:endParaRPr lang="sv-S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Pipeline Components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sv-SE" b="1" dirty="0"/>
              <a:t>Why?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sz="1800" dirty="0"/>
              <a:t>Non-XML validations 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sz="1800" dirty="0"/>
              <a:t>Non-supported decryption algorithms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sz="1800" dirty="0"/>
              <a:t>Non-supported signature formats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sz="1800" dirty="0"/>
              <a:t>Custom data conversions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sz="1800" dirty="0"/>
              <a:t>Advanced routing requirements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sz="1800" dirty="0"/>
              <a:t>Specialized processing</a:t>
            </a:r>
          </a:p>
          <a:p>
            <a:pPr>
              <a:defRPr/>
            </a:pPr>
            <a:endParaRPr lang="sv-SE" dirty="0"/>
          </a:p>
        </p:txBody>
      </p:sp>
      <p:sp>
        <p:nvSpPr>
          <p:cNvPr id="18438" name="TextBox 8"/>
          <p:cNvSpPr txBox="1">
            <a:spLocks noChangeArrowheads="1"/>
          </p:cNvSpPr>
          <p:nvPr/>
        </p:nvSpPr>
        <p:spPr bwMode="auto">
          <a:xfrm>
            <a:off x="1436688" y="5072063"/>
            <a:ext cx="69934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sz="2400" dirty="0"/>
              <a:t>Avoid loading the message into an XmlDocument!</a:t>
            </a:r>
            <a:endParaRPr lang="sv-SE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357313" y="4572000"/>
            <a:ext cx="1143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Hint!</a:t>
            </a:r>
          </a:p>
        </p:txBody>
      </p:sp>
      <p:pic>
        <p:nvPicPr>
          <p:cNvPr id="18440" name="Picture 3" descr="C:\xxx\Ikoner\Ikoner\Application Basics\48x48\shadow\lightbulb_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4500563"/>
            <a:ext cx="617537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Pipeline Components</a:t>
            </a:r>
            <a:endParaRPr lang="sv-SE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38125" y="3554413"/>
            <a:ext cx="8686800" cy="22320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</a:rPr>
              <a:t>public </a:t>
            </a:r>
            <a:r>
              <a:rPr lang="en-US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</a:rPr>
              <a:t>IBaseMessage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</a:rPr>
              <a:t> Execute(</a:t>
            </a:r>
            <a:r>
              <a:rPr lang="en-US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</a:rPr>
              <a:t>IPipelineContext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</a:rPr>
              <a:t> pc, </a:t>
            </a:r>
            <a:r>
              <a:rPr lang="en-US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</a:rPr>
              <a:t>IBaseMessage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</a:rPr>
              <a:t> </a:t>
            </a:r>
            <a:r>
              <a:rPr lang="en-US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</a:rPr>
              <a:t>inmsg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</a:rPr>
              <a:t>)</a:t>
            </a:r>
          </a:p>
          <a:p>
            <a:pPr>
              <a:defRPr/>
            </a:pP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</a:rPr>
              <a:t>{</a:t>
            </a:r>
          </a:p>
          <a:p>
            <a:pPr>
              <a:defRPr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    </a:t>
            </a:r>
            <a:r>
              <a:rPr lang="pt-BR" sz="1400" b="1" dirty="0">
                <a:latin typeface="Consolas" pitchFamily="49" charset="0"/>
              </a:rPr>
              <a:t>inmsg.Context.Promote("Customer", "http://MyNameSpace", "Vandelay Industries");</a:t>
            </a:r>
          </a:p>
          <a:p>
            <a:pPr>
              <a:defRPr/>
            </a:pPr>
            <a:r>
              <a:rPr lang="pt-BR" sz="1400" b="1" dirty="0">
                <a:latin typeface="Consolas" pitchFamily="49" charset="0"/>
              </a:rPr>
              <a:t>    inmsg.Context.Write("Customer", "http://MyNameSpace", "Vandelay Industries");</a:t>
            </a:r>
            <a:endParaRPr lang="en-US" sz="1400" b="1" dirty="0">
              <a:latin typeface="Consolas" pitchFamily="49" charset="0"/>
            </a:endParaRPr>
          </a:p>
          <a:p>
            <a:pPr>
              <a:defRPr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}</a:t>
            </a:r>
          </a:p>
        </p:txBody>
      </p:sp>
      <p:pic>
        <p:nvPicPr>
          <p:cNvPr id="194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3" y="1876425"/>
            <a:ext cx="44100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209800"/>
            <a:ext cx="8953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Pipeline Components </a:t>
            </a:r>
            <a:endParaRPr lang="sv-SE"/>
          </a:p>
        </p:txBody>
      </p:sp>
      <p:grpSp>
        <p:nvGrpSpPr>
          <p:cNvPr id="20485" name="Grupp 6"/>
          <p:cNvGrpSpPr>
            <a:grpSpLocks/>
          </p:cNvGrpSpPr>
          <p:nvPr/>
        </p:nvGrpSpPr>
        <p:grpSpPr bwMode="auto">
          <a:xfrm>
            <a:off x="2905125" y="1457325"/>
            <a:ext cx="2619375" cy="742950"/>
            <a:chOff x="2686050" y="1819275"/>
            <a:chExt cx="2619375" cy="742950"/>
          </a:xfrm>
        </p:grpSpPr>
        <p:sp>
          <p:nvSpPr>
            <p:cNvPr id="20497" name="Rektangel med rundade hörn 4"/>
            <p:cNvSpPr>
              <a:spLocks noChangeArrowheads="1"/>
            </p:cNvSpPr>
            <p:nvPr/>
          </p:nvSpPr>
          <p:spPr bwMode="auto">
            <a:xfrm>
              <a:off x="2714625" y="1819275"/>
              <a:ext cx="2562225" cy="74295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r"/>
              <a:endParaRPr lang="sv-SE" sz="2000"/>
            </a:p>
          </p:txBody>
        </p:sp>
        <p:sp>
          <p:nvSpPr>
            <p:cNvPr id="20498" name="textruta 5"/>
            <p:cNvSpPr txBox="1">
              <a:spLocks noChangeArrowheads="1"/>
            </p:cNvSpPr>
            <p:nvPr/>
          </p:nvSpPr>
          <p:spPr bwMode="auto">
            <a:xfrm>
              <a:off x="2686050" y="1838325"/>
              <a:ext cx="26193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 sz="2000"/>
                <a:t>System.IO.Stream</a:t>
              </a:r>
            </a:p>
          </p:txBody>
        </p:sp>
      </p:grpSp>
      <p:grpSp>
        <p:nvGrpSpPr>
          <p:cNvPr id="20486" name="Grupp 7"/>
          <p:cNvGrpSpPr>
            <a:grpSpLocks/>
          </p:cNvGrpSpPr>
          <p:nvPr/>
        </p:nvGrpSpPr>
        <p:grpSpPr bwMode="auto">
          <a:xfrm>
            <a:off x="1257300" y="2771775"/>
            <a:ext cx="2619375" cy="1019175"/>
            <a:chOff x="2686050" y="1819275"/>
            <a:chExt cx="2619375" cy="742950"/>
          </a:xfrm>
        </p:grpSpPr>
        <p:sp>
          <p:nvSpPr>
            <p:cNvPr id="20495" name="Rektangel med rundade hörn 8"/>
            <p:cNvSpPr>
              <a:spLocks noChangeArrowheads="1"/>
            </p:cNvSpPr>
            <p:nvPr/>
          </p:nvSpPr>
          <p:spPr bwMode="auto">
            <a:xfrm>
              <a:off x="2714625" y="1819275"/>
              <a:ext cx="2562225" cy="74295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r"/>
              <a:endParaRPr lang="sv-SE" sz="2000"/>
            </a:p>
          </p:txBody>
        </p:sp>
        <p:sp>
          <p:nvSpPr>
            <p:cNvPr id="20496" name="textruta 9"/>
            <p:cNvSpPr txBox="1">
              <a:spLocks noChangeArrowheads="1"/>
            </p:cNvSpPr>
            <p:nvPr/>
          </p:nvSpPr>
          <p:spPr bwMode="auto">
            <a:xfrm>
              <a:off x="2686050" y="1838325"/>
              <a:ext cx="26193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 sz="2000"/>
                <a:t>FileStream</a:t>
              </a:r>
            </a:p>
          </p:txBody>
        </p:sp>
      </p:grpSp>
      <p:grpSp>
        <p:nvGrpSpPr>
          <p:cNvPr id="20487" name="Grupp 10"/>
          <p:cNvGrpSpPr>
            <a:grpSpLocks/>
          </p:cNvGrpSpPr>
          <p:nvPr/>
        </p:nvGrpSpPr>
        <p:grpSpPr bwMode="auto">
          <a:xfrm>
            <a:off x="4562475" y="2781300"/>
            <a:ext cx="2619375" cy="990600"/>
            <a:chOff x="2686050" y="1819275"/>
            <a:chExt cx="2619375" cy="742950"/>
          </a:xfrm>
        </p:grpSpPr>
        <p:sp>
          <p:nvSpPr>
            <p:cNvPr id="20493" name="Rektangel med rundade hörn 11"/>
            <p:cNvSpPr>
              <a:spLocks noChangeArrowheads="1"/>
            </p:cNvSpPr>
            <p:nvPr/>
          </p:nvSpPr>
          <p:spPr bwMode="auto">
            <a:xfrm>
              <a:off x="2714625" y="1819275"/>
              <a:ext cx="2562225" cy="74295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r"/>
              <a:endParaRPr lang="sv-SE" sz="2000"/>
            </a:p>
          </p:txBody>
        </p:sp>
        <p:sp>
          <p:nvSpPr>
            <p:cNvPr id="20494" name="textruta 12"/>
            <p:cNvSpPr txBox="1">
              <a:spLocks noChangeArrowheads="1"/>
            </p:cNvSpPr>
            <p:nvPr/>
          </p:nvSpPr>
          <p:spPr bwMode="auto">
            <a:xfrm>
              <a:off x="2686050" y="1838325"/>
              <a:ext cx="26193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 sz="2000"/>
                <a:t>FtpStream</a:t>
              </a:r>
            </a:p>
          </p:txBody>
        </p:sp>
      </p:grpSp>
      <p:cxnSp>
        <p:nvCxnSpPr>
          <p:cNvPr id="20488" name="Vinklad  14"/>
          <p:cNvCxnSpPr>
            <a:cxnSpLocks noChangeShapeType="1"/>
            <a:stCxn id="20495" idx="0"/>
            <a:endCxn id="20497" idx="2"/>
          </p:cNvCxnSpPr>
          <p:nvPr/>
        </p:nvCxnSpPr>
        <p:spPr bwMode="auto">
          <a:xfrm rot="5400000" flipH="1" flipV="1">
            <a:off x="3105151" y="1662112"/>
            <a:ext cx="571500" cy="1647825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9" name="Vinklad  16"/>
          <p:cNvCxnSpPr>
            <a:cxnSpLocks noChangeShapeType="1"/>
            <a:stCxn id="20493" idx="0"/>
            <a:endCxn id="20497" idx="2"/>
          </p:cNvCxnSpPr>
          <p:nvPr/>
        </p:nvCxnSpPr>
        <p:spPr bwMode="auto">
          <a:xfrm rot="16200000" flipV="1">
            <a:off x="4752975" y="1662113"/>
            <a:ext cx="581025" cy="165735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0" name="textruta 17"/>
          <p:cNvSpPr txBox="1">
            <a:spLocks noChangeArrowheads="1"/>
          </p:cNvSpPr>
          <p:nvPr/>
        </p:nvSpPr>
        <p:spPr bwMode="auto">
          <a:xfrm>
            <a:off x="1209675" y="4076700"/>
            <a:ext cx="738187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sz="2400" b="1"/>
              <a:t>Microsoft.BizTalk.Streaming.dll</a:t>
            </a:r>
          </a:p>
          <a:p>
            <a:pPr eaLnBrk="1" hangingPunct="1">
              <a:buFont typeface="Arial" charset="0"/>
              <a:buChar char="•"/>
            </a:pPr>
            <a:r>
              <a:rPr lang="sv-SE" sz="2400"/>
              <a:t> VirtualStream</a:t>
            </a:r>
          </a:p>
          <a:p>
            <a:pPr eaLnBrk="1" hangingPunct="1">
              <a:buFont typeface="Arial" charset="0"/>
              <a:buChar char="•"/>
            </a:pPr>
            <a:r>
              <a:rPr lang="sv-SE" sz="2400"/>
              <a:t> CEventingReadStream</a:t>
            </a:r>
          </a:p>
          <a:p>
            <a:pPr eaLnBrk="1" hangingPunct="1">
              <a:buFont typeface="Arial" charset="0"/>
              <a:buChar char="•"/>
            </a:pPr>
            <a:r>
              <a:rPr lang="sv-SE" sz="2400"/>
              <a:t> MarkableForwardOnlyEventingReadStream</a:t>
            </a:r>
          </a:p>
          <a:p>
            <a:pPr eaLnBrk="1" hangingPunct="1">
              <a:buFont typeface="Arial" charset="0"/>
              <a:buChar char="•"/>
            </a:pPr>
            <a:r>
              <a:rPr lang="sv-SE" sz="2400"/>
              <a:t> m fl…</a:t>
            </a:r>
          </a:p>
        </p:txBody>
      </p:sp>
      <p:sp>
        <p:nvSpPr>
          <p:cNvPr id="18" name="Rektangel med rundade hörn 18"/>
          <p:cNvSpPr/>
          <p:nvPr/>
        </p:nvSpPr>
        <p:spPr bwMode="auto">
          <a:xfrm>
            <a:off x="1323975" y="3333750"/>
            <a:ext cx="2476500" cy="36195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sv-SE" sz="1800" dirty="0" err="1"/>
              <a:t>FileConnection</a:t>
            </a:r>
            <a:endParaRPr lang="sv-SE" dirty="0"/>
          </a:p>
        </p:txBody>
      </p:sp>
      <p:sp>
        <p:nvSpPr>
          <p:cNvPr id="19" name="Rektangel med rundade hörn 19"/>
          <p:cNvSpPr/>
          <p:nvPr/>
        </p:nvSpPr>
        <p:spPr bwMode="auto">
          <a:xfrm>
            <a:off x="4629150" y="3324225"/>
            <a:ext cx="2476500" cy="36195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sv-SE" sz="1800" dirty="0" err="1"/>
              <a:t>FtpConnection</a:t>
            </a:r>
            <a:endParaRPr lang="sv-S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>
            <a:spLocks noChangeArrowheads="1"/>
          </p:cNvSpPr>
          <p:nvPr/>
        </p:nvSpPr>
        <p:spPr bwMode="auto">
          <a:xfrm>
            <a:off x="642938" y="2502421"/>
            <a:ext cx="7715250" cy="1368152"/>
          </a:xfrm>
          <a:prstGeom prst="roundRect">
            <a:avLst>
              <a:gd name="adj" fmla="val 628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054100" y="1465263"/>
            <a:ext cx="7023100" cy="4676775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1200" dirty="0"/>
              <a:t>Module 1: Introduction to BizTalk Server</a:t>
            </a:r>
          </a:p>
          <a:p>
            <a:pPr>
              <a:defRPr/>
            </a:pPr>
            <a:r>
              <a:rPr lang="en-US" sz="1200" dirty="0"/>
              <a:t>Module 2: Schemas</a:t>
            </a:r>
          </a:p>
          <a:p>
            <a:pPr>
              <a:defRPr/>
            </a:pPr>
            <a:r>
              <a:rPr lang="en-US" sz="1200" dirty="0"/>
              <a:t>Module 3: Maps</a:t>
            </a:r>
          </a:p>
          <a:p>
            <a:pPr>
              <a:defRPr/>
            </a:pPr>
            <a:r>
              <a:rPr lang="en-US" sz="1200" dirty="0"/>
              <a:t>Module 4: Testing and Deploying BizTalk projects</a:t>
            </a:r>
          </a:p>
          <a:p>
            <a:pPr>
              <a:defRPr/>
            </a:pPr>
            <a:r>
              <a:rPr lang="en-US" b="1" dirty="0"/>
              <a:t>Module 5: Pipelines</a:t>
            </a:r>
          </a:p>
          <a:p>
            <a:pPr lvl="1">
              <a:defRPr/>
            </a:pPr>
            <a:r>
              <a:rPr lang="en-US" b="1" dirty="0"/>
              <a:t>Lesson 1: Introduction to Pipelines</a:t>
            </a:r>
          </a:p>
          <a:p>
            <a:pPr lvl="1">
              <a:defRPr/>
            </a:pPr>
            <a:r>
              <a:rPr lang="en-US" b="1" dirty="0"/>
              <a:t>Lesson 2: Building a Pipeline</a:t>
            </a:r>
          </a:p>
          <a:p>
            <a:pPr lvl="1">
              <a:defRPr/>
            </a:pPr>
            <a:r>
              <a:rPr lang="en-US" b="1" dirty="0"/>
              <a:t>Lesson 3: Custom Pipeline Components</a:t>
            </a:r>
          </a:p>
          <a:p>
            <a:pPr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Module 6: Routing</a:t>
            </a:r>
          </a:p>
          <a:p>
            <a:pPr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Module 7: Adapters</a:t>
            </a:r>
          </a:p>
          <a:p>
            <a:pPr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Module 8: Web Services and WCF </a:t>
            </a:r>
          </a:p>
          <a:p>
            <a:pPr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Module 9: Introduction to Orchestrations </a:t>
            </a:r>
          </a:p>
          <a:p>
            <a:pPr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Module 10: Applied Orchestration Techniques</a:t>
            </a:r>
          </a:p>
          <a:p>
            <a:pPr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Module 11: Business Activity Monitoring</a:t>
            </a:r>
          </a:p>
          <a:p>
            <a:pPr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Module 12: Integrating Business Rules</a:t>
            </a:r>
          </a:p>
          <a:p>
            <a:pPr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Module 13: Deploying and Managing Applications </a:t>
            </a:r>
          </a:p>
          <a:p>
            <a:pPr>
              <a:defRPr/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</a:rPr>
              <a:t>Module 14: Windows Azure BizTalk Services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1" name="Picture 10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68793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68826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68859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5844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Demonstration: Custom Pipeline Components</a:t>
            </a:r>
            <a:endParaRPr lang="sv-SE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Forward-only Streaming</a:t>
            </a:r>
            <a:endParaRPr lang="en-US" dirty="0"/>
          </a:p>
          <a:p>
            <a:endParaRPr lang="sv-SE" dirty="0"/>
          </a:p>
        </p:txBody>
      </p:sp>
      <p:pic>
        <p:nvPicPr>
          <p:cNvPr id="21510" name="Picture 2" descr="http://icons.iconarchive.com/icons/artua/mac/Play-512x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2786063"/>
            <a:ext cx="3786187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6753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Pipeline Components - </a:t>
            </a:r>
            <a:r>
              <a:rPr lang="sv-SE"/>
              <a:t>Forward-only Streaming</a:t>
            </a:r>
          </a:p>
        </p:txBody>
      </p:sp>
      <p:pic>
        <p:nvPicPr>
          <p:cNvPr id="2253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0063" y="3300413"/>
            <a:ext cx="6731000" cy="2032000"/>
          </a:xfrm>
        </p:spPr>
      </p:pic>
      <p:pic>
        <p:nvPicPr>
          <p:cNvPr id="2253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588" y="3576638"/>
            <a:ext cx="187007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535" name="Grupp 9"/>
          <p:cNvGrpSpPr>
            <a:grpSpLocks/>
          </p:cNvGrpSpPr>
          <p:nvPr/>
        </p:nvGrpSpPr>
        <p:grpSpPr bwMode="auto">
          <a:xfrm>
            <a:off x="2500313" y="3319463"/>
            <a:ext cx="1085850" cy="628650"/>
            <a:chOff x="3562350" y="4810125"/>
            <a:chExt cx="1085850" cy="628650"/>
          </a:xfrm>
        </p:grpSpPr>
        <p:sp>
          <p:nvSpPr>
            <p:cNvPr id="22593" name="Explosion 1 6"/>
            <p:cNvSpPr>
              <a:spLocks noChangeArrowheads="1"/>
            </p:cNvSpPr>
            <p:nvPr/>
          </p:nvSpPr>
          <p:spPr bwMode="auto">
            <a:xfrm>
              <a:off x="3590925" y="4810125"/>
              <a:ext cx="1057275" cy="628650"/>
            </a:xfrm>
            <a:prstGeom prst="irregularSeal1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r"/>
              <a:endParaRPr lang="sv-SE" sz="800"/>
            </a:p>
          </p:txBody>
        </p:sp>
        <p:sp>
          <p:nvSpPr>
            <p:cNvPr id="22594" name="textruta 8"/>
            <p:cNvSpPr txBox="1">
              <a:spLocks noChangeArrowheads="1"/>
            </p:cNvSpPr>
            <p:nvPr/>
          </p:nvSpPr>
          <p:spPr bwMode="auto">
            <a:xfrm>
              <a:off x="3562350" y="4905375"/>
              <a:ext cx="10572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/>
                <a:t>Execute</a:t>
              </a:r>
            </a:p>
          </p:txBody>
        </p:sp>
      </p:grpSp>
      <p:grpSp>
        <p:nvGrpSpPr>
          <p:cNvPr id="22536" name="Grupp 10"/>
          <p:cNvGrpSpPr>
            <a:grpSpLocks/>
          </p:cNvGrpSpPr>
          <p:nvPr/>
        </p:nvGrpSpPr>
        <p:grpSpPr bwMode="auto">
          <a:xfrm>
            <a:off x="3548063" y="3328988"/>
            <a:ext cx="1085850" cy="803275"/>
            <a:chOff x="3562350" y="4810125"/>
            <a:chExt cx="1085850" cy="803136"/>
          </a:xfrm>
        </p:grpSpPr>
        <p:sp>
          <p:nvSpPr>
            <p:cNvPr id="22591" name="Explosion 1 11"/>
            <p:cNvSpPr>
              <a:spLocks noChangeArrowheads="1"/>
            </p:cNvSpPr>
            <p:nvPr/>
          </p:nvSpPr>
          <p:spPr bwMode="auto">
            <a:xfrm>
              <a:off x="3590925" y="4810125"/>
              <a:ext cx="1057275" cy="628650"/>
            </a:xfrm>
            <a:prstGeom prst="irregularSeal1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r"/>
              <a:endParaRPr lang="sv-SE" sz="800"/>
            </a:p>
          </p:txBody>
        </p:sp>
        <p:sp>
          <p:nvSpPr>
            <p:cNvPr id="22592" name="textruta 12"/>
            <p:cNvSpPr txBox="1">
              <a:spLocks noChangeArrowheads="1"/>
            </p:cNvSpPr>
            <p:nvPr/>
          </p:nvSpPr>
          <p:spPr bwMode="auto">
            <a:xfrm>
              <a:off x="3562350" y="4905375"/>
              <a:ext cx="1057275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/>
                <a:t>Execute</a:t>
              </a:r>
            </a:p>
            <a:p>
              <a:pPr algn="ctr" eaLnBrk="1" hangingPunct="1"/>
              <a:endParaRPr lang="sv-SE" sz="2400" b="1"/>
            </a:p>
          </p:txBody>
        </p:sp>
      </p:grpSp>
      <p:grpSp>
        <p:nvGrpSpPr>
          <p:cNvPr id="22537" name="Grupp 13"/>
          <p:cNvGrpSpPr>
            <a:grpSpLocks/>
          </p:cNvGrpSpPr>
          <p:nvPr/>
        </p:nvGrpSpPr>
        <p:grpSpPr bwMode="auto">
          <a:xfrm>
            <a:off x="4643438" y="3328988"/>
            <a:ext cx="1085850" cy="803275"/>
            <a:chOff x="3562350" y="4810125"/>
            <a:chExt cx="1085850" cy="803136"/>
          </a:xfrm>
        </p:grpSpPr>
        <p:sp>
          <p:nvSpPr>
            <p:cNvPr id="22589" name="Explosion 1 14"/>
            <p:cNvSpPr>
              <a:spLocks noChangeArrowheads="1"/>
            </p:cNvSpPr>
            <p:nvPr/>
          </p:nvSpPr>
          <p:spPr bwMode="auto">
            <a:xfrm>
              <a:off x="3590925" y="4810125"/>
              <a:ext cx="1057275" cy="628650"/>
            </a:xfrm>
            <a:prstGeom prst="irregularSeal1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r"/>
              <a:endParaRPr lang="sv-SE" sz="800"/>
            </a:p>
          </p:txBody>
        </p:sp>
        <p:sp>
          <p:nvSpPr>
            <p:cNvPr id="22590" name="textruta 15"/>
            <p:cNvSpPr txBox="1">
              <a:spLocks noChangeArrowheads="1"/>
            </p:cNvSpPr>
            <p:nvPr/>
          </p:nvSpPr>
          <p:spPr bwMode="auto">
            <a:xfrm>
              <a:off x="3562350" y="4905375"/>
              <a:ext cx="1057275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/>
                <a:t>Execute</a:t>
              </a:r>
            </a:p>
            <a:p>
              <a:pPr algn="ctr" eaLnBrk="1" hangingPunct="1"/>
              <a:endParaRPr lang="sv-SE" sz="2400" b="1"/>
            </a:p>
          </p:txBody>
        </p:sp>
      </p:grpSp>
      <p:grpSp>
        <p:nvGrpSpPr>
          <p:cNvPr id="22538" name="Grupp 16"/>
          <p:cNvGrpSpPr>
            <a:grpSpLocks/>
          </p:cNvGrpSpPr>
          <p:nvPr/>
        </p:nvGrpSpPr>
        <p:grpSpPr bwMode="auto">
          <a:xfrm>
            <a:off x="5738813" y="3328988"/>
            <a:ext cx="1085850" cy="803275"/>
            <a:chOff x="3562350" y="4810125"/>
            <a:chExt cx="1085850" cy="803136"/>
          </a:xfrm>
        </p:grpSpPr>
        <p:sp>
          <p:nvSpPr>
            <p:cNvPr id="22587" name="Explosion 1 17"/>
            <p:cNvSpPr>
              <a:spLocks noChangeArrowheads="1"/>
            </p:cNvSpPr>
            <p:nvPr/>
          </p:nvSpPr>
          <p:spPr bwMode="auto">
            <a:xfrm>
              <a:off x="3590925" y="4810125"/>
              <a:ext cx="1057275" cy="628650"/>
            </a:xfrm>
            <a:prstGeom prst="irregularSeal1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r"/>
              <a:endParaRPr lang="sv-SE" sz="800"/>
            </a:p>
          </p:txBody>
        </p:sp>
        <p:sp>
          <p:nvSpPr>
            <p:cNvPr id="22588" name="textruta 18"/>
            <p:cNvSpPr txBox="1">
              <a:spLocks noChangeArrowheads="1"/>
            </p:cNvSpPr>
            <p:nvPr/>
          </p:nvSpPr>
          <p:spPr bwMode="auto">
            <a:xfrm>
              <a:off x="3562350" y="4905375"/>
              <a:ext cx="1057275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/>
                <a:t>Execute</a:t>
              </a:r>
            </a:p>
            <a:p>
              <a:pPr algn="ctr" eaLnBrk="1" hangingPunct="1"/>
              <a:endParaRPr lang="sv-SE" sz="2400" b="1"/>
            </a:p>
          </p:txBody>
        </p:sp>
      </p:grpSp>
      <p:grpSp>
        <p:nvGrpSpPr>
          <p:cNvPr id="22539" name="Grupp 23"/>
          <p:cNvGrpSpPr>
            <a:grpSpLocks/>
          </p:cNvGrpSpPr>
          <p:nvPr/>
        </p:nvGrpSpPr>
        <p:grpSpPr bwMode="auto">
          <a:xfrm>
            <a:off x="2538413" y="4738688"/>
            <a:ext cx="1057275" cy="628650"/>
            <a:chOff x="2905125" y="5543550"/>
            <a:chExt cx="1057275" cy="628650"/>
          </a:xfrm>
        </p:grpSpPr>
        <p:sp>
          <p:nvSpPr>
            <p:cNvPr id="21" name="Explosion 1 20"/>
            <p:cNvSpPr/>
            <p:nvPr/>
          </p:nvSpPr>
          <p:spPr bwMode="auto">
            <a:xfrm>
              <a:off x="2905125" y="5543550"/>
              <a:ext cx="1057275" cy="628650"/>
            </a:xfrm>
            <a:prstGeom prst="irregularSeal1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r">
                <a:defRPr/>
              </a:pPr>
              <a:endParaRPr lang="sv-SE" sz="800" dirty="0"/>
            </a:p>
          </p:txBody>
        </p:sp>
        <p:sp>
          <p:nvSpPr>
            <p:cNvPr id="22586" name="textruta 22"/>
            <p:cNvSpPr txBox="1">
              <a:spLocks noChangeArrowheads="1"/>
            </p:cNvSpPr>
            <p:nvPr/>
          </p:nvSpPr>
          <p:spPr bwMode="auto">
            <a:xfrm>
              <a:off x="2905125" y="5676900"/>
              <a:ext cx="10572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 b="1"/>
                <a:t>Read</a:t>
              </a:r>
            </a:p>
          </p:txBody>
        </p:sp>
      </p:grpSp>
      <p:grpSp>
        <p:nvGrpSpPr>
          <p:cNvPr id="22540" name="Grupp 24"/>
          <p:cNvGrpSpPr>
            <a:grpSpLocks/>
          </p:cNvGrpSpPr>
          <p:nvPr/>
        </p:nvGrpSpPr>
        <p:grpSpPr bwMode="auto">
          <a:xfrm>
            <a:off x="3557588" y="4738688"/>
            <a:ext cx="1057275" cy="628650"/>
            <a:chOff x="2905125" y="5543550"/>
            <a:chExt cx="1057275" cy="628650"/>
          </a:xfrm>
        </p:grpSpPr>
        <p:sp>
          <p:nvSpPr>
            <p:cNvPr id="24" name="Explosion 1 23"/>
            <p:cNvSpPr/>
            <p:nvPr/>
          </p:nvSpPr>
          <p:spPr bwMode="auto">
            <a:xfrm>
              <a:off x="2905125" y="5543550"/>
              <a:ext cx="1057275" cy="628650"/>
            </a:xfrm>
            <a:prstGeom prst="irregularSeal1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r">
                <a:defRPr/>
              </a:pPr>
              <a:endParaRPr lang="sv-SE" sz="800" dirty="0"/>
            </a:p>
          </p:txBody>
        </p:sp>
        <p:sp>
          <p:nvSpPr>
            <p:cNvPr id="22584" name="textruta 26"/>
            <p:cNvSpPr txBox="1">
              <a:spLocks noChangeArrowheads="1"/>
            </p:cNvSpPr>
            <p:nvPr/>
          </p:nvSpPr>
          <p:spPr bwMode="auto">
            <a:xfrm>
              <a:off x="2905125" y="5676900"/>
              <a:ext cx="10572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 b="1"/>
                <a:t>Read</a:t>
              </a:r>
            </a:p>
          </p:txBody>
        </p:sp>
      </p:grpSp>
      <p:grpSp>
        <p:nvGrpSpPr>
          <p:cNvPr id="22541" name="Grupp 27"/>
          <p:cNvGrpSpPr>
            <a:grpSpLocks/>
          </p:cNvGrpSpPr>
          <p:nvPr/>
        </p:nvGrpSpPr>
        <p:grpSpPr bwMode="auto">
          <a:xfrm>
            <a:off x="4652963" y="4738688"/>
            <a:ext cx="1057275" cy="628650"/>
            <a:chOff x="2905125" y="5543550"/>
            <a:chExt cx="1057275" cy="628650"/>
          </a:xfrm>
        </p:grpSpPr>
        <p:sp>
          <p:nvSpPr>
            <p:cNvPr id="27" name="Explosion 1 26"/>
            <p:cNvSpPr/>
            <p:nvPr/>
          </p:nvSpPr>
          <p:spPr bwMode="auto">
            <a:xfrm>
              <a:off x="2905125" y="5543550"/>
              <a:ext cx="1057275" cy="628650"/>
            </a:xfrm>
            <a:prstGeom prst="irregularSeal1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r">
                <a:defRPr/>
              </a:pPr>
              <a:endParaRPr lang="sv-SE" sz="800" dirty="0"/>
            </a:p>
          </p:txBody>
        </p:sp>
        <p:sp>
          <p:nvSpPr>
            <p:cNvPr id="22582" name="textruta 29"/>
            <p:cNvSpPr txBox="1">
              <a:spLocks noChangeArrowheads="1"/>
            </p:cNvSpPr>
            <p:nvPr/>
          </p:nvSpPr>
          <p:spPr bwMode="auto">
            <a:xfrm>
              <a:off x="2905125" y="5676900"/>
              <a:ext cx="10572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 b="1"/>
                <a:t>Read</a:t>
              </a:r>
            </a:p>
          </p:txBody>
        </p:sp>
      </p:grpSp>
      <p:grpSp>
        <p:nvGrpSpPr>
          <p:cNvPr id="22542" name="Grupp 30"/>
          <p:cNvGrpSpPr>
            <a:grpSpLocks/>
          </p:cNvGrpSpPr>
          <p:nvPr/>
        </p:nvGrpSpPr>
        <p:grpSpPr bwMode="auto">
          <a:xfrm>
            <a:off x="5748338" y="4748213"/>
            <a:ext cx="1057275" cy="628650"/>
            <a:chOff x="2905125" y="5543550"/>
            <a:chExt cx="1057275" cy="628650"/>
          </a:xfrm>
        </p:grpSpPr>
        <p:sp>
          <p:nvSpPr>
            <p:cNvPr id="30" name="Explosion 1 29"/>
            <p:cNvSpPr/>
            <p:nvPr/>
          </p:nvSpPr>
          <p:spPr bwMode="auto">
            <a:xfrm>
              <a:off x="2905125" y="5543550"/>
              <a:ext cx="1057275" cy="628650"/>
            </a:xfrm>
            <a:prstGeom prst="irregularSeal1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r">
                <a:defRPr/>
              </a:pPr>
              <a:endParaRPr lang="sv-SE" sz="800" dirty="0"/>
            </a:p>
          </p:txBody>
        </p:sp>
        <p:sp>
          <p:nvSpPr>
            <p:cNvPr id="22580" name="textruta 32"/>
            <p:cNvSpPr txBox="1">
              <a:spLocks noChangeArrowheads="1"/>
            </p:cNvSpPr>
            <p:nvPr/>
          </p:nvSpPr>
          <p:spPr bwMode="auto">
            <a:xfrm>
              <a:off x="2905125" y="5676900"/>
              <a:ext cx="10572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 b="1"/>
                <a:t>Read</a:t>
              </a:r>
            </a:p>
          </p:txBody>
        </p:sp>
      </p:grpSp>
      <p:cxnSp>
        <p:nvCxnSpPr>
          <p:cNvPr id="22543" name="Kurva 34"/>
          <p:cNvCxnSpPr>
            <a:cxnSpLocks noChangeShapeType="1"/>
          </p:cNvCxnSpPr>
          <p:nvPr/>
        </p:nvCxnSpPr>
        <p:spPr bwMode="auto">
          <a:xfrm rot="16200000" flipH="1">
            <a:off x="3548062" y="2895601"/>
            <a:ext cx="9525" cy="1047750"/>
          </a:xfrm>
          <a:prstGeom prst="curvedConnector3">
            <a:avLst>
              <a:gd name="adj1" fmla="val -3800000"/>
            </a:avLst>
          </a:prstGeom>
          <a:noFill/>
          <a:ln w="28575" algn="ctr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4" name="Kurva 36"/>
          <p:cNvCxnSpPr>
            <a:cxnSpLocks noChangeShapeType="1"/>
          </p:cNvCxnSpPr>
          <p:nvPr/>
        </p:nvCxnSpPr>
        <p:spPr bwMode="auto">
          <a:xfrm rot="16200000" flipH="1">
            <a:off x="4643437" y="2886076"/>
            <a:ext cx="9525" cy="1047750"/>
          </a:xfrm>
          <a:prstGeom prst="curvedConnector3">
            <a:avLst>
              <a:gd name="adj1" fmla="val -3800000"/>
            </a:avLst>
          </a:prstGeom>
          <a:noFill/>
          <a:ln w="28575" algn="ctr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5" name="Kurva 37"/>
          <p:cNvCxnSpPr>
            <a:cxnSpLocks noChangeShapeType="1"/>
          </p:cNvCxnSpPr>
          <p:nvPr/>
        </p:nvCxnSpPr>
        <p:spPr bwMode="auto">
          <a:xfrm rot="16200000" flipH="1">
            <a:off x="5738812" y="2886076"/>
            <a:ext cx="9525" cy="1047750"/>
          </a:xfrm>
          <a:prstGeom prst="curvedConnector3">
            <a:avLst>
              <a:gd name="adj1" fmla="val -3800000"/>
            </a:avLst>
          </a:prstGeom>
          <a:noFill/>
          <a:ln w="28575" algn="ctr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6" name="Kurva 38"/>
          <p:cNvCxnSpPr>
            <a:cxnSpLocks noChangeShapeType="1"/>
          </p:cNvCxnSpPr>
          <p:nvPr/>
        </p:nvCxnSpPr>
        <p:spPr bwMode="auto">
          <a:xfrm rot="16200000" flipH="1">
            <a:off x="6834187" y="2886076"/>
            <a:ext cx="9525" cy="1047750"/>
          </a:xfrm>
          <a:prstGeom prst="curvedConnector3">
            <a:avLst>
              <a:gd name="adj1" fmla="val -3800000"/>
            </a:avLst>
          </a:prstGeom>
          <a:noFill/>
          <a:ln w="28575" algn="ctr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7" name="Kurva 39"/>
          <p:cNvCxnSpPr>
            <a:cxnSpLocks noChangeShapeType="1"/>
          </p:cNvCxnSpPr>
          <p:nvPr/>
        </p:nvCxnSpPr>
        <p:spPr bwMode="auto">
          <a:xfrm rot="16200000" flipV="1">
            <a:off x="6910387" y="4848226"/>
            <a:ext cx="9525" cy="1047750"/>
          </a:xfrm>
          <a:prstGeom prst="curvedConnector3">
            <a:avLst>
              <a:gd name="adj1" fmla="val -3800000"/>
            </a:avLst>
          </a:prstGeom>
          <a:noFill/>
          <a:ln w="28575" algn="ctr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8" name="Kurva 40"/>
          <p:cNvCxnSpPr>
            <a:cxnSpLocks noChangeShapeType="1"/>
          </p:cNvCxnSpPr>
          <p:nvPr/>
        </p:nvCxnSpPr>
        <p:spPr bwMode="auto">
          <a:xfrm rot="16200000" flipV="1">
            <a:off x="5786437" y="4857751"/>
            <a:ext cx="9525" cy="1047750"/>
          </a:xfrm>
          <a:prstGeom prst="curvedConnector3">
            <a:avLst>
              <a:gd name="adj1" fmla="val -3800000"/>
            </a:avLst>
          </a:prstGeom>
          <a:noFill/>
          <a:ln w="28575" algn="ctr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9" name="Kurva 41"/>
          <p:cNvCxnSpPr>
            <a:cxnSpLocks noChangeShapeType="1"/>
          </p:cNvCxnSpPr>
          <p:nvPr/>
        </p:nvCxnSpPr>
        <p:spPr bwMode="auto">
          <a:xfrm rot="16200000" flipV="1">
            <a:off x="4643437" y="4886326"/>
            <a:ext cx="9525" cy="1047750"/>
          </a:xfrm>
          <a:prstGeom prst="curvedConnector3">
            <a:avLst>
              <a:gd name="adj1" fmla="val -3800000"/>
            </a:avLst>
          </a:prstGeom>
          <a:noFill/>
          <a:ln w="28575" algn="ctr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0" name="Kurva 42"/>
          <p:cNvCxnSpPr>
            <a:cxnSpLocks noChangeShapeType="1"/>
          </p:cNvCxnSpPr>
          <p:nvPr/>
        </p:nvCxnSpPr>
        <p:spPr bwMode="auto">
          <a:xfrm rot="16200000" flipV="1">
            <a:off x="3500437" y="4914901"/>
            <a:ext cx="9525" cy="1047750"/>
          </a:xfrm>
          <a:prstGeom prst="curvedConnector3">
            <a:avLst>
              <a:gd name="adj1" fmla="val -3800000"/>
            </a:avLst>
          </a:prstGeom>
          <a:noFill/>
          <a:ln w="28575" algn="ctr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2551" name="Grupp 45"/>
          <p:cNvGrpSpPr>
            <a:grpSpLocks/>
          </p:cNvGrpSpPr>
          <p:nvPr/>
        </p:nvGrpSpPr>
        <p:grpSpPr bwMode="auto">
          <a:xfrm>
            <a:off x="3376613" y="2652713"/>
            <a:ext cx="400050" cy="371475"/>
            <a:chOff x="3209925" y="5200650"/>
            <a:chExt cx="400050" cy="371475"/>
          </a:xfrm>
        </p:grpSpPr>
        <p:sp>
          <p:nvSpPr>
            <p:cNvPr id="41" name="Ellips 43"/>
            <p:cNvSpPr/>
            <p:nvPr/>
          </p:nvSpPr>
          <p:spPr bwMode="auto">
            <a:xfrm>
              <a:off x="3209925" y="5210175"/>
              <a:ext cx="400050" cy="36195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endParaRPr lang="sv-SE" dirty="0"/>
            </a:p>
          </p:txBody>
        </p:sp>
        <p:sp>
          <p:nvSpPr>
            <p:cNvPr id="22578" name="textruta 44"/>
            <p:cNvSpPr txBox="1">
              <a:spLocks noChangeArrowheads="1"/>
            </p:cNvSpPr>
            <p:nvPr/>
          </p:nvSpPr>
          <p:spPr bwMode="auto">
            <a:xfrm>
              <a:off x="3276600" y="5200650"/>
              <a:ext cx="2667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 sz="1800"/>
                <a:t>1</a:t>
              </a:r>
              <a:endParaRPr lang="sv-SE" sz="2400"/>
            </a:p>
          </p:txBody>
        </p:sp>
      </p:grpSp>
      <p:grpSp>
        <p:nvGrpSpPr>
          <p:cNvPr id="22552" name="Grupp 46"/>
          <p:cNvGrpSpPr>
            <a:grpSpLocks/>
          </p:cNvGrpSpPr>
          <p:nvPr/>
        </p:nvGrpSpPr>
        <p:grpSpPr bwMode="auto">
          <a:xfrm>
            <a:off x="4462463" y="2643188"/>
            <a:ext cx="400050" cy="371475"/>
            <a:chOff x="3209925" y="5200650"/>
            <a:chExt cx="400050" cy="371475"/>
          </a:xfrm>
        </p:grpSpPr>
        <p:sp>
          <p:nvSpPr>
            <p:cNvPr id="44" name="Ellips 47"/>
            <p:cNvSpPr/>
            <p:nvPr/>
          </p:nvSpPr>
          <p:spPr bwMode="auto">
            <a:xfrm>
              <a:off x="3209925" y="5210175"/>
              <a:ext cx="400050" cy="36195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endParaRPr lang="sv-SE" dirty="0"/>
            </a:p>
          </p:txBody>
        </p:sp>
        <p:sp>
          <p:nvSpPr>
            <p:cNvPr id="22576" name="textruta 48"/>
            <p:cNvSpPr txBox="1">
              <a:spLocks noChangeArrowheads="1"/>
            </p:cNvSpPr>
            <p:nvPr/>
          </p:nvSpPr>
          <p:spPr bwMode="auto">
            <a:xfrm>
              <a:off x="3276600" y="5200650"/>
              <a:ext cx="2667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 sz="1800"/>
                <a:t>2</a:t>
              </a:r>
              <a:endParaRPr lang="sv-SE" sz="2400"/>
            </a:p>
          </p:txBody>
        </p:sp>
      </p:grpSp>
      <p:grpSp>
        <p:nvGrpSpPr>
          <p:cNvPr id="22553" name="Grupp 49"/>
          <p:cNvGrpSpPr>
            <a:grpSpLocks/>
          </p:cNvGrpSpPr>
          <p:nvPr/>
        </p:nvGrpSpPr>
        <p:grpSpPr bwMode="auto">
          <a:xfrm>
            <a:off x="5548313" y="2633663"/>
            <a:ext cx="400050" cy="371475"/>
            <a:chOff x="3209925" y="5200650"/>
            <a:chExt cx="400050" cy="371475"/>
          </a:xfrm>
        </p:grpSpPr>
        <p:sp>
          <p:nvSpPr>
            <p:cNvPr id="47" name="Ellips 50"/>
            <p:cNvSpPr/>
            <p:nvPr/>
          </p:nvSpPr>
          <p:spPr bwMode="auto">
            <a:xfrm>
              <a:off x="3209925" y="5210175"/>
              <a:ext cx="400050" cy="36195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endParaRPr lang="sv-SE" dirty="0"/>
            </a:p>
          </p:txBody>
        </p:sp>
        <p:sp>
          <p:nvSpPr>
            <p:cNvPr id="22574" name="textruta 51"/>
            <p:cNvSpPr txBox="1">
              <a:spLocks noChangeArrowheads="1"/>
            </p:cNvSpPr>
            <p:nvPr/>
          </p:nvSpPr>
          <p:spPr bwMode="auto">
            <a:xfrm>
              <a:off x="3276600" y="5200650"/>
              <a:ext cx="2667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 sz="1800"/>
                <a:t>3</a:t>
              </a:r>
              <a:endParaRPr lang="sv-SE" sz="2400"/>
            </a:p>
          </p:txBody>
        </p:sp>
      </p:grpSp>
      <p:grpSp>
        <p:nvGrpSpPr>
          <p:cNvPr id="22554" name="Grupp 52"/>
          <p:cNvGrpSpPr>
            <a:grpSpLocks/>
          </p:cNvGrpSpPr>
          <p:nvPr/>
        </p:nvGrpSpPr>
        <p:grpSpPr bwMode="auto">
          <a:xfrm>
            <a:off x="6634163" y="2624138"/>
            <a:ext cx="400050" cy="371475"/>
            <a:chOff x="3209925" y="5200650"/>
            <a:chExt cx="400050" cy="371475"/>
          </a:xfrm>
        </p:grpSpPr>
        <p:sp>
          <p:nvSpPr>
            <p:cNvPr id="50" name="Ellips 53"/>
            <p:cNvSpPr/>
            <p:nvPr/>
          </p:nvSpPr>
          <p:spPr bwMode="auto">
            <a:xfrm>
              <a:off x="3209925" y="5210175"/>
              <a:ext cx="400050" cy="36195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endParaRPr lang="sv-SE" dirty="0"/>
            </a:p>
          </p:txBody>
        </p:sp>
        <p:sp>
          <p:nvSpPr>
            <p:cNvPr id="22572" name="textruta 54"/>
            <p:cNvSpPr txBox="1">
              <a:spLocks noChangeArrowheads="1"/>
            </p:cNvSpPr>
            <p:nvPr/>
          </p:nvSpPr>
          <p:spPr bwMode="auto">
            <a:xfrm>
              <a:off x="3276600" y="5200650"/>
              <a:ext cx="2667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 sz="1800"/>
                <a:t>4</a:t>
              </a:r>
              <a:endParaRPr lang="sv-SE" sz="2400"/>
            </a:p>
          </p:txBody>
        </p:sp>
      </p:grpSp>
      <p:grpSp>
        <p:nvGrpSpPr>
          <p:cNvPr id="22555" name="Grupp 55"/>
          <p:cNvGrpSpPr>
            <a:grpSpLocks/>
          </p:cNvGrpSpPr>
          <p:nvPr/>
        </p:nvGrpSpPr>
        <p:grpSpPr bwMode="auto">
          <a:xfrm>
            <a:off x="7081838" y="3938588"/>
            <a:ext cx="400050" cy="371475"/>
            <a:chOff x="3209925" y="5200650"/>
            <a:chExt cx="400050" cy="371475"/>
          </a:xfrm>
        </p:grpSpPr>
        <p:sp>
          <p:nvSpPr>
            <p:cNvPr id="53" name="Ellips 56"/>
            <p:cNvSpPr/>
            <p:nvPr/>
          </p:nvSpPr>
          <p:spPr bwMode="auto">
            <a:xfrm>
              <a:off x="3209925" y="5210175"/>
              <a:ext cx="400050" cy="36195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endParaRPr lang="sv-SE" dirty="0"/>
            </a:p>
          </p:txBody>
        </p:sp>
        <p:sp>
          <p:nvSpPr>
            <p:cNvPr id="22570" name="textruta 57"/>
            <p:cNvSpPr txBox="1">
              <a:spLocks noChangeArrowheads="1"/>
            </p:cNvSpPr>
            <p:nvPr/>
          </p:nvSpPr>
          <p:spPr bwMode="auto">
            <a:xfrm>
              <a:off x="3276600" y="5200650"/>
              <a:ext cx="2667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 sz="1800"/>
                <a:t>5</a:t>
              </a:r>
              <a:endParaRPr lang="sv-SE" sz="2400"/>
            </a:p>
          </p:txBody>
        </p:sp>
      </p:grpSp>
      <p:grpSp>
        <p:nvGrpSpPr>
          <p:cNvPr id="22556" name="Grupp 58"/>
          <p:cNvGrpSpPr>
            <a:grpSpLocks/>
          </p:cNvGrpSpPr>
          <p:nvPr/>
        </p:nvGrpSpPr>
        <p:grpSpPr bwMode="auto">
          <a:xfrm>
            <a:off x="6748463" y="5843588"/>
            <a:ext cx="400050" cy="371475"/>
            <a:chOff x="3209925" y="5200650"/>
            <a:chExt cx="400050" cy="371475"/>
          </a:xfrm>
        </p:grpSpPr>
        <p:sp>
          <p:nvSpPr>
            <p:cNvPr id="56" name="Ellips 59"/>
            <p:cNvSpPr/>
            <p:nvPr/>
          </p:nvSpPr>
          <p:spPr bwMode="auto">
            <a:xfrm>
              <a:off x="3209925" y="5210175"/>
              <a:ext cx="400050" cy="36195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endParaRPr lang="sv-SE" dirty="0"/>
            </a:p>
          </p:txBody>
        </p:sp>
        <p:sp>
          <p:nvSpPr>
            <p:cNvPr id="22568" name="textruta 60"/>
            <p:cNvSpPr txBox="1">
              <a:spLocks noChangeArrowheads="1"/>
            </p:cNvSpPr>
            <p:nvPr/>
          </p:nvSpPr>
          <p:spPr bwMode="auto">
            <a:xfrm>
              <a:off x="3276600" y="5200650"/>
              <a:ext cx="2667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 sz="1800"/>
                <a:t>6</a:t>
              </a:r>
              <a:endParaRPr lang="sv-SE" sz="2400"/>
            </a:p>
          </p:txBody>
        </p:sp>
      </p:grpSp>
      <p:grpSp>
        <p:nvGrpSpPr>
          <p:cNvPr id="22557" name="Grupp 61"/>
          <p:cNvGrpSpPr>
            <a:grpSpLocks/>
          </p:cNvGrpSpPr>
          <p:nvPr/>
        </p:nvGrpSpPr>
        <p:grpSpPr bwMode="auto">
          <a:xfrm>
            <a:off x="5576888" y="5834063"/>
            <a:ext cx="400050" cy="371475"/>
            <a:chOff x="3209925" y="5200650"/>
            <a:chExt cx="400050" cy="371475"/>
          </a:xfrm>
        </p:grpSpPr>
        <p:sp>
          <p:nvSpPr>
            <p:cNvPr id="59" name="Ellips 62"/>
            <p:cNvSpPr/>
            <p:nvPr/>
          </p:nvSpPr>
          <p:spPr bwMode="auto">
            <a:xfrm>
              <a:off x="3209925" y="5210175"/>
              <a:ext cx="400050" cy="36195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endParaRPr lang="sv-SE" dirty="0"/>
            </a:p>
          </p:txBody>
        </p:sp>
        <p:sp>
          <p:nvSpPr>
            <p:cNvPr id="22566" name="textruta 63"/>
            <p:cNvSpPr txBox="1">
              <a:spLocks noChangeArrowheads="1"/>
            </p:cNvSpPr>
            <p:nvPr/>
          </p:nvSpPr>
          <p:spPr bwMode="auto">
            <a:xfrm>
              <a:off x="3276600" y="5200650"/>
              <a:ext cx="2667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 sz="1800"/>
                <a:t>7</a:t>
              </a:r>
              <a:endParaRPr lang="sv-SE" sz="2400"/>
            </a:p>
          </p:txBody>
        </p:sp>
      </p:grpSp>
      <p:grpSp>
        <p:nvGrpSpPr>
          <p:cNvPr id="22558" name="Grupp 64"/>
          <p:cNvGrpSpPr>
            <a:grpSpLocks/>
          </p:cNvGrpSpPr>
          <p:nvPr/>
        </p:nvGrpSpPr>
        <p:grpSpPr bwMode="auto">
          <a:xfrm>
            <a:off x="4424363" y="5843588"/>
            <a:ext cx="400050" cy="371475"/>
            <a:chOff x="3209925" y="5200650"/>
            <a:chExt cx="400050" cy="371475"/>
          </a:xfrm>
        </p:grpSpPr>
        <p:sp>
          <p:nvSpPr>
            <p:cNvPr id="62" name="Ellips 65"/>
            <p:cNvSpPr/>
            <p:nvPr/>
          </p:nvSpPr>
          <p:spPr bwMode="auto">
            <a:xfrm>
              <a:off x="3209925" y="5210175"/>
              <a:ext cx="400050" cy="36195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endParaRPr lang="sv-SE" dirty="0"/>
            </a:p>
          </p:txBody>
        </p:sp>
        <p:sp>
          <p:nvSpPr>
            <p:cNvPr id="22564" name="textruta 66"/>
            <p:cNvSpPr txBox="1">
              <a:spLocks noChangeArrowheads="1"/>
            </p:cNvSpPr>
            <p:nvPr/>
          </p:nvSpPr>
          <p:spPr bwMode="auto">
            <a:xfrm>
              <a:off x="3276600" y="5200650"/>
              <a:ext cx="2667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 sz="1800"/>
                <a:t>8</a:t>
              </a:r>
              <a:endParaRPr lang="sv-SE" sz="2400"/>
            </a:p>
          </p:txBody>
        </p:sp>
      </p:grpSp>
      <p:grpSp>
        <p:nvGrpSpPr>
          <p:cNvPr id="22559" name="Grupp 67"/>
          <p:cNvGrpSpPr>
            <a:grpSpLocks/>
          </p:cNvGrpSpPr>
          <p:nvPr/>
        </p:nvGrpSpPr>
        <p:grpSpPr bwMode="auto">
          <a:xfrm>
            <a:off x="3271838" y="5834063"/>
            <a:ext cx="400050" cy="371475"/>
            <a:chOff x="3209925" y="5200650"/>
            <a:chExt cx="400050" cy="371475"/>
          </a:xfrm>
        </p:grpSpPr>
        <p:sp>
          <p:nvSpPr>
            <p:cNvPr id="65" name="Ellips 68"/>
            <p:cNvSpPr/>
            <p:nvPr/>
          </p:nvSpPr>
          <p:spPr bwMode="auto">
            <a:xfrm>
              <a:off x="3209925" y="5210175"/>
              <a:ext cx="400050" cy="36195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endParaRPr lang="sv-SE" dirty="0"/>
            </a:p>
          </p:txBody>
        </p:sp>
        <p:sp>
          <p:nvSpPr>
            <p:cNvPr id="22562" name="textruta 69"/>
            <p:cNvSpPr txBox="1">
              <a:spLocks noChangeArrowheads="1"/>
            </p:cNvSpPr>
            <p:nvPr/>
          </p:nvSpPr>
          <p:spPr bwMode="auto">
            <a:xfrm>
              <a:off x="3276600" y="5200650"/>
              <a:ext cx="2667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 sz="1800"/>
                <a:t>9</a:t>
              </a:r>
              <a:endParaRPr lang="sv-SE" sz="2400"/>
            </a:p>
          </p:txBody>
        </p:sp>
      </p:grpSp>
      <p:sp>
        <p:nvSpPr>
          <p:cNvPr id="67" name="Explosion 1 66"/>
          <p:cNvSpPr>
            <a:spLocks noChangeArrowheads="1"/>
          </p:cNvSpPr>
          <p:nvPr/>
        </p:nvSpPr>
        <p:spPr bwMode="auto">
          <a:xfrm rot="-1881996">
            <a:off x="112713" y="1350963"/>
            <a:ext cx="2357437" cy="1643062"/>
          </a:xfrm>
          <a:prstGeom prst="irregularSeal1">
            <a:avLst/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en-US" sz="20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Advanced</a:t>
            </a:r>
            <a:endParaRPr lang="sv-S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Summary</a:t>
            </a:r>
            <a:endParaRPr lang="sv-S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Pipelines are used to process, and optionally modify, messages as they enter or leave BizTalk Server.</a:t>
            </a:r>
          </a:p>
          <a:p>
            <a:r>
              <a:rPr lang="sv-SE" dirty="0"/>
              <a:t>Piplines consists of none to many pipeline components that can be placed in different stages of processing to indicate different functionality.</a:t>
            </a:r>
          </a:p>
          <a:p>
            <a:r>
              <a:rPr lang="sv-SE" dirty="0"/>
              <a:t>You have the option of choosing default pipelines or building your own.</a:t>
            </a:r>
          </a:p>
          <a:p>
            <a:r>
              <a:rPr lang="sv-SE" dirty="0"/>
              <a:t>You can build custom message processing components to plug into a custom pipeline.</a:t>
            </a:r>
          </a:p>
        </p:txBody>
      </p:sp>
    </p:spTree>
    <p:extLst>
      <p:ext uri="{BB962C8B-B14F-4D97-AF65-F5344CB8AC3E}">
        <p14:creationId xmlns:p14="http://schemas.microsoft.com/office/powerpoint/2010/main" val="2450081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Q &amp; A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Pipelines</a:t>
            </a:r>
          </a:p>
        </p:txBody>
      </p:sp>
    </p:spTree>
    <p:extLst>
      <p:ext uri="{BB962C8B-B14F-4D97-AF65-F5344CB8AC3E}">
        <p14:creationId xmlns:p14="http://schemas.microsoft.com/office/powerpoint/2010/main" val="561989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Hands-On-Labs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483768" y="1484313"/>
            <a:ext cx="6264945" cy="4608512"/>
          </a:xfr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v-SE" b="1" dirty="0"/>
              <a:t>Working with Pipelines</a:t>
            </a:r>
          </a:p>
          <a:p>
            <a:pPr lvl="1"/>
            <a:r>
              <a:rPr lang="sv-SE" dirty="0"/>
              <a:t>Create  a schema using the Flat File Wizard</a:t>
            </a:r>
          </a:p>
          <a:p>
            <a:pPr lvl="1"/>
            <a:r>
              <a:rPr lang="sv-SE" dirty="0"/>
              <a:t>Create and configure a pipeline to use a flat-file disassembler</a:t>
            </a:r>
          </a:p>
          <a:p>
            <a:pPr lvl="1"/>
            <a:r>
              <a:rPr lang="sv-SE" dirty="0"/>
              <a:t>Configure the receive pipeline of a BizTalk receive location</a:t>
            </a:r>
          </a:p>
          <a:p>
            <a:pPr lvl="1"/>
            <a:r>
              <a:rPr lang="sv-SE"/>
              <a:t>Configure the pipeline for recoverable interchange processing</a:t>
            </a:r>
            <a:endParaRPr lang="sv-SE" dirty="0"/>
          </a:p>
        </p:txBody>
      </p:sp>
      <p:pic>
        <p:nvPicPr>
          <p:cNvPr id="8" name="Picture 2" descr="C:\Users\hedbergjh\AppData\Local\Microsoft\Windows\Temporary Internet Files\Content.IE5\J28LFE4J\MC900441282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908720"/>
            <a:ext cx="1656183" cy="165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edbergjh\AppData\Local\Microsoft\Windows\Temporary Internet Files\Content.IE5\5WVNV7T6\MP900316349[1]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17"/>
          <a:stretch/>
        </p:blipFill>
        <p:spPr bwMode="auto">
          <a:xfrm>
            <a:off x="694857" y="1484784"/>
            <a:ext cx="1768112" cy="460851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898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What are the names and functions of the default pipelines available in BizTalk Server?</a:t>
            </a:r>
          </a:p>
          <a:p>
            <a:r>
              <a:rPr lang="sv-SE" dirty="0"/>
              <a:t>Give an example of why you would create a custom pipeline.</a:t>
            </a:r>
          </a:p>
          <a:p>
            <a:r>
              <a:rPr lang="sv-SE" dirty="0"/>
              <a:t>What are pipeline components?</a:t>
            </a:r>
          </a:p>
        </p:txBody>
      </p:sp>
      <p:pic>
        <p:nvPicPr>
          <p:cNvPr id="9" name="Picture 2" descr="C:\Users\hedbergjh\AppData\Local\Microsoft\Windows\Temporary Internet Files\Content.IE5\I8B783MH\MC900434901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581128"/>
            <a:ext cx="1603871" cy="160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085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/>
              <a:t>Lesson 1: Introduction to Pipelines</a:t>
            </a:r>
            <a:endParaRPr lang="sv-SE"/>
          </a:p>
        </p:txBody>
      </p:sp>
      <p:sp>
        <p:nvSpPr>
          <p:cNvPr id="6147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b="1" dirty="0"/>
              <a:t>What Is a Pipeline?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b="1" dirty="0"/>
              <a:t>Pipeline Scenarios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b="1" dirty="0"/>
              <a:t>Receive Pipeline Stages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b="1" dirty="0"/>
              <a:t>Send Pipeline Stages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b="1" dirty="0"/>
              <a:t>What Are the Default Pipelines?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b="1" dirty="0"/>
              <a:t>What Are Custom Pipeline Components?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b="1" dirty="0"/>
              <a:t>Types of Pipeline Components</a:t>
            </a:r>
          </a:p>
          <a:p>
            <a:endParaRPr lang="sv-S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DEFA6CB5-C978-4E5F-AE8B-BB01E7538D66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Pipeline?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1"/>
              <a:t>Use pipelines to: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</a:pPr>
            <a:r>
              <a:rPr lang="en-US"/>
              <a:t>Normalize data from various formats to XML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</a:pPr>
            <a:r>
              <a:rPr lang="en-US"/>
              <a:t>Translate data from XML to various formats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</a:pPr>
            <a:r>
              <a:rPr lang="en-US"/>
              <a:t>Assemble and disassemble documents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</a:pPr>
            <a:r>
              <a:rPr lang="en-US"/>
              <a:t>Decode and encode documents 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</a:pPr>
            <a:r>
              <a:rPr lang="en-US"/>
              <a:t>Decrypt and encrypt documents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</a:pPr>
            <a:r>
              <a:rPr lang="en-US"/>
              <a:t>Assign and verify digital signatures</a:t>
            </a:r>
          </a:p>
          <a:p>
            <a:pPr marL="0" indent="0">
              <a:buFontTx/>
              <a:buNone/>
            </a:pPr>
            <a:endParaRPr lang="sv-SE"/>
          </a:p>
        </p:txBody>
      </p:sp>
      <p:sp>
        <p:nvSpPr>
          <p:cNvPr id="44" name="Rounded Rectangle 43"/>
          <p:cNvSpPr>
            <a:spLocks noChangeArrowheads="1"/>
          </p:cNvSpPr>
          <p:nvPr/>
        </p:nvSpPr>
        <p:spPr bwMode="auto">
          <a:xfrm>
            <a:off x="5302945" y="4169619"/>
            <a:ext cx="830262" cy="1373187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8DACD0"/>
              </a:gs>
              <a:gs pos="100000">
                <a:srgbClr val="DEE7F1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lIns="0" tIns="0" rIns="0" bIns="35556"/>
          <a:lstStyle/>
          <a:p>
            <a:pPr eaLnBrk="0" hangingPunct="0">
              <a:defRPr/>
            </a:pPr>
            <a:r>
              <a:rPr lang="en-US" sz="1200" b="1" dirty="0">
                <a:latin typeface="Arial Narrow" pitchFamily="34" charset="0"/>
              </a:rPr>
              <a:t>Receive Pipeline</a:t>
            </a:r>
          </a:p>
        </p:txBody>
      </p:sp>
      <p:sp>
        <p:nvSpPr>
          <p:cNvPr id="45" name="Rounded Rectangle 44"/>
          <p:cNvSpPr>
            <a:spLocks noChangeArrowheads="1"/>
          </p:cNvSpPr>
          <p:nvPr/>
        </p:nvSpPr>
        <p:spPr bwMode="auto">
          <a:xfrm>
            <a:off x="6234807" y="4152156"/>
            <a:ext cx="928688" cy="1385888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8DACD0"/>
              </a:gs>
              <a:gs pos="100000">
                <a:srgbClr val="DEE7F1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lIns="71113" tIns="0" rIns="71113" bIns="35556"/>
          <a:lstStyle/>
          <a:p>
            <a:pPr eaLnBrk="0" hangingPunct="0">
              <a:defRPr/>
            </a:pPr>
            <a:r>
              <a:rPr lang="en-US" sz="1200" b="1" dirty="0">
                <a:latin typeface="Arial Narrow" pitchFamily="34" charset="0"/>
              </a:rPr>
              <a:t>Message Box</a:t>
            </a:r>
          </a:p>
        </p:txBody>
      </p:sp>
      <p:sp>
        <p:nvSpPr>
          <p:cNvPr id="46" name="Rounded Rectangle 45"/>
          <p:cNvSpPr>
            <a:spLocks noChangeArrowheads="1"/>
          </p:cNvSpPr>
          <p:nvPr/>
        </p:nvSpPr>
        <p:spPr bwMode="auto">
          <a:xfrm>
            <a:off x="7274620" y="4169619"/>
            <a:ext cx="796925" cy="1366837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8DACD0"/>
              </a:gs>
              <a:gs pos="100000">
                <a:srgbClr val="DEE7F1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lIns="71113" tIns="0" rIns="71113" bIns="35556"/>
          <a:lstStyle/>
          <a:p>
            <a:pPr eaLnBrk="0" hangingPunct="0">
              <a:defRPr/>
            </a:pPr>
            <a:r>
              <a:rPr lang="en-US" sz="1200" b="1" dirty="0">
                <a:latin typeface="Arial Narrow" pitchFamily="34" charset="0"/>
              </a:rPr>
              <a:t>Send Pipeline</a:t>
            </a:r>
          </a:p>
        </p:txBody>
      </p:sp>
      <p:sp>
        <p:nvSpPr>
          <p:cNvPr id="7177" name="Straight Connector 479238"/>
          <p:cNvSpPr>
            <a:spLocks noChangeShapeType="1"/>
          </p:cNvSpPr>
          <p:nvPr/>
        </p:nvSpPr>
        <p:spPr bwMode="auto">
          <a:xfrm flipH="1" flipV="1">
            <a:off x="5547420" y="5393581"/>
            <a:ext cx="531812" cy="38100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1113" tIns="35556" rIns="71113" bIns="35556" anchor="ctr"/>
          <a:lstStyle/>
          <a:p>
            <a:endParaRPr lang="sv-SE"/>
          </a:p>
        </p:txBody>
      </p:sp>
      <p:sp>
        <p:nvSpPr>
          <p:cNvPr id="7178" name="Rounded Rectangle 479239"/>
          <p:cNvSpPr>
            <a:spLocks noChangeArrowheads="1"/>
          </p:cNvSpPr>
          <p:nvPr/>
        </p:nvSpPr>
        <p:spPr bwMode="auto">
          <a:xfrm flipV="1">
            <a:off x="5439470" y="4512519"/>
            <a:ext cx="241300" cy="876300"/>
          </a:xfrm>
          <a:prstGeom prst="roundRect">
            <a:avLst>
              <a:gd name="adj" fmla="val 8222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1113" tIns="35556" rIns="71113" bIns="35556" anchor="ctr"/>
          <a:lstStyle/>
          <a:p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7179" name="TextBox 479240"/>
          <p:cNvSpPr txBox="1">
            <a:spLocks noChangeArrowheads="1"/>
          </p:cNvSpPr>
          <p:nvPr/>
        </p:nvSpPr>
        <p:spPr bwMode="auto">
          <a:xfrm>
            <a:off x="6080820" y="5617419"/>
            <a:ext cx="1187450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1113" tIns="35556" rIns="71113" bIns="35556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400">
                <a:latin typeface="Arial Narrow" pitchFamily="34" charset="0"/>
              </a:rPr>
              <a:t>Pipeline Components</a:t>
            </a:r>
          </a:p>
        </p:txBody>
      </p:sp>
      <p:sp>
        <p:nvSpPr>
          <p:cNvPr id="7180" name="Right Arrow 479241"/>
          <p:cNvSpPr>
            <a:spLocks noChangeArrowheads="1"/>
          </p:cNvSpPr>
          <p:nvPr/>
        </p:nvSpPr>
        <p:spPr bwMode="auto">
          <a:xfrm rot="10800000" flipH="1" flipV="1">
            <a:off x="6083995" y="4958606"/>
            <a:ext cx="250825" cy="155575"/>
          </a:xfrm>
          <a:prstGeom prst="rightArrow">
            <a:avLst>
              <a:gd name="adj1" fmla="val 45148"/>
              <a:gd name="adj2" fmla="val 57056"/>
            </a:avLst>
          </a:prstGeom>
          <a:solidFill>
            <a:srgbClr val="CC0000"/>
          </a:solidFill>
          <a:ln w="12700" algn="ctr">
            <a:solidFill>
              <a:srgbClr val="4D4D4D"/>
            </a:solidFill>
            <a:miter lim="800000"/>
            <a:headEnd/>
            <a:tailEnd/>
          </a:ln>
        </p:spPr>
        <p:txBody>
          <a:bodyPr wrap="none" lIns="71113" tIns="35556" rIns="71113" bIns="35556" anchor="ctr"/>
          <a:lstStyle/>
          <a:p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7181" name="Right Arrow 479242"/>
          <p:cNvSpPr>
            <a:spLocks noChangeArrowheads="1"/>
          </p:cNvSpPr>
          <p:nvPr/>
        </p:nvSpPr>
        <p:spPr bwMode="auto">
          <a:xfrm rot="10800000" flipH="1" flipV="1">
            <a:off x="7973120" y="5252294"/>
            <a:ext cx="250825" cy="155575"/>
          </a:xfrm>
          <a:prstGeom prst="rightArrow">
            <a:avLst>
              <a:gd name="adj1" fmla="val 45148"/>
              <a:gd name="adj2" fmla="val 57056"/>
            </a:avLst>
          </a:prstGeom>
          <a:solidFill>
            <a:srgbClr val="CC0000"/>
          </a:solidFill>
          <a:ln w="12700" algn="ctr">
            <a:solidFill>
              <a:srgbClr val="4D4D4D"/>
            </a:solidFill>
            <a:miter lim="800000"/>
            <a:headEnd/>
            <a:tailEnd/>
          </a:ln>
        </p:spPr>
        <p:txBody>
          <a:bodyPr wrap="none" lIns="71113" tIns="35556" rIns="71113" bIns="35556" anchor="ctr"/>
          <a:lstStyle/>
          <a:p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7182" name="Right Arrow 479243"/>
          <p:cNvSpPr>
            <a:spLocks noChangeArrowheads="1"/>
          </p:cNvSpPr>
          <p:nvPr/>
        </p:nvSpPr>
        <p:spPr bwMode="auto">
          <a:xfrm rot="10800000" flipH="1" flipV="1">
            <a:off x="5144195" y="4402981"/>
            <a:ext cx="252412" cy="155575"/>
          </a:xfrm>
          <a:prstGeom prst="rightArrow">
            <a:avLst>
              <a:gd name="adj1" fmla="val 45148"/>
              <a:gd name="adj2" fmla="val 57417"/>
            </a:avLst>
          </a:prstGeom>
          <a:solidFill>
            <a:srgbClr val="CC0000"/>
          </a:solidFill>
          <a:ln w="12700" algn="ctr">
            <a:solidFill>
              <a:srgbClr val="4D4D4D"/>
            </a:solidFill>
            <a:miter lim="800000"/>
            <a:headEnd/>
            <a:tailEnd/>
          </a:ln>
        </p:spPr>
        <p:txBody>
          <a:bodyPr wrap="none" lIns="71113" tIns="35556" rIns="71113" bIns="35556" anchor="ctr"/>
          <a:lstStyle/>
          <a:p>
            <a:endParaRPr lang="en-US" sz="1400">
              <a:solidFill>
                <a:srgbClr val="000000"/>
              </a:solidFill>
            </a:endParaRPr>
          </a:p>
        </p:txBody>
      </p:sp>
      <p:grpSp>
        <p:nvGrpSpPr>
          <p:cNvPr id="7183" name="Group 14"/>
          <p:cNvGrpSpPr>
            <a:grpSpLocks/>
          </p:cNvGrpSpPr>
          <p:nvPr/>
        </p:nvGrpSpPr>
        <p:grpSpPr bwMode="auto">
          <a:xfrm flipH="1">
            <a:off x="7420670" y="4617294"/>
            <a:ext cx="193675" cy="763587"/>
            <a:chOff x="4375" y="2310"/>
            <a:chExt cx="222" cy="708"/>
          </a:xfrm>
        </p:grpSpPr>
        <p:grpSp>
          <p:nvGrpSpPr>
            <p:cNvPr id="7234" name="Group 15"/>
            <p:cNvGrpSpPr>
              <a:grpSpLocks/>
            </p:cNvGrpSpPr>
            <p:nvPr/>
          </p:nvGrpSpPr>
          <p:grpSpPr bwMode="auto">
            <a:xfrm>
              <a:off x="4375" y="2409"/>
              <a:ext cx="142" cy="79"/>
              <a:chOff x="4528" y="1428"/>
              <a:chExt cx="142" cy="79"/>
            </a:xfrm>
          </p:grpSpPr>
          <p:sp>
            <p:nvSpPr>
              <p:cNvPr id="110" name="Up Arrow Callout 109"/>
              <p:cNvSpPr>
                <a:spLocks noChangeArrowheads="1"/>
              </p:cNvSpPr>
              <p:nvPr/>
            </p:nvSpPr>
            <p:spPr bwMode="auto">
              <a:xfrm rot="10800000">
                <a:off x="4553" y="1428"/>
                <a:ext cx="78" cy="53"/>
              </a:xfrm>
              <a:prstGeom prst="upArrowCallout">
                <a:avLst>
                  <a:gd name="adj1" fmla="val 34626"/>
                  <a:gd name="adj2" fmla="val 53846"/>
                  <a:gd name="adj3" fmla="val 16898"/>
                  <a:gd name="adj4" fmla="val 26926"/>
                </a:avLst>
              </a:prstGeom>
              <a:gradFill rotWithShape="1">
                <a:gsLst>
                  <a:gs pos="0">
                    <a:srgbClr val="CC9900">
                      <a:alpha val="71001"/>
                    </a:srgbClr>
                  </a:gs>
                  <a:gs pos="100000">
                    <a:srgbClr val="FFFF00">
                      <a:alpha val="73000"/>
                    </a:srgbClr>
                  </a:gs>
                </a:gsLst>
                <a:lin ang="0" scaled="1"/>
              </a:gradFill>
              <a:ln>
                <a:noFill/>
              </a:ln>
              <a:effectLst>
                <a:outerShdw dist="12700" dir="16200000" algn="ctr" rotWithShape="0">
                  <a:srgbClr val="080808">
                    <a:alpha val="6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" name="Rectangle 110"/>
              <p:cNvSpPr>
                <a:spLocks noChangeArrowheads="1"/>
              </p:cNvSpPr>
              <p:nvPr/>
            </p:nvSpPr>
            <p:spPr bwMode="auto">
              <a:xfrm rot="5400000">
                <a:off x="4571" y="1408"/>
                <a:ext cx="56" cy="142"/>
              </a:xfrm>
              <a:prstGeom prst="rect">
                <a:avLst/>
              </a:prstGeom>
              <a:gradFill rotWithShape="1">
                <a:gsLst>
                  <a:gs pos="0">
                    <a:srgbClr val="CC9900">
                      <a:alpha val="71001"/>
                    </a:srgbClr>
                  </a:gs>
                  <a:gs pos="100000">
                    <a:srgbClr val="FFFF00">
                      <a:alpha val="73000"/>
                    </a:srgbClr>
                  </a:gs>
                </a:gsLst>
                <a:lin ang="0" scaled="1"/>
              </a:gradFill>
              <a:ln>
                <a:noFill/>
              </a:ln>
              <a:effectLst>
                <a:outerShdw dist="17961" dir="8100000" algn="ctr" rotWithShape="0">
                  <a:srgbClr val="080808">
                    <a:alpha val="6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235" name="Group 18"/>
            <p:cNvGrpSpPr>
              <a:grpSpLocks/>
            </p:cNvGrpSpPr>
            <p:nvPr/>
          </p:nvGrpSpPr>
          <p:grpSpPr bwMode="auto">
            <a:xfrm>
              <a:off x="4375" y="2589"/>
              <a:ext cx="142" cy="79"/>
              <a:chOff x="4528" y="1428"/>
              <a:chExt cx="142" cy="79"/>
            </a:xfrm>
          </p:grpSpPr>
          <p:sp>
            <p:nvSpPr>
              <p:cNvPr id="108" name="Up Arrow Callout 107"/>
              <p:cNvSpPr>
                <a:spLocks noChangeArrowheads="1"/>
              </p:cNvSpPr>
              <p:nvPr/>
            </p:nvSpPr>
            <p:spPr bwMode="auto">
              <a:xfrm rot="10800000">
                <a:off x="4553" y="1430"/>
                <a:ext cx="78" cy="52"/>
              </a:xfrm>
              <a:prstGeom prst="upArrowCallout">
                <a:avLst>
                  <a:gd name="adj1" fmla="val 34625"/>
                  <a:gd name="adj2" fmla="val 53847"/>
                  <a:gd name="adj3" fmla="val 16898"/>
                  <a:gd name="adj4" fmla="val 26926"/>
                </a:avLst>
              </a:prstGeom>
              <a:gradFill rotWithShape="1">
                <a:gsLst>
                  <a:gs pos="0">
                    <a:srgbClr val="CC9900">
                      <a:alpha val="71001"/>
                    </a:srgbClr>
                  </a:gs>
                  <a:gs pos="100000">
                    <a:srgbClr val="FFFF00">
                      <a:alpha val="73000"/>
                    </a:srgbClr>
                  </a:gs>
                </a:gsLst>
                <a:lin ang="0" scaled="1"/>
              </a:gradFill>
              <a:ln>
                <a:noFill/>
              </a:ln>
              <a:effectLst>
                <a:outerShdw dist="12700" dir="16200000" algn="ctr" rotWithShape="0">
                  <a:srgbClr val="080808">
                    <a:alpha val="6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" name="Rectangle 108"/>
              <p:cNvSpPr>
                <a:spLocks noChangeArrowheads="1"/>
              </p:cNvSpPr>
              <p:nvPr/>
            </p:nvSpPr>
            <p:spPr bwMode="auto">
              <a:xfrm rot="5400000">
                <a:off x="4571" y="1408"/>
                <a:ext cx="56" cy="142"/>
              </a:xfrm>
              <a:prstGeom prst="rect">
                <a:avLst/>
              </a:prstGeom>
              <a:gradFill rotWithShape="1">
                <a:gsLst>
                  <a:gs pos="0">
                    <a:srgbClr val="CC9900">
                      <a:alpha val="71001"/>
                    </a:srgbClr>
                  </a:gs>
                  <a:gs pos="100000">
                    <a:srgbClr val="FFFF00">
                      <a:alpha val="73000"/>
                    </a:srgbClr>
                  </a:gs>
                </a:gsLst>
                <a:lin ang="0" scaled="1"/>
              </a:gradFill>
              <a:ln>
                <a:noFill/>
              </a:ln>
              <a:effectLst>
                <a:outerShdw dist="17961" dir="8100000" algn="ctr" rotWithShape="0">
                  <a:srgbClr val="080808">
                    <a:alpha val="6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236" name="Group 21"/>
            <p:cNvGrpSpPr>
              <a:grpSpLocks/>
            </p:cNvGrpSpPr>
            <p:nvPr/>
          </p:nvGrpSpPr>
          <p:grpSpPr bwMode="auto">
            <a:xfrm>
              <a:off x="4375" y="2784"/>
              <a:ext cx="142" cy="79"/>
              <a:chOff x="4528" y="1428"/>
              <a:chExt cx="142" cy="79"/>
            </a:xfrm>
          </p:grpSpPr>
          <p:sp>
            <p:nvSpPr>
              <p:cNvPr id="106" name="Up Arrow Callout 105"/>
              <p:cNvSpPr>
                <a:spLocks noChangeArrowheads="1"/>
              </p:cNvSpPr>
              <p:nvPr/>
            </p:nvSpPr>
            <p:spPr bwMode="auto">
              <a:xfrm rot="10800000">
                <a:off x="4553" y="1428"/>
                <a:ext cx="78" cy="53"/>
              </a:xfrm>
              <a:prstGeom prst="upArrowCallout">
                <a:avLst>
                  <a:gd name="adj1" fmla="val 34626"/>
                  <a:gd name="adj2" fmla="val 53846"/>
                  <a:gd name="adj3" fmla="val 16898"/>
                  <a:gd name="adj4" fmla="val 26926"/>
                </a:avLst>
              </a:prstGeom>
              <a:gradFill rotWithShape="1">
                <a:gsLst>
                  <a:gs pos="0">
                    <a:srgbClr val="CC9900">
                      <a:alpha val="71001"/>
                    </a:srgbClr>
                  </a:gs>
                  <a:gs pos="100000">
                    <a:srgbClr val="FFFF00">
                      <a:alpha val="73000"/>
                    </a:srgbClr>
                  </a:gs>
                </a:gsLst>
                <a:lin ang="0" scaled="1"/>
              </a:gradFill>
              <a:ln>
                <a:noFill/>
              </a:ln>
              <a:effectLst>
                <a:outerShdw dist="12700" dir="16200000" algn="ctr" rotWithShape="0">
                  <a:srgbClr val="080808">
                    <a:alpha val="6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" name="Rectangle 106"/>
              <p:cNvSpPr>
                <a:spLocks noChangeArrowheads="1"/>
              </p:cNvSpPr>
              <p:nvPr/>
            </p:nvSpPr>
            <p:spPr bwMode="auto">
              <a:xfrm rot="5400000">
                <a:off x="4570" y="1409"/>
                <a:ext cx="57" cy="142"/>
              </a:xfrm>
              <a:prstGeom prst="rect">
                <a:avLst/>
              </a:prstGeom>
              <a:gradFill rotWithShape="1">
                <a:gsLst>
                  <a:gs pos="0">
                    <a:srgbClr val="CC9900">
                      <a:alpha val="71001"/>
                    </a:srgbClr>
                  </a:gs>
                  <a:gs pos="100000">
                    <a:srgbClr val="FFFF00">
                      <a:alpha val="73000"/>
                    </a:srgbClr>
                  </a:gs>
                </a:gsLst>
                <a:lin ang="0" scaled="1"/>
              </a:gradFill>
              <a:ln>
                <a:noFill/>
              </a:ln>
              <a:effectLst>
                <a:outerShdw dist="17961" dir="8100000" algn="ctr" rotWithShape="0">
                  <a:srgbClr val="080808">
                    <a:alpha val="6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03" name="Shape 479255"/>
            <p:cNvSpPr>
              <a:spLocks noChangeArrowheads="1"/>
            </p:cNvSpPr>
            <p:nvPr/>
          </p:nvSpPr>
          <p:spPr bwMode="auto">
            <a:xfrm>
              <a:off x="4482" y="2310"/>
              <a:ext cx="115" cy="17"/>
            </a:xfrm>
            <a:custGeom>
              <a:avLst/>
              <a:gdLst>
                <a:gd name="T0" fmla="*/ 101 w 21600"/>
                <a:gd name="T1" fmla="*/ 9 h 21600"/>
                <a:gd name="T2" fmla="*/ 58 w 21600"/>
                <a:gd name="T3" fmla="*/ 17 h 21600"/>
                <a:gd name="T4" fmla="*/ 14 w 21600"/>
                <a:gd name="T5" fmla="*/ 9 h 21600"/>
                <a:gd name="T6" fmla="*/ 58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878 w 21600"/>
                <a:gd name="T13" fmla="*/ 1271 h 21600"/>
                <a:gd name="T14" fmla="*/ 19722 w 21600"/>
                <a:gd name="T15" fmla="*/ 2032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rgbClr val="CC0000">
                    <a:alpha val="70000"/>
                  </a:srgbClr>
                </a:gs>
                <a:gs pos="50000">
                  <a:srgbClr val="4D4D4D"/>
                </a:gs>
                <a:gs pos="100000">
                  <a:srgbClr val="CC0000">
                    <a:alpha val="70000"/>
                  </a:srgbClr>
                </a:gs>
              </a:gsLst>
              <a:lin ang="0" scaled="1"/>
            </a:gradFill>
            <a:ln w="31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04" name="Rectangle 103"/>
            <p:cNvSpPr>
              <a:spLocks noChangeArrowheads="1"/>
            </p:cNvSpPr>
            <p:nvPr/>
          </p:nvSpPr>
          <p:spPr bwMode="auto">
            <a:xfrm>
              <a:off x="4517" y="2319"/>
              <a:ext cx="56" cy="692"/>
            </a:xfrm>
            <a:prstGeom prst="rect">
              <a:avLst/>
            </a:prstGeom>
            <a:gradFill rotWithShape="1">
              <a:gsLst>
                <a:gs pos="0">
                  <a:srgbClr val="CC9900">
                    <a:alpha val="71001"/>
                  </a:srgbClr>
                </a:gs>
                <a:gs pos="100000">
                  <a:srgbClr val="FFFF00">
                    <a:alpha val="73000"/>
                  </a:srgbClr>
                </a:gs>
              </a:gsLst>
              <a:lin ang="0" scaled="1"/>
            </a:gradFill>
            <a:ln>
              <a:noFill/>
            </a:ln>
            <a:effectLst>
              <a:outerShdw dist="17961" dir="8100000" algn="ctr" rotWithShape="0">
                <a:srgbClr val="111111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05" name="Rounded Rectangle 479257"/>
            <p:cNvSpPr>
              <a:spLocks noChangeArrowheads="1"/>
            </p:cNvSpPr>
            <p:nvPr/>
          </p:nvSpPr>
          <p:spPr bwMode="auto">
            <a:xfrm>
              <a:off x="4493" y="2991"/>
              <a:ext cx="90" cy="27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CC0000">
                    <a:alpha val="70000"/>
                  </a:srgbClr>
                </a:gs>
                <a:gs pos="50000">
                  <a:srgbClr val="4D4D4D"/>
                </a:gs>
                <a:gs pos="100000">
                  <a:srgbClr val="CC0000">
                    <a:alpha val="70000"/>
                  </a:srgbClr>
                </a:gs>
              </a:gsLst>
              <a:lin ang="0" scaled="1"/>
            </a:gra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400" dirty="0">
                <a:solidFill>
                  <a:srgbClr val="000000"/>
                </a:solidFill>
              </a:endParaRPr>
            </a:p>
          </p:txBody>
        </p:sp>
      </p:grpSp>
      <p:pic>
        <p:nvPicPr>
          <p:cNvPr id="7184" name="Rectangle 4792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807" y="4555381"/>
            <a:ext cx="171450" cy="16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85" name="Group 28"/>
          <p:cNvGrpSpPr>
            <a:grpSpLocks/>
          </p:cNvGrpSpPr>
          <p:nvPr/>
        </p:nvGrpSpPr>
        <p:grpSpPr bwMode="auto">
          <a:xfrm>
            <a:off x="5726807" y="4468069"/>
            <a:ext cx="193675" cy="1020762"/>
            <a:chOff x="4528" y="1329"/>
            <a:chExt cx="222" cy="945"/>
          </a:xfrm>
        </p:grpSpPr>
        <p:grpSp>
          <p:nvGrpSpPr>
            <p:cNvPr id="7215" name="Group 29"/>
            <p:cNvGrpSpPr>
              <a:grpSpLocks/>
            </p:cNvGrpSpPr>
            <p:nvPr/>
          </p:nvGrpSpPr>
          <p:grpSpPr bwMode="auto">
            <a:xfrm>
              <a:off x="4528" y="1428"/>
              <a:ext cx="142" cy="79"/>
              <a:chOff x="4528" y="1428"/>
              <a:chExt cx="142" cy="79"/>
            </a:xfrm>
          </p:grpSpPr>
          <p:sp>
            <p:nvSpPr>
              <p:cNvPr id="98" name="Up Arrow Callout 97"/>
              <p:cNvSpPr>
                <a:spLocks noChangeArrowheads="1"/>
              </p:cNvSpPr>
              <p:nvPr/>
            </p:nvSpPr>
            <p:spPr bwMode="auto">
              <a:xfrm rot="10800000">
                <a:off x="4553" y="1426"/>
                <a:ext cx="78" cy="54"/>
              </a:xfrm>
              <a:prstGeom prst="upArrowCallout">
                <a:avLst>
                  <a:gd name="adj1" fmla="val 34627"/>
                  <a:gd name="adj2" fmla="val 53846"/>
                  <a:gd name="adj3" fmla="val 16898"/>
                  <a:gd name="adj4" fmla="val 26926"/>
                </a:avLst>
              </a:prstGeom>
              <a:gradFill rotWithShape="1">
                <a:gsLst>
                  <a:gs pos="0">
                    <a:srgbClr val="CC9900">
                      <a:alpha val="71001"/>
                    </a:srgbClr>
                  </a:gs>
                  <a:gs pos="100000">
                    <a:srgbClr val="FFFF00">
                      <a:alpha val="73000"/>
                    </a:srgbClr>
                  </a:gs>
                </a:gsLst>
                <a:lin ang="0" scaled="1"/>
              </a:gradFill>
              <a:ln>
                <a:noFill/>
              </a:ln>
              <a:effectLst>
                <a:outerShdw dist="12700" dir="16200000" algn="ctr" rotWithShape="0">
                  <a:srgbClr val="080808">
                    <a:alpha val="6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Rectangle 98"/>
              <p:cNvSpPr>
                <a:spLocks noChangeArrowheads="1"/>
              </p:cNvSpPr>
              <p:nvPr/>
            </p:nvSpPr>
            <p:spPr bwMode="auto">
              <a:xfrm rot="5400000">
                <a:off x="4571" y="1408"/>
                <a:ext cx="56" cy="142"/>
              </a:xfrm>
              <a:prstGeom prst="rect">
                <a:avLst/>
              </a:prstGeom>
              <a:gradFill rotWithShape="1">
                <a:gsLst>
                  <a:gs pos="0">
                    <a:srgbClr val="CC9900">
                      <a:alpha val="71001"/>
                    </a:srgbClr>
                  </a:gs>
                  <a:gs pos="100000">
                    <a:srgbClr val="FFFF00">
                      <a:alpha val="73000"/>
                    </a:srgbClr>
                  </a:gs>
                </a:gsLst>
                <a:lin ang="0" scaled="1"/>
              </a:gradFill>
              <a:ln>
                <a:noFill/>
              </a:ln>
              <a:effectLst>
                <a:outerShdw dist="17961" dir="8100000" algn="ctr" rotWithShape="0">
                  <a:srgbClr val="080808">
                    <a:alpha val="6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216" name="Group 32"/>
            <p:cNvGrpSpPr>
              <a:grpSpLocks/>
            </p:cNvGrpSpPr>
            <p:nvPr/>
          </p:nvGrpSpPr>
          <p:grpSpPr bwMode="auto">
            <a:xfrm>
              <a:off x="4528" y="1608"/>
              <a:ext cx="142" cy="79"/>
              <a:chOff x="4528" y="1428"/>
              <a:chExt cx="142" cy="79"/>
            </a:xfrm>
          </p:grpSpPr>
          <p:sp>
            <p:nvSpPr>
              <p:cNvPr id="96" name="Up Arrow Callout 95"/>
              <p:cNvSpPr>
                <a:spLocks noChangeArrowheads="1"/>
              </p:cNvSpPr>
              <p:nvPr/>
            </p:nvSpPr>
            <p:spPr bwMode="auto">
              <a:xfrm rot="10800000">
                <a:off x="4553" y="1428"/>
                <a:ext cx="78" cy="53"/>
              </a:xfrm>
              <a:prstGeom prst="upArrowCallout">
                <a:avLst>
                  <a:gd name="adj1" fmla="val 34626"/>
                  <a:gd name="adj2" fmla="val 53846"/>
                  <a:gd name="adj3" fmla="val 16898"/>
                  <a:gd name="adj4" fmla="val 26926"/>
                </a:avLst>
              </a:prstGeom>
              <a:gradFill rotWithShape="1">
                <a:gsLst>
                  <a:gs pos="0">
                    <a:srgbClr val="CC9900">
                      <a:alpha val="71001"/>
                    </a:srgbClr>
                  </a:gs>
                  <a:gs pos="100000">
                    <a:srgbClr val="FFFF00">
                      <a:alpha val="73000"/>
                    </a:srgbClr>
                  </a:gs>
                </a:gsLst>
                <a:lin ang="0" scaled="1"/>
              </a:gradFill>
              <a:ln>
                <a:noFill/>
              </a:ln>
              <a:effectLst>
                <a:outerShdw dist="12700" dir="16200000" algn="ctr" rotWithShape="0">
                  <a:srgbClr val="080808">
                    <a:alpha val="6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Rectangle 96"/>
              <p:cNvSpPr>
                <a:spLocks noChangeArrowheads="1"/>
              </p:cNvSpPr>
              <p:nvPr/>
            </p:nvSpPr>
            <p:spPr bwMode="auto">
              <a:xfrm rot="5400000">
                <a:off x="4570" y="1409"/>
                <a:ext cx="57" cy="142"/>
              </a:xfrm>
              <a:prstGeom prst="rect">
                <a:avLst/>
              </a:prstGeom>
              <a:gradFill rotWithShape="1">
                <a:gsLst>
                  <a:gs pos="0">
                    <a:srgbClr val="CC9900">
                      <a:alpha val="71001"/>
                    </a:srgbClr>
                  </a:gs>
                  <a:gs pos="100000">
                    <a:srgbClr val="FFFF00">
                      <a:alpha val="73000"/>
                    </a:srgbClr>
                  </a:gs>
                </a:gsLst>
                <a:lin ang="0" scaled="1"/>
              </a:gradFill>
              <a:ln>
                <a:noFill/>
              </a:ln>
              <a:effectLst>
                <a:outerShdw dist="17961" dir="8100000" algn="ctr" rotWithShape="0">
                  <a:srgbClr val="080808">
                    <a:alpha val="6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217" name="Group 35"/>
            <p:cNvGrpSpPr>
              <a:grpSpLocks/>
            </p:cNvGrpSpPr>
            <p:nvPr/>
          </p:nvGrpSpPr>
          <p:grpSpPr bwMode="auto">
            <a:xfrm>
              <a:off x="4528" y="1788"/>
              <a:ext cx="142" cy="79"/>
              <a:chOff x="4528" y="1428"/>
              <a:chExt cx="142" cy="79"/>
            </a:xfrm>
          </p:grpSpPr>
          <p:sp>
            <p:nvSpPr>
              <p:cNvPr id="94" name="Up Arrow Callout 93"/>
              <p:cNvSpPr>
                <a:spLocks noChangeArrowheads="1"/>
              </p:cNvSpPr>
              <p:nvPr/>
            </p:nvSpPr>
            <p:spPr bwMode="auto">
              <a:xfrm rot="10800000">
                <a:off x="4553" y="1428"/>
                <a:ext cx="78" cy="53"/>
              </a:xfrm>
              <a:prstGeom prst="upArrowCallout">
                <a:avLst>
                  <a:gd name="adj1" fmla="val 34626"/>
                  <a:gd name="adj2" fmla="val 53846"/>
                  <a:gd name="adj3" fmla="val 16898"/>
                  <a:gd name="adj4" fmla="val 26926"/>
                </a:avLst>
              </a:prstGeom>
              <a:gradFill rotWithShape="1">
                <a:gsLst>
                  <a:gs pos="0">
                    <a:srgbClr val="CC9900">
                      <a:alpha val="71001"/>
                    </a:srgbClr>
                  </a:gs>
                  <a:gs pos="100000">
                    <a:srgbClr val="FFFF00">
                      <a:alpha val="73000"/>
                    </a:srgbClr>
                  </a:gs>
                </a:gsLst>
                <a:lin ang="0" scaled="1"/>
              </a:gradFill>
              <a:ln>
                <a:noFill/>
              </a:ln>
              <a:effectLst>
                <a:outerShdw dist="12700" dir="16200000" algn="ctr" rotWithShape="0">
                  <a:srgbClr val="080808">
                    <a:alpha val="6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5" name="Rectangle 94"/>
              <p:cNvSpPr>
                <a:spLocks noChangeArrowheads="1"/>
              </p:cNvSpPr>
              <p:nvPr/>
            </p:nvSpPr>
            <p:spPr bwMode="auto">
              <a:xfrm rot="5400000">
                <a:off x="4571" y="1408"/>
                <a:ext cx="56" cy="142"/>
              </a:xfrm>
              <a:prstGeom prst="rect">
                <a:avLst/>
              </a:prstGeom>
              <a:gradFill rotWithShape="1">
                <a:gsLst>
                  <a:gs pos="0">
                    <a:srgbClr val="CC9900">
                      <a:alpha val="71001"/>
                    </a:srgbClr>
                  </a:gs>
                  <a:gs pos="100000">
                    <a:srgbClr val="FFFF00">
                      <a:alpha val="73000"/>
                    </a:srgbClr>
                  </a:gs>
                </a:gsLst>
                <a:lin ang="0" scaled="1"/>
              </a:gradFill>
              <a:ln>
                <a:noFill/>
              </a:ln>
              <a:effectLst>
                <a:outerShdw dist="17961" dir="8100000" algn="ctr" rotWithShape="0">
                  <a:srgbClr val="080808">
                    <a:alpha val="6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218" name="Group 38"/>
            <p:cNvGrpSpPr>
              <a:grpSpLocks/>
            </p:cNvGrpSpPr>
            <p:nvPr/>
          </p:nvGrpSpPr>
          <p:grpSpPr bwMode="auto">
            <a:xfrm>
              <a:off x="4528" y="1968"/>
              <a:ext cx="142" cy="79"/>
              <a:chOff x="4528" y="1428"/>
              <a:chExt cx="142" cy="79"/>
            </a:xfrm>
          </p:grpSpPr>
          <p:sp>
            <p:nvSpPr>
              <p:cNvPr id="92" name="Up Arrow Callout 91"/>
              <p:cNvSpPr>
                <a:spLocks noChangeArrowheads="1"/>
              </p:cNvSpPr>
              <p:nvPr/>
            </p:nvSpPr>
            <p:spPr bwMode="auto">
              <a:xfrm rot="10800000">
                <a:off x="4553" y="1428"/>
                <a:ext cx="78" cy="53"/>
              </a:xfrm>
              <a:prstGeom prst="upArrowCallout">
                <a:avLst>
                  <a:gd name="adj1" fmla="val 34626"/>
                  <a:gd name="adj2" fmla="val 53846"/>
                  <a:gd name="adj3" fmla="val 16898"/>
                  <a:gd name="adj4" fmla="val 26926"/>
                </a:avLst>
              </a:prstGeom>
              <a:gradFill rotWithShape="1">
                <a:gsLst>
                  <a:gs pos="0">
                    <a:srgbClr val="CC9900">
                      <a:alpha val="71001"/>
                    </a:srgbClr>
                  </a:gs>
                  <a:gs pos="100000">
                    <a:srgbClr val="FFFF00">
                      <a:alpha val="73000"/>
                    </a:srgbClr>
                  </a:gs>
                </a:gsLst>
                <a:lin ang="0" scaled="1"/>
              </a:gradFill>
              <a:ln>
                <a:noFill/>
              </a:ln>
              <a:effectLst>
                <a:outerShdw dist="12700" dir="16200000" algn="ctr" rotWithShape="0">
                  <a:srgbClr val="080808">
                    <a:alpha val="6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" name="Rectangle 92"/>
              <p:cNvSpPr>
                <a:spLocks noChangeArrowheads="1"/>
              </p:cNvSpPr>
              <p:nvPr/>
            </p:nvSpPr>
            <p:spPr bwMode="auto">
              <a:xfrm rot="5400000">
                <a:off x="4570" y="1410"/>
                <a:ext cx="57" cy="142"/>
              </a:xfrm>
              <a:prstGeom prst="rect">
                <a:avLst/>
              </a:prstGeom>
              <a:gradFill rotWithShape="1">
                <a:gsLst>
                  <a:gs pos="0">
                    <a:srgbClr val="CC9900">
                      <a:alpha val="71001"/>
                    </a:srgbClr>
                  </a:gs>
                  <a:gs pos="100000">
                    <a:srgbClr val="FFFF00">
                      <a:alpha val="73000"/>
                    </a:srgbClr>
                  </a:gs>
                </a:gsLst>
                <a:lin ang="0" scaled="1"/>
              </a:gradFill>
              <a:ln>
                <a:noFill/>
              </a:ln>
              <a:effectLst>
                <a:outerShdw dist="17961" dir="8100000" algn="ctr" rotWithShape="0">
                  <a:srgbClr val="080808">
                    <a:alpha val="6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9" name="Shape 479272"/>
            <p:cNvSpPr>
              <a:spLocks noChangeArrowheads="1"/>
            </p:cNvSpPr>
            <p:nvPr/>
          </p:nvSpPr>
          <p:spPr bwMode="auto">
            <a:xfrm>
              <a:off x="4635" y="1329"/>
              <a:ext cx="115" cy="17"/>
            </a:xfrm>
            <a:custGeom>
              <a:avLst/>
              <a:gdLst>
                <a:gd name="T0" fmla="*/ 101 w 21600"/>
                <a:gd name="T1" fmla="*/ 9 h 21600"/>
                <a:gd name="T2" fmla="*/ 58 w 21600"/>
                <a:gd name="T3" fmla="*/ 17 h 21600"/>
                <a:gd name="T4" fmla="*/ 14 w 21600"/>
                <a:gd name="T5" fmla="*/ 9 h 21600"/>
                <a:gd name="T6" fmla="*/ 58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878 w 21600"/>
                <a:gd name="T13" fmla="*/ 1271 h 21600"/>
                <a:gd name="T14" fmla="*/ 19722 w 21600"/>
                <a:gd name="T15" fmla="*/ 2032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rgbClr val="CC0000">
                    <a:alpha val="70000"/>
                  </a:srgbClr>
                </a:gs>
                <a:gs pos="50000">
                  <a:srgbClr val="4D4D4D"/>
                </a:gs>
                <a:gs pos="100000">
                  <a:srgbClr val="CC0000">
                    <a:alpha val="70000"/>
                  </a:srgbClr>
                </a:gs>
              </a:gsLst>
              <a:lin ang="0" scaled="1"/>
            </a:gradFill>
            <a:ln w="31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auto">
            <a:xfrm>
              <a:off x="4670" y="1338"/>
              <a:ext cx="56" cy="926"/>
            </a:xfrm>
            <a:prstGeom prst="rect">
              <a:avLst/>
            </a:prstGeom>
            <a:gradFill rotWithShape="1">
              <a:gsLst>
                <a:gs pos="0">
                  <a:srgbClr val="CC9900">
                    <a:alpha val="71001"/>
                  </a:srgbClr>
                </a:gs>
                <a:gs pos="100000">
                  <a:srgbClr val="FFFF00">
                    <a:alpha val="73000"/>
                  </a:srgbClr>
                </a:gs>
              </a:gsLst>
              <a:lin ang="0" scaled="1"/>
            </a:gradFill>
            <a:ln>
              <a:noFill/>
            </a:ln>
            <a:effectLst>
              <a:outerShdw dist="17961" dir="8100000" algn="ctr" rotWithShape="0">
                <a:srgbClr val="111111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91" name="Rounded Rectangle 479274"/>
            <p:cNvSpPr>
              <a:spLocks noChangeArrowheads="1"/>
            </p:cNvSpPr>
            <p:nvPr/>
          </p:nvSpPr>
          <p:spPr bwMode="auto">
            <a:xfrm>
              <a:off x="4646" y="2247"/>
              <a:ext cx="90" cy="27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CC0000">
                    <a:alpha val="70000"/>
                  </a:srgbClr>
                </a:gs>
                <a:gs pos="50000">
                  <a:srgbClr val="4D4D4D"/>
                </a:gs>
                <a:gs pos="100000">
                  <a:srgbClr val="CC0000">
                    <a:alpha val="70000"/>
                  </a:srgbClr>
                </a:gs>
              </a:gsLst>
              <a:lin ang="0" scaled="1"/>
            </a:gra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400" dirty="0">
                <a:solidFill>
                  <a:srgbClr val="000000"/>
                </a:solidFill>
              </a:endParaRPr>
            </a:p>
          </p:txBody>
        </p:sp>
      </p:grpSp>
      <p:pic>
        <p:nvPicPr>
          <p:cNvPr id="7186" name="Rectangle 4792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220" y="4747469"/>
            <a:ext cx="171450" cy="16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7" name="Rectangle 4792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632" y="4944319"/>
            <a:ext cx="17145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8" name="Rectangle 4792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045" y="5137994"/>
            <a:ext cx="171450" cy="16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9" name="Rectangle 4792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195" y="4669681"/>
            <a:ext cx="171450" cy="16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0" name="Rectangle 4792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607" y="4891931"/>
            <a:ext cx="171450" cy="16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1" name="Rectangle 4792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020" y="5099894"/>
            <a:ext cx="17145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92" name="Rounded Rectangle 479281"/>
          <p:cNvSpPr>
            <a:spLocks noChangeArrowheads="1"/>
          </p:cNvSpPr>
          <p:nvPr/>
        </p:nvSpPr>
        <p:spPr bwMode="auto">
          <a:xfrm flipV="1">
            <a:off x="7652445" y="4604594"/>
            <a:ext cx="241300" cy="719137"/>
          </a:xfrm>
          <a:prstGeom prst="roundRect">
            <a:avLst>
              <a:gd name="adj" fmla="val 8222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1113" tIns="35556" rIns="71113" bIns="35556" anchor="ctr"/>
          <a:lstStyle/>
          <a:p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7193" name="Straight Connector 479282"/>
          <p:cNvSpPr>
            <a:spLocks noChangeShapeType="1"/>
          </p:cNvSpPr>
          <p:nvPr/>
        </p:nvSpPr>
        <p:spPr bwMode="auto">
          <a:xfrm flipV="1">
            <a:off x="7138095" y="5323731"/>
            <a:ext cx="627062" cy="423863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1113" tIns="35556" rIns="71113" bIns="35556" anchor="ctr"/>
          <a:lstStyle/>
          <a:p>
            <a:endParaRPr lang="sv-SE"/>
          </a:p>
        </p:txBody>
      </p:sp>
      <p:sp>
        <p:nvSpPr>
          <p:cNvPr id="7194" name="Right Arrow 479283"/>
          <p:cNvSpPr>
            <a:spLocks noChangeArrowheads="1"/>
          </p:cNvSpPr>
          <p:nvPr/>
        </p:nvSpPr>
        <p:spPr bwMode="auto">
          <a:xfrm rot="10800000" flipH="1" flipV="1">
            <a:off x="7117457" y="4958606"/>
            <a:ext cx="250825" cy="155575"/>
          </a:xfrm>
          <a:prstGeom prst="rightArrow">
            <a:avLst>
              <a:gd name="adj1" fmla="val 45148"/>
              <a:gd name="adj2" fmla="val 57056"/>
            </a:avLst>
          </a:prstGeom>
          <a:solidFill>
            <a:srgbClr val="CC0000"/>
          </a:solidFill>
          <a:ln w="12700" algn="ctr">
            <a:solidFill>
              <a:srgbClr val="4D4D4D"/>
            </a:solidFill>
            <a:miter lim="800000"/>
            <a:headEnd/>
            <a:tailEnd/>
          </a:ln>
        </p:spPr>
        <p:txBody>
          <a:bodyPr wrap="none" lIns="71113" tIns="35556" rIns="71113" bIns="35556" anchor="ctr"/>
          <a:lstStyle/>
          <a:p>
            <a:endParaRPr lang="en-US" sz="1400">
              <a:solidFill>
                <a:srgbClr val="000000"/>
              </a:solidFill>
            </a:endParaRPr>
          </a:p>
        </p:txBody>
      </p:sp>
      <p:pic>
        <p:nvPicPr>
          <p:cNvPr id="7195" name="Rectangle 47928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182" y="4793506"/>
            <a:ext cx="51435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96" name="Group 54"/>
          <p:cNvGrpSpPr>
            <a:grpSpLocks/>
          </p:cNvGrpSpPr>
          <p:nvPr/>
        </p:nvGrpSpPr>
        <p:grpSpPr bwMode="auto">
          <a:xfrm>
            <a:off x="4860032" y="4296619"/>
            <a:ext cx="244475" cy="350837"/>
            <a:chOff x="720" y="720"/>
            <a:chExt cx="280" cy="326"/>
          </a:xfrm>
        </p:grpSpPr>
        <p:sp>
          <p:nvSpPr>
            <p:cNvPr id="77" name="Folded Corner 76"/>
            <p:cNvSpPr>
              <a:spLocks noChangeArrowheads="1"/>
            </p:cNvSpPr>
            <p:nvPr/>
          </p:nvSpPr>
          <p:spPr bwMode="auto">
            <a:xfrm flipV="1">
              <a:off x="720" y="720"/>
              <a:ext cx="280" cy="326"/>
            </a:xfrm>
            <a:prstGeom prst="foldedCorner">
              <a:avLst>
                <a:gd name="adj" fmla="val 21875"/>
              </a:avLst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dist="53882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1400" dirty="0">
                <a:solidFill>
                  <a:srgbClr val="000000"/>
                </a:solidFill>
              </a:endParaRPr>
            </a:p>
          </p:txBody>
        </p:sp>
        <p:grpSp>
          <p:nvGrpSpPr>
            <p:cNvPr id="7208" name="Group 56"/>
            <p:cNvGrpSpPr>
              <a:grpSpLocks/>
            </p:cNvGrpSpPr>
            <p:nvPr/>
          </p:nvGrpSpPr>
          <p:grpSpPr bwMode="auto">
            <a:xfrm>
              <a:off x="741" y="772"/>
              <a:ext cx="233" cy="217"/>
              <a:chOff x="3859" y="1795"/>
              <a:chExt cx="480" cy="480"/>
            </a:xfrm>
          </p:grpSpPr>
          <p:sp>
            <p:nvSpPr>
              <p:cNvPr id="79" name="Straight Connector 78"/>
              <p:cNvSpPr>
                <a:spLocks noChangeShapeType="1"/>
              </p:cNvSpPr>
              <p:nvPr/>
            </p:nvSpPr>
            <p:spPr bwMode="auto">
              <a:xfrm>
                <a:off x="3864" y="1794"/>
                <a:ext cx="285" cy="0"/>
              </a:xfrm>
              <a:prstGeom prst="line">
                <a:avLst/>
              </a:prstGeom>
              <a:noFill/>
              <a:ln w="25400" algn="ctr">
                <a:solidFill>
                  <a:srgbClr val="476E9B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B2B2B2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Ins="0"/>
              <a:lstStyle/>
              <a:p>
                <a:endParaRPr lang="sv-SE"/>
              </a:p>
            </p:txBody>
          </p:sp>
          <p:sp>
            <p:nvSpPr>
              <p:cNvPr id="80" name="Straight Connector 79"/>
              <p:cNvSpPr>
                <a:spLocks noChangeShapeType="1"/>
              </p:cNvSpPr>
              <p:nvPr/>
            </p:nvSpPr>
            <p:spPr bwMode="auto">
              <a:xfrm>
                <a:off x="3864" y="1889"/>
                <a:ext cx="476" cy="0"/>
              </a:xfrm>
              <a:prstGeom prst="line">
                <a:avLst/>
              </a:prstGeom>
              <a:noFill/>
              <a:ln w="25400" algn="ctr">
                <a:solidFill>
                  <a:srgbClr val="476E9B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B2B2B2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Ins="0"/>
              <a:lstStyle/>
              <a:p>
                <a:endParaRPr lang="sv-SE"/>
              </a:p>
            </p:txBody>
          </p:sp>
          <p:sp>
            <p:nvSpPr>
              <p:cNvPr id="81" name="Straight Connector 80"/>
              <p:cNvSpPr>
                <a:spLocks noChangeShapeType="1"/>
              </p:cNvSpPr>
              <p:nvPr/>
            </p:nvSpPr>
            <p:spPr bwMode="auto">
              <a:xfrm>
                <a:off x="3864" y="1987"/>
                <a:ext cx="476" cy="0"/>
              </a:xfrm>
              <a:prstGeom prst="line">
                <a:avLst/>
              </a:prstGeom>
              <a:noFill/>
              <a:ln w="25400" algn="ctr">
                <a:solidFill>
                  <a:srgbClr val="476E9B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B2B2B2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Ins="0"/>
              <a:lstStyle/>
              <a:p>
                <a:endParaRPr lang="sv-SE"/>
              </a:p>
            </p:txBody>
          </p:sp>
          <p:sp>
            <p:nvSpPr>
              <p:cNvPr id="82" name="Straight Connector 81"/>
              <p:cNvSpPr>
                <a:spLocks noChangeShapeType="1"/>
              </p:cNvSpPr>
              <p:nvPr/>
            </p:nvSpPr>
            <p:spPr bwMode="auto">
              <a:xfrm>
                <a:off x="3864" y="2081"/>
                <a:ext cx="476" cy="0"/>
              </a:xfrm>
              <a:prstGeom prst="line">
                <a:avLst/>
              </a:prstGeom>
              <a:noFill/>
              <a:ln w="25400" algn="ctr">
                <a:solidFill>
                  <a:srgbClr val="476E9B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B2B2B2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Ins="0"/>
              <a:lstStyle/>
              <a:p>
                <a:endParaRPr lang="sv-SE"/>
              </a:p>
            </p:txBody>
          </p:sp>
          <p:sp>
            <p:nvSpPr>
              <p:cNvPr id="83" name="Straight Connector 82"/>
              <p:cNvSpPr>
                <a:spLocks noChangeShapeType="1"/>
              </p:cNvSpPr>
              <p:nvPr/>
            </p:nvSpPr>
            <p:spPr bwMode="auto">
              <a:xfrm>
                <a:off x="3864" y="2179"/>
                <a:ext cx="476" cy="0"/>
              </a:xfrm>
              <a:prstGeom prst="line">
                <a:avLst/>
              </a:prstGeom>
              <a:noFill/>
              <a:ln w="25400" algn="ctr">
                <a:solidFill>
                  <a:srgbClr val="476E9B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B2B2B2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Ins="0"/>
              <a:lstStyle/>
              <a:p>
                <a:endParaRPr lang="sv-SE"/>
              </a:p>
            </p:txBody>
          </p:sp>
          <p:sp>
            <p:nvSpPr>
              <p:cNvPr id="84" name="Straight Connector 83"/>
              <p:cNvSpPr>
                <a:spLocks noChangeShapeType="1"/>
              </p:cNvSpPr>
              <p:nvPr/>
            </p:nvSpPr>
            <p:spPr bwMode="auto">
              <a:xfrm>
                <a:off x="3864" y="2274"/>
                <a:ext cx="476" cy="0"/>
              </a:xfrm>
              <a:prstGeom prst="line">
                <a:avLst/>
              </a:prstGeom>
              <a:noFill/>
              <a:ln w="25400" algn="ctr">
                <a:solidFill>
                  <a:srgbClr val="476E9B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B2B2B2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Ins="0"/>
              <a:lstStyle/>
              <a:p>
                <a:endParaRPr lang="sv-SE"/>
              </a:p>
            </p:txBody>
          </p:sp>
        </p:grpSp>
      </p:grpSp>
      <p:grpSp>
        <p:nvGrpSpPr>
          <p:cNvPr id="7197" name="Group 63"/>
          <p:cNvGrpSpPr>
            <a:grpSpLocks/>
          </p:cNvGrpSpPr>
          <p:nvPr/>
        </p:nvGrpSpPr>
        <p:grpSpPr bwMode="auto">
          <a:xfrm>
            <a:off x="8247757" y="5171331"/>
            <a:ext cx="244475" cy="350838"/>
            <a:chOff x="720" y="720"/>
            <a:chExt cx="280" cy="326"/>
          </a:xfrm>
        </p:grpSpPr>
        <p:sp>
          <p:nvSpPr>
            <p:cNvPr id="69" name="Folded Corner 68"/>
            <p:cNvSpPr>
              <a:spLocks noChangeArrowheads="1"/>
            </p:cNvSpPr>
            <p:nvPr/>
          </p:nvSpPr>
          <p:spPr bwMode="auto">
            <a:xfrm flipV="1">
              <a:off x="720" y="720"/>
              <a:ext cx="280" cy="326"/>
            </a:xfrm>
            <a:prstGeom prst="foldedCorner">
              <a:avLst>
                <a:gd name="adj" fmla="val 21875"/>
              </a:avLst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dist="53882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1400" dirty="0">
                <a:solidFill>
                  <a:srgbClr val="000000"/>
                </a:solidFill>
              </a:endParaRPr>
            </a:p>
          </p:txBody>
        </p:sp>
        <p:grpSp>
          <p:nvGrpSpPr>
            <p:cNvPr id="7200" name="Group 65"/>
            <p:cNvGrpSpPr>
              <a:grpSpLocks/>
            </p:cNvGrpSpPr>
            <p:nvPr/>
          </p:nvGrpSpPr>
          <p:grpSpPr bwMode="auto">
            <a:xfrm>
              <a:off x="741" y="772"/>
              <a:ext cx="233" cy="217"/>
              <a:chOff x="3859" y="1795"/>
              <a:chExt cx="480" cy="480"/>
            </a:xfrm>
          </p:grpSpPr>
          <p:sp>
            <p:nvSpPr>
              <p:cNvPr id="71" name="Straight Connector 70"/>
              <p:cNvSpPr>
                <a:spLocks noChangeShapeType="1"/>
              </p:cNvSpPr>
              <p:nvPr/>
            </p:nvSpPr>
            <p:spPr bwMode="auto">
              <a:xfrm>
                <a:off x="3864" y="1794"/>
                <a:ext cx="285" cy="0"/>
              </a:xfrm>
              <a:prstGeom prst="line">
                <a:avLst/>
              </a:prstGeom>
              <a:noFill/>
              <a:ln w="25400" algn="ctr">
                <a:solidFill>
                  <a:srgbClr val="476E9B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B2B2B2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Ins="0"/>
              <a:lstStyle/>
              <a:p>
                <a:endParaRPr lang="sv-SE"/>
              </a:p>
            </p:txBody>
          </p:sp>
          <p:sp>
            <p:nvSpPr>
              <p:cNvPr id="72" name="Straight Connector 71"/>
              <p:cNvSpPr>
                <a:spLocks noChangeShapeType="1"/>
              </p:cNvSpPr>
              <p:nvPr/>
            </p:nvSpPr>
            <p:spPr bwMode="auto">
              <a:xfrm>
                <a:off x="3864" y="1889"/>
                <a:ext cx="476" cy="0"/>
              </a:xfrm>
              <a:prstGeom prst="line">
                <a:avLst/>
              </a:prstGeom>
              <a:noFill/>
              <a:ln w="25400" algn="ctr">
                <a:solidFill>
                  <a:srgbClr val="476E9B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B2B2B2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Ins="0"/>
              <a:lstStyle/>
              <a:p>
                <a:endParaRPr lang="sv-SE"/>
              </a:p>
            </p:txBody>
          </p:sp>
          <p:sp>
            <p:nvSpPr>
              <p:cNvPr id="73" name="Straight Connector 72"/>
              <p:cNvSpPr>
                <a:spLocks noChangeShapeType="1"/>
              </p:cNvSpPr>
              <p:nvPr/>
            </p:nvSpPr>
            <p:spPr bwMode="auto">
              <a:xfrm>
                <a:off x="3864" y="1987"/>
                <a:ext cx="476" cy="0"/>
              </a:xfrm>
              <a:prstGeom prst="line">
                <a:avLst/>
              </a:prstGeom>
              <a:noFill/>
              <a:ln w="25400" algn="ctr">
                <a:solidFill>
                  <a:srgbClr val="476E9B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B2B2B2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Ins="0"/>
              <a:lstStyle/>
              <a:p>
                <a:endParaRPr lang="sv-SE"/>
              </a:p>
            </p:txBody>
          </p:sp>
          <p:sp>
            <p:nvSpPr>
              <p:cNvPr id="74" name="Straight Connector 73"/>
              <p:cNvSpPr>
                <a:spLocks noChangeShapeType="1"/>
              </p:cNvSpPr>
              <p:nvPr/>
            </p:nvSpPr>
            <p:spPr bwMode="auto">
              <a:xfrm>
                <a:off x="3864" y="2081"/>
                <a:ext cx="476" cy="0"/>
              </a:xfrm>
              <a:prstGeom prst="line">
                <a:avLst/>
              </a:prstGeom>
              <a:noFill/>
              <a:ln w="25400" algn="ctr">
                <a:solidFill>
                  <a:srgbClr val="476E9B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B2B2B2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Ins="0"/>
              <a:lstStyle/>
              <a:p>
                <a:endParaRPr lang="sv-SE"/>
              </a:p>
            </p:txBody>
          </p:sp>
          <p:sp>
            <p:nvSpPr>
              <p:cNvPr id="75" name="Straight Connector 74"/>
              <p:cNvSpPr>
                <a:spLocks noChangeShapeType="1"/>
              </p:cNvSpPr>
              <p:nvPr/>
            </p:nvSpPr>
            <p:spPr bwMode="auto">
              <a:xfrm>
                <a:off x="3864" y="2179"/>
                <a:ext cx="476" cy="0"/>
              </a:xfrm>
              <a:prstGeom prst="line">
                <a:avLst/>
              </a:prstGeom>
              <a:noFill/>
              <a:ln w="25400" algn="ctr">
                <a:solidFill>
                  <a:srgbClr val="476E9B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B2B2B2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Ins="0"/>
              <a:lstStyle/>
              <a:p>
                <a:endParaRPr lang="sv-SE"/>
              </a:p>
            </p:txBody>
          </p:sp>
          <p:sp>
            <p:nvSpPr>
              <p:cNvPr id="76" name="Straight Connector 75"/>
              <p:cNvSpPr>
                <a:spLocks noChangeShapeType="1"/>
              </p:cNvSpPr>
              <p:nvPr/>
            </p:nvSpPr>
            <p:spPr bwMode="auto">
              <a:xfrm>
                <a:off x="3864" y="2274"/>
                <a:ext cx="476" cy="0"/>
              </a:xfrm>
              <a:prstGeom prst="line">
                <a:avLst/>
              </a:prstGeom>
              <a:noFill/>
              <a:ln w="25400" algn="ctr">
                <a:solidFill>
                  <a:srgbClr val="476E9B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B2B2B2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Ins="0"/>
              <a:lstStyle/>
              <a:p>
                <a:endParaRPr lang="sv-SE"/>
              </a:p>
            </p:txBody>
          </p:sp>
        </p:grpSp>
      </p:grpSp>
      <p:pic>
        <p:nvPicPr>
          <p:cNvPr id="7198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White">
          <a:xfrm>
            <a:off x="5245795" y="2132856"/>
            <a:ext cx="2867025" cy="190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Pipeline Scenarios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484313"/>
            <a:ext cx="3819525" cy="46085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sv-SE" b="1" dirty="0"/>
              <a:t>Receive Pipelines</a:t>
            </a:r>
          </a:p>
          <a:p>
            <a:pPr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sz="1600" dirty="0"/>
              <a:t>Decrypt inbound messages from trading partners</a:t>
            </a:r>
          </a:p>
          <a:p>
            <a:pPr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sz="1600" dirty="0"/>
              <a:t>Split batched messages</a:t>
            </a:r>
          </a:p>
          <a:p>
            <a:pPr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sz="1600" dirty="0"/>
              <a:t>Validate messages against known schemas</a:t>
            </a:r>
          </a:p>
          <a:p>
            <a:pPr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sz="1600" dirty="0"/>
              <a:t>Verify the sender or parties</a:t>
            </a:r>
          </a:p>
          <a:p>
            <a:pPr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sz="1600" dirty="0"/>
              <a:t>Create custom processors to extend built-in functionality</a:t>
            </a:r>
          </a:p>
          <a:p>
            <a:pPr>
              <a:defRPr/>
            </a:pPr>
            <a:endParaRPr lang="sv-SE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gray">
          <a:xfrm>
            <a:off x="4681538" y="1497013"/>
            <a:ext cx="4033837" cy="46085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lIns="0" tIns="0" rIns="0" bIns="0"/>
          <a:lstStyle>
            <a:lvl1pPr marL="177800" indent="-1778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1338" indent="-1841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896938" indent="-17621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252538" indent="-17621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Arial" charset="0"/>
              <a:buChar char="◦"/>
              <a:defRPr sz="1400">
                <a:solidFill>
                  <a:schemeClr val="tx1"/>
                </a:solidFill>
                <a:latin typeface="+mn-lt"/>
              </a:defRPr>
            </a:lvl4pPr>
            <a:lvl5pPr marL="1616075" indent="-1841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5pPr>
            <a:lvl6pPr marL="2073275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6pPr>
            <a:lvl7pPr marL="2530475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7pPr>
            <a:lvl8pPr marL="2987675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8pPr>
            <a:lvl9pPr marL="3444875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sv-SE" b="1" dirty="0"/>
              <a:t>Send Pipelines</a:t>
            </a:r>
          </a:p>
          <a:p>
            <a:pPr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dirty="0"/>
              <a:t>Encrypt outbound messages to trading partners</a:t>
            </a:r>
          </a:p>
          <a:p>
            <a:pPr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dirty="0"/>
              <a:t>Digitally sign outbound messages</a:t>
            </a:r>
          </a:p>
          <a:p>
            <a:pPr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dirty="0"/>
              <a:t>Provide a wrapper for outbound messages</a:t>
            </a:r>
          </a:p>
          <a:p>
            <a:pPr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dirty="0"/>
              <a:t>Validate messages against known schemas</a:t>
            </a:r>
          </a:p>
          <a:p>
            <a:pPr>
              <a:defRPr/>
            </a:pPr>
            <a:endParaRPr lang="sv-S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3071813" y="1471613"/>
            <a:ext cx="5643562" cy="10715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92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Receive Pipeline Stages</a:t>
            </a:r>
            <a:endParaRPr lang="sv-SE"/>
          </a:p>
        </p:txBody>
      </p:sp>
      <p:sp>
        <p:nvSpPr>
          <p:cNvPr id="9220" name="Content Placeholder 2"/>
          <p:cNvSpPr>
            <a:spLocks noGrp="1"/>
          </p:cNvSpPr>
          <p:nvPr>
            <p:ph idx="1"/>
          </p:nvPr>
        </p:nvSpPr>
        <p:spPr>
          <a:xfrm>
            <a:off x="3109913" y="1627188"/>
            <a:ext cx="5605462" cy="944562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8DACD0"/>
              </a:buClr>
              <a:buSzPct val="80000"/>
            </a:pPr>
            <a:r>
              <a:rPr lang="en-US" sz="1400"/>
              <a:t>Use to decode or decrypt messages</a:t>
            </a:r>
          </a:p>
          <a:p>
            <a:pPr>
              <a:lnSpc>
                <a:spcPct val="90000"/>
              </a:lnSpc>
              <a:buClr>
                <a:srgbClr val="8DACD0"/>
              </a:buClr>
              <a:buSzPct val="80000"/>
            </a:pPr>
            <a:r>
              <a:rPr lang="en-US" sz="1400"/>
              <a:t>Use when secure document exchange is required</a:t>
            </a:r>
          </a:p>
          <a:p>
            <a:pPr>
              <a:lnSpc>
                <a:spcPct val="90000"/>
              </a:lnSpc>
              <a:buClr>
                <a:srgbClr val="8DACD0"/>
              </a:buClr>
              <a:buSzPct val="80000"/>
            </a:pPr>
            <a:r>
              <a:rPr lang="en-US" sz="1400"/>
              <a:t>BizTalk includes a MIME/SMIME Decoder</a:t>
            </a:r>
          </a:p>
          <a:p>
            <a:endParaRPr lang="sv-SE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88" y="1206500"/>
            <a:ext cx="2071687" cy="52943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3071813" y="2686050"/>
            <a:ext cx="5643562" cy="10715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9225" name="Content Placeholder 2"/>
          <p:cNvSpPr txBox="1">
            <a:spLocks/>
          </p:cNvSpPr>
          <p:nvPr/>
        </p:nvSpPr>
        <p:spPr bwMode="gray">
          <a:xfrm>
            <a:off x="3109913" y="2841625"/>
            <a:ext cx="5605462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77800" indent="-1778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Tx/>
              <a:buChar char="•"/>
            </a:pPr>
            <a:r>
              <a:rPr lang="en-US" sz="1400"/>
              <a:t>Use to parse or disassemble components</a:t>
            </a:r>
          </a:p>
          <a:p>
            <a:pPr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Tx/>
              <a:buChar char="•"/>
            </a:pPr>
            <a:r>
              <a:rPr lang="en-US" sz="1400"/>
              <a:t>Use to probe messages and verify context properties </a:t>
            </a:r>
          </a:p>
          <a:p>
            <a:pPr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Tx/>
              <a:buChar char="•"/>
            </a:pPr>
            <a:r>
              <a:rPr lang="en-US" sz="1400"/>
              <a:t>BizTalk Server includes an XML, flat file, and a BTF disassembler</a:t>
            </a:r>
          </a:p>
          <a:p>
            <a:pPr>
              <a:spcBef>
                <a:spcPct val="40000"/>
              </a:spcBef>
              <a:buClr>
                <a:schemeClr val="bg2"/>
              </a:buClr>
              <a:buFontTx/>
              <a:buChar char="•"/>
            </a:pPr>
            <a:endParaRPr lang="sv-SE"/>
          </a:p>
        </p:txBody>
      </p:sp>
      <p:sp>
        <p:nvSpPr>
          <p:cNvPr id="14" name="Rounded Rectangle 13"/>
          <p:cNvSpPr>
            <a:spLocks noChangeArrowheads="1"/>
          </p:cNvSpPr>
          <p:nvPr/>
        </p:nvSpPr>
        <p:spPr bwMode="auto">
          <a:xfrm>
            <a:off x="3071813" y="3929063"/>
            <a:ext cx="5643562" cy="10715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gray">
          <a:xfrm>
            <a:off x="3109913" y="4084638"/>
            <a:ext cx="5605462" cy="9445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lIns="0" tIns="0" rIns="0" bIns="0"/>
          <a:lstStyle>
            <a:lvl1pPr marL="177800" indent="-1778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1338" indent="-1841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896938" indent="-17621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252538" indent="-17621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Arial" charset="0"/>
              <a:buChar char="◦"/>
              <a:defRPr sz="1400">
                <a:solidFill>
                  <a:schemeClr val="tx1"/>
                </a:solidFill>
                <a:latin typeface="+mn-lt"/>
              </a:defRPr>
            </a:lvl4pPr>
            <a:lvl5pPr marL="1616075" indent="-1841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5pPr>
            <a:lvl6pPr marL="2073275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6pPr>
            <a:lvl7pPr marL="2530475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7pPr>
            <a:lvl8pPr marL="2987675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8pPr>
            <a:lvl9pPr marL="3444875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sz="1400" dirty="0"/>
              <a:t>Use to validate the format of an XML message</a:t>
            </a:r>
          </a:p>
          <a:p>
            <a:pPr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sz="1400" dirty="0"/>
              <a:t>Use to compare a message to a known schema</a:t>
            </a:r>
          </a:p>
          <a:p>
            <a:pPr marL="0" indent="0">
              <a:buFontTx/>
              <a:buNone/>
              <a:defRPr/>
            </a:pPr>
            <a:endParaRPr lang="sv-SE" dirty="0"/>
          </a:p>
        </p:txBody>
      </p:sp>
      <p:sp>
        <p:nvSpPr>
          <p:cNvPr id="16" name="Rounded Rectangle 15"/>
          <p:cNvSpPr>
            <a:spLocks noChangeArrowheads="1"/>
          </p:cNvSpPr>
          <p:nvPr/>
        </p:nvSpPr>
        <p:spPr bwMode="auto">
          <a:xfrm>
            <a:off x="3071813" y="5172075"/>
            <a:ext cx="5643562" cy="10715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gray">
          <a:xfrm>
            <a:off x="3109913" y="5327650"/>
            <a:ext cx="5605462" cy="944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lIns="0" tIns="0" rIns="0" bIns="0"/>
          <a:lstStyle>
            <a:lvl1pPr marL="177800" indent="-1778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1338" indent="-1841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896938" indent="-17621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252538" indent="-17621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Arial" charset="0"/>
              <a:buChar char="◦"/>
              <a:defRPr sz="1400">
                <a:solidFill>
                  <a:schemeClr val="tx1"/>
                </a:solidFill>
                <a:latin typeface="+mn-lt"/>
              </a:defRPr>
            </a:lvl4pPr>
            <a:lvl5pPr marL="1616075" indent="-1841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5pPr>
            <a:lvl6pPr marL="2073275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6pPr>
            <a:lvl7pPr marL="2530475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7pPr>
            <a:lvl8pPr marL="2987675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8pPr>
            <a:lvl9pPr marL="3444875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sz="1400" dirty="0"/>
              <a:t>Use to verify the sending party for a received message</a:t>
            </a:r>
          </a:p>
          <a:p>
            <a:pPr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sz="1400" dirty="0"/>
              <a:t>Use with public certificates to validate sender</a:t>
            </a:r>
          </a:p>
          <a:p>
            <a:pPr marL="0" indent="0">
              <a:buFontTx/>
              <a:buNone/>
              <a:defRPr/>
            </a:pPr>
            <a:endParaRPr lang="sv-S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Send Pipeline Stages</a:t>
            </a:r>
            <a:endParaRPr lang="sv-SE"/>
          </a:p>
        </p:txBody>
      </p:sp>
      <p:sp>
        <p:nvSpPr>
          <p:cNvPr id="10247" name="Content Placeholder 2"/>
          <p:cNvSpPr>
            <a:spLocks noGrp="1"/>
          </p:cNvSpPr>
          <p:nvPr>
            <p:ph idx="1"/>
          </p:nvPr>
        </p:nvSpPr>
        <p:spPr>
          <a:xfrm>
            <a:off x="3109913" y="1727200"/>
            <a:ext cx="5605462" cy="944563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8DACD0"/>
              </a:buClr>
              <a:buSzPct val="80000"/>
            </a:pPr>
            <a:r>
              <a:rPr lang="en-US" sz="1400"/>
              <a:t>Use to process a message before it is sent</a:t>
            </a:r>
          </a:p>
          <a:p>
            <a:pPr>
              <a:lnSpc>
                <a:spcPct val="90000"/>
              </a:lnSpc>
              <a:buClr>
                <a:srgbClr val="8DACD0"/>
              </a:buClr>
              <a:buSzPct val="80000"/>
            </a:pPr>
            <a:r>
              <a:rPr lang="en-US" sz="1400"/>
              <a:t>Use for custom components only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9625" y="1214438"/>
            <a:ext cx="2190750" cy="4676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3071813" y="1571625"/>
            <a:ext cx="5643562" cy="10715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3071813" y="2943225"/>
            <a:ext cx="5643562" cy="10715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10249" name="Content Placeholder 2"/>
          <p:cNvSpPr txBox="1">
            <a:spLocks/>
          </p:cNvSpPr>
          <p:nvPr/>
        </p:nvSpPr>
        <p:spPr bwMode="gray">
          <a:xfrm>
            <a:off x="3109913" y="3098800"/>
            <a:ext cx="5605462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77800" indent="-1778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Tx/>
              <a:buChar char="•"/>
            </a:pPr>
            <a:r>
              <a:rPr lang="en-US" sz="1400" dirty="0"/>
              <a:t>Use to assemble or serialize a message</a:t>
            </a:r>
          </a:p>
          <a:p>
            <a:pPr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Tx/>
              <a:buChar char="•"/>
            </a:pPr>
            <a:r>
              <a:rPr lang="en-US" sz="1400" dirty="0"/>
              <a:t>Use to convert a message from XML to native format</a:t>
            </a:r>
          </a:p>
          <a:p>
            <a:pPr>
              <a:spcBef>
                <a:spcPct val="40000"/>
              </a:spcBef>
              <a:buClr>
                <a:schemeClr val="bg2"/>
              </a:buClr>
              <a:buFontTx/>
              <a:buChar char="•"/>
            </a:pPr>
            <a:endParaRPr lang="sv-SE" dirty="0"/>
          </a:p>
        </p:txBody>
      </p: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3071813" y="4329113"/>
            <a:ext cx="5643562" cy="10715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gray">
          <a:xfrm>
            <a:off x="3109913" y="4484688"/>
            <a:ext cx="5605462" cy="9445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lIns="0" tIns="0" rIns="0" bIns="0"/>
          <a:lstStyle>
            <a:lvl1pPr marL="177800" indent="-1778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1338" indent="-1841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896938" indent="-17621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252538" indent="-17621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Arial" charset="0"/>
              <a:buChar char="◦"/>
              <a:defRPr sz="1400">
                <a:solidFill>
                  <a:schemeClr val="tx1"/>
                </a:solidFill>
                <a:latin typeface="+mn-lt"/>
              </a:defRPr>
            </a:lvl4pPr>
            <a:lvl5pPr marL="1616075" indent="-1841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5pPr>
            <a:lvl6pPr marL="2073275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6pPr>
            <a:lvl7pPr marL="2530475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7pPr>
            <a:lvl8pPr marL="2987675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8pPr>
            <a:lvl9pPr marL="3444875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sz="1400" dirty="0"/>
              <a:t>To encode or encrypt messages</a:t>
            </a:r>
          </a:p>
          <a:p>
            <a:pPr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sz="1400" dirty="0"/>
              <a:t>Use when secure document exchange is required</a:t>
            </a:r>
          </a:p>
          <a:p>
            <a:pPr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sz="1400" dirty="0"/>
              <a:t>BizTalk includes a MIME/SMIME Encoder</a:t>
            </a:r>
          </a:p>
          <a:p>
            <a:pPr marL="0" indent="0">
              <a:buFontTx/>
              <a:buNone/>
              <a:defRPr/>
            </a:pPr>
            <a:endParaRPr lang="sv-SE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gray">
          <a:xfrm>
            <a:off x="3099588" y="1700808"/>
            <a:ext cx="5605462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77800" indent="-1778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Tx/>
              <a:buChar char="•"/>
            </a:pPr>
            <a:r>
              <a:rPr lang="en-US" sz="1400" dirty="0"/>
              <a:t>Prepare the message to be assembled</a:t>
            </a:r>
          </a:p>
          <a:p>
            <a:pPr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Tx/>
              <a:buChar char="•"/>
            </a:pPr>
            <a:r>
              <a:rPr lang="en-US" sz="1400" dirty="0"/>
              <a:t>Handle the message before assembly, for example while it’s still xml</a:t>
            </a:r>
          </a:p>
          <a:p>
            <a:pPr>
              <a:spcBef>
                <a:spcPct val="40000"/>
              </a:spcBef>
              <a:buClr>
                <a:schemeClr val="bg2"/>
              </a:buClr>
              <a:buFontTx/>
              <a:buChar char="•"/>
            </a:pPr>
            <a:endParaRPr lang="sv-S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Default Pipelines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14375" y="1533525"/>
          <a:ext cx="8001000" cy="3863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39">
                <a:tc>
                  <a:txBody>
                    <a:bodyPr/>
                    <a:lstStyle/>
                    <a:p>
                      <a:r>
                        <a:rPr lang="sv-SE" sz="1800" dirty="0"/>
                        <a:t>Pipline</a:t>
                      </a: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r>
                        <a:rPr lang="sv-SE" sz="1800" dirty="0"/>
                        <a:t>Usage</a:t>
                      </a:r>
                    </a:p>
                  </a:txBody>
                  <a:tcPr marL="91439" marR="91439" marT="45708" marB="4570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4982"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Pass-Through Receive</a:t>
                      </a:r>
                    </a:p>
                    <a:p>
                      <a:endParaRPr lang="sv-SE" sz="1800" dirty="0"/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Contains no components</a:t>
                      </a:r>
                    </a:p>
                    <a:p>
                      <a:pPr marL="285750" marR="0" lvl="0" indent="-28575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No decoding, disassembling, or validation required</a:t>
                      </a:r>
                    </a:p>
                  </a:txBody>
                  <a:tcPr marL="91439" marR="91439" marT="45708" marB="457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1636"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Pass-Through Send</a:t>
                      </a:r>
                      <a:endParaRPr lang="sv-SE" sz="1800" dirty="0"/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Contains no components</a:t>
                      </a:r>
                    </a:p>
                    <a:p>
                      <a:pPr marL="285750" marR="0" lvl="0" indent="-28575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No encoding or assembling required</a:t>
                      </a:r>
                    </a:p>
                    <a:p>
                      <a:pPr marL="285750" marR="0" lvl="0" indent="-28575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Use for basic message routing</a:t>
                      </a:r>
                    </a:p>
                  </a:txBody>
                  <a:tcPr marL="91439" marR="91439" marT="45708" marB="457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16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XML Receive</a:t>
                      </a:r>
                    </a:p>
                    <a:p>
                      <a:endParaRPr lang="sv-SE" sz="1800" dirty="0"/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Contains the XML disassembler component</a:t>
                      </a:r>
                    </a:p>
                    <a:p>
                      <a:pPr marL="285750" marR="0" lvl="0" indent="-28575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Party resolution component for security</a:t>
                      </a:r>
                    </a:p>
                    <a:p>
                      <a:pPr marL="285750" marR="0" lvl="0" indent="-28575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No decoding or validation stage</a:t>
                      </a:r>
                    </a:p>
                  </a:txBody>
                  <a:tcPr marL="91439" marR="91439" marT="45708" marB="4570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4982"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XML Send</a:t>
                      </a:r>
                      <a:endParaRPr lang="sv-SE" sz="1800" dirty="0"/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Contains the XML assembler component</a:t>
                      </a:r>
                    </a:p>
                    <a:p>
                      <a:pPr marL="285750" marR="0" lvl="0" indent="-28575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Other stages empty by default</a:t>
                      </a:r>
                    </a:p>
                  </a:txBody>
                  <a:tcPr marL="91439" marR="91439" marT="45708" marB="4570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/>
              <a:t>Lesson 2: Building a Pipeline</a:t>
            </a:r>
            <a:endParaRPr lang="sv-SE"/>
          </a:p>
        </p:txBody>
      </p:sp>
      <p:sp>
        <p:nvSpPr>
          <p:cNvPr id="12291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b="1" dirty="0"/>
              <a:t>Using the Pipeline Designer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b="1" dirty="0"/>
              <a:t>Testing a Pipeline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b="1" dirty="0"/>
              <a:t>Demonstration: Creating and Testing a Pipeline</a:t>
            </a:r>
          </a:p>
          <a:p>
            <a:endParaRPr lang="sv-SE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DDDDDD"/>
      </a:dk2>
      <a:lt2>
        <a:srgbClr val="5F5F5F"/>
      </a:lt2>
      <a:accent1>
        <a:srgbClr val="FFCC00"/>
      </a:accent1>
      <a:accent2>
        <a:srgbClr val="8D979B"/>
      </a:accent2>
      <a:accent3>
        <a:srgbClr val="FFFFFF"/>
      </a:accent3>
      <a:accent4>
        <a:srgbClr val="000000"/>
      </a:accent4>
      <a:accent5>
        <a:srgbClr val="FFE2AA"/>
      </a:accent5>
      <a:accent6>
        <a:srgbClr val="7F888C"/>
      </a:accent6>
      <a:hlink>
        <a:srgbClr val="A5AA78"/>
      </a:hlink>
      <a:folHlink>
        <a:srgbClr val="CE67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2009-11-09T14:13:44Z</outs:dateTime>
      <outs:isPinned>true</outs:isPinned>
    </outs:relatedDate>
    <outs:relatedDate>
      <outs:type>2</outs:type>
      <outs:displayName>Created</outs:displayName>
      <outs:dateTime>2009-03-09T21:00:21Z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hedbergjh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Håkansson, Mikael (Integration and Application Cente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456EABD5-34AD-42C3-961A-905E52F76613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Logica Slide Template 08</Template>
  <TotalTime>18207</TotalTime>
  <Words>1159</Words>
  <Application>Microsoft Office PowerPoint</Application>
  <PresentationFormat>On-screen Show (4:3)</PresentationFormat>
  <Paragraphs>242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Arial Narrow</vt:lpstr>
      <vt:lpstr>Calibri</vt:lpstr>
      <vt:lpstr>Calibri Light</vt:lpstr>
      <vt:lpstr>Consolas</vt:lpstr>
      <vt:lpstr>Wingdings</vt:lpstr>
      <vt:lpstr>Office Theme</vt:lpstr>
      <vt:lpstr>Developing Integration Solutions using Microsoft BizTalk Server 2016</vt:lpstr>
      <vt:lpstr>Course Outline</vt:lpstr>
      <vt:lpstr>Lesson 1: Introduction to Pipelines</vt:lpstr>
      <vt:lpstr>What Is a Pipeline?</vt:lpstr>
      <vt:lpstr>Pipeline Scenarios</vt:lpstr>
      <vt:lpstr>Receive Pipeline Stages</vt:lpstr>
      <vt:lpstr>Send Pipeline Stages</vt:lpstr>
      <vt:lpstr>Default Pipelines</vt:lpstr>
      <vt:lpstr>Lesson 2: Building a Pipeline</vt:lpstr>
      <vt:lpstr>Using the Pipeline Designer</vt:lpstr>
      <vt:lpstr>Pipeline Components</vt:lpstr>
      <vt:lpstr>Securing Data by Using a Pipeline</vt:lpstr>
      <vt:lpstr>Demonstration: Working with Pipelines</vt:lpstr>
      <vt:lpstr>Pipeline testing tools</vt:lpstr>
      <vt:lpstr>Lesson 3: Custom pipeline components</vt:lpstr>
      <vt:lpstr>Custom Pipeline Components</vt:lpstr>
      <vt:lpstr>Custom Pipeline Components</vt:lpstr>
      <vt:lpstr>Custom Pipeline Components</vt:lpstr>
      <vt:lpstr>Custom Pipeline Components </vt:lpstr>
      <vt:lpstr>Demonstration: Custom Pipeline Components</vt:lpstr>
      <vt:lpstr>Custom Pipeline Components - Forward-only Streaming</vt:lpstr>
      <vt:lpstr>Summary</vt:lpstr>
      <vt:lpstr>Q &amp; A</vt:lpstr>
      <vt:lpstr>Hands-On-Labs</vt:lpstr>
      <vt:lpstr>Quiz</vt:lpstr>
    </vt:vector>
  </TitlesOfParts>
  <Company>WM-Data 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Allmännt</dc:title>
  <dc:creator>hedbergjh</dc:creator>
  <cp:lastModifiedBy>Mikael Håkansson</cp:lastModifiedBy>
  <cp:revision>298</cp:revision>
  <dcterms:created xsi:type="dcterms:W3CDTF">2009-03-09T21:00:21Z</dcterms:created>
  <dcterms:modified xsi:type="dcterms:W3CDTF">2016-12-13T09:12:09Z</dcterms:modified>
  <cp:category>Sales &amp; Marketing</cp:category>
</cp:coreProperties>
</file>