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2"/>
  </p:sldMasterIdLst>
  <p:notesMasterIdLst>
    <p:notesMasterId r:id="rId28"/>
  </p:notesMasterIdLst>
  <p:handoutMasterIdLst>
    <p:handoutMasterId r:id="rId29"/>
  </p:handoutMasterIdLst>
  <p:sldIdLst>
    <p:sldId id="307" r:id="rId3"/>
    <p:sldId id="305" r:id="rId4"/>
    <p:sldId id="284" r:id="rId5"/>
    <p:sldId id="287" r:id="rId6"/>
    <p:sldId id="288" r:id="rId7"/>
    <p:sldId id="289" r:id="rId8"/>
    <p:sldId id="290" r:id="rId9"/>
    <p:sldId id="291" r:id="rId10"/>
    <p:sldId id="285" r:id="rId11"/>
    <p:sldId id="297" r:id="rId12"/>
    <p:sldId id="315" r:id="rId13"/>
    <p:sldId id="298" r:id="rId14"/>
    <p:sldId id="313" r:id="rId15"/>
    <p:sldId id="299" r:id="rId16"/>
    <p:sldId id="308" r:id="rId17"/>
    <p:sldId id="304" r:id="rId18"/>
    <p:sldId id="292" r:id="rId19"/>
    <p:sldId id="293" r:id="rId20"/>
    <p:sldId id="294" r:id="rId21"/>
    <p:sldId id="314" r:id="rId22"/>
    <p:sldId id="295" r:id="rId23"/>
    <p:sldId id="309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5" autoAdjust="0"/>
    <p:restoredTop sz="74776" autoAdjust="0"/>
  </p:normalViewPr>
  <p:slideViewPr>
    <p:cSldViewPr>
      <p:cViewPr varScale="1">
        <p:scale>
          <a:sx n="97" d="100"/>
          <a:sy n="97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2462EA-5F5C-4B28-807C-A263B1FEE054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2BD59FB-C8F1-4B5F-BFD8-F9EF2573E41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0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C530BC3-8452-48A4-90CF-E0659CECC7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53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4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30BC3-8452-48A4-90CF-E0659CECC7D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43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Open C:\Demos\Mod5\Start\Mod5Demo1\Mod5Demo1.sln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project, show the schema – flat file schema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New Item - Receive Pipeline – </a:t>
            </a:r>
            <a:r>
              <a:rPr lang="sv-SE" sz="1400" b="1" baseline="0" dirty="0"/>
              <a:t>Rcv_Customers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Drag</a:t>
            </a:r>
            <a:r>
              <a:rPr lang="sv-SE" sz="1400" b="0" baseline="0" dirty="0"/>
              <a:t> and drop a Flat File Disassembler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and explain properties, set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Schema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Extra1: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DUMMYFF schema and </a:t>
            </a:r>
            <a:r>
              <a:rPr lang="sv-SE" sz="1400" b="0" baseline="0" dirty="0" err="1"/>
              <a:t>override</a:t>
            </a:r>
            <a:r>
              <a:rPr lang="sv-SE" sz="1400" b="0" baseline="0" dirty="0"/>
              <a:t> the schema </a:t>
            </a:r>
            <a:r>
              <a:rPr lang="sv-SE" sz="1400" b="0" baseline="0" dirty="0" err="1"/>
              <a:t>property</a:t>
            </a:r>
            <a:r>
              <a:rPr lang="sv-SE" sz="1400" b="0" baseline="0" dirty="0"/>
              <a:t> in </a:t>
            </a:r>
            <a:r>
              <a:rPr lang="sv-SE" sz="1400" b="0" baseline="0" dirty="0" err="1"/>
              <a:t>runtime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Extra2: </a:t>
            </a:r>
            <a:r>
              <a:rPr lang="sv-SE" sz="1400" b="0" baseline="0" dirty="0" err="1"/>
              <a:t>Create</a:t>
            </a:r>
            <a:r>
              <a:rPr lang="sv-SE" sz="1400" b="0" baseline="0" dirty="0"/>
              <a:t> and </a:t>
            </a:r>
            <a:r>
              <a:rPr lang="sv-SE" sz="1400" b="0" baseline="0" dirty="0" err="1"/>
              <a:t>use</a:t>
            </a:r>
            <a:r>
              <a:rPr lang="sv-SE" sz="1400" b="0" baseline="0" dirty="0"/>
              <a:t> a </a:t>
            </a:r>
            <a:r>
              <a:rPr lang="sv-SE" sz="1400" b="0" baseline="0" dirty="0" err="1"/>
              <a:t>Send</a:t>
            </a:r>
            <a:r>
              <a:rPr lang="sv-SE" sz="1400" b="0" baseline="0" dirty="0"/>
              <a:t> Pipeline </a:t>
            </a:r>
            <a:r>
              <a:rPr lang="sv-SE" sz="1400" b="0" baseline="0" dirty="0" err="1"/>
              <a:t>that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assembles</a:t>
            </a:r>
            <a:r>
              <a:rPr lang="sv-SE" sz="1400" b="0" baseline="0" dirty="0"/>
              <a:t> the </a:t>
            </a:r>
            <a:r>
              <a:rPr lang="sv-SE" sz="1400" b="0" baseline="0" dirty="0" err="1"/>
              <a:t>document</a:t>
            </a:r>
            <a:r>
              <a:rPr lang="sv-SE" sz="1400" b="0" baseline="0" dirty="0"/>
              <a:t> back </a:t>
            </a:r>
            <a:r>
              <a:rPr lang="sv-SE" sz="1400" b="0" baseline="0" dirty="0" err="1"/>
              <a:t>to</a:t>
            </a:r>
            <a:r>
              <a:rPr lang="sv-SE" sz="1400" b="0" baseline="0" dirty="0"/>
              <a:t> a </a:t>
            </a:r>
            <a:r>
              <a:rPr lang="sv-SE" sz="1400" b="0" baseline="0"/>
              <a:t>flatfile</a:t>
            </a:r>
            <a:endParaRPr lang="sv-SE" sz="1400" b="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8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C:\Demos\Mod5\Start\Demo2\Demo2.sln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Show the </a:t>
            </a:r>
            <a:r>
              <a:rPr lang="sv-SE" sz="1400" b="1" baseline="0" dirty="0"/>
              <a:t>FileArchive</a:t>
            </a:r>
            <a:r>
              <a:rPr lang="sv-SE" sz="1400" b="0" baseline="0" dirty="0"/>
              <a:t> pipeline component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Talk about the </a:t>
            </a:r>
            <a:r>
              <a:rPr lang="sv-SE" sz="1400" b="1" baseline="0" dirty="0"/>
              <a:t>TraceStream</a:t>
            </a:r>
            <a:r>
              <a:rPr lang="sv-SE" sz="1400" b="0" baseline="0" dirty="0"/>
              <a:t> and show what the component does.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receive pipeline, </a:t>
            </a:r>
            <a:r>
              <a:rPr lang="sv-SE" sz="1400" b="1" baseline="0" dirty="0"/>
              <a:t>Rcv_Archive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the component to the toolbox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Drag it to the </a:t>
            </a:r>
            <a:r>
              <a:rPr lang="sv-SE" sz="1400" b="1" baseline="0" dirty="0"/>
              <a:t>Decode</a:t>
            </a:r>
            <a:r>
              <a:rPr lang="sv-SE" sz="1400" b="0" baseline="0" dirty="0"/>
              <a:t> stage, show properties, configure </a:t>
            </a:r>
            <a:r>
              <a:rPr lang="sv-SE" sz="1400" b="1" baseline="0" dirty="0"/>
              <a:t>ArchivePath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Deploy, In Admin Console, Import Bindings, Start.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Run and Test with </a:t>
            </a:r>
            <a:r>
              <a:rPr lang="sv-SE" sz="1400" b="1" baseline="0" dirty="0"/>
              <a:t>DebugView</a:t>
            </a:r>
            <a:r>
              <a:rPr lang="sv-SE" sz="1400" b="0" baseline="0" dirty="0"/>
              <a:t> open to show difference.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First run with ForwardOnly False, then True</a:t>
            </a: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2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68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0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137E-BC1C-407D-BFE8-80ECE3881BE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1F93-68C1-4A2B-AE58-3B6996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tsplcw.codeplex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Pipelines</a:t>
            </a:r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3" y="1268760"/>
            <a:ext cx="7955334" cy="511984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Pipeline Designer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6954" y="4437112"/>
            <a:ext cx="11430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339752" y="5661248"/>
            <a:ext cx="1500188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Design Surface</a:t>
            </a:r>
          </a:p>
        </p:txBody>
      </p:sp>
      <p:sp>
        <p:nvSpPr>
          <p:cNvPr id="10" name="Curved Down Arrow 9"/>
          <p:cNvSpPr>
            <a:spLocks noChangeArrowheads="1"/>
          </p:cNvSpPr>
          <p:nvPr/>
        </p:nvSpPr>
        <p:spPr bwMode="auto">
          <a:xfrm rot="1218150">
            <a:off x="2200257" y="3151834"/>
            <a:ext cx="2745888" cy="834831"/>
          </a:xfrm>
          <a:prstGeom prst="curvedDownArrow">
            <a:avLst>
              <a:gd name="adj1" fmla="val 25002"/>
              <a:gd name="adj2" fmla="val 116216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Components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55576" y="1412776"/>
            <a:ext cx="3753141" cy="4176464"/>
            <a:chOff x="4786314" y="1714488"/>
            <a:chExt cx="3214709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6314" y="1836727"/>
              <a:ext cx="3214709" cy="197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Receive Pipeline Components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076057" y="2204864"/>
            <a:ext cx="3214687" cy="3600400"/>
            <a:chOff x="4786314" y="1714488"/>
            <a:chExt cx="3214709" cy="171451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6315" y="1836727"/>
              <a:ext cx="3214708" cy="313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Send Pipeline Components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973884"/>
            <a:ext cx="2640854" cy="2471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71" y="2081758"/>
            <a:ext cx="2800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Securing Data by Using a Pipeline</a:t>
            </a:r>
            <a:endParaRPr lang="sv-SE"/>
          </a:p>
        </p:txBody>
      </p: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4286250" y="3143250"/>
            <a:ext cx="4481513" cy="3181350"/>
            <a:chOff x="2143108" y="3000372"/>
            <a:chExt cx="4481541" cy="3181362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08" y="4714878"/>
              <a:ext cx="4419628" cy="14668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369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4572000" y="4785528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4714082" y="4784734"/>
              <a:ext cx="7143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1" name="Picture 33" descr="Security_Secu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12" y="5286388"/>
              <a:ext cx="338137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2" name="Group 15"/>
            <p:cNvGrpSpPr>
              <a:grpSpLocks/>
            </p:cNvGrpSpPr>
            <p:nvPr/>
          </p:nvGrpSpPr>
          <p:grpSpPr bwMode="auto">
            <a:xfrm>
              <a:off x="3857620" y="3000372"/>
              <a:ext cx="2286016" cy="1357322"/>
              <a:chOff x="3286116" y="1643050"/>
              <a:chExt cx="2286016" cy="1357322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3286115" y="1643050"/>
                <a:ext cx="2286014" cy="135731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pic>
            <p:nvPicPr>
              <p:cNvPr id="15374" name="Picture 31" descr="Security_Key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1934" y="2143116"/>
                <a:ext cx="520700" cy="733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5" name="TextBox 14"/>
              <p:cNvSpPr txBox="1">
                <a:spLocks noChangeArrowheads="1"/>
              </p:cNvSpPr>
              <p:nvPr/>
            </p:nvSpPr>
            <p:spPr bwMode="auto">
              <a:xfrm>
                <a:off x="3357554" y="1714488"/>
                <a:ext cx="205697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MIME/SMIME Encoder</a:t>
                </a:r>
                <a:endParaRPr lang="en-US" b="1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571500" y="1500188"/>
            <a:ext cx="3975100" cy="154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sz="1800" b="1" dirty="0"/>
              <a:t>MIME/SMIME Encoder Component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for secure exchange of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use to encode, sign, and encrypt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Supports multi-part messages</a:t>
            </a:r>
          </a:p>
          <a:p>
            <a:pPr>
              <a:defRPr/>
            </a:pPr>
            <a:endParaRPr lang="sv-SE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0" y="3286125"/>
            <a:ext cx="1533525" cy="3119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Working with Pipelines</a:t>
            </a:r>
            <a:endParaRPr lang="sv-SE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Create and configure a receive pipeline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14342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6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testing tools</a:t>
            </a:r>
            <a:endParaRPr lang="sv-S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1397000"/>
          <a:ext cx="7643812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sv-SE" sz="1800" dirty="0"/>
                        <a:t>Tool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Pipeline.exe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Produces entire document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FFDasm.exe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flat-file disassembler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assembler component debugging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XMLDasm.exe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Used for XML-file disassembler component debugging</a:t>
                      </a:r>
                    </a:p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endParaRPr lang="sv-SE" sz="180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15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21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/>
              <a:t>All pipeline tools are located in:</a:t>
            </a:r>
          </a:p>
          <a:p>
            <a:pPr eaLnBrk="1" hangingPunct="1"/>
            <a:r>
              <a:rPr lang="sv-SE" sz="2400" b="1"/>
              <a:t>[BizTalk install Dir]\SDK\Utilities\PipelineTools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6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3: Custom pipeline components</a:t>
            </a:r>
            <a:endParaRPr lang="sv-SE" dirty="0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Custom Pipeline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Forward Only Streaming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Forward Only Streaming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23658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="1"/>
              <a:t>How?</a:t>
            </a:r>
          </a:p>
        </p:txBody>
      </p:sp>
      <p:grpSp>
        <p:nvGrpSpPr>
          <p:cNvPr id="17414" name="Group 7"/>
          <p:cNvGrpSpPr>
            <a:grpSpLocks/>
          </p:cNvGrpSpPr>
          <p:nvPr/>
        </p:nvGrpSpPr>
        <p:grpSpPr bwMode="auto">
          <a:xfrm>
            <a:off x="928688" y="2000250"/>
            <a:ext cx="3429000" cy="1714500"/>
            <a:chOff x="4786314" y="1714488"/>
            <a:chExt cx="3429024" cy="1714512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786314" y="1714488"/>
              <a:ext cx="3214709" cy="1714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57751" y="1836727"/>
              <a:ext cx="3357587" cy="15208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Three types of components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General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Assembling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/>
                <a:t>Disassembling</a:t>
              </a:r>
            </a:p>
            <a:p>
              <a:pPr>
                <a:defRPr/>
              </a:pPr>
              <a:endParaRPr lang="sv-SE" dirty="0"/>
            </a:p>
          </p:txBody>
        </p:sp>
      </p:grp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4572000" y="2786063"/>
            <a:ext cx="3429000" cy="2143125"/>
            <a:chOff x="4786314" y="1714488"/>
            <a:chExt cx="3429024" cy="1963162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786314" y="1714488"/>
              <a:ext cx="3214711" cy="171449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7753" y="1836640"/>
              <a:ext cx="3357585" cy="18410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defRPr/>
              </a:pPr>
              <a:r>
                <a:rPr lang="en-US" b="1" dirty="0"/>
                <a:t>Interfaces </a:t>
              </a:r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IBaseComponent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IComponentUI</a:t>
              </a:r>
              <a:endParaRPr lang="en-US" dirty="0"/>
            </a:p>
            <a:p>
              <a:pPr marL="285750" indent="-28575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dirty="0" err="1"/>
                <a:t>IPersistPropertyBag</a:t>
              </a:r>
              <a:endParaRPr lang="en-US" dirty="0"/>
            </a:p>
            <a:p>
              <a:pPr>
                <a:defRPr/>
              </a:pPr>
              <a:endParaRPr lang="sv-S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5763" y="4916488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74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845050"/>
            <a:ext cx="6175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39900" y="5345113"/>
            <a:ext cx="5903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BizTalk Server Pipeline Component Wizard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Codeplex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http://btsplcw.codeplex.com/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Why?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Non-XML validations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decryption algorithms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Non-supported signature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Custom data conversions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Advanced routing requirements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800" dirty="0"/>
              <a:t>Specialized processing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1436688" y="5072063"/>
            <a:ext cx="6993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dirty="0"/>
              <a:t>Avoid loading the message into an XmlDocument!</a:t>
            </a:r>
            <a:endParaRPr lang="sv-SE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313" y="457200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844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6175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3554413"/>
            <a:ext cx="8686800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Execute(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IPipelineContext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pc,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inmsg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   </a:t>
            </a:r>
            <a:r>
              <a:rPr lang="pt-BR" sz="1400" b="1" dirty="0">
                <a:latin typeface="Consolas" pitchFamily="49" charset="0"/>
              </a:rPr>
              <a:t>inmsg.Context.Promote("Customer", "http://MyNameSpace", "Vandelay Industries");</a:t>
            </a:r>
          </a:p>
          <a:p>
            <a:pPr>
              <a:defRPr/>
            </a:pPr>
            <a:r>
              <a:rPr lang="pt-BR" sz="1400" b="1" dirty="0">
                <a:latin typeface="Consolas" pitchFamily="49" charset="0"/>
              </a:rPr>
              <a:t>    inmsg.Context.Write("Customer", "http://MyNameSpace", "Vandelay Industries");</a:t>
            </a:r>
            <a:endParaRPr lang="en-US" sz="1400" b="1" dirty="0">
              <a:latin typeface="Consolas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76425"/>
            <a:ext cx="4410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89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</a:t>
            </a:r>
            <a:endParaRPr lang="sv-SE"/>
          </a:p>
        </p:txBody>
      </p:sp>
      <p:grpSp>
        <p:nvGrpSpPr>
          <p:cNvPr id="20485" name="Grupp 6"/>
          <p:cNvGrpSpPr>
            <a:grpSpLocks/>
          </p:cNvGrpSpPr>
          <p:nvPr/>
        </p:nvGrpSpPr>
        <p:grpSpPr bwMode="auto">
          <a:xfrm>
            <a:off x="2905125" y="1457325"/>
            <a:ext cx="2619375" cy="742950"/>
            <a:chOff x="2686050" y="1819275"/>
            <a:chExt cx="2619375" cy="742950"/>
          </a:xfrm>
        </p:grpSpPr>
        <p:sp>
          <p:nvSpPr>
            <p:cNvPr id="20497" name="Rektangel med rundade hörn 4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8" name="textruta 5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System.IO.Stream</a:t>
              </a:r>
            </a:p>
          </p:txBody>
        </p:sp>
      </p:grpSp>
      <p:grpSp>
        <p:nvGrpSpPr>
          <p:cNvPr id="20486" name="Grupp 7"/>
          <p:cNvGrpSpPr>
            <a:grpSpLocks/>
          </p:cNvGrpSpPr>
          <p:nvPr/>
        </p:nvGrpSpPr>
        <p:grpSpPr bwMode="auto">
          <a:xfrm>
            <a:off x="1257300" y="2771775"/>
            <a:ext cx="2619375" cy="1019175"/>
            <a:chOff x="2686050" y="1819275"/>
            <a:chExt cx="2619375" cy="742950"/>
          </a:xfrm>
        </p:grpSpPr>
        <p:sp>
          <p:nvSpPr>
            <p:cNvPr id="20495" name="Rektangel med rundade hörn 8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6" name="textruta 9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FileStream</a:t>
              </a:r>
            </a:p>
          </p:txBody>
        </p:sp>
      </p:grpSp>
      <p:grpSp>
        <p:nvGrpSpPr>
          <p:cNvPr id="20487" name="Grupp 10"/>
          <p:cNvGrpSpPr>
            <a:grpSpLocks/>
          </p:cNvGrpSpPr>
          <p:nvPr/>
        </p:nvGrpSpPr>
        <p:grpSpPr bwMode="auto">
          <a:xfrm>
            <a:off x="4562475" y="2781300"/>
            <a:ext cx="2619375" cy="990600"/>
            <a:chOff x="2686050" y="1819275"/>
            <a:chExt cx="2619375" cy="742950"/>
          </a:xfrm>
        </p:grpSpPr>
        <p:sp>
          <p:nvSpPr>
            <p:cNvPr id="20493" name="Rektangel med rundade hörn 11"/>
            <p:cNvSpPr>
              <a:spLocks noChangeArrowheads="1"/>
            </p:cNvSpPr>
            <p:nvPr/>
          </p:nvSpPr>
          <p:spPr bwMode="auto">
            <a:xfrm>
              <a:off x="2714625" y="1819275"/>
              <a:ext cx="2562225" cy="7429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2000"/>
            </a:p>
          </p:txBody>
        </p:sp>
        <p:sp>
          <p:nvSpPr>
            <p:cNvPr id="20494" name="textruta 12"/>
            <p:cNvSpPr txBox="1">
              <a:spLocks noChangeArrowheads="1"/>
            </p:cNvSpPr>
            <p:nvPr/>
          </p:nvSpPr>
          <p:spPr bwMode="auto">
            <a:xfrm>
              <a:off x="2686050" y="1838325"/>
              <a:ext cx="2619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2000"/>
                <a:t>FtpStream</a:t>
              </a:r>
            </a:p>
          </p:txBody>
        </p:sp>
      </p:grpSp>
      <p:cxnSp>
        <p:nvCxnSpPr>
          <p:cNvPr id="20488" name="Vinklad  14"/>
          <p:cNvCxnSpPr>
            <a:cxnSpLocks noChangeShapeType="1"/>
            <a:stCxn id="20495" idx="0"/>
            <a:endCxn id="20497" idx="2"/>
          </p:cNvCxnSpPr>
          <p:nvPr/>
        </p:nvCxnSpPr>
        <p:spPr bwMode="auto">
          <a:xfrm rot="5400000" flipH="1" flipV="1">
            <a:off x="3105151" y="1662112"/>
            <a:ext cx="571500" cy="16478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Vinklad  16"/>
          <p:cNvCxnSpPr>
            <a:cxnSpLocks noChangeShapeType="1"/>
            <a:stCxn id="20493" idx="0"/>
            <a:endCxn id="20497" idx="2"/>
          </p:cNvCxnSpPr>
          <p:nvPr/>
        </p:nvCxnSpPr>
        <p:spPr bwMode="auto">
          <a:xfrm rot="16200000" flipV="1">
            <a:off x="4752975" y="1662113"/>
            <a:ext cx="581025" cy="1657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textruta 17"/>
          <p:cNvSpPr txBox="1">
            <a:spLocks noChangeArrowheads="1"/>
          </p:cNvSpPr>
          <p:nvPr/>
        </p:nvSpPr>
        <p:spPr bwMode="auto">
          <a:xfrm>
            <a:off x="1209675" y="4076700"/>
            <a:ext cx="7381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2400" b="1"/>
              <a:t>Microsoft.BizTalk.Streaming.dll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VirtualStream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CEventingReadStream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MarkableForwardOnlyEventingReadStream</a:t>
            </a:r>
          </a:p>
          <a:p>
            <a:pPr eaLnBrk="1" hangingPunct="1">
              <a:buFont typeface="Arial" charset="0"/>
              <a:buChar char="•"/>
            </a:pPr>
            <a:r>
              <a:rPr lang="sv-SE" sz="2400"/>
              <a:t> m fl…</a:t>
            </a:r>
          </a:p>
        </p:txBody>
      </p:sp>
      <p:sp>
        <p:nvSpPr>
          <p:cNvPr id="18" name="Rektangel med rundade hörn 18"/>
          <p:cNvSpPr/>
          <p:nvPr/>
        </p:nvSpPr>
        <p:spPr bwMode="auto">
          <a:xfrm>
            <a:off x="1323975" y="3333750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FileConnection</a:t>
            </a:r>
            <a:endParaRPr lang="sv-SE" dirty="0"/>
          </a:p>
        </p:txBody>
      </p:sp>
      <p:sp>
        <p:nvSpPr>
          <p:cNvPr id="19" name="Rektangel med rundade hörn 19"/>
          <p:cNvSpPr/>
          <p:nvPr/>
        </p:nvSpPr>
        <p:spPr bwMode="auto">
          <a:xfrm>
            <a:off x="4629150" y="3324225"/>
            <a:ext cx="2476500" cy="3619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sv-SE" sz="1800" dirty="0" err="1"/>
              <a:t>FtpConnection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2502421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200" dirty="0"/>
              <a:t>Module 3: Maps</a:t>
            </a:r>
          </a:p>
          <a:p>
            <a:pPr>
              <a:defRPr/>
            </a:pPr>
            <a:r>
              <a:rPr lang="en-US" sz="1200" dirty="0"/>
              <a:t>Module 4: Testing and Deploying BizTalk projects</a:t>
            </a:r>
          </a:p>
          <a:p>
            <a:pPr>
              <a:defRPr/>
            </a:pPr>
            <a:r>
              <a:rPr lang="en-US" b="1" dirty="0"/>
              <a:t>Module 5: Pipelines</a:t>
            </a:r>
          </a:p>
          <a:p>
            <a:pPr lvl="1">
              <a:defRPr/>
            </a:pPr>
            <a:r>
              <a:rPr lang="en-US" b="1" dirty="0"/>
              <a:t>Lesson 1: Introduction to Pipelines</a:t>
            </a:r>
          </a:p>
          <a:p>
            <a:pPr lvl="1">
              <a:defRPr/>
            </a:pPr>
            <a:r>
              <a:rPr lang="en-US" b="1" dirty="0"/>
              <a:t>Lesson 2: Building a Pipeline</a:t>
            </a:r>
          </a:p>
          <a:p>
            <a:pPr lvl="1">
              <a:defRPr/>
            </a:pPr>
            <a:r>
              <a:rPr lang="en-US" b="1" dirty="0"/>
              <a:t>Lesson 3: Custom Pipeline Components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Custom Pipeline Components</a:t>
            </a:r>
            <a:endParaRPr lang="sv-SE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Forward-only Streaming</a:t>
            </a:r>
            <a:endParaRPr lang="en-US" dirty="0"/>
          </a:p>
          <a:p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5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 - </a:t>
            </a:r>
            <a:r>
              <a:rPr lang="sv-SE"/>
              <a:t>Forward-only Streaming</a:t>
            </a:r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3300413"/>
            <a:ext cx="6731000" cy="2032000"/>
          </a:xfrm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3576638"/>
            <a:ext cx="1870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upp 9"/>
          <p:cNvGrpSpPr>
            <a:grpSpLocks/>
          </p:cNvGrpSpPr>
          <p:nvPr/>
        </p:nvGrpSpPr>
        <p:grpSpPr bwMode="auto">
          <a:xfrm>
            <a:off x="2500313" y="3319463"/>
            <a:ext cx="1085850" cy="628650"/>
            <a:chOff x="3562350" y="4810125"/>
            <a:chExt cx="1085850" cy="628650"/>
          </a:xfrm>
        </p:grpSpPr>
        <p:sp>
          <p:nvSpPr>
            <p:cNvPr id="22593" name="Explosion 1 6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4" name="textruta 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</p:txBody>
        </p:sp>
      </p:grpSp>
      <p:grpSp>
        <p:nvGrpSpPr>
          <p:cNvPr id="22536" name="Grupp 10"/>
          <p:cNvGrpSpPr>
            <a:grpSpLocks/>
          </p:cNvGrpSpPr>
          <p:nvPr/>
        </p:nvGrpSpPr>
        <p:grpSpPr bwMode="auto">
          <a:xfrm>
            <a:off x="3548063" y="3328988"/>
            <a:ext cx="1085850" cy="803275"/>
            <a:chOff x="3562350" y="4810125"/>
            <a:chExt cx="1085850" cy="803136"/>
          </a:xfrm>
        </p:grpSpPr>
        <p:sp>
          <p:nvSpPr>
            <p:cNvPr id="22591" name="Explosion 1 11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2" name="textruta 12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7" name="Grupp 13"/>
          <p:cNvGrpSpPr>
            <a:grpSpLocks/>
          </p:cNvGrpSpPr>
          <p:nvPr/>
        </p:nvGrpSpPr>
        <p:grpSpPr bwMode="auto">
          <a:xfrm>
            <a:off x="4643438" y="3328988"/>
            <a:ext cx="1085850" cy="803275"/>
            <a:chOff x="3562350" y="4810125"/>
            <a:chExt cx="1085850" cy="803136"/>
          </a:xfrm>
        </p:grpSpPr>
        <p:sp>
          <p:nvSpPr>
            <p:cNvPr id="22589" name="Explosion 1 14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90" name="textruta 15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8" name="Grupp 16"/>
          <p:cNvGrpSpPr>
            <a:grpSpLocks/>
          </p:cNvGrpSpPr>
          <p:nvPr/>
        </p:nvGrpSpPr>
        <p:grpSpPr bwMode="auto">
          <a:xfrm>
            <a:off x="5738813" y="3328988"/>
            <a:ext cx="1085850" cy="803275"/>
            <a:chOff x="3562350" y="4810125"/>
            <a:chExt cx="1085850" cy="803136"/>
          </a:xfrm>
        </p:grpSpPr>
        <p:sp>
          <p:nvSpPr>
            <p:cNvPr id="22587" name="Explosion 1 17"/>
            <p:cNvSpPr>
              <a:spLocks noChangeArrowheads="1"/>
            </p:cNvSpPr>
            <p:nvPr/>
          </p:nvSpPr>
          <p:spPr bwMode="auto">
            <a:xfrm>
              <a:off x="3590925" y="4810125"/>
              <a:ext cx="1057275" cy="628650"/>
            </a:xfrm>
            <a:prstGeom prst="irregularSeal1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/>
              <a:endParaRPr lang="sv-SE" sz="800"/>
            </a:p>
          </p:txBody>
        </p:sp>
        <p:sp>
          <p:nvSpPr>
            <p:cNvPr id="22588" name="textruta 18"/>
            <p:cNvSpPr txBox="1">
              <a:spLocks noChangeArrowheads="1"/>
            </p:cNvSpPr>
            <p:nvPr/>
          </p:nvSpPr>
          <p:spPr bwMode="auto">
            <a:xfrm>
              <a:off x="3562350" y="4905375"/>
              <a:ext cx="10572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/>
                <a:t>Execute</a:t>
              </a:r>
            </a:p>
            <a:p>
              <a:pPr algn="ctr" eaLnBrk="1" hangingPunct="1"/>
              <a:endParaRPr lang="sv-SE" sz="2400" b="1"/>
            </a:p>
          </p:txBody>
        </p:sp>
      </p:grpSp>
      <p:grpSp>
        <p:nvGrpSpPr>
          <p:cNvPr id="22539" name="Grupp 23"/>
          <p:cNvGrpSpPr>
            <a:grpSpLocks/>
          </p:cNvGrpSpPr>
          <p:nvPr/>
        </p:nvGrpSpPr>
        <p:grpSpPr bwMode="auto">
          <a:xfrm>
            <a:off x="2538413" y="4738688"/>
            <a:ext cx="1057275" cy="628650"/>
            <a:chOff x="2905125" y="5543550"/>
            <a:chExt cx="1057275" cy="628650"/>
          </a:xfrm>
        </p:grpSpPr>
        <p:sp>
          <p:nvSpPr>
            <p:cNvPr id="21" name="Explosion 1 20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6" name="textruta 2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0" name="Grupp 24"/>
          <p:cNvGrpSpPr>
            <a:grpSpLocks/>
          </p:cNvGrpSpPr>
          <p:nvPr/>
        </p:nvGrpSpPr>
        <p:grpSpPr bwMode="auto">
          <a:xfrm>
            <a:off x="3557588" y="4738688"/>
            <a:ext cx="1057275" cy="628650"/>
            <a:chOff x="2905125" y="5543550"/>
            <a:chExt cx="1057275" cy="628650"/>
          </a:xfrm>
        </p:grpSpPr>
        <p:sp>
          <p:nvSpPr>
            <p:cNvPr id="24" name="Explosion 1 23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4" name="textruta 26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1" name="Grupp 27"/>
          <p:cNvGrpSpPr>
            <a:grpSpLocks/>
          </p:cNvGrpSpPr>
          <p:nvPr/>
        </p:nvGrpSpPr>
        <p:grpSpPr bwMode="auto">
          <a:xfrm>
            <a:off x="4652963" y="4738688"/>
            <a:ext cx="1057275" cy="628650"/>
            <a:chOff x="2905125" y="5543550"/>
            <a:chExt cx="1057275" cy="628650"/>
          </a:xfrm>
        </p:grpSpPr>
        <p:sp>
          <p:nvSpPr>
            <p:cNvPr id="27" name="Explosion 1 26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2" name="textruta 29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grpSp>
        <p:nvGrpSpPr>
          <p:cNvPr id="22542" name="Grupp 30"/>
          <p:cNvGrpSpPr>
            <a:grpSpLocks/>
          </p:cNvGrpSpPr>
          <p:nvPr/>
        </p:nvGrpSpPr>
        <p:grpSpPr bwMode="auto">
          <a:xfrm>
            <a:off x="5748338" y="4748213"/>
            <a:ext cx="1057275" cy="628650"/>
            <a:chOff x="2905125" y="5543550"/>
            <a:chExt cx="1057275" cy="628650"/>
          </a:xfrm>
        </p:grpSpPr>
        <p:sp>
          <p:nvSpPr>
            <p:cNvPr id="30" name="Explosion 1 29"/>
            <p:cNvSpPr/>
            <p:nvPr/>
          </p:nvSpPr>
          <p:spPr bwMode="auto">
            <a:xfrm>
              <a:off x="2905125" y="5543550"/>
              <a:ext cx="1057275" cy="628650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sv-SE" sz="800" dirty="0"/>
            </a:p>
          </p:txBody>
        </p:sp>
        <p:sp>
          <p:nvSpPr>
            <p:cNvPr id="22580" name="textruta 32"/>
            <p:cNvSpPr txBox="1">
              <a:spLocks noChangeArrowheads="1"/>
            </p:cNvSpPr>
            <p:nvPr/>
          </p:nvSpPr>
          <p:spPr bwMode="auto">
            <a:xfrm>
              <a:off x="2905125" y="5676900"/>
              <a:ext cx="1057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b="1"/>
                <a:t>Read</a:t>
              </a:r>
            </a:p>
          </p:txBody>
        </p:sp>
      </p:grpSp>
      <p:cxnSp>
        <p:nvCxnSpPr>
          <p:cNvPr id="22543" name="Kurva 34"/>
          <p:cNvCxnSpPr>
            <a:cxnSpLocks noChangeShapeType="1"/>
          </p:cNvCxnSpPr>
          <p:nvPr/>
        </p:nvCxnSpPr>
        <p:spPr bwMode="auto">
          <a:xfrm rot="16200000" flipH="1">
            <a:off x="3548062" y="28956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Kurva 36"/>
          <p:cNvCxnSpPr>
            <a:cxnSpLocks noChangeShapeType="1"/>
          </p:cNvCxnSpPr>
          <p:nvPr/>
        </p:nvCxnSpPr>
        <p:spPr bwMode="auto">
          <a:xfrm rot="16200000" flipH="1">
            <a:off x="464343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Kurva 37"/>
          <p:cNvCxnSpPr>
            <a:cxnSpLocks noChangeShapeType="1"/>
          </p:cNvCxnSpPr>
          <p:nvPr/>
        </p:nvCxnSpPr>
        <p:spPr bwMode="auto">
          <a:xfrm rot="16200000" flipH="1">
            <a:off x="5738812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Kurva 38"/>
          <p:cNvCxnSpPr>
            <a:cxnSpLocks noChangeShapeType="1"/>
          </p:cNvCxnSpPr>
          <p:nvPr/>
        </p:nvCxnSpPr>
        <p:spPr bwMode="auto">
          <a:xfrm rot="16200000" flipH="1">
            <a:off x="6834187" y="288607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Kurva 39"/>
          <p:cNvCxnSpPr>
            <a:cxnSpLocks noChangeShapeType="1"/>
          </p:cNvCxnSpPr>
          <p:nvPr/>
        </p:nvCxnSpPr>
        <p:spPr bwMode="auto">
          <a:xfrm rot="16200000" flipV="1">
            <a:off x="6910387" y="48482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Kurva 40"/>
          <p:cNvCxnSpPr>
            <a:cxnSpLocks noChangeShapeType="1"/>
          </p:cNvCxnSpPr>
          <p:nvPr/>
        </p:nvCxnSpPr>
        <p:spPr bwMode="auto">
          <a:xfrm rot="16200000" flipV="1">
            <a:off x="5786437" y="485775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Kurva 41"/>
          <p:cNvCxnSpPr>
            <a:cxnSpLocks noChangeShapeType="1"/>
          </p:cNvCxnSpPr>
          <p:nvPr/>
        </p:nvCxnSpPr>
        <p:spPr bwMode="auto">
          <a:xfrm rot="16200000" flipV="1">
            <a:off x="4643437" y="4886326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Kurva 42"/>
          <p:cNvCxnSpPr>
            <a:cxnSpLocks noChangeShapeType="1"/>
          </p:cNvCxnSpPr>
          <p:nvPr/>
        </p:nvCxnSpPr>
        <p:spPr bwMode="auto">
          <a:xfrm rot="16200000" flipV="1">
            <a:off x="3500437" y="4914901"/>
            <a:ext cx="9525" cy="1047750"/>
          </a:xfrm>
          <a:prstGeom prst="curvedConnector3">
            <a:avLst>
              <a:gd name="adj1" fmla="val -380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1" name="Grupp 45"/>
          <p:cNvGrpSpPr>
            <a:grpSpLocks/>
          </p:cNvGrpSpPr>
          <p:nvPr/>
        </p:nvGrpSpPr>
        <p:grpSpPr bwMode="auto">
          <a:xfrm>
            <a:off x="3376613" y="2652713"/>
            <a:ext cx="400050" cy="371475"/>
            <a:chOff x="3209925" y="5200650"/>
            <a:chExt cx="400050" cy="371475"/>
          </a:xfrm>
        </p:grpSpPr>
        <p:sp>
          <p:nvSpPr>
            <p:cNvPr id="41" name="Ellips 4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8" name="textruta 4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1</a:t>
              </a:r>
              <a:endParaRPr lang="sv-SE" sz="2400"/>
            </a:p>
          </p:txBody>
        </p:sp>
      </p:grpSp>
      <p:grpSp>
        <p:nvGrpSpPr>
          <p:cNvPr id="22552" name="Grupp 46"/>
          <p:cNvGrpSpPr>
            <a:grpSpLocks/>
          </p:cNvGrpSpPr>
          <p:nvPr/>
        </p:nvGrpSpPr>
        <p:grpSpPr bwMode="auto">
          <a:xfrm>
            <a:off x="4462463" y="2643188"/>
            <a:ext cx="400050" cy="371475"/>
            <a:chOff x="3209925" y="5200650"/>
            <a:chExt cx="400050" cy="371475"/>
          </a:xfrm>
        </p:grpSpPr>
        <p:sp>
          <p:nvSpPr>
            <p:cNvPr id="44" name="Ellips 47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6" name="textruta 48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2</a:t>
              </a:r>
              <a:endParaRPr lang="sv-SE" sz="2400"/>
            </a:p>
          </p:txBody>
        </p:sp>
      </p:grpSp>
      <p:grpSp>
        <p:nvGrpSpPr>
          <p:cNvPr id="22553" name="Grupp 49"/>
          <p:cNvGrpSpPr>
            <a:grpSpLocks/>
          </p:cNvGrpSpPr>
          <p:nvPr/>
        </p:nvGrpSpPr>
        <p:grpSpPr bwMode="auto">
          <a:xfrm>
            <a:off x="5548313" y="2633663"/>
            <a:ext cx="400050" cy="371475"/>
            <a:chOff x="3209925" y="5200650"/>
            <a:chExt cx="400050" cy="371475"/>
          </a:xfrm>
        </p:grpSpPr>
        <p:sp>
          <p:nvSpPr>
            <p:cNvPr id="47" name="Ellips 50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4" name="textruta 51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3</a:t>
              </a:r>
              <a:endParaRPr lang="sv-SE" sz="2400"/>
            </a:p>
          </p:txBody>
        </p:sp>
      </p:grpSp>
      <p:grpSp>
        <p:nvGrpSpPr>
          <p:cNvPr id="22554" name="Grupp 52"/>
          <p:cNvGrpSpPr>
            <a:grpSpLocks/>
          </p:cNvGrpSpPr>
          <p:nvPr/>
        </p:nvGrpSpPr>
        <p:grpSpPr bwMode="auto">
          <a:xfrm>
            <a:off x="6634163" y="2624138"/>
            <a:ext cx="400050" cy="371475"/>
            <a:chOff x="3209925" y="5200650"/>
            <a:chExt cx="400050" cy="371475"/>
          </a:xfrm>
        </p:grpSpPr>
        <p:sp>
          <p:nvSpPr>
            <p:cNvPr id="50" name="Ellips 53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2" name="textruta 54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4</a:t>
              </a:r>
              <a:endParaRPr lang="sv-SE" sz="2400"/>
            </a:p>
          </p:txBody>
        </p:sp>
      </p:grpSp>
      <p:grpSp>
        <p:nvGrpSpPr>
          <p:cNvPr id="22555" name="Grupp 55"/>
          <p:cNvGrpSpPr>
            <a:grpSpLocks/>
          </p:cNvGrpSpPr>
          <p:nvPr/>
        </p:nvGrpSpPr>
        <p:grpSpPr bwMode="auto">
          <a:xfrm>
            <a:off x="7081838" y="3938588"/>
            <a:ext cx="400050" cy="371475"/>
            <a:chOff x="3209925" y="5200650"/>
            <a:chExt cx="400050" cy="371475"/>
          </a:xfrm>
        </p:grpSpPr>
        <p:sp>
          <p:nvSpPr>
            <p:cNvPr id="53" name="Ellips 56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70" name="textruta 57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5</a:t>
              </a:r>
              <a:endParaRPr lang="sv-SE" sz="2400"/>
            </a:p>
          </p:txBody>
        </p:sp>
      </p:grpSp>
      <p:grpSp>
        <p:nvGrpSpPr>
          <p:cNvPr id="22556" name="Grupp 58"/>
          <p:cNvGrpSpPr>
            <a:grpSpLocks/>
          </p:cNvGrpSpPr>
          <p:nvPr/>
        </p:nvGrpSpPr>
        <p:grpSpPr bwMode="auto">
          <a:xfrm>
            <a:off x="6748463" y="5843588"/>
            <a:ext cx="400050" cy="371475"/>
            <a:chOff x="3209925" y="5200650"/>
            <a:chExt cx="400050" cy="371475"/>
          </a:xfrm>
        </p:grpSpPr>
        <p:sp>
          <p:nvSpPr>
            <p:cNvPr id="56" name="Ellips 59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8" name="textruta 60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6</a:t>
              </a:r>
              <a:endParaRPr lang="sv-SE" sz="2400"/>
            </a:p>
          </p:txBody>
        </p:sp>
      </p:grpSp>
      <p:grpSp>
        <p:nvGrpSpPr>
          <p:cNvPr id="22557" name="Grupp 61"/>
          <p:cNvGrpSpPr>
            <a:grpSpLocks/>
          </p:cNvGrpSpPr>
          <p:nvPr/>
        </p:nvGrpSpPr>
        <p:grpSpPr bwMode="auto">
          <a:xfrm>
            <a:off x="5576888" y="5834063"/>
            <a:ext cx="400050" cy="371475"/>
            <a:chOff x="3209925" y="5200650"/>
            <a:chExt cx="400050" cy="371475"/>
          </a:xfrm>
        </p:grpSpPr>
        <p:sp>
          <p:nvSpPr>
            <p:cNvPr id="59" name="Ellips 62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6" name="textruta 63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7</a:t>
              </a:r>
              <a:endParaRPr lang="sv-SE" sz="2400"/>
            </a:p>
          </p:txBody>
        </p:sp>
      </p:grpSp>
      <p:grpSp>
        <p:nvGrpSpPr>
          <p:cNvPr id="22558" name="Grupp 64"/>
          <p:cNvGrpSpPr>
            <a:grpSpLocks/>
          </p:cNvGrpSpPr>
          <p:nvPr/>
        </p:nvGrpSpPr>
        <p:grpSpPr bwMode="auto">
          <a:xfrm>
            <a:off x="4424363" y="5843588"/>
            <a:ext cx="400050" cy="371475"/>
            <a:chOff x="3209925" y="5200650"/>
            <a:chExt cx="400050" cy="371475"/>
          </a:xfrm>
        </p:grpSpPr>
        <p:sp>
          <p:nvSpPr>
            <p:cNvPr id="62" name="Ellips 65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4" name="textruta 66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8</a:t>
              </a:r>
              <a:endParaRPr lang="sv-SE" sz="2400"/>
            </a:p>
          </p:txBody>
        </p:sp>
      </p:grpSp>
      <p:grpSp>
        <p:nvGrpSpPr>
          <p:cNvPr id="22559" name="Grupp 67"/>
          <p:cNvGrpSpPr>
            <a:grpSpLocks/>
          </p:cNvGrpSpPr>
          <p:nvPr/>
        </p:nvGrpSpPr>
        <p:grpSpPr bwMode="auto">
          <a:xfrm>
            <a:off x="3271838" y="5834063"/>
            <a:ext cx="400050" cy="371475"/>
            <a:chOff x="3209925" y="5200650"/>
            <a:chExt cx="400050" cy="371475"/>
          </a:xfrm>
        </p:grpSpPr>
        <p:sp>
          <p:nvSpPr>
            <p:cNvPr id="65" name="Ellips 68"/>
            <p:cNvSpPr/>
            <p:nvPr/>
          </p:nvSpPr>
          <p:spPr bwMode="auto">
            <a:xfrm>
              <a:off x="3209925" y="5210175"/>
              <a:ext cx="400050" cy="3619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sv-SE" dirty="0"/>
            </a:p>
          </p:txBody>
        </p:sp>
        <p:sp>
          <p:nvSpPr>
            <p:cNvPr id="22562" name="textruta 69"/>
            <p:cNvSpPr txBox="1">
              <a:spLocks noChangeArrowheads="1"/>
            </p:cNvSpPr>
            <p:nvPr/>
          </p:nvSpPr>
          <p:spPr bwMode="auto">
            <a:xfrm>
              <a:off x="3276600" y="5200650"/>
              <a:ext cx="26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800"/>
                <a:t>9</a:t>
              </a:r>
              <a:endParaRPr lang="sv-SE" sz="2400"/>
            </a:p>
          </p:txBody>
        </p:sp>
      </p:grpSp>
      <p:sp>
        <p:nvSpPr>
          <p:cNvPr id="67" name="Explosion 1 66"/>
          <p:cNvSpPr>
            <a:spLocks noChangeArrowheads="1"/>
          </p:cNvSpPr>
          <p:nvPr/>
        </p:nvSpPr>
        <p:spPr bwMode="auto">
          <a:xfrm rot="-1881996">
            <a:off x="112713" y="1350963"/>
            <a:ext cx="2357437" cy="1643062"/>
          </a:xfrm>
          <a:prstGeom prst="irregularSeal1">
            <a:avLst/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Advanced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Pipelines are used to process, and optionally modify, messages as they enter or leave BizTalk Server.</a:t>
            </a:r>
          </a:p>
          <a:p>
            <a:r>
              <a:rPr lang="sv-SE" dirty="0"/>
              <a:t>Piplines consists of none to many pipeline components that can be placed in different stages of processing to indicate different functionality.</a:t>
            </a:r>
          </a:p>
          <a:p>
            <a:r>
              <a:rPr lang="sv-SE" dirty="0"/>
              <a:t>You have the option of choosing default pipelines or building your own.</a:t>
            </a:r>
          </a:p>
          <a:p>
            <a:r>
              <a:rPr lang="sv-SE" dirty="0"/>
              <a:t>You can build custom message processing components to plug into a custom pipeline.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Pipelines</a:t>
            </a:r>
          </a:p>
          <a:p>
            <a:pPr lvl="1"/>
            <a:r>
              <a:rPr lang="sv-SE" dirty="0"/>
              <a:t>Create  a schema using the Flat File Wizard</a:t>
            </a:r>
          </a:p>
          <a:p>
            <a:pPr lvl="1"/>
            <a:r>
              <a:rPr lang="sv-SE" dirty="0"/>
              <a:t>Create and configure a pipeline to use a flat-file disassembler</a:t>
            </a:r>
          </a:p>
          <a:p>
            <a:pPr lvl="1"/>
            <a:r>
              <a:rPr lang="sv-SE" dirty="0"/>
              <a:t>Configure the receive pipeline of a BizTalk receive location</a:t>
            </a:r>
          </a:p>
          <a:p>
            <a:pPr lvl="1"/>
            <a:r>
              <a:rPr lang="sv-SE"/>
              <a:t>Configure the pipeline for recoverable interchange processing</a:t>
            </a:r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names and functions of the default pipelines available in BizTalk Server?</a:t>
            </a:r>
          </a:p>
          <a:p>
            <a:r>
              <a:rPr lang="sv-SE" dirty="0"/>
              <a:t>Give an example of why you would create a custom pipeline.</a:t>
            </a:r>
          </a:p>
          <a:p>
            <a:r>
              <a:rPr lang="sv-SE" dirty="0"/>
              <a:t>What are pipeline components?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Pipelines</a:t>
            </a:r>
            <a:endParaRPr lang="sv-SE"/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Pipeline?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Pipeline Scenarios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Receive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Send Pipeline Stages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the Default Pipelines?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Are Custom Pipeline Components?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Types of Pipeline Components</a:t>
            </a:r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EFA6CB5-C978-4E5F-AE8B-BB01E7538D6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Pipeline?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/>
              <a:t>Use pipelines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Normalize data from various formats to XML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Translate data from XML to various formats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Assemble and disassemble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Decode and encode documents 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Decrypt and encrypt documents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/>
              <a:t>Assign and verify digital signatures</a:t>
            </a:r>
          </a:p>
          <a:p>
            <a:pPr marL="0" indent="0">
              <a:buFontTx/>
              <a:buNone/>
            </a:pPr>
            <a:endParaRPr lang="sv-SE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302945" y="4169619"/>
            <a:ext cx="830262" cy="13731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0" tIns="0" rIns="0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Receive Pipeline</a:t>
            </a:r>
          </a:p>
        </p:txBody>
      </p: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234807" y="4152156"/>
            <a:ext cx="928688" cy="13858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Message Box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7274620" y="4169619"/>
            <a:ext cx="796925" cy="13668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71113" tIns="0" rIns="71113" bIns="35556"/>
          <a:lstStyle/>
          <a:p>
            <a:pPr eaLnBrk="0" hangingPunct="0">
              <a:defRPr/>
            </a:pPr>
            <a:r>
              <a:rPr lang="en-US" sz="1200" b="1" dirty="0">
                <a:latin typeface="Arial Narrow" pitchFamily="34" charset="0"/>
              </a:rPr>
              <a:t>Send Pipeline</a:t>
            </a:r>
          </a:p>
        </p:txBody>
      </p:sp>
      <p:sp>
        <p:nvSpPr>
          <p:cNvPr id="7177" name="Straight Connector 479238"/>
          <p:cNvSpPr>
            <a:spLocks noChangeShapeType="1"/>
          </p:cNvSpPr>
          <p:nvPr/>
        </p:nvSpPr>
        <p:spPr bwMode="auto">
          <a:xfrm flipH="1" flipV="1">
            <a:off x="5547420" y="5393581"/>
            <a:ext cx="531812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78" name="Rounded Rectangle 479239"/>
          <p:cNvSpPr>
            <a:spLocks noChangeArrowheads="1"/>
          </p:cNvSpPr>
          <p:nvPr/>
        </p:nvSpPr>
        <p:spPr bwMode="auto">
          <a:xfrm flipV="1">
            <a:off x="5439470" y="4512519"/>
            <a:ext cx="241300" cy="876300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79" name="TextBox 479240"/>
          <p:cNvSpPr txBox="1">
            <a:spLocks noChangeArrowheads="1"/>
          </p:cNvSpPr>
          <p:nvPr/>
        </p:nvSpPr>
        <p:spPr bwMode="auto">
          <a:xfrm>
            <a:off x="6080820" y="5617419"/>
            <a:ext cx="11874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113" tIns="35556" rIns="71113" bIns="35556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>
                <a:latin typeface="Arial Narrow" pitchFamily="34" charset="0"/>
              </a:rPr>
              <a:t>Pipeline Components</a:t>
            </a:r>
          </a:p>
        </p:txBody>
      </p:sp>
      <p:sp>
        <p:nvSpPr>
          <p:cNvPr id="7180" name="Right Arrow 479241"/>
          <p:cNvSpPr>
            <a:spLocks noChangeArrowheads="1"/>
          </p:cNvSpPr>
          <p:nvPr/>
        </p:nvSpPr>
        <p:spPr bwMode="auto">
          <a:xfrm rot="10800000" flipH="1" flipV="1">
            <a:off x="6083995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1" name="Right Arrow 479242"/>
          <p:cNvSpPr>
            <a:spLocks noChangeArrowheads="1"/>
          </p:cNvSpPr>
          <p:nvPr/>
        </p:nvSpPr>
        <p:spPr bwMode="auto">
          <a:xfrm rot="10800000" flipH="1" flipV="1">
            <a:off x="7973120" y="5252294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2" name="Right Arrow 479243"/>
          <p:cNvSpPr>
            <a:spLocks noChangeArrowheads="1"/>
          </p:cNvSpPr>
          <p:nvPr/>
        </p:nvSpPr>
        <p:spPr bwMode="auto">
          <a:xfrm rot="10800000" flipH="1" flipV="1">
            <a:off x="5144195" y="4402981"/>
            <a:ext cx="252412" cy="155575"/>
          </a:xfrm>
          <a:prstGeom prst="rightArrow">
            <a:avLst>
              <a:gd name="adj1" fmla="val 45148"/>
              <a:gd name="adj2" fmla="val 57417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7183" name="Group 14"/>
          <p:cNvGrpSpPr>
            <a:grpSpLocks/>
          </p:cNvGrpSpPr>
          <p:nvPr/>
        </p:nvGrpSpPr>
        <p:grpSpPr bwMode="auto">
          <a:xfrm flipH="1">
            <a:off x="7420670" y="4617294"/>
            <a:ext cx="193675" cy="763587"/>
            <a:chOff x="4375" y="2310"/>
            <a:chExt cx="222" cy="708"/>
          </a:xfrm>
        </p:grpSpPr>
        <p:grpSp>
          <p:nvGrpSpPr>
            <p:cNvPr id="7234" name="Group 15"/>
            <p:cNvGrpSpPr>
              <a:grpSpLocks/>
            </p:cNvGrpSpPr>
            <p:nvPr/>
          </p:nvGrpSpPr>
          <p:grpSpPr bwMode="auto">
            <a:xfrm>
              <a:off x="4375" y="2409"/>
              <a:ext cx="142" cy="79"/>
              <a:chOff x="4528" y="1428"/>
              <a:chExt cx="142" cy="79"/>
            </a:xfrm>
          </p:grpSpPr>
          <p:sp>
            <p:nvSpPr>
              <p:cNvPr id="110" name="Up Arrow Callout 109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5" name="Group 18"/>
            <p:cNvGrpSpPr>
              <a:grpSpLocks/>
            </p:cNvGrpSpPr>
            <p:nvPr/>
          </p:nvGrpSpPr>
          <p:grpSpPr bwMode="auto">
            <a:xfrm>
              <a:off x="4375" y="2589"/>
              <a:ext cx="142" cy="79"/>
              <a:chOff x="4528" y="1428"/>
              <a:chExt cx="142" cy="79"/>
            </a:xfrm>
          </p:grpSpPr>
          <p:sp>
            <p:nvSpPr>
              <p:cNvPr id="108" name="Up Arrow Callout 107"/>
              <p:cNvSpPr>
                <a:spLocks noChangeArrowheads="1"/>
              </p:cNvSpPr>
              <p:nvPr/>
            </p:nvSpPr>
            <p:spPr bwMode="auto">
              <a:xfrm rot="10800000">
                <a:off x="4553" y="1430"/>
                <a:ext cx="78" cy="52"/>
              </a:xfrm>
              <a:prstGeom prst="upArrowCallout">
                <a:avLst>
                  <a:gd name="adj1" fmla="val 34625"/>
                  <a:gd name="adj2" fmla="val 53847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36" name="Group 21"/>
            <p:cNvGrpSpPr>
              <a:grpSpLocks/>
            </p:cNvGrpSpPr>
            <p:nvPr/>
          </p:nvGrpSpPr>
          <p:grpSpPr bwMode="auto">
            <a:xfrm>
              <a:off x="4375" y="2784"/>
              <a:ext cx="142" cy="79"/>
              <a:chOff x="4528" y="1428"/>
              <a:chExt cx="142" cy="79"/>
            </a:xfrm>
          </p:grpSpPr>
          <p:sp>
            <p:nvSpPr>
              <p:cNvPr id="106" name="Up Arrow Callout 10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" name="Shape 479255"/>
            <p:cNvSpPr>
              <a:spLocks noChangeArrowheads="1"/>
            </p:cNvSpPr>
            <p:nvPr/>
          </p:nvSpPr>
          <p:spPr bwMode="auto">
            <a:xfrm>
              <a:off x="4482" y="2310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517" y="2319"/>
              <a:ext cx="56" cy="692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5" name="Rounded Rectangle 479257"/>
            <p:cNvSpPr>
              <a:spLocks noChangeArrowheads="1"/>
            </p:cNvSpPr>
            <p:nvPr/>
          </p:nvSpPr>
          <p:spPr bwMode="auto">
            <a:xfrm>
              <a:off x="4493" y="2991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4" name="Rectangle 479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07" y="45553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5" name="Group 28"/>
          <p:cNvGrpSpPr>
            <a:grpSpLocks/>
          </p:cNvGrpSpPr>
          <p:nvPr/>
        </p:nvGrpSpPr>
        <p:grpSpPr bwMode="auto">
          <a:xfrm>
            <a:off x="5726807" y="4468069"/>
            <a:ext cx="193675" cy="1020762"/>
            <a:chOff x="4528" y="1329"/>
            <a:chExt cx="222" cy="945"/>
          </a:xfrm>
        </p:grpSpPr>
        <p:grpSp>
          <p:nvGrpSpPr>
            <p:cNvPr id="7215" name="Group 29"/>
            <p:cNvGrpSpPr>
              <a:grpSpLocks/>
            </p:cNvGrpSpPr>
            <p:nvPr/>
          </p:nvGrpSpPr>
          <p:grpSpPr bwMode="auto">
            <a:xfrm>
              <a:off x="4528" y="1428"/>
              <a:ext cx="142" cy="79"/>
              <a:chOff x="4528" y="1428"/>
              <a:chExt cx="142" cy="79"/>
            </a:xfrm>
          </p:grpSpPr>
          <p:sp>
            <p:nvSpPr>
              <p:cNvPr id="98" name="Up Arrow Callout 97"/>
              <p:cNvSpPr>
                <a:spLocks noChangeArrowheads="1"/>
              </p:cNvSpPr>
              <p:nvPr/>
            </p:nvSpPr>
            <p:spPr bwMode="auto">
              <a:xfrm rot="10800000">
                <a:off x="4553" y="1426"/>
                <a:ext cx="78" cy="54"/>
              </a:xfrm>
              <a:prstGeom prst="upArrowCallout">
                <a:avLst>
                  <a:gd name="adj1" fmla="val 34627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6" name="Group 32"/>
            <p:cNvGrpSpPr>
              <a:grpSpLocks/>
            </p:cNvGrpSpPr>
            <p:nvPr/>
          </p:nvGrpSpPr>
          <p:grpSpPr bwMode="auto">
            <a:xfrm>
              <a:off x="4528" y="1608"/>
              <a:ext cx="142" cy="79"/>
              <a:chOff x="4528" y="1428"/>
              <a:chExt cx="142" cy="79"/>
            </a:xfrm>
          </p:grpSpPr>
          <p:sp>
            <p:nvSpPr>
              <p:cNvPr id="96" name="Up Arrow Callout 95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 rot="5400000">
                <a:off x="4570" y="1409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7" name="Group 35"/>
            <p:cNvGrpSpPr>
              <a:grpSpLocks/>
            </p:cNvGrpSpPr>
            <p:nvPr/>
          </p:nvGrpSpPr>
          <p:grpSpPr bwMode="auto">
            <a:xfrm>
              <a:off x="4528" y="1788"/>
              <a:ext cx="142" cy="79"/>
              <a:chOff x="4528" y="1428"/>
              <a:chExt cx="142" cy="79"/>
            </a:xfrm>
          </p:grpSpPr>
          <p:sp>
            <p:nvSpPr>
              <p:cNvPr id="94" name="Up Arrow Callout 93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 rot="5400000">
                <a:off x="4571" y="1408"/>
                <a:ext cx="56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18" name="Group 38"/>
            <p:cNvGrpSpPr>
              <a:grpSpLocks/>
            </p:cNvGrpSpPr>
            <p:nvPr/>
          </p:nvGrpSpPr>
          <p:grpSpPr bwMode="auto">
            <a:xfrm>
              <a:off x="4528" y="1968"/>
              <a:ext cx="142" cy="79"/>
              <a:chOff x="4528" y="1428"/>
              <a:chExt cx="142" cy="79"/>
            </a:xfrm>
          </p:grpSpPr>
          <p:sp>
            <p:nvSpPr>
              <p:cNvPr id="92" name="Up Arrow Callout 91"/>
              <p:cNvSpPr>
                <a:spLocks noChangeArrowheads="1"/>
              </p:cNvSpPr>
              <p:nvPr/>
            </p:nvSpPr>
            <p:spPr bwMode="auto">
              <a:xfrm rot="10800000">
                <a:off x="4553" y="1428"/>
                <a:ext cx="78" cy="53"/>
              </a:xfrm>
              <a:prstGeom prst="upArrowCallout">
                <a:avLst>
                  <a:gd name="adj1" fmla="val 34626"/>
                  <a:gd name="adj2" fmla="val 53846"/>
                  <a:gd name="adj3" fmla="val 16898"/>
                  <a:gd name="adj4" fmla="val 26926"/>
                </a:avLst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2700" dir="162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 rot="5400000">
                <a:off x="4570" y="1410"/>
                <a:ext cx="57" cy="142"/>
              </a:xfrm>
              <a:prstGeom prst="rect">
                <a:avLst/>
              </a:prstGeom>
              <a:gradFill rotWithShape="1">
                <a:gsLst>
                  <a:gs pos="0">
                    <a:srgbClr val="CC9900">
                      <a:alpha val="71001"/>
                    </a:srgbClr>
                  </a:gs>
                  <a:gs pos="100000">
                    <a:srgbClr val="FFFF00">
                      <a:alpha val="73000"/>
                    </a:srgbClr>
                  </a:gs>
                </a:gsLst>
                <a:lin ang="0" scaled="1"/>
              </a:gradFill>
              <a:ln>
                <a:noFill/>
              </a:ln>
              <a:effectLst>
                <a:outerShdw dist="17961" dir="8100000" algn="ctr" rotWithShape="0">
                  <a:srgbClr val="080808">
                    <a:alpha val="6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" name="Shape 479272"/>
            <p:cNvSpPr>
              <a:spLocks noChangeArrowheads="1"/>
            </p:cNvSpPr>
            <p:nvPr/>
          </p:nvSpPr>
          <p:spPr bwMode="auto">
            <a:xfrm>
              <a:off x="4635" y="1329"/>
              <a:ext cx="115" cy="17"/>
            </a:xfrm>
            <a:custGeom>
              <a:avLst/>
              <a:gdLst>
                <a:gd name="T0" fmla="*/ 101 w 21600"/>
                <a:gd name="T1" fmla="*/ 9 h 21600"/>
                <a:gd name="T2" fmla="*/ 58 w 21600"/>
                <a:gd name="T3" fmla="*/ 17 h 21600"/>
                <a:gd name="T4" fmla="*/ 14 w 21600"/>
                <a:gd name="T5" fmla="*/ 9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78 w 21600"/>
                <a:gd name="T13" fmla="*/ 1271 h 21600"/>
                <a:gd name="T14" fmla="*/ 19722 w 21600"/>
                <a:gd name="T15" fmla="*/ 203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670" y="1338"/>
              <a:ext cx="56" cy="926"/>
            </a:xfrm>
            <a:prstGeom prst="rect">
              <a:avLst/>
            </a:prstGeom>
            <a:gradFill rotWithShape="1">
              <a:gsLst>
                <a:gs pos="0">
                  <a:srgbClr val="CC9900">
                    <a:alpha val="71001"/>
                  </a:srgbClr>
                </a:gs>
                <a:gs pos="100000">
                  <a:srgbClr val="FFFF00">
                    <a:alpha val="73000"/>
                  </a:srgbClr>
                </a:gs>
              </a:gsLst>
              <a:lin ang="0" scaled="1"/>
            </a:gradFill>
            <a:ln>
              <a:noFill/>
            </a:ln>
            <a:effectLst>
              <a:outerShdw dist="17961" dir="8100000" algn="ctr" rotWithShape="0">
                <a:srgbClr val="11111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1" name="Rounded Rectangle 479274"/>
            <p:cNvSpPr>
              <a:spLocks noChangeArrowheads="1"/>
            </p:cNvSpPr>
            <p:nvPr/>
          </p:nvSpPr>
          <p:spPr bwMode="auto">
            <a:xfrm>
              <a:off x="4646" y="2247"/>
              <a:ext cx="90" cy="2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CC0000">
                    <a:alpha val="70000"/>
                  </a:srgbClr>
                </a:gs>
                <a:gs pos="50000">
                  <a:srgbClr val="4D4D4D"/>
                </a:gs>
                <a:gs pos="100000">
                  <a:srgbClr val="CC0000">
                    <a:alpha val="70000"/>
                  </a:srgbClr>
                </a:gs>
              </a:gsLst>
              <a:lin ang="0" scaled="1"/>
            </a:gra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186" name="Rectangle 479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20" y="4747469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Rectangle 479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32" y="4944319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Rectangle 479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45" y="5137994"/>
            <a:ext cx="1714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Rectangle 479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95" y="466968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Rectangle 479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07" y="4891931"/>
            <a:ext cx="1714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Rectangle 479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20" y="5099894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2" name="Rounded Rectangle 479281"/>
          <p:cNvSpPr>
            <a:spLocks noChangeArrowheads="1"/>
          </p:cNvSpPr>
          <p:nvPr/>
        </p:nvSpPr>
        <p:spPr bwMode="auto">
          <a:xfrm flipV="1">
            <a:off x="7652445" y="4604594"/>
            <a:ext cx="241300" cy="719137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93" name="Straight Connector 479282"/>
          <p:cNvSpPr>
            <a:spLocks noChangeShapeType="1"/>
          </p:cNvSpPr>
          <p:nvPr/>
        </p:nvSpPr>
        <p:spPr bwMode="auto">
          <a:xfrm flipV="1">
            <a:off x="7138095" y="5323731"/>
            <a:ext cx="627062" cy="4238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113" tIns="35556" rIns="71113" bIns="35556" anchor="ctr"/>
          <a:lstStyle/>
          <a:p>
            <a:endParaRPr lang="sv-SE"/>
          </a:p>
        </p:txBody>
      </p:sp>
      <p:sp>
        <p:nvSpPr>
          <p:cNvPr id="7194" name="Right Arrow 479283"/>
          <p:cNvSpPr>
            <a:spLocks noChangeArrowheads="1"/>
          </p:cNvSpPr>
          <p:nvPr/>
        </p:nvSpPr>
        <p:spPr bwMode="auto">
          <a:xfrm rot="10800000" flipH="1" flipV="1">
            <a:off x="7117457" y="4958606"/>
            <a:ext cx="250825" cy="155575"/>
          </a:xfrm>
          <a:prstGeom prst="rightArrow">
            <a:avLst>
              <a:gd name="adj1" fmla="val 45148"/>
              <a:gd name="adj2" fmla="val 57056"/>
            </a:avLst>
          </a:prstGeom>
          <a:solidFill>
            <a:srgbClr val="CC0000"/>
          </a:solidFill>
          <a:ln w="12700" algn="ctr">
            <a:solidFill>
              <a:srgbClr val="4D4D4D"/>
            </a:solidFill>
            <a:miter lim="800000"/>
            <a:headEnd/>
            <a:tailEnd/>
          </a:ln>
        </p:spPr>
        <p:txBody>
          <a:bodyPr wrap="none" lIns="71113" tIns="35556" rIns="71113" bIns="35556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7195" name="Rectangle 4792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82" y="4793506"/>
            <a:ext cx="5143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6" name="Group 54"/>
          <p:cNvGrpSpPr>
            <a:grpSpLocks/>
          </p:cNvGrpSpPr>
          <p:nvPr/>
        </p:nvGrpSpPr>
        <p:grpSpPr bwMode="auto">
          <a:xfrm>
            <a:off x="4860032" y="4296619"/>
            <a:ext cx="244475" cy="350837"/>
            <a:chOff x="720" y="720"/>
            <a:chExt cx="280" cy="326"/>
          </a:xfrm>
        </p:grpSpPr>
        <p:sp>
          <p:nvSpPr>
            <p:cNvPr id="77" name="Folded Corner 76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8" name="Group 56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9" name="Straight Connector 78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0" name="Straight Connector 79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1" name="Straight Connector 80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2" name="Straight Connector 81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3" name="Straight Connector 82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84" name="Straight Connector 83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grpSp>
        <p:nvGrpSpPr>
          <p:cNvPr id="7197" name="Group 63"/>
          <p:cNvGrpSpPr>
            <a:grpSpLocks/>
          </p:cNvGrpSpPr>
          <p:nvPr/>
        </p:nvGrpSpPr>
        <p:grpSpPr bwMode="auto">
          <a:xfrm>
            <a:off x="8247757" y="5171331"/>
            <a:ext cx="244475" cy="350838"/>
            <a:chOff x="720" y="720"/>
            <a:chExt cx="280" cy="326"/>
          </a:xfrm>
        </p:grpSpPr>
        <p:sp>
          <p:nvSpPr>
            <p:cNvPr id="69" name="Folded Corner 68"/>
            <p:cNvSpPr>
              <a:spLocks noChangeArrowheads="1"/>
            </p:cNvSpPr>
            <p:nvPr/>
          </p:nvSpPr>
          <p:spPr bwMode="auto">
            <a:xfrm flipV="1">
              <a:off x="720" y="720"/>
              <a:ext cx="280" cy="326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200" name="Group 65"/>
            <p:cNvGrpSpPr>
              <a:grpSpLocks/>
            </p:cNvGrpSpPr>
            <p:nvPr/>
          </p:nvGrpSpPr>
          <p:grpSpPr bwMode="auto">
            <a:xfrm>
              <a:off x="741" y="772"/>
              <a:ext cx="233" cy="217"/>
              <a:chOff x="3859" y="1795"/>
              <a:chExt cx="480" cy="480"/>
            </a:xfrm>
          </p:grpSpPr>
          <p:sp>
            <p:nvSpPr>
              <p:cNvPr id="71" name="Straight Connector 70"/>
              <p:cNvSpPr>
                <a:spLocks noChangeShapeType="1"/>
              </p:cNvSpPr>
              <p:nvPr/>
            </p:nvSpPr>
            <p:spPr bwMode="auto">
              <a:xfrm>
                <a:off x="3864" y="1794"/>
                <a:ext cx="285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2" name="Straight Connector 71"/>
              <p:cNvSpPr>
                <a:spLocks noChangeShapeType="1"/>
              </p:cNvSpPr>
              <p:nvPr/>
            </p:nvSpPr>
            <p:spPr bwMode="auto">
              <a:xfrm>
                <a:off x="3864" y="188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3" name="Straight Connector 72"/>
              <p:cNvSpPr>
                <a:spLocks noChangeShapeType="1"/>
              </p:cNvSpPr>
              <p:nvPr/>
            </p:nvSpPr>
            <p:spPr bwMode="auto">
              <a:xfrm>
                <a:off x="3864" y="1987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4" name="Straight Connector 73"/>
              <p:cNvSpPr>
                <a:spLocks noChangeShapeType="1"/>
              </p:cNvSpPr>
              <p:nvPr/>
            </p:nvSpPr>
            <p:spPr bwMode="auto">
              <a:xfrm>
                <a:off x="3864" y="2081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5" name="Straight Connector 74"/>
              <p:cNvSpPr>
                <a:spLocks noChangeShapeType="1"/>
              </p:cNvSpPr>
              <p:nvPr/>
            </p:nvSpPr>
            <p:spPr bwMode="auto">
              <a:xfrm>
                <a:off x="3864" y="2179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  <p:sp>
            <p:nvSpPr>
              <p:cNvPr id="76" name="Straight Connector 75"/>
              <p:cNvSpPr>
                <a:spLocks noChangeShapeType="1"/>
              </p:cNvSpPr>
              <p:nvPr/>
            </p:nvSpPr>
            <p:spPr bwMode="auto">
              <a:xfrm>
                <a:off x="3864" y="2274"/>
                <a:ext cx="476" cy="0"/>
              </a:xfrm>
              <a:prstGeom prst="line">
                <a:avLst/>
              </a:prstGeom>
              <a:noFill/>
              <a:ln w="25400" algn="ctr">
                <a:solidFill>
                  <a:srgbClr val="476E9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Ins="0"/>
              <a:lstStyle/>
              <a:p>
                <a:endParaRPr lang="sv-SE"/>
              </a:p>
            </p:txBody>
          </p:sp>
        </p:grpSp>
      </p:grpSp>
      <p:pic>
        <p:nvPicPr>
          <p:cNvPr id="719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5245795" y="2132856"/>
            <a:ext cx="28670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Scenarios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3819525" cy="4608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sv-SE" b="1" dirty="0"/>
              <a:t>Receive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Decrypt inbound messages from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Split batched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Validate messages against known schemas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Verify the sender or parties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600" dirty="0"/>
              <a:t>Create custom processors to extend built-in functionality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681538" y="1497013"/>
            <a:ext cx="4033837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sv-SE" b="1" dirty="0"/>
              <a:t>Send Pipelines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Encrypt outbound messages to trading partners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Digitally sign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Provide a wrapper for outbound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Validate messages against known schemas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071813" y="14716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 Pipeline Stages</a:t>
            </a:r>
            <a:endParaRPr lang="sv-SE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3109913" y="1627188"/>
            <a:ext cx="5605462" cy="94456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decode or decrypt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BizTalk includes a MIME/SMIME Decoder</a:t>
            </a:r>
          </a:p>
          <a:p>
            <a:endParaRPr lang="sv-S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206500"/>
            <a:ext cx="2071687" cy="529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071813" y="2686050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225" name="Content Placeholder 2"/>
          <p:cNvSpPr txBox="1">
            <a:spLocks/>
          </p:cNvSpPr>
          <p:nvPr/>
        </p:nvSpPr>
        <p:spPr bwMode="gray">
          <a:xfrm>
            <a:off x="3109913" y="2841625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parse or disassemble components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Use to probe messages and verify context properties 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/>
              <a:t>BizTalk Server includes an XML, flat file, and a BTF disassembler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071813" y="392906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3109913" y="408463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validate the format of an XML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compare a message to a known schema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071813" y="517207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gray">
          <a:xfrm>
            <a:off x="3109913" y="5327650"/>
            <a:ext cx="5605462" cy="944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to verify the sending party for a received message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with public certificates to validate sender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 Pipeline Stages</a:t>
            </a:r>
            <a:endParaRPr lang="sv-SE"/>
          </a:p>
        </p:txBody>
      </p:sp>
      <p:sp>
        <p:nvSpPr>
          <p:cNvPr id="10247" name="Content Placeholder 2"/>
          <p:cNvSpPr>
            <a:spLocks noGrp="1"/>
          </p:cNvSpPr>
          <p:nvPr>
            <p:ph idx="1"/>
          </p:nvPr>
        </p:nvSpPr>
        <p:spPr>
          <a:xfrm>
            <a:off x="3109913" y="1727200"/>
            <a:ext cx="5605462" cy="94456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to process a message before it is sent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sz="1400"/>
              <a:t>Use for custom components only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214438"/>
            <a:ext cx="2190750" cy="4676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071813" y="15716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71813" y="2943225"/>
            <a:ext cx="5643562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249" name="Content Placeholder 2"/>
          <p:cNvSpPr txBox="1">
            <a:spLocks/>
          </p:cNvSpPr>
          <p:nvPr/>
        </p:nvSpPr>
        <p:spPr bwMode="gray">
          <a:xfrm>
            <a:off x="3109913" y="3098800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assemble or serialize a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Use to convert a message from XML to native format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071813" y="4329113"/>
            <a:ext cx="5643562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109913" y="4484688"/>
            <a:ext cx="5605462" cy="944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0" tIns="0" rIns="0" bIns="0"/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tx1"/>
                </a:solidFill>
                <a:latin typeface="+mn-lt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To encode or encrypt messages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Use when secure document exchange is required</a:t>
            </a:r>
          </a:p>
          <a:p>
            <a:pPr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1400" dirty="0"/>
              <a:t>BizTalk includes a MIME/SMIME Encoder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099588" y="1700808"/>
            <a:ext cx="5605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7800" indent="-1778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Prepare the message to be assembled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Tx/>
              <a:buChar char="•"/>
            </a:pPr>
            <a:r>
              <a:rPr lang="en-US" sz="1400" dirty="0"/>
              <a:t>Handle the message before assembly, for example while it’s still xml</a:t>
            </a:r>
          </a:p>
          <a:p>
            <a:pPr>
              <a:spcBef>
                <a:spcPct val="40000"/>
              </a:spcBef>
              <a:buClr>
                <a:schemeClr val="bg2"/>
              </a:buClr>
              <a:buFontTx/>
              <a:buChar char="•"/>
            </a:pP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Default Pipelines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75" y="1533525"/>
          <a:ext cx="8001000" cy="3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9">
                <a:tc>
                  <a:txBody>
                    <a:bodyPr/>
                    <a:lstStyle/>
                    <a:p>
                      <a:r>
                        <a:rPr lang="sv-SE" sz="1800" dirty="0"/>
                        <a:t>Pipline</a:t>
                      </a: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decoding, disassembling, or validation required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Pass-Through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no components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encoding or assembling required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 for basic message routing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Receive</a:t>
                      </a:r>
                    </a:p>
                    <a:p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disassembler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Party resolution component for security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decoding or validation stage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98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XML Send</a:t>
                      </a:r>
                      <a:endParaRPr lang="sv-SE" sz="1800" dirty="0"/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Contains the XML assembler component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Other stages empty by default</a:t>
                      </a:r>
                    </a:p>
                  </a:txBody>
                  <a:tcPr marL="91439" marR="91439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Building a Pipeline</a:t>
            </a:r>
            <a:endParaRPr lang="sv-SE"/>
          </a:p>
        </p:txBody>
      </p:sp>
      <p:sp>
        <p:nvSpPr>
          <p:cNvPr id="12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the Pipeline Designer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Testing a Pipeline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Creating and Testing a Pipeline</a:t>
            </a:r>
          </a:p>
          <a:p>
            <a:endParaRPr lang="sv-S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18206</TotalTime>
  <Words>1159</Words>
  <Application>Microsoft Office PowerPoint</Application>
  <PresentationFormat>On-screen Show (4:3)</PresentationFormat>
  <Paragraphs>242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Developing Integration Solutions using Microsoft BizTalk Server 2013</vt:lpstr>
      <vt:lpstr>Course Outline</vt:lpstr>
      <vt:lpstr>Lesson 1: Introduction to Pipelines</vt:lpstr>
      <vt:lpstr>What Is a Pipeline?</vt:lpstr>
      <vt:lpstr>Pipeline Scenarios</vt:lpstr>
      <vt:lpstr>Receive Pipeline Stages</vt:lpstr>
      <vt:lpstr>Send Pipeline Stages</vt:lpstr>
      <vt:lpstr>Default Pipelines</vt:lpstr>
      <vt:lpstr>Lesson 2: Building a Pipeline</vt:lpstr>
      <vt:lpstr>Using the Pipeline Designer</vt:lpstr>
      <vt:lpstr>Pipeline Components</vt:lpstr>
      <vt:lpstr>Securing Data by Using a Pipeline</vt:lpstr>
      <vt:lpstr>Demonstration: Working with Pipelines</vt:lpstr>
      <vt:lpstr>Pipeline testing tools</vt:lpstr>
      <vt:lpstr>Lesson 3: Custom pipeline components</vt:lpstr>
      <vt:lpstr>Custom Pipeline Components</vt:lpstr>
      <vt:lpstr>Custom Pipeline Components</vt:lpstr>
      <vt:lpstr>Custom Pipeline Components</vt:lpstr>
      <vt:lpstr>Custom Pipeline Components </vt:lpstr>
      <vt:lpstr>Demonstration: Custom Pipeline Components</vt:lpstr>
      <vt:lpstr>Custom Pipeline Components - Forward-only Streaming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297</cp:revision>
  <dcterms:created xsi:type="dcterms:W3CDTF">2009-03-09T21:00:21Z</dcterms:created>
  <dcterms:modified xsi:type="dcterms:W3CDTF">2016-12-09T12:35:11Z</dcterms:modified>
  <cp:category>Sales &amp; Marketing</cp:category>
</cp:coreProperties>
</file>