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16" r:id="rId2"/>
    <p:sldMasterId id="2147484028" r:id="rId3"/>
  </p:sldMasterIdLst>
  <p:notesMasterIdLst>
    <p:notesMasterId r:id="rId31"/>
  </p:notesMasterIdLst>
  <p:handoutMasterIdLst>
    <p:handoutMasterId r:id="rId32"/>
  </p:handoutMasterIdLst>
  <p:sldIdLst>
    <p:sldId id="326" r:id="rId4"/>
    <p:sldId id="327" r:id="rId5"/>
    <p:sldId id="308" r:id="rId6"/>
    <p:sldId id="337" r:id="rId7"/>
    <p:sldId id="355" r:id="rId8"/>
    <p:sldId id="348" r:id="rId9"/>
    <p:sldId id="338" r:id="rId10"/>
    <p:sldId id="345" r:id="rId11"/>
    <p:sldId id="342" r:id="rId12"/>
    <p:sldId id="339" r:id="rId13"/>
    <p:sldId id="344" r:id="rId14"/>
    <p:sldId id="341" r:id="rId15"/>
    <p:sldId id="349" r:id="rId16"/>
    <p:sldId id="353" r:id="rId17"/>
    <p:sldId id="350" r:id="rId18"/>
    <p:sldId id="352" r:id="rId19"/>
    <p:sldId id="351" r:id="rId20"/>
    <p:sldId id="354" r:id="rId21"/>
    <p:sldId id="336" r:id="rId22"/>
    <p:sldId id="346" r:id="rId23"/>
    <p:sldId id="343" r:id="rId24"/>
    <p:sldId id="358" r:id="rId25"/>
    <p:sldId id="359" r:id="rId26"/>
    <p:sldId id="328" r:id="rId27"/>
    <p:sldId id="329" r:id="rId28"/>
    <p:sldId id="356" r:id="rId29"/>
    <p:sldId id="357" r:id="rId30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4141"/>
    <a:srgbClr val="292929"/>
    <a:srgbClr val="B2B2B2"/>
    <a:srgbClr val="CFD1B7"/>
    <a:srgbClr val="FFE575"/>
    <a:srgbClr val="FFF1B3"/>
    <a:srgbClr val="FFB7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96" autoAdjust="0"/>
    <p:restoredTop sz="94171" autoAdjust="0"/>
  </p:normalViewPr>
  <p:slideViewPr>
    <p:cSldViewPr>
      <p:cViewPr varScale="1">
        <p:scale>
          <a:sx n="123" d="100"/>
          <a:sy n="123" d="100"/>
        </p:scale>
        <p:origin x="147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2.xml"/><Relationship Id="rId21" Type="http://schemas.openxmlformats.org/officeDocument/2006/relationships/slide" Target="slides/slide18.xml"/><Relationship Id="rId34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50D243-2C53-433D-83B5-11E46DF35305}" type="doc">
      <dgm:prSet loTypeId="urn:microsoft.com/office/officeart/2005/8/layout/vList5" loCatId="list" qsTypeId="urn:microsoft.com/office/officeart/2005/8/quickstyle/3d1" qsCatId="3D" csTypeId="urn:microsoft.com/office/officeart/2005/8/colors/colorful1#2" csCatId="colorful" phldr="1"/>
      <dgm:spPr/>
      <dgm:t>
        <a:bodyPr/>
        <a:lstStyle/>
        <a:p>
          <a:endParaRPr lang="en-US"/>
        </a:p>
      </dgm:t>
    </dgm:pt>
    <dgm:pt modelId="{28F8D379-8B78-4F75-9B33-605DB1D0BA3E}">
      <dgm:prSet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dirty="0"/>
            <a:t>1</a:t>
          </a:r>
        </a:p>
      </dgm:t>
    </dgm:pt>
    <dgm:pt modelId="{0AE93605-1E15-4195-B27A-345D384EB455}" type="parTrans" cxnId="{CFEF53BF-ABAA-49DC-8CFD-90763E14B18F}">
      <dgm:prSet/>
      <dgm:spPr/>
      <dgm:t>
        <a:bodyPr/>
        <a:lstStyle/>
        <a:p>
          <a:endParaRPr lang="en-US"/>
        </a:p>
      </dgm:t>
    </dgm:pt>
    <dgm:pt modelId="{35CB1AC4-DF49-4279-9C96-729819D1C9C3}" type="sibTrans" cxnId="{CFEF53BF-ABAA-49DC-8CFD-90763E14B18F}">
      <dgm:prSet/>
      <dgm:spPr/>
      <dgm:t>
        <a:bodyPr/>
        <a:lstStyle/>
        <a:p>
          <a:endParaRPr lang="en-US"/>
        </a:p>
      </dgm:t>
    </dgm:pt>
    <dgm:pt modelId="{48D294A6-4B7E-4C0F-98AE-E649F44D7A31}">
      <dgm:prSet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dirty="0"/>
            <a:t>2</a:t>
          </a:r>
        </a:p>
      </dgm:t>
    </dgm:pt>
    <dgm:pt modelId="{74C74D6C-619B-489D-9C64-CF9B02E11778}" type="parTrans" cxnId="{191A25D5-0D16-4EF2-85C7-3ACDBFE2D48B}">
      <dgm:prSet/>
      <dgm:spPr/>
      <dgm:t>
        <a:bodyPr/>
        <a:lstStyle/>
        <a:p>
          <a:endParaRPr lang="en-US"/>
        </a:p>
      </dgm:t>
    </dgm:pt>
    <dgm:pt modelId="{94E2B152-3463-4111-8929-7D5836B03086}" type="sibTrans" cxnId="{191A25D5-0D16-4EF2-85C7-3ACDBFE2D48B}">
      <dgm:prSet/>
      <dgm:spPr/>
      <dgm:t>
        <a:bodyPr/>
        <a:lstStyle/>
        <a:p>
          <a:endParaRPr lang="en-US"/>
        </a:p>
      </dgm:t>
    </dgm:pt>
    <dgm:pt modelId="{543C4D73-2BD9-4FD3-B225-BA927636A30E}">
      <dgm:prSet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dirty="0"/>
            <a:t>3</a:t>
          </a:r>
        </a:p>
      </dgm:t>
    </dgm:pt>
    <dgm:pt modelId="{E47569A2-16AA-4A1C-9D7E-B3E3CF00892E}" type="parTrans" cxnId="{4F745B43-7357-4769-B38E-D1A5714AA2D5}">
      <dgm:prSet/>
      <dgm:spPr/>
      <dgm:t>
        <a:bodyPr/>
        <a:lstStyle/>
        <a:p>
          <a:endParaRPr lang="en-US"/>
        </a:p>
      </dgm:t>
    </dgm:pt>
    <dgm:pt modelId="{5A7BC45B-A5C9-443C-B2F8-8D3AD5A77B12}" type="sibTrans" cxnId="{4F745B43-7357-4769-B38E-D1A5714AA2D5}">
      <dgm:prSet/>
      <dgm:spPr/>
      <dgm:t>
        <a:bodyPr/>
        <a:lstStyle/>
        <a:p>
          <a:endParaRPr lang="en-US"/>
        </a:p>
      </dgm:t>
    </dgm:pt>
    <dgm:pt modelId="{5D54E867-2EE5-4E6E-ADF3-70FD46C29A9E}">
      <dgm:prSet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dirty="0"/>
            <a:t>Create a scope</a:t>
          </a:r>
        </a:p>
      </dgm:t>
    </dgm:pt>
    <dgm:pt modelId="{434BEC62-34DF-436A-A268-E80CDC1A6181}" type="parTrans" cxnId="{4753D5B9-39F6-441D-84AF-B5EE76FD1A6E}">
      <dgm:prSet/>
      <dgm:spPr/>
      <dgm:t>
        <a:bodyPr/>
        <a:lstStyle/>
        <a:p>
          <a:endParaRPr lang="sv-SE"/>
        </a:p>
      </dgm:t>
    </dgm:pt>
    <dgm:pt modelId="{F7350657-FB02-42D2-BC7F-7337ACD37322}" type="sibTrans" cxnId="{4753D5B9-39F6-441D-84AF-B5EE76FD1A6E}">
      <dgm:prSet/>
      <dgm:spPr/>
      <dgm:t>
        <a:bodyPr/>
        <a:lstStyle/>
        <a:p>
          <a:endParaRPr lang="sv-SE"/>
        </a:p>
      </dgm:t>
    </dgm:pt>
    <dgm:pt modelId="{918E5147-95D9-4A10-A481-3DD7B72ACD27}">
      <dgm:prSet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dirty="0"/>
            <a:t>Identify potential errors and how to handle them</a:t>
          </a:r>
        </a:p>
      </dgm:t>
    </dgm:pt>
    <dgm:pt modelId="{0FADB9FF-E2C5-4236-8645-1FC0C8202671}" type="parTrans" cxnId="{83DCBB00-7B27-4582-95DA-E0493F4EA896}">
      <dgm:prSet/>
      <dgm:spPr/>
      <dgm:t>
        <a:bodyPr/>
        <a:lstStyle/>
        <a:p>
          <a:endParaRPr lang="sv-SE"/>
        </a:p>
      </dgm:t>
    </dgm:pt>
    <dgm:pt modelId="{10E0F58B-C1E3-4F9D-9352-03EE3526194B}" type="sibTrans" cxnId="{83DCBB00-7B27-4582-95DA-E0493F4EA896}">
      <dgm:prSet/>
      <dgm:spPr/>
      <dgm:t>
        <a:bodyPr/>
        <a:lstStyle/>
        <a:p>
          <a:endParaRPr lang="sv-SE"/>
        </a:p>
      </dgm:t>
    </dgm:pt>
    <dgm:pt modelId="{D91DD4D5-802F-47A2-9F0C-DE560AC85EC8}">
      <dgm:prSet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dirty="0"/>
            <a:t>4</a:t>
          </a:r>
        </a:p>
      </dgm:t>
    </dgm:pt>
    <dgm:pt modelId="{4D676EFB-DB09-41E2-B15F-71CD64187CA1}" type="parTrans" cxnId="{B52DC2E9-EFFA-4197-AE19-4EA75F54BB6A}">
      <dgm:prSet/>
      <dgm:spPr/>
      <dgm:t>
        <a:bodyPr/>
        <a:lstStyle/>
        <a:p>
          <a:endParaRPr lang="sv-SE"/>
        </a:p>
      </dgm:t>
    </dgm:pt>
    <dgm:pt modelId="{4A7D2DE0-1776-4B2B-9B7D-15FFAA8E1A0F}" type="sibTrans" cxnId="{B52DC2E9-EFFA-4197-AE19-4EA75F54BB6A}">
      <dgm:prSet/>
      <dgm:spPr/>
      <dgm:t>
        <a:bodyPr/>
        <a:lstStyle/>
        <a:p>
          <a:endParaRPr lang="sv-SE"/>
        </a:p>
      </dgm:t>
    </dgm:pt>
    <dgm:pt modelId="{17619674-A03F-4446-9591-39C19DADE44F}">
      <dgm:prSet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dirty="0"/>
            <a:t>Implement error handlers</a:t>
          </a:r>
        </a:p>
      </dgm:t>
    </dgm:pt>
    <dgm:pt modelId="{3D4F67CB-C075-4ABB-9B9F-92026C33C9EB}" type="parTrans" cxnId="{62A93F83-CA3F-4495-8C99-94371F7D8AFB}">
      <dgm:prSet/>
      <dgm:spPr/>
      <dgm:t>
        <a:bodyPr/>
        <a:lstStyle/>
        <a:p>
          <a:endParaRPr lang="sv-SE"/>
        </a:p>
      </dgm:t>
    </dgm:pt>
    <dgm:pt modelId="{0879C7BC-7B65-415F-BD5E-C9F3B26983B7}" type="sibTrans" cxnId="{62A93F83-CA3F-4495-8C99-94371F7D8AFB}">
      <dgm:prSet/>
      <dgm:spPr/>
      <dgm:t>
        <a:bodyPr/>
        <a:lstStyle/>
        <a:p>
          <a:endParaRPr lang="sv-SE"/>
        </a:p>
      </dgm:t>
    </dgm:pt>
    <dgm:pt modelId="{972AEF0B-972F-4B4B-A9A1-2998BDE0EAB9}">
      <dgm:prSet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dirty="0"/>
            <a:t>5</a:t>
          </a:r>
        </a:p>
      </dgm:t>
    </dgm:pt>
    <dgm:pt modelId="{4BF7664E-9CE5-4600-8E79-D14C5CC91608}" type="parTrans" cxnId="{1929DF58-1E83-4CBF-89F3-C418D4598C2D}">
      <dgm:prSet/>
      <dgm:spPr/>
      <dgm:t>
        <a:bodyPr/>
        <a:lstStyle/>
        <a:p>
          <a:endParaRPr lang="sv-SE"/>
        </a:p>
      </dgm:t>
    </dgm:pt>
    <dgm:pt modelId="{1798D80F-92C0-4BCD-BC57-B9DB0E2FB311}" type="sibTrans" cxnId="{1929DF58-1E83-4CBF-89F3-C418D4598C2D}">
      <dgm:prSet/>
      <dgm:spPr/>
      <dgm:t>
        <a:bodyPr/>
        <a:lstStyle/>
        <a:p>
          <a:endParaRPr lang="sv-SE"/>
        </a:p>
      </dgm:t>
    </dgm:pt>
    <dgm:pt modelId="{35BBCE35-E336-4A7B-9F63-606945A16F8B}">
      <dgm:prSet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dirty="0"/>
            <a:t>Determine what needs to be compensated</a:t>
          </a:r>
        </a:p>
      </dgm:t>
    </dgm:pt>
    <dgm:pt modelId="{38376C62-5919-468B-9374-CE5A9A3095A5}" type="parTrans" cxnId="{467ECEA3-7880-4199-8786-A8F9DB9C4283}">
      <dgm:prSet/>
      <dgm:spPr/>
      <dgm:t>
        <a:bodyPr/>
        <a:lstStyle/>
        <a:p>
          <a:endParaRPr lang="sv-SE"/>
        </a:p>
      </dgm:t>
    </dgm:pt>
    <dgm:pt modelId="{7427CD07-83E0-47C4-BC3C-50E7E21D94FD}" type="sibTrans" cxnId="{467ECEA3-7880-4199-8786-A8F9DB9C4283}">
      <dgm:prSet/>
      <dgm:spPr/>
      <dgm:t>
        <a:bodyPr/>
        <a:lstStyle/>
        <a:p>
          <a:endParaRPr lang="sv-SE"/>
        </a:p>
      </dgm:t>
    </dgm:pt>
    <dgm:pt modelId="{26690EF2-EE43-4D8C-98E9-7B442B9CE47F}">
      <dgm:prSet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dirty="0"/>
            <a:t>6</a:t>
          </a:r>
        </a:p>
      </dgm:t>
    </dgm:pt>
    <dgm:pt modelId="{27C61550-DE1B-4573-A7ED-44C3229FAF75}" type="parTrans" cxnId="{4C619FDD-7C97-44CB-8047-E4669B7A8AEF}">
      <dgm:prSet/>
      <dgm:spPr/>
      <dgm:t>
        <a:bodyPr/>
        <a:lstStyle/>
        <a:p>
          <a:endParaRPr lang="sv-SE"/>
        </a:p>
      </dgm:t>
    </dgm:pt>
    <dgm:pt modelId="{2D9607BC-A78B-4D32-BD82-B5FDE3703346}" type="sibTrans" cxnId="{4C619FDD-7C97-44CB-8047-E4669B7A8AEF}">
      <dgm:prSet/>
      <dgm:spPr/>
      <dgm:t>
        <a:bodyPr/>
        <a:lstStyle/>
        <a:p>
          <a:endParaRPr lang="sv-SE"/>
        </a:p>
      </dgm:t>
    </dgm:pt>
    <dgm:pt modelId="{D7200611-BFFC-4156-8296-8F2B743211EC}">
      <dgm:prSet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dirty="0"/>
            <a:t>Add compensation logic</a:t>
          </a:r>
        </a:p>
      </dgm:t>
    </dgm:pt>
    <dgm:pt modelId="{6E590FEA-3B80-4936-9946-896AC1A7CE42}" type="parTrans" cxnId="{43647C2F-4E68-4CBD-AB6C-25BA100CE82D}">
      <dgm:prSet/>
      <dgm:spPr/>
      <dgm:t>
        <a:bodyPr/>
        <a:lstStyle/>
        <a:p>
          <a:endParaRPr lang="sv-SE"/>
        </a:p>
      </dgm:t>
    </dgm:pt>
    <dgm:pt modelId="{67C57374-25CB-432B-BBA5-3E72577CB812}" type="sibTrans" cxnId="{43647C2F-4E68-4CBD-AB6C-25BA100CE82D}">
      <dgm:prSet/>
      <dgm:spPr/>
      <dgm:t>
        <a:bodyPr/>
        <a:lstStyle/>
        <a:p>
          <a:endParaRPr lang="sv-SE"/>
        </a:p>
      </dgm:t>
    </dgm:pt>
    <dgm:pt modelId="{91C62179-2964-4056-BEC8-6F947A0A7F38}">
      <dgm:prSet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dirty="0"/>
            <a:t>Identify the appropriate transaction type</a:t>
          </a:r>
        </a:p>
      </dgm:t>
    </dgm:pt>
    <dgm:pt modelId="{E400CB7B-D2AA-4F1B-A73A-C77EF5640614}" type="sibTrans" cxnId="{666C3790-A048-49F6-B1C3-ED40DDCB1D88}">
      <dgm:prSet/>
      <dgm:spPr/>
      <dgm:t>
        <a:bodyPr/>
        <a:lstStyle/>
        <a:p>
          <a:endParaRPr lang="sv-SE"/>
        </a:p>
      </dgm:t>
    </dgm:pt>
    <dgm:pt modelId="{E98A37BF-268E-4B86-906A-EBFFBB7F84CB}" type="parTrans" cxnId="{666C3790-A048-49F6-B1C3-ED40DDCB1D88}">
      <dgm:prSet/>
      <dgm:spPr/>
      <dgm:t>
        <a:bodyPr/>
        <a:lstStyle/>
        <a:p>
          <a:endParaRPr lang="sv-SE"/>
        </a:p>
      </dgm:t>
    </dgm:pt>
    <dgm:pt modelId="{008FD7B1-49B2-4BA3-B80E-C5B2EAD406EA}" type="pres">
      <dgm:prSet presAssocID="{CC50D243-2C53-433D-83B5-11E46DF35305}" presName="Name0" presStyleCnt="0">
        <dgm:presLayoutVars>
          <dgm:dir/>
          <dgm:animLvl val="lvl"/>
          <dgm:resizeHandles val="exact"/>
        </dgm:presLayoutVars>
      </dgm:prSet>
      <dgm:spPr/>
    </dgm:pt>
    <dgm:pt modelId="{3F7F0EEE-74DE-4FFF-ADD7-A426C33A7C48}" type="pres">
      <dgm:prSet presAssocID="{28F8D379-8B78-4F75-9B33-605DB1D0BA3E}" presName="linNode" presStyleCnt="0"/>
      <dgm:spPr/>
    </dgm:pt>
    <dgm:pt modelId="{11908AA2-17DB-48BB-B152-062C361AC5C4}" type="pres">
      <dgm:prSet presAssocID="{28F8D379-8B78-4F75-9B33-605DB1D0BA3E}" presName="parentText" presStyleLbl="node1" presStyleIdx="0" presStyleCnt="6" custScaleX="25743">
        <dgm:presLayoutVars>
          <dgm:chMax val="1"/>
          <dgm:bulletEnabled val="1"/>
        </dgm:presLayoutVars>
      </dgm:prSet>
      <dgm:spPr/>
    </dgm:pt>
    <dgm:pt modelId="{97A5505E-23ED-47A6-8FD4-A49DECDD05D3}" type="pres">
      <dgm:prSet presAssocID="{28F8D379-8B78-4F75-9B33-605DB1D0BA3E}" presName="descendantText" presStyleLbl="alignAccFollowNode1" presStyleIdx="0" presStyleCnt="6">
        <dgm:presLayoutVars>
          <dgm:bulletEnabled val="1"/>
        </dgm:presLayoutVars>
      </dgm:prSet>
      <dgm:spPr/>
    </dgm:pt>
    <dgm:pt modelId="{68F33C57-0132-49E6-9E88-E9E59EC45718}" type="pres">
      <dgm:prSet presAssocID="{35CB1AC4-DF49-4279-9C96-729819D1C9C3}" presName="sp" presStyleCnt="0"/>
      <dgm:spPr/>
    </dgm:pt>
    <dgm:pt modelId="{A41A2C35-F26C-4C96-8342-4EBB078F3130}" type="pres">
      <dgm:prSet presAssocID="{48D294A6-4B7E-4C0F-98AE-E649F44D7A31}" presName="linNode" presStyleCnt="0"/>
      <dgm:spPr/>
    </dgm:pt>
    <dgm:pt modelId="{B2E8BDA2-7497-48D7-82A9-BA15BF6459D6}" type="pres">
      <dgm:prSet presAssocID="{48D294A6-4B7E-4C0F-98AE-E649F44D7A31}" presName="parentText" presStyleLbl="node1" presStyleIdx="1" presStyleCnt="6" custScaleX="25743">
        <dgm:presLayoutVars>
          <dgm:chMax val="1"/>
          <dgm:bulletEnabled val="1"/>
        </dgm:presLayoutVars>
      </dgm:prSet>
      <dgm:spPr/>
    </dgm:pt>
    <dgm:pt modelId="{CC005D75-9949-46F5-816A-84FDF35D1A84}" type="pres">
      <dgm:prSet presAssocID="{48D294A6-4B7E-4C0F-98AE-E649F44D7A31}" presName="descendantText" presStyleLbl="alignAccFollowNode1" presStyleIdx="1" presStyleCnt="6">
        <dgm:presLayoutVars>
          <dgm:bulletEnabled val="1"/>
        </dgm:presLayoutVars>
      </dgm:prSet>
      <dgm:spPr/>
    </dgm:pt>
    <dgm:pt modelId="{7CEB5429-5600-4488-A52F-5B3CFC4630BB}" type="pres">
      <dgm:prSet presAssocID="{94E2B152-3463-4111-8929-7D5836B03086}" presName="sp" presStyleCnt="0"/>
      <dgm:spPr/>
    </dgm:pt>
    <dgm:pt modelId="{5FF031F6-7EA3-4605-BDD7-1B99EA2D2D5E}" type="pres">
      <dgm:prSet presAssocID="{543C4D73-2BD9-4FD3-B225-BA927636A30E}" presName="linNode" presStyleCnt="0"/>
      <dgm:spPr/>
    </dgm:pt>
    <dgm:pt modelId="{839A0C55-6F4F-487B-ABCB-7E5C2EC4A22A}" type="pres">
      <dgm:prSet presAssocID="{543C4D73-2BD9-4FD3-B225-BA927636A30E}" presName="parentText" presStyleLbl="node1" presStyleIdx="2" presStyleCnt="6" custScaleX="25743">
        <dgm:presLayoutVars>
          <dgm:chMax val="1"/>
          <dgm:bulletEnabled val="1"/>
        </dgm:presLayoutVars>
      </dgm:prSet>
      <dgm:spPr/>
    </dgm:pt>
    <dgm:pt modelId="{5D864B8D-FACF-48E7-8326-E483DE976D5A}" type="pres">
      <dgm:prSet presAssocID="{543C4D73-2BD9-4FD3-B225-BA927636A30E}" presName="descendantText" presStyleLbl="alignAccFollowNode1" presStyleIdx="2" presStyleCnt="6">
        <dgm:presLayoutVars>
          <dgm:bulletEnabled val="1"/>
        </dgm:presLayoutVars>
      </dgm:prSet>
      <dgm:spPr/>
    </dgm:pt>
    <dgm:pt modelId="{97AF1158-ACE7-4C23-B451-3DCEA53F2400}" type="pres">
      <dgm:prSet presAssocID="{5A7BC45B-A5C9-443C-B2F8-8D3AD5A77B12}" presName="sp" presStyleCnt="0"/>
      <dgm:spPr/>
    </dgm:pt>
    <dgm:pt modelId="{588999C1-8312-4A99-8ADC-F8BC3249B0FB}" type="pres">
      <dgm:prSet presAssocID="{D91DD4D5-802F-47A2-9F0C-DE560AC85EC8}" presName="linNode" presStyleCnt="0"/>
      <dgm:spPr/>
    </dgm:pt>
    <dgm:pt modelId="{2B5F9629-87A4-4333-8255-3876546754DC}" type="pres">
      <dgm:prSet presAssocID="{D91DD4D5-802F-47A2-9F0C-DE560AC85EC8}" presName="parentText" presStyleLbl="node1" presStyleIdx="3" presStyleCnt="6" custScaleX="25743">
        <dgm:presLayoutVars>
          <dgm:chMax val="1"/>
          <dgm:bulletEnabled val="1"/>
        </dgm:presLayoutVars>
      </dgm:prSet>
      <dgm:spPr/>
    </dgm:pt>
    <dgm:pt modelId="{BE5DC509-EF7C-4DB0-B3AB-DF9320A0FF2B}" type="pres">
      <dgm:prSet presAssocID="{D91DD4D5-802F-47A2-9F0C-DE560AC85EC8}" presName="descendantText" presStyleLbl="alignAccFollowNode1" presStyleIdx="3" presStyleCnt="6">
        <dgm:presLayoutVars>
          <dgm:bulletEnabled val="1"/>
        </dgm:presLayoutVars>
      </dgm:prSet>
      <dgm:spPr/>
    </dgm:pt>
    <dgm:pt modelId="{CE0BBB0E-3E79-446A-9BD4-B7D7A4CC1D73}" type="pres">
      <dgm:prSet presAssocID="{4A7D2DE0-1776-4B2B-9B7D-15FFAA8E1A0F}" presName="sp" presStyleCnt="0"/>
      <dgm:spPr/>
    </dgm:pt>
    <dgm:pt modelId="{87EAF04D-2BF3-42C2-98AB-C7EB57263E66}" type="pres">
      <dgm:prSet presAssocID="{972AEF0B-972F-4B4B-A9A1-2998BDE0EAB9}" presName="linNode" presStyleCnt="0"/>
      <dgm:spPr/>
    </dgm:pt>
    <dgm:pt modelId="{39A0F9F3-4CB7-4BF6-BAC8-7A839E4552BC}" type="pres">
      <dgm:prSet presAssocID="{972AEF0B-972F-4B4B-A9A1-2998BDE0EAB9}" presName="parentText" presStyleLbl="node1" presStyleIdx="4" presStyleCnt="6" custScaleX="25743">
        <dgm:presLayoutVars>
          <dgm:chMax val="1"/>
          <dgm:bulletEnabled val="1"/>
        </dgm:presLayoutVars>
      </dgm:prSet>
      <dgm:spPr/>
    </dgm:pt>
    <dgm:pt modelId="{3D1B0631-0032-40A3-85B0-FD9B8847A623}" type="pres">
      <dgm:prSet presAssocID="{972AEF0B-972F-4B4B-A9A1-2998BDE0EAB9}" presName="descendantText" presStyleLbl="alignAccFollowNode1" presStyleIdx="4" presStyleCnt="6">
        <dgm:presLayoutVars>
          <dgm:bulletEnabled val="1"/>
        </dgm:presLayoutVars>
      </dgm:prSet>
      <dgm:spPr/>
    </dgm:pt>
    <dgm:pt modelId="{32919DC5-B4EB-4EAB-91F1-31E84BAB1505}" type="pres">
      <dgm:prSet presAssocID="{1798D80F-92C0-4BCD-BC57-B9DB0E2FB311}" presName="sp" presStyleCnt="0"/>
      <dgm:spPr/>
    </dgm:pt>
    <dgm:pt modelId="{9D6731D0-BB47-4DB9-833E-67DE59109BC3}" type="pres">
      <dgm:prSet presAssocID="{26690EF2-EE43-4D8C-98E9-7B442B9CE47F}" presName="linNode" presStyleCnt="0"/>
      <dgm:spPr/>
    </dgm:pt>
    <dgm:pt modelId="{90266AE3-A32C-4E0B-A200-54AB7459131E}" type="pres">
      <dgm:prSet presAssocID="{26690EF2-EE43-4D8C-98E9-7B442B9CE47F}" presName="parentText" presStyleLbl="node1" presStyleIdx="5" presStyleCnt="6" custScaleX="25743">
        <dgm:presLayoutVars>
          <dgm:chMax val="1"/>
          <dgm:bulletEnabled val="1"/>
        </dgm:presLayoutVars>
      </dgm:prSet>
      <dgm:spPr/>
    </dgm:pt>
    <dgm:pt modelId="{30AB6637-9A62-4D5A-B033-8441DA4840C6}" type="pres">
      <dgm:prSet presAssocID="{26690EF2-EE43-4D8C-98E9-7B442B9CE47F}" presName="descendantText" presStyleLbl="alignAccFollowNode1" presStyleIdx="5" presStyleCnt="6">
        <dgm:presLayoutVars>
          <dgm:bulletEnabled val="1"/>
        </dgm:presLayoutVars>
      </dgm:prSet>
      <dgm:spPr/>
    </dgm:pt>
  </dgm:ptLst>
  <dgm:cxnLst>
    <dgm:cxn modelId="{2B61DBD7-3538-4564-8CA8-6B50BDD4B905}" type="presOf" srcId="{972AEF0B-972F-4B4B-A9A1-2998BDE0EAB9}" destId="{39A0F9F3-4CB7-4BF6-BAC8-7A839E4552BC}" srcOrd="0" destOrd="0" presId="urn:microsoft.com/office/officeart/2005/8/layout/vList5"/>
    <dgm:cxn modelId="{83DCBB00-7B27-4582-95DA-E0493F4EA896}" srcId="{543C4D73-2BD9-4FD3-B225-BA927636A30E}" destId="{918E5147-95D9-4A10-A481-3DD7B72ACD27}" srcOrd="0" destOrd="0" parTransId="{0FADB9FF-E2C5-4236-8645-1FC0C8202671}" sibTransId="{10E0F58B-C1E3-4F9D-9352-03EE3526194B}"/>
    <dgm:cxn modelId="{B4137D58-BBB1-4290-A1DB-2AC232421800}" type="presOf" srcId="{543C4D73-2BD9-4FD3-B225-BA927636A30E}" destId="{839A0C55-6F4F-487B-ABCB-7E5C2EC4A22A}" srcOrd="0" destOrd="0" presId="urn:microsoft.com/office/officeart/2005/8/layout/vList5"/>
    <dgm:cxn modelId="{8BFCF38E-AD58-45C0-9C9D-29F4741F6EA3}" type="presOf" srcId="{91C62179-2964-4056-BEC8-6F947A0A7F38}" destId="{CC005D75-9949-46F5-816A-84FDF35D1A84}" srcOrd="0" destOrd="0" presId="urn:microsoft.com/office/officeart/2005/8/layout/vList5"/>
    <dgm:cxn modelId="{B52DC2E9-EFFA-4197-AE19-4EA75F54BB6A}" srcId="{CC50D243-2C53-433D-83B5-11E46DF35305}" destId="{D91DD4D5-802F-47A2-9F0C-DE560AC85EC8}" srcOrd="3" destOrd="0" parTransId="{4D676EFB-DB09-41E2-B15F-71CD64187CA1}" sibTransId="{4A7D2DE0-1776-4B2B-9B7D-15FFAA8E1A0F}"/>
    <dgm:cxn modelId="{FD2CB79C-D5F8-412D-BBFC-96D021A39850}" type="presOf" srcId="{48D294A6-4B7E-4C0F-98AE-E649F44D7A31}" destId="{B2E8BDA2-7497-48D7-82A9-BA15BF6459D6}" srcOrd="0" destOrd="0" presId="urn:microsoft.com/office/officeart/2005/8/layout/vList5"/>
    <dgm:cxn modelId="{A1F60661-8714-4AE7-B5D8-F606B187A644}" type="presOf" srcId="{28F8D379-8B78-4F75-9B33-605DB1D0BA3E}" destId="{11908AA2-17DB-48BB-B152-062C361AC5C4}" srcOrd="0" destOrd="0" presId="urn:microsoft.com/office/officeart/2005/8/layout/vList5"/>
    <dgm:cxn modelId="{4753D5B9-39F6-441D-84AF-B5EE76FD1A6E}" srcId="{28F8D379-8B78-4F75-9B33-605DB1D0BA3E}" destId="{5D54E867-2EE5-4E6E-ADF3-70FD46C29A9E}" srcOrd="0" destOrd="0" parTransId="{434BEC62-34DF-436A-A268-E80CDC1A6181}" sibTransId="{F7350657-FB02-42D2-BC7F-7337ACD37322}"/>
    <dgm:cxn modelId="{13ED8DD8-77C7-4585-9DAE-E2DF9C0227A4}" type="presOf" srcId="{35BBCE35-E336-4A7B-9F63-606945A16F8B}" destId="{3D1B0631-0032-40A3-85B0-FD9B8847A623}" srcOrd="0" destOrd="0" presId="urn:microsoft.com/office/officeart/2005/8/layout/vList5"/>
    <dgm:cxn modelId="{2E82690F-ABF5-41BA-B8FF-4035B6DFE3A2}" type="presOf" srcId="{D7200611-BFFC-4156-8296-8F2B743211EC}" destId="{30AB6637-9A62-4D5A-B033-8441DA4840C6}" srcOrd="0" destOrd="0" presId="urn:microsoft.com/office/officeart/2005/8/layout/vList5"/>
    <dgm:cxn modelId="{666C3790-A048-49F6-B1C3-ED40DDCB1D88}" srcId="{48D294A6-4B7E-4C0F-98AE-E649F44D7A31}" destId="{91C62179-2964-4056-BEC8-6F947A0A7F38}" srcOrd="0" destOrd="0" parTransId="{E98A37BF-268E-4B86-906A-EBFFBB7F84CB}" sibTransId="{E400CB7B-D2AA-4F1B-A73A-C77EF5640614}"/>
    <dgm:cxn modelId="{43647C2F-4E68-4CBD-AB6C-25BA100CE82D}" srcId="{26690EF2-EE43-4D8C-98E9-7B442B9CE47F}" destId="{D7200611-BFFC-4156-8296-8F2B743211EC}" srcOrd="0" destOrd="0" parTransId="{6E590FEA-3B80-4936-9946-896AC1A7CE42}" sibTransId="{67C57374-25CB-432B-BBA5-3E72577CB812}"/>
    <dgm:cxn modelId="{C7FC27E1-E9C7-415F-8A6C-39EF69B40122}" type="presOf" srcId="{D91DD4D5-802F-47A2-9F0C-DE560AC85EC8}" destId="{2B5F9629-87A4-4333-8255-3876546754DC}" srcOrd="0" destOrd="0" presId="urn:microsoft.com/office/officeart/2005/8/layout/vList5"/>
    <dgm:cxn modelId="{983E996B-7EC5-42F4-AB79-169AF4B9C253}" type="presOf" srcId="{918E5147-95D9-4A10-A481-3DD7B72ACD27}" destId="{5D864B8D-FACF-48E7-8326-E483DE976D5A}" srcOrd="0" destOrd="0" presId="urn:microsoft.com/office/officeart/2005/8/layout/vList5"/>
    <dgm:cxn modelId="{8533A207-6E24-4876-80FF-825EE91B011E}" type="presOf" srcId="{CC50D243-2C53-433D-83B5-11E46DF35305}" destId="{008FD7B1-49B2-4BA3-B80E-C5B2EAD406EA}" srcOrd="0" destOrd="0" presId="urn:microsoft.com/office/officeart/2005/8/layout/vList5"/>
    <dgm:cxn modelId="{6F816616-0CE8-45D6-A2C5-8D9FC8FECBBC}" type="presOf" srcId="{26690EF2-EE43-4D8C-98E9-7B442B9CE47F}" destId="{90266AE3-A32C-4E0B-A200-54AB7459131E}" srcOrd="0" destOrd="0" presId="urn:microsoft.com/office/officeart/2005/8/layout/vList5"/>
    <dgm:cxn modelId="{1929DF58-1E83-4CBF-89F3-C418D4598C2D}" srcId="{CC50D243-2C53-433D-83B5-11E46DF35305}" destId="{972AEF0B-972F-4B4B-A9A1-2998BDE0EAB9}" srcOrd="4" destOrd="0" parTransId="{4BF7664E-9CE5-4600-8E79-D14C5CC91608}" sibTransId="{1798D80F-92C0-4BCD-BC57-B9DB0E2FB311}"/>
    <dgm:cxn modelId="{62A93F83-CA3F-4495-8C99-94371F7D8AFB}" srcId="{D91DD4D5-802F-47A2-9F0C-DE560AC85EC8}" destId="{17619674-A03F-4446-9591-39C19DADE44F}" srcOrd="0" destOrd="0" parTransId="{3D4F67CB-C075-4ABB-9B9F-92026C33C9EB}" sibTransId="{0879C7BC-7B65-415F-BD5E-C9F3B26983B7}"/>
    <dgm:cxn modelId="{4F745B43-7357-4769-B38E-D1A5714AA2D5}" srcId="{CC50D243-2C53-433D-83B5-11E46DF35305}" destId="{543C4D73-2BD9-4FD3-B225-BA927636A30E}" srcOrd="2" destOrd="0" parTransId="{E47569A2-16AA-4A1C-9D7E-B3E3CF00892E}" sibTransId="{5A7BC45B-A5C9-443C-B2F8-8D3AD5A77B12}"/>
    <dgm:cxn modelId="{4C619FDD-7C97-44CB-8047-E4669B7A8AEF}" srcId="{CC50D243-2C53-433D-83B5-11E46DF35305}" destId="{26690EF2-EE43-4D8C-98E9-7B442B9CE47F}" srcOrd="5" destOrd="0" parTransId="{27C61550-DE1B-4573-A7ED-44C3229FAF75}" sibTransId="{2D9607BC-A78B-4D32-BD82-B5FDE3703346}"/>
    <dgm:cxn modelId="{CFEF53BF-ABAA-49DC-8CFD-90763E14B18F}" srcId="{CC50D243-2C53-433D-83B5-11E46DF35305}" destId="{28F8D379-8B78-4F75-9B33-605DB1D0BA3E}" srcOrd="0" destOrd="0" parTransId="{0AE93605-1E15-4195-B27A-345D384EB455}" sibTransId="{35CB1AC4-DF49-4279-9C96-729819D1C9C3}"/>
    <dgm:cxn modelId="{2EBB7B4B-ECA8-4E2D-B611-C1259524F314}" type="presOf" srcId="{17619674-A03F-4446-9591-39C19DADE44F}" destId="{BE5DC509-EF7C-4DB0-B3AB-DF9320A0FF2B}" srcOrd="0" destOrd="0" presId="urn:microsoft.com/office/officeart/2005/8/layout/vList5"/>
    <dgm:cxn modelId="{86DE0464-F323-4985-96F3-9D581B8FE5BA}" type="presOf" srcId="{5D54E867-2EE5-4E6E-ADF3-70FD46C29A9E}" destId="{97A5505E-23ED-47A6-8FD4-A49DECDD05D3}" srcOrd="0" destOrd="0" presId="urn:microsoft.com/office/officeart/2005/8/layout/vList5"/>
    <dgm:cxn modelId="{191A25D5-0D16-4EF2-85C7-3ACDBFE2D48B}" srcId="{CC50D243-2C53-433D-83B5-11E46DF35305}" destId="{48D294A6-4B7E-4C0F-98AE-E649F44D7A31}" srcOrd="1" destOrd="0" parTransId="{74C74D6C-619B-489D-9C64-CF9B02E11778}" sibTransId="{94E2B152-3463-4111-8929-7D5836B03086}"/>
    <dgm:cxn modelId="{467ECEA3-7880-4199-8786-A8F9DB9C4283}" srcId="{972AEF0B-972F-4B4B-A9A1-2998BDE0EAB9}" destId="{35BBCE35-E336-4A7B-9F63-606945A16F8B}" srcOrd="0" destOrd="0" parTransId="{38376C62-5919-468B-9374-CE5A9A3095A5}" sibTransId="{7427CD07-83E0-47C4-BC3C-50E7E21D94FD}"/>
    <dgm:cxn modelId="{6E689101-EE23-4A93-BC55-A646C664AEAF}" type="presParOf" srcId="{008FD7B1-49B2-4BA3-B80E-C5B2EAD406EA}" destId="{3F7F0EEE-74DE-4FFF-ADD7-A426C33A7C48}" srcOrd="0" destOrd="0" presId="urn:microsoft.com/office/officeart/2005/8/layout/vList5"/>
    <dgm:cxn modelId="{DCA91907-B3A1-4AAA-BA98-640A1F1CD191}" type="presParOf" srcId="{3F7F0EEE-74DE-4FFF-ADD7-A426C33A7C48}" destId="{11908AA2-17DB-48BB-B152-062C361AC5C4}" srcOrd="0" destOrd="0" presId="urn:microsoft.com/office/officeart/2005/8/layout/vList5"/>
    <dgm:cxn modelId="{3E2880DF-8FF8-43D3-B469-C199C9F14514}" type="presParOf" srcId="{3F7F0EEE-74DE-4FFF-ADD7-A426C33A7C48}" destId="{97A5505E-23ED-47A6-8FD4-A49DECDD05D3}" srcOrd="1" destOrd="0" presId="urn:microsoft.com/office/officeart/2005/8/layout/vList5"/>
    <dgm:cxn modelId="{C76F15D0-1D92-40C9-86D4-24A3B6B60BF6}" type="presParOf" srcId="{008FD7B1-49B2-4BA3-B80E-C5B2EAD406EA}" destId="{68F33C57-0132-49E6-9E88-E9E59EC45718}" srcOrd="1" destOrd="0" presId="urn:microsoft.com/office/officeart/2005/8/layout/vList5"/>
    <dgm:cxn modelId="{092C3FA7-8999-4269-B18A-C879D76C2C37}" type="presParOf" srcId="{008FD7B1-49B2-4BA3-B80E-C5B2EAD406EA}" destId="{A41A2C35-F26C-4C96-8342-4EBB078F3130}" srcOrd="2" destOrd="0" presId="urn:microsoft.com/office/officeart/2005/8/layout/vList5"/>
    <dgm:cxn modelId="{A2CF7213-3B8B-40CB-A4BD-4B6535E73F37}" type="presParOf" srcId="{A41A2C35-F26C-4C96-8342-4EBB078F3130}" destId="{B2E8BDA2-7497-48D7-82A9-BA15BF6459D6}" srcOrd="0" destOrd="0" presId="urn:microsoft.com/office/officeart/2005/8/layout/vList5"/>
    <dgm:cxn modelId="{F351595B-EEFF-4E65-8DB5-C14A7BB95CD4}" type="presParOf" srcId="{A41A2C35-F26C-4C96-8342-4EBB078F3130}" destId="{CC005D75-9949-46F5-816A-84FDF35D1A84}" srcOrd="1" destOrd="0" presId="urn:microsoft.com/office/officeart/2005/8/layout/vList5"/>
    <dgm:cxn modelId="{5571BAE1-59C1-4252-8A22-BAC45A99191F}" type="presParOf" srcId="{008FD7B1-49B2-4BA3-B80E-C5B2EAD406EA}" destId="{7CEB5429-5600-4488-A52F-5B3CFC4630BB}" srcOrd="3" destOrd="0" presId="urn:microsoft.com/office/officeart/2005/8/layout/vList5"/>
    <dgm:cxn modelId="{9FB4F27C-C65F-41CF-9B08-1EA4A9B0F8C5}" type="presParOf" srcId="{008FD7B1-49B2-4BA3-B80E-C5B2EAD406EA}" destId="{5FF031F6-7EA3-4605-BDD7-1B99EA2D2D5E}" srcOrd="4" destOrd="0" presId="urn:microsoft.com/office/officeart/2005/8/layout/vList5"/>
    <dgm:cxn modelId="{7F6F1E95-EC83-4380-800A-7191CA219B39}" type="presParOf" srcId="{5FF031F6-7EA3-4605-BDD7-1B99EA2D2D5E}" destId="{839A0C55-6F4F-487B-ABCB-7E5C2EC4A22A}" srcOrd="0" destOrd="0" presId="urn:microsoft.com/office/officeart/2005/8/layout/vList5"/>
    <dgm:cxn modelId="{7436D693-37AD-416A-9492-E920388616FA}" type="presParOf" srcId="{5FF031F6-7EA3-4605-BDD7-1B99EA2D2D5E}" destId="{5D864B8D-FACF-48E7-8326-E483DE976D5A}" srcOrd="1" destOrd="0" presId="urn:microsoft.com/office/officeart/2005/8/layout/vList5"/>
    <dgm:cxn modelId="{83B647C4-416B-4A50-A8CB-2A3668DF5805}" type="presParOf" srcId="{008FD7B1-49B2-4BA3-B80E-C5B2EAD406EA}" destId="{97AF1158-ACE7-4C23-B451-3DCEA53F2400}" srcOrd="5" destOrd="0" presId="urn:microsoft.com/office/officeart/2005/8/layout/vList5"/>
    <dgm:cxn modelId="{BE6EB141-E0E5-4BD4-9800-5D1424041A76}" type="presParOf" srcId="{008FD7B1-49B2-4BA3-B80E-C5B2EAD406EA}" destId="{588999C1-8312-4A99-8ADC-F8BC3249B0FB}" srcOrd="6" destOrd="0" presId="urn:microsoft.com/office/officeart/2005/8/layout/vList5"/>
    <dgm:cxn modelId="{26604BD1-09C8-4B0A-A3A6-B117178571D7}" type="presParOf" srcId="{588999C1-8312-4A99-8ADC-F8BC3249B0FB}" destId="{2B5F9629-87A4-4333-8255-3876546754DC}" srcOrd="0" destOrd="0" presId="urn:microsoft.com/office/officeart/2005/8/layout/vList5"/>
    <dgm:cxn modelId="{B810AFF9-EC65-4513-8744-035CC4145C39}" type="presParOf" srcId="{588999C1-8312-4A99-8ADC-F8BC3249B0FB}" destId="{BE5DC509-EF7C-4DB0-B3AB-DF9320A0FF2B}" srcOrd="1" destOrd="0" presId="urn:microsoft.com/office/officeart/2005/8/layout/vList5"/>
    <dgm:cxn modelId="{6448EC3F-AC17-4F94-AEBA-9891870BED0B}" type="presParOf" srcId="{008FD7B1-49B2-4BA3-B80E-C5B2EAD406EA}" destId="{CE0BBB0E-3E79-446A-9BD4-B7D7A4CC1D73}" srcOrd="7" destOrd="0" presId="urn:microsoft.com/office/officeart/2005/8/layout/vList5"/>
    <dgm:cxn modelId="{E29C08C6-FB7F-4CCF-BACB-71596DB42A11}" type="presParOf" srcId="{008FD7B1-49B2-4BA3-B80E-C5B2EAD406EA}" destId="{87EAF04D-2BF3-42C2-98AB-C7EB57263E66}" srcOrd="8" destOrd="0" presId="urn:microsoft.com/office/officeart/2005/8/layout/vList5"/>
    <dgm:cxn modelId="{27ABE8E7-303A-479E-8654-8AF83B129228}" type="presParOf" srcId="{87EAF04D-2BF3-42C2-98AB-C7EB57263E66}" destId="{39A0F9F3-4CB7-4BF6-BAC8-7A839E4552BC}" srcOrd="0" destOrd="0" presId="urn:microsoft.com/office/officeart/2005/8/layout/vList5"/>
    <dgm:cxn modelId="{2CFE668C-6A7C-4C5A-886F-1D05A7FCF6F9}" type="presParOf" srcId="{87EAF04D-2BF3-42C2-98AB-C7EB57263E66}" destId="{3D1B0631-0032-40A3-85B0-FD9B8847A623}" srcOrd="1" destOrd="0" presId="urn:microsoft.com/office/officeart/2005/8/layout/vList5"/>
    <dgm:cxn modelId="{078C941E-1EAD-411D-9491-92EFD5E55762}" type="presParOf" srcId="{008FD7B1-49B2-4BA3-B80E-C5B2EAD406EA}" destId="{32919DC5-B4EB-4EAB-91F1-31E84BAB1505}" srcOrd="9" destOrd="0" presId="urn:microsoft.com/office/officeart/2005/8/layout/vList5"/>
    <dgm:cxn modelId="{FD9A6369-AC40-4BE7-9FC5-39DA8273763C}" type="presParOf" srcId="{008FD7B1-49B2-4BA3-B80E-C5B2EAD406EA}" destId="{9D6731D0-BB47-4DB9-833E-67DE59109BC3}" srcOrd="10" destOrd="0" presId="urn:microsoft.com/office/officeart/2005/8/layout/vList5"/>
    <dgm:cxn modelId="{B7A444FE-A8CD-4347-A856-A2A3364A2426}" type="presParOf" srcId="{9D6731D0-BB47-4DB9-833E-67DE59109BC3}" destId="{90266AE3-A32C-4E0B-A200-54AB7459131E}" srcOrd="0" destOrd="0" presId="urn:microsoft.com/office/officeart/2005/8/layout/vList5"/>
    <dgm:cxn modelId="{C0727F60-4F6F-4345-8057-1D7755093386}" type="presParOf" srcId="{9D6731D0-BB47-4DB9-833E-67DE59109BC3}" destId="{30AB6637-9A62-4D5A-B033-8441DA4840C6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A5505E-23ED-47A6-8FD4-A49DECDD05D3}">
      <dsp:nvSpPr>
        <dsp:cNvPr id="0" name=""/>
        <dsp:cNvSpPr/>
      </dsp:nvSpPr>
      <dsp:spPr>
        <a:xfrm rot="5400000">
          <a:off x="4269005" y="-2303351"/>
          <a:ext cx="589565" cy="5346192"/>
        </a:xfrm>
        <a:prstGeom prst="round2SameRect">
          <a:avLst/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extrusionH="12700"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Create a scope</a:t>
          </a:r>
        </a:p>
      </dsp:txBody>
      <dsp:txXfrm rot="-5400000">
        <a:off x="1890692" y="103742"/>
        <a:ext cx="5317412" cy="532005"/>
      </dsp:txXfrm>
    </dsp:sp>
    <dsp:sp modelId="{11908AA2-17DB-48BB-B152-062C361AC5C4}">
      <dsp:nvSpPr>
        <dsp:cNvPr id="0" name=""/>
        <dsp:cNvSpPr/>
      </dsp:nvSpPr>
      <dsp:spPr>
        <a:xfrm>
          <a:off x="1116540" y="1265"/>
          <a:ext cx="774151" cy="736956"/>
        </a:xfrm>
        <a:prstGeom prst="roundRect">
          <a:avLst/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marL="0" lvl="0" indent="0" algn="ctr" defTabSz="1733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1</a:t>
          </a:r>
        </a:p>
      </dsp:txBody>
      <dsp:txXfrm>
        <a:off x="1152515" y="37240"/>
        <a:ext cx="702201" cy="665006"/>
      </dsp:txXfrm>
    </dsp:sp>
    <dsp:sp modelId="{CC005D75-9949-46F5-816A-84FDF35D1A84}">
      <dsp:nvSpPr>
        <dsp:cNvPr id="0" name=""/>
        <dsp:cNvSpPr/>
      </dsp:nvSpPr>
      <dsp:spPr>
        <a:xfrm rot="5400000">
          <a:off x="4269005" y="-1529547"/>
          <a:ext cx="589565" cy="5346192"/>
        </a:xfrm>
        <a:prstGeom prst="round2SameRect">
          <a:avLst/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extrusionH="12700"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Identify the appropriate transaction type</a:t>
          </a:r>
        </a:p>
      </dsp:txBody>
      <dsp:txXfrm rot="-5400000">
        <a:off x="1890692" y="877546"/>
        <a:ext cx="5317412" cy="532005"/>
      </dsp:txXfrm>
    </dsp:sp>
    <dsp:sp modelId="{B2E8BDA2-7497-48D7-82A9-BA15BF6459D6}">
      <dsp:nvSpPr>
        <dsp:cNvPr id="0" name=""/>
        <dsp:cNvSpPr/>
      </dsp:nvSpPr>
      <dsp:spPr>
        <a:xfrm>
          <a:off x="1116540" y="775070"/>
          <a:ext cx="774151" cy="736956"/>
        </a:xfrm>
        <a:prstGeom prst="roundRect">
          <a:avLst/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marL="0" lvl="0" indent="0" algn="ctr" defTabSz="1733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2</a:t>
          </a:r>
        </a:p>
      </dsp:txBody>
      <dsp:txXfrm>
        <a:off x="1152515" y="811045"/>
        <a:ext cx="702201" cy="665006"/>
      </dsp:txXfrm>
    </dsp:sp>
    <dsp:sp modelId="{5D864B8D-FACF-48E7-8326-E483DE976D5A}">
      <dsp:nvSpPr>
        <dsp:cNvPr id="0" name=""/>
        <dsp:cNvSpPr/>
      </dsp:nvSpPr>
      <dsp:spPr>
        <a:xfrm rot="5400000">
          <a:off x="4269005" y="-755742"/>
          <a:ext cx="589565" cy="5346192"/>
        </a:xfrm>
        <a:prstGeom prst="round2SameRect">
          <a:avLst/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extrusionH="12700"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Identify potential errors and how to handle them</a:t>
          </a:r>
        </a:p>
      </dsp:txBody>
      <dsp:txXfrm rot="-5400000">
        <a:off x="1890692" y="1651351"/>
        <a:ext cx="5317412" cy="532005"/>
      </dsp:txXfrm>
    </dsp:sp>
    <dsp:sp modelId="{839A0C55-6F4F-487B-ABCB-7E5C2EC4A22A}">
      <dsp:nvSpPr>
        <dsp:cNvPr id="0" name=""/>
        <dsp:cNvSpPr/>
      </dsp:nvSpPr>
      <dsp:spPr>
        <a:xfrm>
          <a:off x="1116540" y="1548875"/>
          <a:ext cx="774151" cy="736956"/>
        </a:xfrm>
        <a:prstGeom prst="roundRect">
          <a:avLst/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marL="0" lvl="0" indent="0" algn="ctr" defTabSz="1733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3</a:t>
          </a:r>
        </a:p>
      </dsp:txBody>
      <dsp:txXfrm>
        <a:off x="1152515" y="1584850"/>
        <a:ext cx="702201" cy="665006"/>
      </dsp:txXfrm>
    </dsp:sp>
    <dsp:sp modelId="{BE5DC509-EF7C-4DB0-B3AB-DF9320A0FF2B}">
      <dsp:nvSpPr>
        <dsp:cNvPr id="0" name=""/>
        <dsp:cNvSpPr/>
      </dsp:nvSpPr>
      <dsp:spPr>
        <a:xfrm rot="5400000">
          <a:off x="4269005" y="18062"/>
          <a:ext cx="589565" cy="5346192"/>
        </a:xfrm>
        <a:prstGeom prst="round2SameRect">
          <a:avLst/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extrusionH="12700"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Implement error handlers</a:t>
          </a:r>
        </a:p>
      </dsp:txBody>
      <dsp:txXfrm rot="-5400000">
        <a:off x="1890692" y="2425155"/>
        <a:ext cx="5317412" cy="532005"/>
      </dsp:txXfrm>
    </dsp:sp>
    <dsp:sp modelId="{2B5F9629-87A4-4333-8255-3876546754DC}">
      <dsp:nvSpPr>
        <dsp:cNvPr id="0" name=""/>
        <dsp:cNvSpPr/>
      </dsp:nvSpPr>
      <dsp:spPr>
        <a:xfrm>
          <a:off x="1116540" y="2322679"/>
          <a:ext cx="774151" cy="736956"/>
        </a:xfrm>
        <a:prstGeom prst="roundRect">
          <a:avLst/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marL="0" lvl="0" indent="0" algn="ctr" defTabSz="1733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4</a:t>
          </a:r>
        </a:p>
      </dsp:txBody>
      <dsp:txXfrm>
        <a:off x="1152515" y="2358654"/>
        <a:ext cx="702201" cy="665006"/>
      </dsp:txXfrm>
    </dsp:sp>
    <dsp:sp modelId="{3D1B0631-0032-40A3-85B0-FD9B8847A623}">
      <dsp:nvSpPr>
        <dsp:cNvPr id="0" name=""/>
        <dsp:cNvSpPr/>
      </dsp:nvSpPr>
      <dsp:spPr>
        <a:xfrm rot="5400000">
          <a:off x="4269005" y="791867"/>
          <a:ext cx="589565" cy="5346192"/>
        </a:xfrm>
        <a:prstGeom prst="round2SameRect">
          <a:avLst/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extrusionH="12700"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Determine what needs to be compensated</a:t>
          </a:r>
        </a:p>
      </dsp:txBody>
      <dsp:txXfrm rot="-5400000">
        <a:off x="1890692" y="3198960"/>
        <a:ext cx="5317412" cy="532005"/>
      </dsp:txXfrm>
    </dsp:sp>
    <dsp:sp modelId="{39A0F9F3-4CB7-4BF6-BAC8-7A839E4552BC}">
      <dsp:nvSpPr>
        <dsp:cNvPr id="0" name=""/>
        <dsp:cNvSpPr/>
      </dsp:nvSpPr>
      <dsp:spPr>
        <a:xfrm>
          <a:off x="1116540" y="3096484"/>
          <a:ext cx="774151" cy="736956"/>
        </a:xfrm>
        <a:prstGeom prst="roundRect">
          <a:avLst/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marL="0" lvl="0" indent="0" algn="ctr" defTabSz="1733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5</a:t>
          </a:r>
        </a:p>
      </dsp:txBody>
      <dsp:txXfrm>
        <a:off x="1152515" y="3132459"/>
        <a:ext cx="702201" cy="665006"/>
      </dsp:txXfrm>
    </dsp:sp>
    <dsp:sp modelId="{30AB6637-9A62-4D5A-B033-8441DA4840C6}">
      <dsp:nvSpPr>
        <dsp:cNvPr id="0" name=""/>
        <dsp:cNvSpPr/>
      </dsp:nvSpPr>
      <dsp:spPr>
        <a:xfrm rot="5400000">
          <a:off x="4269005" y="1565671"/>
          <a:ext cx="589565" cy="5346192"/>
        </a:xfrm>
        <a:prstGeom prst="round2SameRect">
          <a:avLst/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extrusionH="12700"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Add compensation logic</a:t>
          </a:r>
        </a:p>
      </dsp:txBody>
      <dsp:txXfrm rot="-5400000">
        <a:off x="1890692" y="3972764"/>
        <a:ext cx="5317412" cy="532005"/>
      </dsp:txXfrm>
    </dsp:sp>
    <dsp:sp modelId="{90266AE3-A32C-4E0B-A200-54AB7459131E}">
      <dsp:nvSpPr>
        <dsp:cNvPr id="0" name=""/>
        <dsp:cNvSpPr/>
      </dsp:nvSpPr>
      <dsp:spPr>
        <a:xfrm>
          <a:off x="1116540" y="3870289"/>
          <a:ext cx="774151" cy="736956"/>
        </a:xfrm>
        <a:prstGeom prst="roundRect">
          <a:avLst/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marL="0" lvl="0" indent="0" algn="ctr" defTabSz="1733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6</a:t>
          </a:r>
        </a:p>
      </dsp:txBody>
      <dsp:txXfrm>
        <a:off x="1152515" y="3906264"/>
        <a:ext cx="702201" cy="6650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buClrTx/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ClrTx/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26591610-A126-43B9-B5CE-B9CE6A7DC04D}" type="datetime4">
              <a:rPr lang="en-GB"/>
              <a:pPr>
                <a:defRPr/>
              </a:pPr>
              <a:t>16 December 2016</a:t>
            </a:fld>
            <a:endParaRPr lang="de-DE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buClrTx/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de-DE"/>
              <a:t>Title of Presentation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ClrTx/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96DA2CE5-353B-4B82-AEF0-6038EBC15155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69345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92150" y="250825"/>
            <a:ext cx="5473700" cy="4105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572000"/>
            <a:ext cx="5486400" cy="3886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Click to edit Master text styles</a:t>
            </a:r>
          </a:p>
          <a:p>
            <a:pPr lvl="1"/>
            <a:r>
              <a:rPr lang="de-DE" noProof="0"/>
              <a:t>Second level</a:t>
            </a:r>
          </a:p>
          <a:p>
            <a:pPr lvl="2"/>
            <a:r>
              <a:rPr lang="de-DE" noProof="0"/>
              <a:t>Third level</a:t>
            </a:r>
          </a:p>
          <a:p>
            <a:pPr lvl="3"/>
            <a:r>
              <a:rPr lang="de-DE" noProof="0"/>
              <a:t>Fourth level</a:t>
            </a:r>
          </a:p>
          <a:p>
            <a:pPr lvl="4"/>
            <a:r>
              <a:rPr lang="de-DE" noProof="0"/>
              <a:t>Fifth level</a:t>
            </a:r>
          </a:p>
        </p:txBody>
      </p:sp>
      <p:sp>
        <p:nvSpPr>
          <p:cNvPr id="7176" name="Rectangle 8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96838" y="8748713"/>
            <a:ext cx="5995987" cy="24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buClrTx/>
              <a:defRPr sz="8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9E024520-31B4-40D8-80D4-C5A696C7FFC3}" type="datetime4">
              <a:rPr lang="de-DE"/>
              <a:pPr>
                <a:defRPr/>
              </a:pPr>
              <a:t>16. Dezember 2016</a:t>
            </a:fld>
            <a:r>
              <a:rPr lang="de-DE"/>
              <a:t> | Title of Presentation</a:t>
            </a:r>
          </a:p>
        </p:txBody>
      </p:sp>
      <p:sp>
        <p:nvSpPr>
          <p:cNvPr id="7177" name="Rectangle 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165850" y="8748713"/>
            <a:ext cx="546100" cy="24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buClrTx/>
              <a:defRPr sz="8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708F6748-A27B-4050-91D9-ABF7AAC8F950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0235047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20000"/>
      </a:spcBef>
      <a:spcAft>
        <a:spcPct val="0"/>
      </a:spcAft>
      <a:buClr>
        <a:schemeClr val="bg2"/>
      </a:buClr>
      <a:defRPr sz="1000" b="1" kern="1200">
        <a:solidFill>
          <a:schemeClr val="tx1"/>
        </a:solidFill>
        <a:latin typeface="Arial" charset="0"/>
        <a:ea typeface="+mn-ea"/>
        <a:cs typeface="+mn-cs"/>
      </a:defRPr>
    </a:lvl1pPr>
    <a:lvl2pPr marL="138113" indent="-136525" algn="l" rtl="0" eaLnBrk="0" fontAlgn="base" hangingPunct="0">
      <a:spcBef>
        <a:spcPct val="20000"/>
      </a:spcBef>
      <a:spcAft>
        <a:spcPct val="0"/>
      </a:spcAft>
      <a:buClr>
        <a:schemeClr val="bg2"/>
      </a:buClr>
      <a:buChar char="•"/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271463" indent="-131763" algn="l" rtl="0" eaLnBrk="0" fontAlgn="base" hangingPunct="0">
      <a:spcBef>
        <a:spcPct val="20000"/>
      </a:spcBef>
      <a:spcAft>
        <a:spcPct val="0"/>
      </a:spcAft>
      <a:buClr>
        <a:schemeClr val="bg2"/>
      </a:buClr>
      <a:buFont typeface="Arial" charset="0"/>
      <a:buChar char="–"/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409575" indent="-136525" algn="l" rtl="0" eaLnBrk="0" fontAlgn="base" hangingPunct="0">
      <a:spcBef>
        <a:spcPct val="20000"/>
      </a:spcBef>
      <a:spcAft>
        <a:spcPct val="0"/>
      </a:spcAft>
      <a:buClr>
        <a:schemeClr val="bg2"/>
      </a:buClr>
      <a:buSzPct val="120000"/>
      <a:buFont typeface="Arial" charset="0"/>
      <a:buChar char="◦"/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538163" indent="-127000" algn="l" rtl="0" eaLnBrk="0" fontAlgn="base" hangingPunct="0">
      <a:spcBef>
        <a:spcPct val="20000"/>
      </a:spcBef>
      <a:spcAft>
        <a:spcPct val="0"/>
      </a:spcAft>
      <a:buClr>
        <a:schemeClr val="bg2"/>
      </a:buClr>
      <a:buFont typeface="Arial" charset="0"/>
      <a:buChar char="–"/>
      <a:defRPr sz="1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fld id="{9E024520-31B4-40D8-80D4-C5A696C7FFC3}" type="datetime4">
              <a:rPr lang="de-DE" smtClean="0"/>
              <a:pPr>
                <a:defRPr/>
              </a:pPr>
              <a:t>16. Dezember 2016</a:t>
            </a:fld>
            <a:r>
              <a:rPr lang="de-DE"/>
              <a:t> | Title of Presentation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F3CD0D7-D700-423D-93C1-E5399EA79D59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94418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Self-correlating direct bound ports are self referential. This means that a self-correlating direct bound port supplies the information that an orchestration can use to send messages back to its enclosing orchestration. When using the self-correlating direct binding, the orchestration engine generates a correlation token on a message that is particular to the orchestration instance. This provides the capability of getting messages back to a particular orchestration instance without using a correlation set.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E024520-31B4-40D8-80D4-C5A696C7FFC3}" type="datetime4">
              <a:rPr lang="de-DE" smtClean="0"/>
              <a:pPr>
                <a:defRPr/>
              </a:pPr>
              <a:t>16. Dezember 2016</a:t>
            </a:fld>
            <a:r>
              <a:rPr lang="de-DE"/>
              <a:t> | Title of Presentation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08F6748-A27B-4050-91D9-ABF7AAC8F950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89191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Correlation Types are made</a:t>
            </a:r>
            <a:r>
              <a:rPr lang="sv-SE" baseline="0" dirty="0"/>
              <a:t> up out of properties from propertyschemas.</a:t>
            </a:r>
          </a:p>
          <a:p>
            <a:r>
              <a:rPr lang="sv-SE" baseline="0" dirty="0"/>
              <a:t>The picture above is therefore only partially true.</a:t>
            </a:r>
            <a:endParaRPr lang="sv-S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E024520-31B4-40D8-80D4-C5A696C7FFC3}" type="datetime4">
              <a:rPr lang="de-DE" smtClean="0"/>
              <a:pPr>
                <a:defRPr/>
              </a:pPr>
              <a:t>16. Dezember 2016</a:t>
            </a:fld>
            <a:r>
              <a:rPr lang="de-DE"/>
              <a:t> | Title of Presentation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08F6748-A27B-4050-91D9-ABF7AAC8F950}" type="slidenum">
              <a:rPr lang="de-DE" smtClean="0"/>
              <a:pPr>
                <a:defRPr/>
              </a:pPr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33368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Sequntial explanation:</a:t>
            </a:r>
            <a:r>
              <a:rPr lang="sv-SE" baseline="0" dirty="0"/>
              <a:t> Cars with blue flags going to a a common location. All receives must be connected to the same Port and receive the same MessageType.</a:t>
            </a:r>
          </a:p>
          <a:p>
            <a:r>
              <a:rPr lang="sv-SE" baseline="0" dirty="0"/>
              <a:t>Parallell explanation: A door with many locks that only three keys will unlock. Can be in different order. Can be of different type.</a:t>
            </a:r>
            <a:endParaRPr lang="sv-S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E024520-31B4-40D8-80D4-C5A696C7FFC3}" type="datetime4">
              <a:rPr lang="de-DE" smtClean="0"/>
              <a:pPr>
                <a:defRPr/>
              </a:pPr>
              <a:t>16. Dezember 2016</a:t>
            </a:fld>
            <a:r>
              <a:rPr lang="de-DE"/>
              <a:t> | Title of Presentation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08F6748-A27B-4050-91D9-ABF7AAC8F950}" type="slidenum">
              <a:rPr lang="de-DE" smtClean="0"/>
              <a:pPr>
                <a:defRPr/>
              </a:pPr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48059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sz="1400" b="0" i="1" dirty="0"/>
              <a:t>(Slide 11)</a:t>
            </a:r>
          </a:p>
          <a:p>
            <a:r>
              <a:rPr lang="sv-SE" sz="1400" dirty="0"/>
              <a:t>BizTalk Server Aggregator sample</a:t>
            </a:r>
          </a:p>
          <a:p>
            <a:r>
              <a:rPr lang="sv-SE" sz="1400" b="0" dirty="0">
                <a:effectLst/>
              </a:rPr>
              <a:t>&lt;Samples Path&gt;\Pipelines\Aggregator</a:t>
            </a:r>
          </a:p>
          <a:p>
            <a:endParaRPr lang="sv-SE" sz="1400" dirty="0">
              <a:effectLst/>
            </a:endParaRPr>
          </a:p>
          <a:p>
            <a:r>
              <a:rPr lang="sv-SE" sz="1400" b="0" dirty="0">
                <a:effectLst/>
              </a:rPr>
              <a:t>Open</a:t>
            </a:r>
            <a:r>
              <a:rPr lang="sv-SE" sz="1400" b="0" baseline="0" dirty="0">
                <a:effectLst/>
              </a:rPr>
              <a:t> the Aggregator solution. Review the solution. Show the different parts of the orchestration.</a:t>
            </a:r>
            <a:endParaRPr lang="sv-SE" sz="1400" b="0" dirty="0">
              <a:effectLst/>
            </a:endParaRPr>
          </a:p>
          <a:p>
            <a:endParaRPr lang="sv-SE" sz="1400" b="1" dirty="0">
              <a:effectLst/>
            </a:endParaRPr>
          </a:p>
          <a:p>
            <a:r>
              <a:rPr lang="sv-SE" sz="1400" b="1" dirty="0">
                <a:effectLst/>
              </a:rPr>
              <a:t>Only</a:t>
            </a:r>
            <a:r>
              <a:rPr lang="sv-SE" sz="1400" b="1" baseline="0" dirty="0">
                <a:effectLst/>
              </a:rPr>
              <a:t> review the solution. Do not try to deploy and run it.</a:t>
            </a:r>
            <a:endParaRPr lang="en-US" sz="1400" b="0" dirty="0">
              <a:effectLst/>
            </a:endParaRPr>
          </a:p>
          <a:p>
            <a:endParaRPr lang="sv-SE" sz="1400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E024520-31B4-40D8-80D4-C5A696C7FFC3}" type="datetime4">
              <a:rPr lang="de-DE" smtClean="0"/>
              <a:pPr>
                <a:defRPr/>
              </a:pPr>
              <a:t>16. Dezember 2016</a:t>
            </a:fld>
            <a:r>
              <a:rPr lang="de-DE"/>
              <a:t> | Title of Presentation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08F6748-A27B-4050-91D9-ABF7AAC8F950}" type="slidenum">
              <a:rPr lang="de-DE" smtClean="0"/>
              <a:pPr>
                <a:defRPr/>
              </a:pPr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67925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BizTalk Server Compensation Sample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None/>
              <a:tabLst/>
              <a:defRPr/>
            </a:pPr>
            <a:r>
              <a:rPr lang="sv-SE" dirty="0">
                <a:effectLst/>
              </a:rPr>
              <a:t>&lt;Samples Path&gt;\Orchestrations\Compensation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None/>
              <a:tabLst/>
              <a:defRPr/>
            </a:pPr>
            <a:endParaRPr lang="sv-SE" dirty="0">
              <a:effectLst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None/>
              <a:tabLst/>
              <a:defRPr/>
            </a:pPr>
            <a:r>
              <a:rPr lang="sv-SE" dirty="0">
                <a:effectLst/>
              </a:rPr>
              <a:t>Only show the sample, do</a:t>
            </a:r>
            <a:r>
              <a:rPr lang="sv-SE" baseline="0" dirty="0">
                <a:effectLst/>
              </a:rPr>
              <a:t> not deploy and run it</a:t>
            </a:r>
            <a:endParaRPr lang="sv-SE" dirty="0"/>
          </a:p>
          <a:p>
            <a:endParaRPr lang="sv-S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E024520-31B4-40D8-80D4-C5A696C7FFC3}" type="datetime4">
              <a:rPr lang="de-DE" smtClean="0"/>
              <a:pPr>
                <a:defRPr/>
              </a:pPr>
              <a:t>16. Dezember 2016</a:t>
            </a:fld>
            <a:r>
              <a:rPr lang="de-DE"/>
              <a:t> | Title of Presentation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08F6748-A27B-4050-91D9-ABF7AAC8F950}" type="slidenum">
              <a:rPr lang="de-DE" smtClean="0"/>
              <a:pPr>
                <a:defRPr/>
              </a:pPr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39322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8144E35-40E7-4AAB-A5E9-3235710F6BE9}" type="datetime4">
              <a:rPr lang="de-DE" smtClean="0"/>
              <a:pPr>
                <a:defRPr/>
              </a:pPr>
              <a:t>16. Dezember 2016</a:t>
            </a:fld>
            <a:r>
              <a:rPr lang="de-DE"/>
              <a:t> | Title of Presentation</a:t>
            </a:r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BC88096-720D-4455-BB96-AB0C9EDCD546}" type="slidenum">
              <a:rPr lang="de-DE" smtClean="0"/>
              <a:pPr>
                <a:defRPr/>
              </a:pPr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9070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4B2F6-1A8E-4906-87CC-1494657E82BF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8AC9C-3023-4690-B083-9A15C30AF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81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4B2F6-1A8E-4906-87CC-1494657E82BF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8AC9C-3023-4690-B083-9A15C30AF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67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4B2F6-1A8E-4906-87CC-1494657E82BF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8AC9C-3023-4690-B083-9A15C30AF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4186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Rubrikbil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ine 9"/>
          <p:cNvSpPr>
            <a:spLocks noChangeShapeType="1"/>
          </p:cNvSpPr>
          <p:nvPr/>
        </p:nvSpPr>
        <p:spPr bwMode="gray">
          <a:xfrm>
            <a:off x="1835150" y="4221163"/>
            <a:ext cx="730885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Clr>
                <a:schemeClr val="bg2"/>
              </a:buClr>
              <a:defRPr/>
            </a:pPr>
            <a:endParaRPr lang="sv-SE">
              <a:cs typeface="+mn-cs"/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35150" y="4221163"/>
            <a:ext cx="6913563" cy="1800225"/>
          </a:xfrm>
        </p:spPr>
        <p:txBody>
          <a:bodyPr tIns="118800" bIns="45720"/>
          <a:lstStyle>
            <a:lvl1pPr marL="0" indent="0">
              <a:buFontTx/>
              <a:buNone/>
              <a:defRPr sz="1600" b="1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835150" y="3500438"/>
            <a:ext cx="6913563" cy="720725"/>
          </a:xfrm>
        </p:spPr>
        <p:txBody>
          <a:bodyPr tIns="45720" bIns="82800" anchor="b"/>
          <a:lstStyle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6452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4680064" y="6350023"/>
            <a:ext cx="468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2BE8AC9C-3023-4690-B083-9A15C30AF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8151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7800" indent="-177800">
              <a:buClr>
                <a:schemeClr val="accent1"/>
              </a:buClr>
              <a:buFont typeface="Wingdings" pitchFamily="2" charset="2"/>
              <a:buChar char="§"/>
              <a:defRPr/>
            </a:lvl1pPr>
            <a:lvl2pPr marL="541338" indent="-184150">
              <a:buClr>
                <a:schemeClr val="accent1"/>
              </a:buClr>
              <a:buFont typeface="Wingdings" pitchFamily="2" charset="2"/>
              <a:buChar char="§"/>
              <a:defRPr/>
            </a:lvl2pPr>
            <a:lvl3pPr marL="896938" indent="-176213">
              <a:buClr>
                <a:schemeClr val="accent1"/>
              </a:buClr>
              <a:buFont typeface="Wingdings" pitchFamily="2" charset="2"/>
              <a:buChar char="§"/>
              <a:defRPr/>
            </a:lvl3pPr>
            <a:lvl4pPr marL="1252538" indent="-176213">
              <a:buClr>
                <a:schemeClr val="accent1"/>
              </a:buClr>
              <a:buFont typeface="Wingdings" pitchFamily="2" charset="2"/>
              <a:buChar char="§"/>
              <a:defRPr/>
            </a:lvl4pPr>
            <a:lvl5pPr marL="1616075" indent="-184150">
              <a:buClr>
                <a:schemeClr val="accent1"/>
              </a:buClr>
              <a:buFont typeface="Wingdings" pitchFamily="2" charset="2"/>
              <a:buChar char="§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5992066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288" y="1484313"/>
            <a:ext cx="4100512" cy="4608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4313"/>
            <a:ext cx="4100513" cy="4608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1060452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8382216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248107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 utan logg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Rectangle 2"/>
          <p:cNvSpPr/>
          <p:nvPr/>
        </p:nvSpPr>
        <p:spPr bwMode="auto">
          <a:xfrm>
            <a:off x="7040947" y="5974854"/>
            <a:ext cx="2088232" cy="864096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None/>
              <a:tabLst/>
            </a:pPr>
            <a:endParaRPr kumimoji="0" lang="sv-SE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51808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012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4B2F6-1A8E-4906-87CC-1494657E82BF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8AC9C-3023-4690-B083-9A15C30AF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3120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Helt tom med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503545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Hel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12924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6949400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sv-SE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4750995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9366811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1150" y="765175"/>
            <a:ext cx="2087563" cy="53276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5288" y="765175"/>
            <a:ext cx="6113462" cy="53276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9797984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375" y="167357"/>
            <a:ext cx="7773988" cy="7413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8788" y="992188"/>
            <a:ext cx="7751762" cy="4386262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266393768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2210862"/>
          </a:xfrm>
        </p:spPr>
        <p:txBody>
          <a:bodyPr/>
          <a:lstStyle>
            <a:lvl1pPr>
              <a:lnSpc>
                <a:spcPct val="90000"/>
              </a:lnSpc>
              <a:defRPr>
                <a:latin typeface="+mn-lt"/>
              </a:defRPr>
            </a:lvl1pPr>
            <a:lvl2pPr>
              <a:lnSpc>
                <a:spcPct val="90000"/>
              </a:lnSpc>
              <a:defRPr>
                <a:latin typeface="+mn-lt"/>
              </a:defRPr>
            </a:lvl2pPr>
            <a:lvl3pPr>
              <a:lnSpc>
                <a:spcPct val="90000"/>
              </a:lnSpc>
              <a:defRPr>
                <a:latin typeface="+mn-lt"/>
              </a:defRPr>
            </a:lvl3pPr>
            <a:lvl4pPr>
              <a:lnSpc>
                <a:spcPct val="90000"/>
              </a:lnSpc>
              <a:defRPr>
                <a:latin typeface="+mn-lt"/>
              </a:defRPr>
            </a:lvl4pPr>
            <a:lvl5pPr>
              <a:lnSpc>
                <a:spcPct val="90000"/>
              </a:lnSpc>
              <a:defRPr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632442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hap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61939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4B2F6-1A8E-4906-87CC-1494657E82BF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8AC9C-3023-4690-B083-9A15C30AF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934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4B2F6-1A8E-4906-87CC-1494657E82BF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8AC9C-3023-4690-B083-9A15C30AF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383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4B2F6-1A8E-4906-87CC-1494657E82BF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8AC9C-3023-4690-B083-9A15C30AF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104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4B2F6-1A8E-4906-87CC-1494657E82BF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8AC9C-3023-4690-B083-9A15C30AF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816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4B2F6-1A8E-4906-87CC-1494657E82BF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8AC9C-3023-4690-B083-9A15C30AF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273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4B2F6-1A8E-4906-87CC-1494657E82BF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8AC9C-3023-4690-B083-9A15C30AF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782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4B2F6-1A8E-4906-87CC-1494657E82BF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8AC9C-3023-4690-B083-9A15C30AF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17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04B2F6-1A8E-4906-87CC-1494657E82BF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8AC9C-3023-4690-B083-9A15C30AF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316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7" r:id="rId1"/>
    <p:sldLayoutId id="2147484018" r:id="rId2"/>
    <p:sldLayoutId id="2147484019" r:id="rId3"/>
    <p:sldLayoutId id="2147484020" r:id="rId4"/>
    <p:sldLayoutId id="2147484021" r:id="rId5"/>
    <p:sldLayoutId id="2147484022" r:id="rId6"/>
    <p:sldLayoutId id="2147484023" r:id="rId7"/>
    <p:sldLayoutId id="2147484024" r:id="rId8"/>
    <p:sldLayoutId id="2147484025" r:id="rId9"/>
    <p:sldLayoutId id="2147484026" r:id="rId10"/>
    <p:sldLayoutId id="214748402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gray">
          <a:xfrm>
            <a:off x="395288" y="1484313"/>
            <a:ext cx="8353425" cy="460851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  <a:endParaRPr lang="en-GB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gray">
          <a:xfrm>
            <a:off x="395288" y="765175"/>
            <a:ext cx="8353425" cy="3603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163372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9" r:id="rId1"/>
    <p:sldLayoutId id="2147484030" r:id="rId2"/>
    <p:sldLayoutId id="2147484031" r:id="rId3"/>
    <p:sldLayoutId id="2147484032" r:id="rId4"/>
    <p:sldLayoutId id="2147484033" r:id="rId5"/>
    <p:sldLayoutId id="2147484034" r:id="rId6"/>
    <p:sldLayoutId id="2147484035" r:id="rId7"/>
    <p:sldLayoutId id="2147484036" r:id="rId8"/>
    <p:sldLayoutId id="2147484037" r:id="rId9"/>
    <p:sldLayoutId id="2147484038" r:id="rId10"/>
    <p:sldLayoutId id="2147484039" r:id="rId11"/>
    <p:sldLayoutId id="2147484040" r:id="rId12"/>
    <p:sldLayoutId id="2147484041" r:id="rId13"/>
    <p:sldLayoutId id="2147484042" r:id="rId14"/>
    <p:sldLayoutId id="2147484043" r:id="rId15"/>
    <p:sldLayoutId id="2147484044" r:id="rId16"/>
    <p:sldLayoutId id="2147484045" r:id="rId17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9pPr>
    </p:titleStyle>
    <p:bodyStyle>
      <a:lvl1pPr marL="177800" indent="-177800" algn="l" rtl="0" eaLnBrk="1" fontAlgn="base" hangingPunct="1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lang="sv-SE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541338" indent="-184150" algn="l" rtl="0" eaLnBrk="1" fontAlgn="base" hangingPunct="1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lang="sv-SE" sz="16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96938" indent="-176213" algn="l" rtl="0" eaLnBrk="1" fontAlgn="base" hangingPunct="1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lang="sv-SE" sz="16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252538" indent="-176213" algn="l" rtl="0" eaLnBrk="1" fontAlgn="base" hangingPunct="1">
        <a:spcBef>
          <a:spcPct val="40000"/>
        </a:spcBef>
        <a:spcAft>
          <a:spcPct val="0"/>
        </a:spcAft>
        <a:buClr>
          <a:schemeClr val="accent1"/>
        </a:buClr>
        <a:buSzPct val="120000"/>
        <a:buFont typeface="Wingdings" pitchFamily="2" charset="2"/>
        <a:buChar char="§"/>
        <a:defRPr lang="sv-SE" sz="14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16075" indent="-184150" algn="l" rtl="0" eaLnBrk="1" fontAlgn="base" hangingPunct="1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lang="en-GB" sz="14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73275" indent="-184150" algn="l" rtl="0" eaLnBrk="1" fontAlgn="base" hangingPunct="1">
        <a:spcBef>
          <a:spcPct val="40000"/>
        </a:spcBef>
        <a:spcAft>
          <a:spcPct val="0"/>
        </a:spcAft>
        <a:buClr>
          <a:schemeClr val="bg2"/>
        </a:buClr>
        <a:buFont typeface="Arial" charset="0"/>
        <a:buChar char="–"/>
        <a:defRPr sz="1400">
          <a:solidFill>
            <a:schemeClr val="tx1"/>
          </a:solidFill>
          <a:latin typeface="+mn-lt"/>
        </a:defRPr>
      </a:lvl6pPr>
      <a:lvl7pPr marL="2530475" indent="-184150" algn="l" rtl="0" eaLnBrk="1" fontAlgn="base" hangingPunct="1">
        <a:spcBef>
          <a:spcPct val="40000"/>
        </a:spcBef>
        <a:spcAft>
          <a:spcPct val="0"/>
        </a:spcAft>
        <a:buClr>
          <a:schemeClr val="bg2"/>
        </a:buClr>
        <a:buFont typeface="Arial" charset="0"/>
        <a:buChar char="–"/>
        <a:defRPr sz="1400">
          <a:solidFill>
            <a:schemeClr val="tx1"/>
          </a:solidFill>
          <a:latin typeface="+mn-lt"/>
        </a:defRPr>
      </a:lvl7pPr>
      <a:lvl8pPr marL="2987675" indent="-184150" algn="l" rtl="0" eaLnBrk="1" fontAlgn="base" hangingPunct="1">
        <a:spcBef>
          <a:spcPct val="40000"/>
        </a:spcBef>
        <a:spcAft>
          <a:spcPct val="0"/>
        </a:spcAft>
        <a:buClr>
          <a:schemeClr val="bg2"/>
        </a:buClr>
        <a:buFont typeface="Arial" charset="0"/>
        <a:buChar char="–"/>
        <a:defRPr sz="1400">
          <a:solidFill>
            <a:schemeClr val="tx1"/>
          </a:solidFill>
          <a:latin typeface="+mn-lt"/>
        </a:defRPr>
      </a:lvl8pPr>
      <a:lvl9pPr marL="3444875" indent="-184150" algn="l" rtl="0" eaLnBrk="1" fontAlgn="base" hangingPunct="1">
        <a:spcBef>
          <a:spcPct val="40000"/>
        </a:spcBef>
        <a:spcAft>
          <a:spcPct val="0"/>
        </a:spcAft>
        <a:buClr>
          <a:schemeClr val="bg2"/>
        </a:buClr>
        <a:buFont typeface="Arial" charset="0"/>
        <a:buChar char="–"/>
        <a:defRPr sz="14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Underrubrik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Applied </a:t>
            </a:r>
            <a:r>
              <a:rPr lang="en-GB"/>
              <a:t>Orchestration Techniques</a:t>
            </a:r>
            <a:endParaRPr lang="en-GB" dirty="0"/>
          </a:p>
        </p:txBody>
      </p:sp>
      <p:sp>
        <p:nvSpPr>
          <p:cNvPr id="4099" name="Rubrik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Developing Integration Solutions using Microsoft BizTalk Server 2016</a:t>
            </a:r>
            <a:endParaRPr lang="en-GB" dirty="0"/>
          </a:p>
        </p:txBody>
      </p:sp>
      <p:sp>
        <p:nvSpPr>
          <p:cNvPr id="4101" name="Platshållare för datum 4"/>
          <p:cNvSpPr>
            <a:spLocks noGrp="1"/>
          </p:cNvSpPr>
          <p:nvPr>
            <p:ph type="dt" sz="half" idx="4294967295"/>
          </p:nvPr>
        </p:nvSpPr>
        <p:spPr>
          <a:xfrm>
            <a:off x="0" y="6350000"/>
            <a:ext cx="1117600" cy="365125"/>
          </a:xfrm>
          <a:prstGeom prst="rect">
            <a:avLst/>
          </a:prstGeom>
        </p:spPr>
        <p:txBody>
          <a:bodyPr/>
          <a:lstStyle/>
          <a:p>
            <a:r>
              <a:rPr lang="sv-SE" dirty="0"/>
              <a:t>2010-01-11</a:t>
            </a:r>
            <a:endParaRPr lang="en-GB" dirty="0"/>
          </a:p>
        </p:txBody>
      </p:sp>
      <p:sp>
        <p:nvSpPr>
          <p:cNvPr id="4100" name="Platshållare för bildnummer 3"/>
          <p:cNvSpPr>
            <a:spLocks noGrp="1"/>
          </p:cNvSpPr>
          <p:nvPr>
            <p:ph type="sldNum" sz="quarter" idx="4294967295"/>
          </p:nvPr>
        </p:nvSpPr>
        <p:spPr>
          <a:xfrm>
            <a:off x="708660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C7263310-FD83-4AA7-B24E-B918A77480DB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61799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Convoys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75688" y="6350000"/>
            <a:ext cx="468312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C1D3BD4-CDF3-46B9-B763-AC5763C65A6D}" type="slidenum">
              <a:rPr lang="en-GB" smtClean="0"/>
              <a:pPr>
                <a:defRPr/>
              </a:pPr>
              <a:t>10</a:t>
            </a:fld>
            <a:endParaRPr lang="en-GB"/>
          </a:p>
        </p:txBody>
      </p:sp>
      <p:sp>
        <p:nvSpPr>
          <p:cNvPr id="26" name="AutoShape 5"/>
          <p:cNvSpPr>
            <a:spLocks noChangeArrowheads="1"/>
          </p:cNvSpPr>
          <p:nvPr/>
        </p:nvSpPr>
        <p:spPr bwMode="auto">
          <a:xfrm>
            <a:off x="705318" y="2760851"/>
            <a:ext cx="7035033" cy="3528392"/>
          </a:xfrm>
          <a:prstGeom prst="roundRect">
            <a:avLst>
              <a:gd name="adj" fmla="val 4167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58738" algn="l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70000"/>
              <a:buFont typeface="Wingdings" pitchFamily="2" charset="2"/>
              <a:buNone/>
            </a:pPr>
            <a:r>
              <a:rPr lang="en-US" sz="2000" dirty="0"/>
              <a:t>Type of convoys</a:t>
            </a:r>
          </a:p>
        </p:txBody>
      </p:sp>
      <p:sp>
        <p:nvSpPr>
          <p:cNvPr id="27" name="Rounded Rectangle 26"/>
          <p:cNvSpPr>
            <a:spLocks noChangeArrowheads="1"/>
          </p:cNvSpPr>
          <p:nvPr/>
        </p:nvSpPr>
        <p:spPr bwMode="auto">
          <a:xfrm>
            <a:off x="971600" y="3264906"/>
            <a:ext cx="2225868" cy="288032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>
              <a:latin typeface="+mn-lt"/>
              <a:cs typeface="+mn-cs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71600" y="3336914"/>
            <a:ext cx="2225295" cy="313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defRPr/>
            </a:pPr>
            <a:r>
              <a:rPr lang="en-US" b="1" dirty="0"/>
              <a:t>Sequential</a:t>
            </a:r>
          </a:p>
        </p:txBody>
      </p:sp>
      <p:sp>
        <p:nvSpPr>
          <p:cNvPr id="34" name="AutoShape 5"/>
          <p:cNvSpPr>
            <a:spLocks noChangeArrowheads="1"/>
          </p:cNvSpPr>
          <p:nvPr/>
        </p:nvSpPr>
        <p:spPr bwMode="auto">
          <a:xfrm>
            <a:off x="705049" y="1268760"/>
            <a:ext cx="7035301" cy="1276066"/>
          </a:xfrm>
          <a:prstGeom prst="roundRect">
            <a:avLst>
              <a:gd name="adj" fmla="val 4167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58738" algn="l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70000"/>
              <a:buFont typeface="Wingdings" pitchFamily="2" charset="2"/>
              <a:buNone/>
            </a:pPr>
            <a:r>
              <a:rPr lang="en-US" sz="2000" dirty="0"/>
              <a:t>What is a convoy?</a:t>
            </a:r>
          </a:p>
        </p:txBody>
      </p:sp>
      <p:sp>
        <p:nvSpPr>
          <p:cNvPr id="35" name="Rounded Rectangle 34"/>
          <p:cNvSpPr>
            <a:spLocks noChangeArrowheads="1"/>
          </p:cNvSpPr>
          <p:nvPr/>
        </p:nvSpPr>
        <p:spPr bwMode="auto">
          <a:xfrm>
            <a:off x="794930" y="1714501"/>
            <a:ext cx="6729398" cy="58620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 dirty="0">
              <a:latin typeface="+mn-lt"/>
              <a:cs typeface="+mn-cs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94930" y="1908176"/>
            <a:ext cx="6729398" cy="313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When multiple single messages must be related to achieve the result</a:t>
            </a:r>
          </a:p>
        </p:txBody>
      </p:sp>
      <p:sp>
        <p:nvSpPr>
          <p:cNvPr id="52" name="Rounded Rectangle 51"/>
          <p:cNvSpPr>
            <a:spLocks noChangeArrowheads="1"/>
          </p:cNvSpPr>
          <p:nvPr/>
        </p:nvSpPr>
        <p:spPr bwMode="auto">
          <a:xfrm>
            <a:off x="1580049" y="3713251"/>
            <a:ext cx="1088142" cy="34374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r>
              <a:rPr lang="sv-SE" dirty="0">
                <a:latin typeface="+mn-lt"/>
                <a:cs typeface="+mn-cs"/>
              </a:rPr>
              <a:t>Item 1</a:t>
            </a:r>
          </a:p>
        </p:txBody>
      </p:sp>
      <p:sp>
        <p:nvSpPr>
          <p:cNvPr id="54" name="Rounded Rectangle 53"/>
          <p:cNvSpPr>
            <a:spLocks noChangeArrowheads="1"/>
          </p:cNvSpPr>
          <p:nvPr/>
        </p:nvSpPr>
        <p:spPr bwMode="auto">
          <a:xfrm>
            <a:off x="1580049" y="4289315"/>
            <a:ext cx="1088142" cy="34374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r>
              <a:rPr lang="sv-SE" dirty="0">
                <a:latin typeface="+mn-lt"/>
                <a:cs typeface="+mn-cs"/>
              </a:rPr>
              <a:t>Item 2</a:t>
            </a:r>
          </a:p>
        </p:txBody>
      </p:sp>
      <p:sp>
        <p:nvSpPr>
          <p:cNvPr id="55" name="Rounded Rectangle 54"/>
          <p:cNvSpPr>
            <a:spLocks noChangeArrowheads="1"/>
          </p:cNvSpPr>
          <p:nvPr/>
        </p:nvSpPr>
        <p:spPr bwMode="auto">
          <a:xfrm>
            <a:off x="1580049" y="4865379"/>
            <a:ext cx="1088142" cy="34374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r>
              <a:rPr lang="sv-SE" dirty="0">
                <a:latin typeface="+mn-lt"/>
                <a:cs typeface="+mn-cs"/>
              </a:rPr>
              <a:t>Item 3</a:t>
            </a:r>
          </a:p>
        </p:txBody>
      </p:sp>
      <p:sp>
        <p:nvSpPr>
          <p:cNvPr id="56" name="Rounded Rectangle 55"/>
          <p:cNvSpPr>
            <a:spLocks noChangeArrowheads="1"/>
          </p:cNvSpPr>
          <p:nvPr/>
        </p:nvSpPr>
        <p:spPr bwMode="auto">
          <a:xfrm>
            <a:off x="1580049" y="5441443"/>
            <a:ext cx="1088142" cy="34374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r>
              <a:rPr lang="sv-SE" dirty="0">
                <a:latin typeface="+mn-lt"/>
                <a:cs typeface="+mn-cs"/>
              </a:rPr>
              <a:t>Action</a:t>
            </a:r>
          </a:p>
        </p:txBody>
      </p:sp>
      <p:cxnSp>
        <p:nvCxnSpPr>
          <p:cNvPr id="58" name="Straight Connector 57"/>
          <p:cNvCxnSpPr>
            <a:stCxn id="52" idx="2"/>
            <a:endCxn id="54" idx="0"/>
          </p:cNvCxnSpPr>
          <p:nvPr/>
        </p:nvCxnSpPr>
        <p:spPr bwMode="auto">
          <a:xfrm>
            <a:off x="2124120" y="4056994"/>
            <a:ext cx="0" cy="232321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Straight Connector 59"/>
          <p:cNvCxnSpPr>
            <a:stCxn id="54" idx="2"/>
            <a:endCxn id="55" idx="0"/>
          </p:cNvCxnSpPr>
          <p:nvPr/>
        </p:nvCxnSpPr>
        <p:spPr bwMode="auto">
          <a:xfrm>
            <a:off x="2124120" y="4633058"/>
            <a:ext cx="0" cy="232321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Straight Connector 61"/>
          <p:cNvCxnSpPr>
            <a:stCxn id="55" idx="2"/>
            <a:endCxn id="56" idx="0"/>
          </p:cNvCxnSpPr>
          <p:nvPr/>
        </p:nvCxnSpPr>
        <p:spPr bwMode="auto">
          <a:xfrm>
            <a:off x="2124120" y="5209122"/>
            <a:ext cx="0" cy="232321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3" name="Rounded Rectangle 62"/>
          <p:cNvSpPr>
            <a:spLocks noChangeArrowheads="1"/>
          </p:cNvSpPr>
          <p:nvPr/>
        </p:nvSpPr>
        <p:spPr bwMode="auto">
          <a:xfrm>
            <a:off x="3635896" y="3264906"/>
            <a:ext cx="3888432" cy="288032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>
              <a:latin typeface="+mn-lt"/>
              <a:cs typeface="+mn-cs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635896" y="3336914"/>
            <a:ext cx="3888432" cy="313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defRPr/>
            </a:pPr>
            <a:r>
              <a:rPr lang="en-US" b="1" dirty="0"/>
              <a:t>Parallel</a:t>
            </a:r>
          </a:p>
        </p:txBody>
      </p:sp>
      <p:sp>
        <p:nvSpPr>
          <p:cNvPr id="65" name="Rounded Rectangle 64"/>
          <p:cNvSpPr>
            <a:spLocks noChangeArrowheads="1"/>
          </p:cNvSpPr>
          <p:nvPr/>
        </p:nvSpPr>
        <p:spPr bwMode="auto">
          <a:xfrm>
            <a:off x="3811014" y="4135553"/>
            <a:ext cx="1088142" cy="34374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r>
              <a:rPr lang="sv-SE" dirty="0">
                <a:latin typeface="+mn-lt"/>
                <a:cs typeface="+mn-cs"/>
              </a:rPr>
              <a:t>Item 1</a:t>
            </a:r>
          </a:p>
        </p:txBody>
      </p:sp>
      <p:sp>
        <p:nvSpPr>
          <p:cNvPr id="66" name="Rounded Rectangle 65"/>
          <p:cNvSpPr>
            <a:spLocks noChangeArrowheads="1"/>
          </p:cNvSpPr>
          <p:nvPr/>
        </p:nvSpPr>
        <p:spPr bwMode="auto">
          <a:xfrm>
            <a:off x="5059613" y="4135553"/>
            <a:ext cx="1088142" cy="34374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r>
              <a:rPr lang="sv-SE" dirty="0">
                <a:latin typeface="+mn-lt"/>
                <a:cs typeface="+mn-cs"/>
              </a:rPr>
              <a:t>Item 2</a:t>
            </a:r>
          </a:p>
        </p:txBody>
      </p:sp>
      <p:sp>
        <p:nvSpPr>
          <p:cNvPr id="67" name="Rounded Rectangle 66"/>
          <p:cNvSpPr>
            <a:spLocks noChangeArrowheads="1"/>
          </p:cNvSpPr>
          <p:nvPr/>
        </p:nvSpPr>
        <p:spPr bwMode="auto">
          <a:xfrm>
            <a:off x="6308214" y="4129002"/>
            <a:ext cx="1088142" cy="34374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r>
              <a:rPr lang="sv-SE" dirty="0">
                <a:latin typeface="+mn-lt"/>
                <a:cs typeface="+mn-cs"/>
              </a:rPr>
              <a:t>Item 3</a:t>
            </a:r>
          </a:p>
        </p:txBody>
      </p:sp>
      <p:sp>
        <p:nvSpPr>
          <p:cNvPr id="68" name="Rounded Rectangle 67"/>
          <p:cNvSpPr>
            <a:spLocks noChangeArrowheads="1"/>
          </p:cNvSpPr>
          <p:nvPr/>
        </p:nvSpPr>
        <p:spPr bwMode="auto">
          <a:xfrm>
            <a:off x="3811015" y="4711616"/>
            <a:ext cx="3585341" cy="34374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r>
              <a:rPr lang="sv-SE" dirty="0">
                <a:latin typeface="+mn-lt"/>
                <a:cs typeface="+mn-cs"/>
              </a:rPr>
              <a:t>Action</a:t>
            </a:r>
          </a:p>
        </p:txBody>
      </p:sp>
      <p:cxnSp>
        <p:nvCxnSpPr>
          <p:cNvPr id="69" name="Straight Connector 68"/>
          <p:cNvCxnSpPr>
            <a:stCxn id="65" idx="2"/>
          </p:cNvCxnSpPr>
          <p:nvPr/>
        </p:nvCxnSpPr>
        <p:spPr bwMode="auto">
          <a:xfrm>
            <a:off x="4355085" y="4479296"/>
            <a:ext cx="0" cy="23232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Straight Connector 69"/>
          <p:cNvCxnSpPr>
            <a:stCxn id="66" idx="2"/>
            <a:endCxn id="68" idx="0"/>
          </p:cNvCxnSpPr>
          <p:nvPr/>
        </p:nvCxnSpPr>
        <p:spPr bwMode="auto">
          <a:xfrm>
            <a:off x="5603684" y="4479296"/>
            <a:ext cx="2" cy="23232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1" name="Straight Connector 70"/>
          <p:cNvCxnSpPr>
            <a:stCxn id="67" idx="2"/>
          </p:cNvCxnSpPr>
          <p:nvPr/>
        </p:nvCxnSpPr>
        <p:spPr bwMode="auto">
          <a:xfrm>
            <a:off x="6852285" y="4472745"/>
            <a:ext cx="0" cy="238872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976739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Demonstration: The Aggregator</a:t>
            </a:r>
          </a:p>
        </p:txBody>
      </p:sp>
      <p:pic>
        <p:nvPicPr>
          <p:cNvPr id="17413" name="Picture 2" descr="http://icons.iconarchive.com/icons/artua/mac/Play-512x5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813" y="2786063"/>
            <a:ext cx="3786187" cy="3786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4" name="TextBox 6"/>
          <p:cNvSpPr txBox="1">
            <a:spLocks noChangeArrowheads="1"/>
          </p:cNvSpPr>
          <p:nvPr/>
        </p:nvSpPr>
        <p:spPr bwMode="auto">
          <a:xfrm>
            <a:off x="500062" y="1714500"/>
            <a:ext cx="6880249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Font typeface="Arial" charset="0"/>
              <a:buChar char="•"/>
            </a:pPr>
            <a:r>
              <a:rPr lang="en-US" sz="1800" dirty="0"/>
              <a:t>The Aggregator pattern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sz="1800" dirty="0"/>
              <a:t>Correlating messages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sz="1800" dirty="0"/>
              <a:t>Using a sequential convoy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sz="1800" dirty="0"/>
              <a:t>Calling pipelines from orchestrations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sz="1800" dirty="0"/>
              <a:t>Running the risk of zombies</a:t>
            </a:r>
          </a:p>
        </p:txBody>
      </p:sp>
    </p:spTree>
    <p:extLst>
      <p:ext uri="{BB962C8B-B14F-4D97-AF65-F5344CB8AC3E}">
        <p14:creationId xmlns:p14="http://schemas.microsoft.com/office/powerpoint/2010/main" val="37550918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The concept of Zombies</a:t>
            </a:r>
          </a:p>
        </p:txBody>
      </p:sp>
      <p:sp>
        <p:nvSpPr>
          <p:cNvPr id="22" name="AutoShape 5"/>
          <p:cNvSpPr>
            <a:spLocks noChangeArrowheads="1"/>
          </p:cNvSpPr>
          <p:nvPr/>
        </p:nvSpPr>
        <p:spPr bwMode="auto">
          <a:xfrm>
            <a:off x="539552" y="1268761"/>
            <a:ext cx="4683261" cy="2736304"/>
          </a:xfrm>
          <a:prstGeom prst="roundRect">
            <a:avLst>
              <a:gd name="adj" fmla="val 4167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58738" algn="l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70000"/>
              <a:buFont typeface="Wingdings" pitchFamily="2" charset="2"/>
              <a:buNone/>
            </a:pPr>
            <a:r>
              <a:rPr lang="en-US" sz="2000" dirty="0"/>
              <a:t>What is a zombie?</a:t>
            </a:r>
          </a:p>
        </p:txBody>
      </p:sp>
      <p:sp>
        <p:nvSpPr>
          <p:cNvPr id="23" name="Rounded Rectangle 22"/>
          <p:cNvSpPr>
            <a:spLocks noChangeArrowheads="1"/>
          </p:cNvSpPr>
          <p:nvPr/>
        </p:nvSpPr>
        <p:spPr bwMode="auto">
          <a:xfrm>
            <a:off x="629433" y="1714501"/>
            <a:ext cx="4286250" cy="2074539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>
              <a:latin typeface="+mn-lt"/>
              <a:cs typeface="+mn-c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78645" y="1908176"/>
            <a:ext cx="4285147" cy="174201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A zombie message is a message routed </a:t>
            </a:r>
            <a:br>
              <a:rPr lang="en-US" dirty="0"/>
            </a:br>
            <a:r>
              <a:rPr lang="en-US" dirty="0"/>
              <a:t>to a running orchestration where the </a:t>
            </a:r>
            <a:br>
              <a:rPr lang="en-US" dirty="0"/>
            </a:br>
            <a:r>
              <a:rPr lang="en-US" dirty="0"/>
              <a:t>orchestration ended before the message </a:t>
            </a:r>
            <a:br>
              <a:rPr lang="en-US" dirty="0"/>
            </a:br>
            <a:r>
              <a:rPr lang="en-US" dirty="0"/>
              <a:t>could be delivered.</a:t>
            </a:r>
          </a:p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A zombie service instance is an instance</a:t>
            </a:r>
            <a:br>
              <a:rPr lang="en-US" dirty="0"/>
            </a:br>
            <a:r>
              <a:rPr lang="en-US" dirty="0"/>
              <a:t>of an orchestration that completed without</a:t>
            </a:r>
            <a:br>
              <a:rPr lang="en-US" dirty="0"/>
            </a:br>
            <a:r>
              <a:rPr lang="en-US" dirty="0"/>
              <a:t>consuming all of it’s messages.</a:t>
            </a:r>
          </a:p>
        </p:txBody>
      </p:sp>
      <p:sp>
        <p:nvSpPr>
          <p:cNvPr id="26" name="AutoShape 5"/>
          <p:cNvSpPr>
            <a:spLocks noChangeArrowheads="1"/>
          </p:cNvSpPr>
          <p:nvPr/>
        </p:nvSpPr>
        <p:spPr bwMode="auto">
          <a:xfrm>
            <a:off x="3358653" y="4351800"/>
            <a:ext cx="3749899" cy="2245551"/>
          </a:xfrm>
          <a:prstGeom prst="roundRect">
            <a:avLst>
              <a:gd name="adj" fmla="val 4167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58738" algn="l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70000"/>
              <a:buFont typeface="Wingdings" pitchFamily="2" charset="2"/>
              <a:buNone/>
            </a:pPr>
            <a:r>
              <a:rPr lang="en-US" sz="2000" dirty="0"/>
              <a:t>Example of situations that can cause zombies</a:t>
            </a:r>
          </a:p>
        </p:txBody>
      </p:sp>
      <p:sp>
        <p:nvSpPr>
          <p:cNvPr id="27" name="Rounded Rectangle 26"/>
          <p:cNvSpPr>
            <a:spLocks noChangeArrowheads="1"/>
          </p:cNvSpPr>
          <p:nvPr/>
        </p:nvSpPr>
        <p:spPr bwMode="auto">
          <a:xfrm>
            <a:off x="3448534" y="5056659"/>
            <a:ext cx="3443994" cy="1369381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>
              <a:latin typeface="+mn-lt"/>
              <a:cs typeface="+mn-cs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497746" y="5190335"/>
            <a:ext cx="3039294" cy="117570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Terminate control messages</a:t>
            </a:r>
          </a:p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Listen shape with a receive </a:t>
            </a:r>
            <a:br>
              <a:rPr lang="en-US" dirty="0"/>
            </a:br>
            <a:r>
              <a:rPr lang="en-US" dirty="0"/>
              <a:t>and a delay</a:t>
            </a:r>
          </a:p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Convoys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439" y="4077072"/>
            <a:ext cx="2582409" cy="27484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2" name="Group 51"/>
          <p:cNvGrpSpPr/>
          <p:nvPr/>
        </p:nvGrpSpPr>
        <p:grpSpPr>
          <a:xfrm>
            <a:off x="5901618" y="1268761"/>
            <a:ext cx="2774839" cy="2736304"/>
            <a:chOff x="4100250" y="1459372"/>
            <a:chExt cx="3928134" cy="4129867"/>
          </a:xfrm>
        </p:grpSpPr>
        <p:sp>
          <p:nvSpPr>
            <p:cNvPr id="53" name="AutoShape 5"/>
            <p:cNvSpPr>
              <a:spLocks noChangeArrowheads="1"/>
            </p:cNvSpPr>
            <p:nvPr/>
          </p:nvSpPr>
          <p:spPr bwMode="auto">
            <a:xfrm>
              <a:off x="4100250" y="1459372"/>
              <a:ext cx="3928133" cy="4129867"/>
            </a:xfrm>
            <a:prstGeom prst="roundRect">
              <a:avLst>
                <a:gd name="adj" fmla="val 4167"/>
              </a:avLst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/>
            <a:lstStyle/>
            <a:p>
              <a:pPr marL="58738" algn="l">
                <a:lnSpc>
                  <a:spcPct val="90000"/>
                </a:lnSpc>
                <a:spcBef>
                  <a:spcPct val="40000"/>
                </a:spcBef>
                <a:buClr>
                  <a:srgbClr val="8DACD0"/>
                </a:buClr>
                <a:buSzPct val="70000"/>
                <a:buFont typeface="Wingdings" pitchFamily="2" charset="2"/>
                <a:buNone/>
              </a:pPr>
              <a:r>
                <a:rPr lang="en-US" sz="2000" dirty="0"/>
                <a:t>Sequential convoy</a:t>
              </a:r>
            </a:p>
          </p:txBody>
        </p:sp>
        <p:sp>
          <p:nvSpPr>
            <p:cNvPr id="54" name="Rounded Rectangle 53"/>
            <p:cNvSpPr>
              <a:spLocks noChangeArrowheads="1"/>
            </p:cNvSpPr>
            <p:nvPr/>
          </p:nvSpPr>
          <p:spPr bwMode="auto">
            <a:xfrm>
              <a:off x="5523483" y="2013023"/>
              <a:ext cx="1477963" cy="4064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C78"/>
                </a:gs>
                <a:gs pos="35001">
                  <a:srgbClr val="FFFBA1"/>
                </a:gs>
                <a:gs pos="100000">
                  <a:srgbClr val="FFFDD7"/>
                </a:gs>
              </a:gsLst>
              <a:lin ang="16200000" scaled="1"/>
            </a:gradFill>
            <a:ln w="9525" algn="ctr">
              <a:solidFill>
                <a:srgbClr val="FFCB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</p:spPr>
          <p:txBody>
            <a:bodyPr wrap="none" lIns="0" tIns="0" rIns="0" bIns="0" anchor="ctr"/>
            <a:lstStyle/>
            <a:p>
              <a:pPr algn="ctr">
                <a:buClr>
                  <a:schemeClr val="bg2"/>
                </a:buClr>
                <a:defRPr/>
              </a:pPr>
              <a:r>
                <a:rPr lang="sv-SE" sz="1100" dirty="0">
                  <a:latin typeface="+mn-lt"/>
                  <a:cs typeface="+mn-cs"/>
                </a:rPr>
                <a:t>Receive</a:t>
              </a:r>
              <a:endParaRPr lang="sv-SE" sz="2800" dirty="0">
                <a:latin typeface="+mn-lt"/>
                <a:cs typeface="+mn-cs"/>
              </a:endParaRPr>
            </a:p>
          </p:txBody>
        </p:sp>
        <p:sp>
          <p:nvSpPr>
            <p:cNvPr id="55" name="Rounded Rectangle 54"/>
            <p:cNvSpPr>
              <a:spLocks noChangeArrowheads="1"/>
            </p:cNvSpPr>
            <p:nvPr/>
          </p:nvSpPr>
          <p:spPr bwMode="auto">
            <a:xfrm>
              <a:off x="5512371" y="3959298"/>
              <a:ext cx="1477962" cy="4064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C78"/>
                </a:gs>
                <a:gs pos="35001">
                  <a:srgbClr val="FFFBA1"/>
                </a:gs>
                <a:gs pos="100000">
                  <a:srgbClr val="FFFDD7"/>
                </a:gs>
              </a:gsLst>
              <a:lin ang="16200000" scaled="1"/>
            </a:gradFill>
            <a:ln w="9525" algn="ctr">
              <a:solidFill>
                <a:srgbClr val="FFCB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</p:spPr>
          <p:txBody>
            <a:bodyPr wrap="none" lIns="0" tIns="0" rIns="0" bIns="0" anchor="ctr"/>
            <a:lstStyle/>
            <a:p>
              <a:pPr algn="ctr">
                <a:buClr>
                  <a:schemeClr val="bg2"/>
                </a:buClr>
                <a:defRPr/>
              </a:pPr>
              <a:r>
                <a:rPr lang="sv-SE" sz="1100" dirty="0">
                  <a:latin typeface="+mn-lt"/>
                  <a:cs typeface="+mn-cs"/>
                </a:rPr>
                <a:t>Add to </a:t>
              </a:r>
            </a:p>
            <a:p>
              <a:pPr algn="ctr">
                <a:buClr>
                  <a:schemeClr val="bg2"/>
                </a:buClr>
                <a:defRPr/>
              </a:pPr>
              <a:r>
                <a:rPr lang="sv-SE" sz="1100" dirty="0">
                  <a:latin typeface="+mn-lt"/>
                  <a:cs typeface="+mn-cs"/>
                </a:rPr>
                <a:t>Batch</a:t>
              </a:r>
            </a:p>
          </p:txBody>
        </p:sp>
        <p:cxnSp>
          <p:nvCxnSpPr>
            <p:cNvPr id="56" name="Straight Arrow Connector 59"/>
            <p:cNvCxnSpPr>
              <a:cxnSpLocks noChangeShapeType="1"/>
              <a:stCxn id="54" idx="2"/>
              <a:endCxn id="57" idx="0"/>
            </p:cNvCxnSpPr>
            <p:nvPr/>
          </p:nvCxnSpPr>
          <p:spPr bwMode="auto">
            <a:xfrm rot="16200000" flipH="1">
              <a:off x="6175152" y="2505942"/>
              <a:ext cx="177800" cy="4762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7" name="Rounded Rectangle 56"/>
            <p:cNvSpPr>
              <a:spLocks noChangeArrowheads="1"/>
            </p:cNvSpPr>
            <p:nvPr/>
          </p:nvSpPr>
          <p:spPr bwMode="auto">
            <a:xfrm>
              <a:off x="5672708" y="2597223"/>
              <a:ext cx="1185863" cy="48577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C78"/>
                </a:gs>
                <a:gs pos="35001">
                  <a:srgbClr val="FFFBA1"/>
                </a:gs>
                <a:gs pos="100000">
                  <a:srgbClr val="FFFDD7"/>
                </a:gs>
              </a:gsLst>
              <a:lin ang="16200000" scaled="1"/>
            </a:gradFill>
            <a:ln w="9525" algn="ctr">
              <a:solidFill>
                <a:srgbClr val="FFCB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</p:spPr>
          <p:txBody>
            <a:bodyPr wrap="none" lIns="0" tIns="0" rIns="0" bIns="0" anchor="ctr"/>
            <a:lstStyle/>
            <a:p>
              <a:pPr algn="ctr">
                <a:buClr>
                  <a:schemeClr val="bg2"/>
                </a:buClr>
                <a:defRPr/>
              </a:pPr>
              <a:endParaRPr lang="sv-SE" sz="2800">
                <a:cs typeface="+mn-cs"/>
              </a:endParaRPr>
            </a:p>
          </p:txBody>
        </p:sp>
        <p:sp>
          <p:nvSpPr>
            <p:cNvPr id="58" name="TextBox 17"/>
            <p:cNvSpPr txBox="1">
              <a:spLocks noChangeArrowheads="1"/>
            </p:cNvSpPr>
            <p:nvPr/>
          </p:nvSpPr>
          <p:spPr bwMode="auto">
            <a:xfrm>
              <a:off x="4100251" y="2806773"/>
              <a:ext cx="3928133" cy="4645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sv-SE" sz="1400" b="1" dirty="0"/>
                <a:t>While &lt; 3 message received</a:t>
              </a:r>
              <a:endParaRPr lang="sv-SE" sz="2800" b="1" dirty="0"/>
            </a:p>
          </p:txBody>
        </p:sp>
        <p:sp>
          <p:nvSpPr>
            <p:cNvPr id="59" name="Rounded Rectangle 58"/>
            <p:cNvSpPr>
              <a:spLocks noChangeArrowheads="1"/>
            </p:cNvSpPr>
            <p:nvPr/>
          </p:nvSpPr>
          <p:spPr bwMode="auto">
            <a:xfrm>
              <a:off x="5520308" y="3359223"/>
              <a:ext cx="1477963" cy="4064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C78"/>
                </a:gs>
                <a:gs pos="35001">
                  <a:srgbClr val="FFFBA1"/>
                </a:gs>
                <a:gs pos="100000">
                  <a:srgbClr val="FFFDD7"/>
                </a:gs>
              </a:gsLst>
              <a:lin ang="16200000" scaled="1"/>
            </a:gradFill>
            <a:ln w="9525" algn="ctr">
              <a:solidFill>
                <a:srgbClr val="FFCB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</p:spPr>
          <p:txBody>
            <a:bodyPr wrap="none" lIns="0" tIns="0" rIns="0" bIns="0" anchor="ctr"/>
            <a:lstStyle/>
            <a:p>
              <a:pPr algn="ctr">
                <a:buClr>
                  <a:schemeClr val="bg2"/>
                </a:buClr>
                <a:defRPr/>
              </a:pPr>
              <a:r>
                <a:rPr lang="sv-SE" sz="1100" dirty="0">
                  <a:latin typeface="+mn-lt"/>
                  <a:cs typeface="+mn-cs"/>
                </a:rPr>
                <a:t>Receive</a:t>
              </a:r>
              <a:endParaRPr lang="sv-SE" sz="2800" dirty="0">
                <a:latin typeface="+mn-lt"/>
                <a:cs typeface="+mn-cs"/>
              </a:endParaRPr>
            </a:p>
          </p:txBody>
        </p:sp>
        <p:cxnSp>
          <p:nvCxnSpPr>
            <p:cNvPr id="60" name="Straight Arrow Connector 59"/>
            <p:cNvCxnSpPr>
              <a:cxnSpLocks noChangeShapeType="1"/>
              <a:stCxn id="57" idx="2"/>
              <a:endCxn id="59" idx="0"/>
            </p:cNvCxnSpPr>
            <p:nvPr/>
          </p:nvCxnSpPr>
          <p:spPr bwMode="auto">
            <a:xfrm rot="5400000">
              <a:off x="6124352" y="3217142"/>
              <a:ext cx="276225" cy="7937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1" name="Oval 60"/>
            <p:cNvSpPr>
              <a:spLocks noChangeArrowheads="1"/>
            </p:cNvSpPr>
            <p:nvPr/>
          </p:nvSpPr>
          <p:spPr bwMode="auto">
            <a:xfrm>
              <a:off x="6020371" y="4562548"/>
              <a:ext cx="474662" cy="195262"/>
            </a:xfrm>
            <a:prstGeom prst="ellipse">
              <a:avLst/>
            </a:prstGeom>
            <a:gradFill rotWithShape="1">
              <a:gsLst>
                <a:gs pos="0">
                  <a:srgbClr val="FFFC78"/>
                </a:gs>
                <a:gs pos="35001">
                  <a:srgbClr val="FFFBA1"/>
                </a:gs>
                <a:gs pos="100000">
                  <a:srgbClr val="FFFDD7"/>
                </a:gs>
              </a:gsLst>
              <a:lin ang="16200000" scaled="1"/>
            </a:gradFill>
            <a:ln w="9525" algn="ctr">
              <a:solidFill>
                <a:srgbClr val="FFCB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</p:spPr>
          <p:txBody>
            <a:bodyPr wrap="none" lIns="0" tIns="0" rIns="0" bIns="0" anchor="ctr"/>
            <a:lstStyle/>
            <a:p>
              <a:pPr algn="ctr">
                <a:buClr>
                  <a:schemeClr val="bg2"/>
                </a:buClr>
                <a:defRPr/>
              </a:pPr>
              <a:endParaRPr lang="sv-SE" sz="2800">
                <a:cs typeface="+mn-cs"/>
              </a:endParaRPr>
            </a:p>
          </p:txBody>
        </p:sp>
        <p:cxnSp>
          <p:nvCxnSpPr>
            <p:cNvPr id="62" name="Straight Arrow Connector 59"/>
            <p:cNvCxnSpPr>
              <a:cxnSpLocks noChangeShapeType="1"/>
              <a:stCxn id="59" idx="2"/>
              <a:endCxn id="55" idx="0"/>
            </p:cNvCxnSpPr>
            <p:nvPr/>
          </p:nvCxnSpPr>
          <p:spPr bwMode="auto">
            <a:xfrm rot="5400000">
              <a:off x="6157689" y="3858492"/>
              <a:ext cx="193675" cy="793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" name="Elbow Connector 29"/>
            <p:cNvCxnSpPr>
              <a:cxnSpLocks noChangeShapeType="1"/>
              <a:stCxn id="61" idx="6"/>
              <a:endCxn id="57" idx="3"/>
            </p:cNvCxnSpPr>
            <p:nvPr/>
          </p:nvCxnSpPr>
          <p:spPr bwMode="auto">
            <a:xfrm flipV="1">
              <a:off x="6495033" y="2840110"/>
              <a:ext cx="363538" cy="1820863"/>
            </a:xfrm>
            <a:prstGeom prst="bentConnector3">
              <a:avLst>
                <a:gd name="adj1" fmla="val 308653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64" name="Rounded Rectangle 63"/>
            <p:cNvSpPr>
              <a:spLocks noChangeArrowheads="1"/>
            </p:cNvSpPr>
            <p:nvPr/>
          </p:nvSpPr>
          <p:spPr bwMode="auto">
            <a:xfrm>
              <a:off x="5512371" y="4984823"/>
              <a:ext cx="1477962" cy="4064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C78"/>
                </a:gs>
                <a:gs pos="35001">
                  <a:srgbClr val="FFFBA1"/>
                </a:gs>
                <a:gs pos="100000">
                  <a:srgbClr val="FFFDD7"/>
                </a:gs>
              </a:gsLst>
              <a:lin ang="16200000" scaled="1"/>
            </a:gradFill>
            <a:ln w="9525" algn="ctr">
              <a:solidFill>
                <a:srgbClr val="FFCB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</p:spPr>
          <p:txBody>
            <a:bodyPr wrap="none" lIns="0" tIns="0" rIns="0" bIns="0" anchor="ctr"/>
            <a:lstStyle/>
            <a:p>
              <a:pPr algn="ctr">
                <a:buClr>
                  <a:schemeClr val="bg2"/>
                </a:buClr>
                <a:defRPr/>
              </a:pPr>
              <a:r>
                <a:rPr lang="sv-SE" sz="1100" dirty="0">
                  <a:latin typeface="+mn-lt"/>
                  <a:cs typeface="+mn-cs"/>
                </a:rPr>
                <a:t>Submit</a:t>
              </a:r>
            </a:p>
            <a:p>
              <a:pPr algn="ctr">
                <a:buClr>
                  <a:schemeClr val="bg2"/>
                </a:buClr>
                <a:defRPr/>
              </a:pPr>
              <a:r>
                <a:rPr lang="sv-SE" sz="1100" dirty="0">
                  <a:latin typeface="+mn-lt"/>
                  <a:cs typeface="+mn-cs"/>
                </a:rPr>
                <a:t>Batch</a:t>
              </a:r>
            </a:p>
          </p:txBody>
        </p:sp>
        <p:cxnSp>
          <p:nvCxnSpPr>
            <p:cNvPr id="65" name="Straight Arrow Connector 59"/>
            <p:cNvCxnSpPr>
              <a:cxnSpLocks noChangeShapeType="1"/>
              <a:stCxn id="61" idx="4"/>
              <a:endCxn id="64" idx="0"/>
            </p:cNvCxnSpPr>
            <p:nvPr/>
          </p:nvCxnSpPr>
          <p:spPr bwMode="auto">
            <a:xfrm rot="5400000">
              <a:off x="6141020" y="4867348"/>
              <a:ext cx="227013" cy="793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6" name="Straight Arrow Connector 59"/>
            <p:cNvCxnSpPr>
              <a:cxnSpLocks noChangeShapeType="1"/>
              <a:stCxn id="55" idx="2"/>
              <a:endCxn id="61" idx="0"/>
            </p:cNvCxnSpPr>
            <p:nvPr/>
          </p:nvCxnSpPr>
          <p:spPr bwMode="auto">
            <a:xfrm rot="16200000" flipH="1">
              <a:off x="6156102" y="4460154"/>
              <a:ext cx="196850" cy="793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7" name="Striped Right Arrow 40"/>
            <p:cNvSpPr>
              <a:spLocks/>
            </p:cNvSpPr>
            <p:nvPr/>
          </p:nvSpPr>
          <p:spPr bwMode="auto">
            <a:xfrm>
              <a:off x="4644008" y="2033660"/>
              <a:ext cx="857250" cy="357188"/>
            </a:xfrm>
            <a:custGeom>
              <a:avLst/>
              <a:gdLst>
                <a:gd name="T0" fmla="*/ 0 w 857256"/>
                <a:gd name="T1" fmla="*/ 89298 h 357190"/>
                <a:gd name="T2" fmla="*/ 11162 w 857256"/>
                <a:gd name="T3" fmla="*/ 89298 h 357190"/>
                <a:gd name="T4" fmla="*/ 11162 w 857256"/>
                <a:gd name="T5" fmla="*/ 267893 h 357190"/>
                <a:gd name="T6" fmla="*/ 0 w 857256"/>
                <a:gd name="T7" fmla="*/ 267893 h 357190"/>
                <a:gd name="T8" fmla="*/ 0 w 857256"/>
                <a:gd name="T9" fmla="*/ 89298 h 357190"/>
                <a:gd name="T10" fmla="*/ 22324 w 857256"/>
                <a:gd name="T11" fmla="*/ 89298 h 357190"/>
                <a:gd name="T12" fmla="*/ 44649 w 857256"/>
                <a:gd name="T13" fmla="*/ 89298 h 357190"/>
                <a:gd name="T14" fmla="*/ 44649 w 857256"/>
                <a:gd name="T15" fmla="*/ 267893 h 357190"/>
                <a:gd name="T16" fmla="*/ 22324 w 857256"/>
                <a:gd name="T17" fmla="*/ 267893 h 357190"/>
                <a:gd name="T18" fmla="*/ 22324 w 857256"/>
                <a:gd name="T19" fmla="*/ 89298 h 357190"/>
                <a:gd name="T20" fmla="*/ 55811 w 857256"/>
                <a:gd name="T21" fmla="*/ 89298 h 357190"/>
                <a:gd name="T22" fmla="*/ 678661 w 857256"/>
                <a:gd name="T23" fmla="*/ 89298 h 357190"/>
                <a:gd name="T24" fmla="*/ 678661 w 857256"/>
                <a:gd name="T25" fmla="*/ 0 h 357190"/>
                <a:gd name="T26" fmla="*/ 857256 w 857256"/>
                <a:gd name="T27" fmla="*/ 178595 h 357190"/>
                <a:gd name="T28" fmla="*/ 678661 w 857256"/>
                <a:gd name="T29" fmla="*/ 357190 h 357190"/>
                <a:gd name="T30" fmla="*/ 678661 w 857256"/>
                <a:gd name="T31" fmla="*/ 267893 h 357190"/>
                <a:gd name="T32" fmla="*/ 55811 w 857256"/>
                <a:gd name="T33" fmla="*/ 267893 h 357190"/>
                <a:gd name="T34" fmla="*/ 55811 w 857256"/>
                <a:gd name="T35" fmla="*/ 89298 h 35719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857256" h="357190">
                  <a:moveTo>
                    <a:pt x="0" y="89298"/>
                  </a:moveTo>
                  <a:lnTo>
                    <a:pt x="11162" y="89298"/>
                  </a:lnTo>
                  <a:lnTo>
                    <a:pt x="11162" y="267893"/>
                  </a:lnTo>
                  <a:lnTo>
                    <a:pt x="0" y="267893"/>
                  </a:lnTo>
                  <a:lnTo>
                    <a:pt x="0" y="89298"/>
                  </a:lnTo>
                  <a:close/>
                  <a:moveTo>
                    <a:pt x="22324" y="89298"/>
                  </a:moveTo>
                  <a:lnTo>
                    <a:pt x="44649" y="89298"/>
                  </a:lnTo>
                  <a:lnTo>
                    <a:pt x="44649" y="267893"/>
                  </a:lnTo>
                  <a:lnTo>
                    <a:pt x="22324" y="267893"/>
                  </a:lnTo>
                  <a:lnTo>
                    <a:pt x="22324" y="89298"/>
                  </a:lnTo>
                  <a:close/>
                  <a:moveTo>
                    <a:pt x="55811" y="89298"/>
                  </a:moveTo>
                  <a:lnTo>
                    <a:pt x="678661" y="89298"/>
                  </a:lnTo>
                  <a:lnTo>
                    <a:pt x="678661" y="0"/>
                  </a:lnTo>
                  <a:lnTo>
                    <a:pt x="857256" y="178595"/>
                  </a:lnTo>
                  <a:lnTo>
                    <a:pt x="678661" y="357190"/>
                  </a:lnTo>
                  <a:lnTo>
                    <a:pt x="678661" y="267893"/>
                  </a:lnTo>
                  <a:lnTo>
                    <a:pt x="55811" y="267893"/>
                  </a:lnTo>
                  <a:lnTo>
                    <a:pt x="55811" y="89298"/>
                  </a:lnTo>
                  <a:close/>
                </a:path>
              </a:pathLst>
            </a:custGeom>
            <a:gradFill rotWithShape="1">
              <a:gsLst>
                <a:gs pos="0">
                  <a:srgbClr val="CCD5D9"/>
                </a:gs>
                <a:gs pos="35001">
                  <a:srgbClr val="DBE1E4"/>
                </a:gs>
                <a:gs pos="100000">
                  <a:srgbClr val="F1F4F5"/>
                </a:gs>
              </a:gsLst>
              <a:lin ang="16200000" scaled="1"/>
            </a:gradFill>
            <a:ln w="9525" cap="flat" cmpd="sng" algn="ctr">
              <a:solidFill>
                <a:srgbClr val="899498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</p:spPr>
          <p:txBody>
            <a:bodyPr wrap="none" lIns="0" tIns="0" rIns="0" bIns="0" anchor="ctr"/>
            <a:lstStyle/>
            <a:p>
              <a:endParaRPr lang="sv-SE"/>
            </a:p>
          </p:txBody>
        </p:sp>
        <p:sp>
          <p:nvSpPr>
            <p:cNvPr id="68" name="Striped Right Arrow 41"/>
            <p:cNvSpPr>
              <a:spLocks/>
            </p:cNvSpPr>
            <p:nvPr/>
          </p:nvSpPr>
          <p:spPr bwMode="auto">
            <a:xfrm>
              <a:off x="4644008" y="3390973"/>
              <a:ext cx="857250" cy="357187"/>
            </a:xfrm>
            <a:custGeom>
              <a:avLst/>
              <a:gdLst>
                <a:gd name="T0" fmla="*/ 0 w 857256"/>
                <a:gd name="T1" fmla="*/ 89298 h 357190"/>
                <a:gd name="T2" fmla="*/ 11162 w 857256"/>
                <a:gd name="T3" fmla="*/ 89298 h 357190"/>
                <a:gd name="T4" fmla="*/ 11162 w 857256"/>
                <a:gd name="T5" fmla="*/ 267893 h 357190"/>
                <a:gd name="T6" fmla="*/ 0 w 857256"/>
                <a:gd name="T7" fmla="*/ 267893 h 357190"/>
                <a:gd name="T8" fmla="*/ 0 w 857256"/>
                <a:gd name="T9" fmla="*/ 89298 h 357190"/>
                <a:gd name="T10" fmla="*/ 22324 w 857256"/>
                <a:gd name="T11" fmla="*/ 89298 h 357190"/>
                <a:gd name="T12" fmla="*/ 44649 w 857256"/>
                <a:gd name="T13" fmla="*/ 89298 h 357190"/>
                <a:gd name="T14" fmla="*/ 44649 w 857256"/>
                <a:gd name="T15" fmla="*/ 267893 h 357190"/>
                <a:gd name="T16" fmla="*/ 22324 w 857256"/>
                <a:gd name="T17" fmla="*/ 267893 h 357190"/>
                <a:gd name="T18" fmla="*/ 22324 w 857256"/>
                <a:gd name="T19" fmla="*/ 89298 h 357190"/>
                <a:gd name="T20" fmla="*/ 55811 w 857256"/>
                <a:gd name="T21" fmla="*/ 89298 h 357190"/>
                <a:gd name="T22" fmla="*/ 678661 w 857256"/>
                <a:gd name="T23" fmla="*/ 89298 h 357190"/>
                <a:gd name="T24" fmla="*/ 678661 w 857256"/>
                <a:gd name="T25" fmla="*/ 0 h 357190"/>
                <a:gd name="T26" fmla="*/ 857256 w 857256"/>
                <a:gd name="T27" fmla="*/ 178595 h 357190"/>
                <a:gd name="T28" fmla="*/ 678661 w 857256"/>
                <a:gd name="T29" fmla="*/ 357190 h 357190"/>
                <a:gd name="T30" fmla="*/ 678661 w 857256"/>
                <a:gd name="T31" fmla="*/ 267893 h 357190"/>
                <a:gd name="T32" fmla="*/ 55811 w 857256"/>
                <a:gd name="T33" fmla="*/ 267893 h 357190"/>
                <a:gd name="T34" fmla="*/ 55811 w 857256"/>
                <a:gd name="T35" fmla="*/ 89298 h 35719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857256" h="357190">
                  <a:moveTo>
                    <a:pt x="0" y="89298"/>
                  </a:moveTo>
                  <a:lnTo>
                    <a:pt x="11162" y="89298"/>
                  </a:lnTo>
                  <a:lnTo>
                    <a:pt x="11162" y="267893"/>
                  </a:lnTo>
                  <a:lnTo>
                    <a:pt x="0" y="267893"/>
                  </a:lnTo>
                  <a:lnTo>
                    <a:pt x="0" y="89298"/>
                  </a:lnTo>
                  <a:close/>
                  <a:moveTo>
                    <a:pt x="22324" y="89298"/>
                  </a:moveTo>
                  <a:lnTo>
                    <a:pt x="44649" y="89298"/>
                  </a:lnTo>
                  <a:lnTo>
                    <a:pt x="44649" y="267893"/>
                  </a:lnTo>
                  <a:lnTo>
                    <a:pt x="22324" y="267893"/>
                  </a:lnTo>
                  <a:lnTo>
                    <a:pt x="22324" y="89298"/>
                  </a:lnTo>
                  <a:close/>
                  <a:moveTo>
                    <a:pt x="55811" y="89298"/>
                  </a:moveTo>
                  <a:lnTo>
                    <a:pt x="678661" y="89298"/>
                  </a:lnTo>
                  <a:lnTo>
                    <a:pt x="678661" y="0"/>
                  </a:lnTo>
                  <a:lnTo>
                    <a:pt x="857256" y="178595"/>
                  </a:lnTo>
                  <a:lnTo>
                    <a:pt x="678661" y="357190"/>
                  </a:lnTo>
                  <a:lnTo>
                    <a:pt x="678661" y="267893"/>
                  </a:lnTo>
                  <a:lnTo>
                    <a:pt x="55811" y="267893"/>
                  </a:lnTo>
                  <a:lnTo>
                    <a:pt x="55811" y="89298"/>
                  </a:lnTo>
                  <a:close/>
                </a:path>
              </a:pathLst>
            </a:custGeom>
            <a:gradFill rotWithShape="1">
              <a:gsLst>
                <a:gs pos="0">
                  <a:srgbClr val="CCD5D9"/>
                </a:gs>
                <a:gs pos="35001">
                  <a:srgbClr val="DBE1E4"/>
                </a:gs>
                <a:gs pos="100000">
                  <a:srgbClr val="F1F4F5"/>
                </a:gs>
              </a:gsLst>
              <a:lin ang="16200000" scaled="1"/>
            </a:gradFill>
            <a:ln w="9525" cap="flat" cmpd="sng" algn="ctr">
              <a:solidFill>
                <a:srgbClr val="899498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</p:spPr>
          <p:txBody>
            <a:bodyPr wrap="none" lIns="0" tIns="0" rIns="0" bIns="0" anchor="ctr"/>
            <a:lstStyle/>
            <a:p>
              <a:endParaRPr lang="sv-SE"/>
            </a:p>
          </p:txBody>
        </p:sp>
        <p:sp>
          <p:nvSpPr>
            <p:cNvPr id="69" name="Striped Right Arrow 42"/>
            <p:cNvSpPr>
              <a:spLocks/>
            </p:cNvSpPr>
            <p:nvPr/>
          </p:nvSpPr>
          <p:spPr bwMode="auto">
            <a:xfrm rot="10800000">
              <a:off x="4572571" y="5034035"/>
              <a:ext cx="857250" cy="357188"/>
            </a:xfrm>
            <a:custGeom>
              <a:avLst/>
              <a:gdLst>
                <a:gd name="T0" fmla="*/ 0 w 857256"/>
                <a:gd name="T1" fmla="*/ 89298 h 357190"/>
                <a:gd name="T2" fmla="*/ 11162 w 857256"/>
                <a:gd name="T3" fmla="*/ 89298 h 357190"/>
                <a:gd name="T4" fmla="*/ 11162 w 857256"/>
                <a:gd name="T5" fmla="*/ 267893 h 357190"/>
                <a:gd name="T6" fmla="*/ 0 w 857256"/>
                <a:gd name="T7" fmla="*/ 267893 h 357190"/>
                <a:gd name="T8" fmla="*/ 0 w 857256"/>
                <a:gd name="T9" fmla="*/ 89298 h 357190"/>
                <a:gd name="T10" fmla="*/ 22324 w 857256"/>
                <a:gd name="T11" fmla="*/ 89298 h 357190"/>
                <a:gd name="T12" fmla="*/ 44649 w 857256"/>
                <a:gd name="T13" fmla="*/ 89298 h 357190"/>
                <a:gd name="T14" fmla="*/ 44649 w 857256"/>
                <a:gd name="T15" fmla="*/ 267893 h 357190"/>
                <a:gd name="T16" fmla="*/ 22324 w 857256"/>
                <a:gd name="T17" fmla="*/ 267893 h 357190"/>
                <a:gd name="T18" fmla="*/ 22324 w 857256"/>
                <a:gd name="T19" fmla="*/ 89298 h 357190"/>
                <a:gd name="T20" fmla="*/ 55811 w 857256"/>
                <a:gd name="T21" fmla="*/ 89298 h 357190"/>
                <a:gd name="T22" fmla="*/ 678661 w 857256"/>
                <a:gd name="T23" fmla="*/ 89298 h 357190"/>
                <a:gd name="T24" fmla="*/ 678661 w 857256"/>
                <a:gd name="T25" fmla="*/ 0 h 357190"/>
                <a:gd name="T26" fmla="*/ 857256 w 857256"/>
                <a:gd name="T27" fmla="*/ 178595 h 357190"/>
                <a:gd name="T28" fmla="*/ 678661 w 857256"/>
                <a:gd name="T29" fmla="*/ 357190 h 357190"/>
                <a:gd name="T30" fmla="*/ 678661 w 857256"/>
                <a:gd name="T31" fmla="*/ 267893 h 357190"/>
                <a:gd name="T32" fmla="*/ 55811 w 857256"/>
                <a:gd name="T33" fmla="*/ 267893 h 357190"/>
                <a:gd name="T34" fmla="*/ 55811 w 857256"/>
                <a:gd name="T35" fmla="*/ 89298 h 35719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857256" h="357190">
                  <a:moveTo>
                    <a:pt x="0" y="89298"/>
                  </a:moveTo>
                  <a:lnTo>
                    <a:pt x="11162" y="89298"/>
                  </a:lnTo>
                  <a:lnTo>
                    <a:pt x="11162" y="267893"/>
                  </a:lnTo>
                  <a:lnTo>
                    <a:pt x="0" y="267893"/>
                  </a:lnTo>
                  <a:lnTo>
                    <a:pt x="0" y="89298"/>
                  </a:lnTo>
                  <a:close/>
                  <a:moveTo>
                    <a:pt x="22324" y="89298"/>
                  </a:moveTo>
                  <a:lnTo>
                    <a:pt x="44649" y="89298"/>
                  </a:lnTo>
                  <a:lnTo>
                    <a:pt x="44649" y="267893"/>
                  </a:lnTo>
                  <a:lnTo>
                    <a:pt x="22324" y="267893"/>
                  </a:lnTo>
                  <a:lnTo>
                    <a:pt x="22324" y="89298"/>
                  </a:lnTo>
                  <a:close/>
                  <a:moveTo>
                    <a:pt x="55811" y="89298"/>
                  </a:moveTo>
                  <a:lnTo>
                    <a:pt x="678661" y="89298"/>
                  </a:lnTo>
                  <a:lnTo>
                    <a:pt x="678661" y="0"/>
                  </a:lnTo>
                  <a:lnTo>
                    <a:pt x="857256" y="178595"/>
                  </a:lnTo>
                  <a:lnTo>
                    <a:pt x="678661" y="357190"/>
                  </a:lnTo>
                  <a:lnTo>
                    <a:pt x="678661" y="267893"/>
                  </a:lnTo>
                  <a:lnTo>
                    <a:pt x="55811" y="267893"/>
                  </a:lnTo>
                  <a:lnTo>
                    <a:pt x="55811" y="89298"/>
                  </a:lnTo>
                  <a:close/>
                </a:path>
              </a:pathLst>
            </a:custGeom>
            <a:gradFill rotWithShape="1">
              <a:gsLst>
                <a:gs pos="0">
                  <a:srgbClr val="CCD5D9"/>
                </a:gs>
                <a:gs pos="35001">
                  <a:srgbClr val="DBE1E4"/>
                </a:gs>
                <a:gs pos="100000">
                  <a:srgbClr val="F1F4F5"/>
                </a:gs>
              </a:gsLst>
              <a:lin ang="16200000" scaled="1"/>
            </a:gradFill>
            <a:ln w="9525" cap="flat" cmpd="sng" algn="ctr">
              <a:solidFill>
                <a:srgbClr val="899498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</p:spPr>
          <p:txBody>
            <a:bodyPr wrap="none" lIns="0" tIns="0" rIns="0" bIns="0" anchor="ctr"/>
            <a:lstStyle/>
            <a:p>
              <a:endParaRPr lang="sv-SE"/>
            </a:p>
          </p:txBody>
        </p:sp>
        <p:pic>
          <p:nvPicPr>
            <p:cNvPr id="70" name="Picture 1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100000" l="0" r="100000">
                          <a14:backgroundMark x1="34286" y1="40000" x2="42857" y2="53333"/>
                          <a14:backgroundMark x1="65714" y1="3333" x2="94286" y2="3333"/>
                          <a14:backgroundMark x1="51429" y1="66667" x2="65714" y2="40000"/>
                          <a14:backgroundMark x1="25714" y1="70000" x2="25714" y2="33333"/>
                          <a14:backgroundMark x1="28571" y1="70000" x2="74286" y2="73333"/>
                          <a14:backgroundMark x1="74286" y1="73333" x2="74286" y2="30000"/>
                          <a14:backgroundMark x1="62857" y1="30000" x2="71429" y2="30000"/>
                          <a14:backgroundMark x1="51429" y1="60000" x2="31429" y2="60000"/>
                          <a14:backgroundMark x1="57143" y1="46667" x2="45714" y2="53333"/>
                          <a14:backgroundMark x1="51429" y1="46667" x2="31429" y2="23333"/>
                          <a14:backgroundMark x1="28571" y1="13333" x2="34286" y2="0"/>
                          <a14:backgroundMark x1="28571" y1="3333" x2="0" y2="3333"/>
                          <a14:backgroundMark x1="0" y1="6667" x2="2857" y2="966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2417" y="2620522"/>
              <a:ext cx="288032" cy="2468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6366099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en-US" dirty="0"/>
              <a:t>Lesson 1: Transactions</a:t>
            </a:r>
            <a:endParaRPr lang="sv-SE" dirty="0"/>
          </a:p>
        </p:txBody>
      </p:sp>
      <p:sp>
        <p:nvSpPr>
          <p:cNvPr id="14339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Wingdings" pitchFamily="2" charset="2"/>
              <a:buChar char="§"/>
            </a:pPr>
            <a:r>
              <a:rPr lang="en-US" dirty="0"/>
              <a:t>Transactions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dirty="0"/>
              <a:t>Handling exceptions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dirty="0"/>
              <a:t>Performing compensation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A739CF9-FA65-4AD2-B2DD-5CC07C24D878}" type="slidenum">
              <a:rPr lang="en-GB" smtClean="0"/>
              <a:pPr>
                <a:defRPr/>
              </a:pPr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81289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What are Transactions?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75688" y="6350000"/>
            <a:ext cx="468312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C1D3BD4-CDF3-46B9-B763-AC5763C65A6D}" type="slidenum">
              <a:rPr lang="en-GB" smtClean="0"/>
              <a:pPr>
                <a:defRPr/>
              </a:pPr>
              <a:t>14</a:t>
            </a:fld>
            <a:endParaRPr lang="en-GB"/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539552" y="1268761"/>
            <a:ext cx="5256584" cy="2088231"/>
          </a:xfrm>
          <a:prstGeom prst="roundRect">
            <a:avLst>
              <a:gd name="adj" fmla="val 4167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58738" algn="l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70000"/>
              <a:buFont typeface="Wingdings" pitchFamily="2" charset="2"/>
              <a:buNone/>
            </a:pPr>
            <a:r>
              <a:rPr lang="en-US" sz="2000" dirty="0"/>
              <a:t>Transactions Types</a:t>
            </a:r>
          </a:p>
        </p:txBody>
      </p:sp>
      <p:sp>
        <p:nvSpPr>
          <p:cNvPr id="7" name="Rounded Rectangle 6"/>
          <p:cNvSpPr>
            <a:spLocks noChangeArrowheads="1"/>
          </p:cNvSpPr>
          <p:nvPr/>
        </p:nvSpPr>
        <p:spPr bwMode="auto">
          <a:xfrm>
            <a:off x="629433" y="1714501"/>
            <a:ext cx="4878672" cy="142646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>
              <a:latin typeface="+mn-lt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8646" y="1844824"/>
            <a:ext cx="5046454" cy="11757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None – No transactional functionality</a:t>
            </a:r>
          </a:p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Long-Running – Saves orchestration state at persistence points.</a:t>
            </a:r>
          </a:p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Atomic – Does not commit state until complete.</a:t>
            </a:r>
          </a:p>
        </p:txBody>
      </p:sp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799639"/>
            <a:ext cx="1904324" cy="5511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539552" y="3933056"/>
            <a:ext cx="4268732" cy="2233697"/>
          </a:xfrm>
          <a:prstGeom prst="roundRect">
            <a:avLst>
              <a:gd name="adj" fmla="val 4167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58738" algn="l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70000"/>
              <a:buFont typeface="Wingdings" pitchFamily="2" charset="2"/>
              <a:buNone/>
            </a:pPr>
            <a:r>
              <a:rPr lang="en-US" sz="2000" dirty="0"/>
              <a:t>The Scope shape</a:t>
            </a:r>
          </a:p>
        </p:txBody>
      </p:sp>
      <p:sp>
        <p:nvSpPr>
          <p:cNvPr id="14" name="Rounded Rectangle 13"/>
          <p:cNvSpPr>
            <a:spLocks noChangeArrowheads="1"/>
          </p:cNvSpPr>
          <p:nvPr/>
        </p:nvSpPr>
        <p:spPr bwMode="auto">
          <a:xfrm>
            <a:off x="722721" y="4378796"/>
            <a:ext cx="3869539" cy="1564521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>
              <a:latin typeface="+mn-lt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78645" y="4509120"/>
            <a:ext cx="3369833" cy="159428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Transaction type</a:t>
            </a:r>
          </a:p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Contains any number of shapes</a:t>
            </a:r>
          </a:p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Exception handlers</a:t>
            </a:r>
          </a:p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Compensation</a:t>
            </a:r>
          </a:p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640963" y="4076501"/>
            <a:ext cx="11430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sv-SE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Info!</a:t>
            </a:r>
          </a:p>
        </p:txBody>
      </p:sp>
      <p:pic>
        <p:nvPicPr>
          <p:cNvPr id="17" name="Picture 3" descr="C:\xxx\Ikoner\Ikoner\Application Basics\48x48\shadow\lightbulb_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463" y="4005064"/>
            <a:ext cx="617537" cy="61753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5725100" y="4505126"/>
            <a:ext cx="2802663" cy="83099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prstDash val="lgDash"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sv-S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Nesting transactional scopes is possible, as long as the parent is Long-Running.</a:t>
            </a:r>
          </a:p>
        </p:txBody>
      </p:sp>
    </p:spTree>
    <p:extLst>
      <p:ext uri="{BB962C8B-B14F-4D97-AF65-F5344CB8AC3E}">
        <p14:creationId xmlns:p14="http://schemas.microsoft.com/office/powerpoint/2010/main" val="3903670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Transacted Orchestrations</a:t>
            </a:r>
          </a:p>
        </p:txBody>
      </p:sp>
      <p:sp>
        <p:nvSpPr>
          <p:cNvPr id="3" name="AutoShape 5"/>
          <p:cNvSpPr>
            <a:spLocks noChangeArrowheads="1"/>
          </p:cNvSpPr>
          <p:nvPr/>
        </p:nvSpPr>
        <p:spPr bwMode="auto">
          <a:xfrm>
            <a:off x="539552" y="1268761"/>
            <a:ext cx="5256584" cy="2933631"/>
          </a:xfrm>
          <a:prstGeom prst="roundRect">
            <a:avLst>
              <a:gd name="adj" fmla="val 4167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58738" algn="l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70000"/>
              <a:buFont typeface="Wingdings" pitchFamily="2" charset="2"/>
              <a:buNone/>
            </a:pPr>
            <a:r>
              <a:rPr lang="en-US" sz="2000" dirty="0"/>
              <a:t>Facts</a:t>
            </a:r>
          </a:p>
        </p:txBody>
      </p:sp>
      <p:sp>
        <p:nvSpPr>
          <p:cNvPr id="4" name="Rounded Rectangle 3"/>
          <p:cNvSpPr>
            <a:spLocks noChangeArrowheads="1"/>
          </p:cNvSpPr>
          <p:nvPr/>
        </p:nvSpPr>
        <p:spPr bwMode="auto">
          <a:xfrm>
            <a:off x="629433" y="1714501"/>
            <a:ext cx="4878672" cy="22905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>
              <a:latin typeface="+mn-lt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8646" y="1844824"/>
            <a:ext cx="5046454" cy="23575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Orchestrations can be equated to a scopes</a:t>
            </a:r>
          </a:p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Orchestrations do not have exception handlers</a:t>
            </a:r>
          </a:p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Orchestrations can have compensation</a:t>
            </a:r>
          </a:p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Orchestration must be transactional to contain a transactional scope</a:t>
            </a:r>
          </a:p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Mark orchestration as transactional through the Transaction Type property</a:t>
            </a:r>
          </a:p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2071489"/>
            <a:ext cx="2781300" cy="3867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519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Atomic Transaction Scopes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539552" y="4346567"/>
            <a:ext cx="8465354" cy="2394801"/>
          </a:xfrm>
          <a:prstGeom prst="roundRect">
            <a:avLst>
              <a:gd name="adj" fmla="val 4167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58738" algn="l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70000"/>
              <a:buFont typeface="Wingdings" pitchFamily="2" charset="2"/>
              <a:buNone/>
            </a:pPr>
            <a:r>
              <a:rPr lang="en-US" sz="2000" dirty="0"/>
              <a:t>ACID</a:t>
            </a:r>
          </a:p>
        </p:txBody>
      </p:sp>
      <p:sp>
        <p:nvSpPr>
          <p:cNvPr id="7" name="Rounded Rectangle 6"/>
          <p:cNvSpPr>
            <a:spLocks noChangeArrowheads="1"/>
          </p:cNvSpPr>
          <p:nvPr/>
        </p:nvSpPr>
        <p:spPr bwMode="auto">
          <a:xfrm>
            <a:off x="629432" y="4792307"/>
            <a:ext cx="8123953" cy="173303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>
              <a:latin typeface="+mn-lt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8646" y="4922630"/>
            <a:ext cx="807474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sz="2000" b="1" dirty="0"/>
              <a:t>A</a:t>
            </a:r>
            <a:r>
              <a:rPr lang="en-US" dirty="0"/>
              <a:t>tomic – Either everything is commits, or nothing.</a:t>
            </a:r>
          </a:p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sz="2000" b="1" dirty="0"/>
              <a:t>C</a:t>
            </a:r>
            <a:r>
              <a:rPr lang="en-US" dirty="0"/>
              <a:t>onsistent – Changes made must be correct.</a:t>
            </a:r>
          </a:p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sz="2000" b="1" dirty="0"/>
              <a:t>I</a:t>
            </a:r>
            <a:r>
              <a:rPr lang="en-US" dirty="0"/>
              <a:t>solated – In-flight changes are not visible to outsiders.</a:t>
            </a:r>
          </a:p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sz="2000" b="1" dirty="0"/>
              <a:t>D</a:t>
            </a:r>
            <a:r>
              <a:rPr lang="en-US" dirty="0"/>
              <a:t>urable – When committed, all data is persisted even in case of subsequent failure.</a:t>
            </a: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539552" y="1268761"/>
            <a:ext cx="5472608" cy="2933631"/>
          </a:xfrm>
          <a:prstGeom prst="roundRect">
            <a:avLst>
              <a:gd name="adj" fmla="val 4167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58738" algn="l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70000"/>
              <a:buFont typeface="Wingdings" pitchFamily="2" charset="2"/>
              <a:buNone/>
            </a:pPr>
            <a:r>
              <a:rPr lang="en-US" sz="2000" dirty="0"/>
              <a:t>Facts</a:t>
            </a:r>
          </a:p>
        </p:txBody>
      </p:sp>
      <p:sp>
        <p:nvSpPr>
          <p:cNvPr id="10" name="Rounded Rectangle 9"/>
          <p:cNvSpPr>
            <a:spLocks noChangeArrowheads="1"/>
          </p:cNvSpPr>
          <p:nvPr/>
        </p:nvSpPr>
        <p:spPr bwMode="auto">
          <a:xfrm>
            <a:off x="629432" y="1714501"/>
            <a:ext cx="5238711" cy="22905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>
              <a:latin typeface="+mn-lt"/>
              <a:cs typeface="+mn-cs"/>
            </a:endParaRP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6331782" y="1268760"/>
            <a:ext cx="2632706" cy="2933632"/>
          </a:xfrm>
          <a:prstGeom prst="roundRect">
            <a:avLst>
              <a:gd name="adj" fmla="val 4167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58738" algn="l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70000"/>
              <a:buFont typeface="Wingdings" pitchFamily="2" charset="2"/>
              <a:buNone/>
            </a:pPr>
            <a:r>
              <a:rPr lang="en-US" sz="2000" dirty="0"/>
              <a:t>Long-Running Orchestration/Scope</a:t>
            </a:r>
          </a:p>
        </p:txBody>
      </p:sp>
      <p:cxnSp>
        <p:nvCxnSpPr>
          <p:cNvPr id="12" name="Straight Arrow Connector 59"/>
          <p:cNvCxnSpPr>
            <a:cxnSpLocks noChangeShapeType="1"/>
          </p:cNvCxnSpPr>
          <p:nvPr/>
        </p:nvCxnSpPr>
        <p:spPr bwMode="auto">
          <a:xfrm flipH="1">
            <a:off x="7617001" y="3123743"/>
            <a:ext cx="5196" cy="23479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Rounded Rectangle 12"/>
          <p:cNvSpPr>
            <a:spLocks noChangeArrowheads="1"/>
          </p:cNvSpPr>
          <p:nvPr/>
        </p:nvSpPr>
        <p:spPr bwMode="auto">
          <a:xfrm>
            <a:off x="7003383" y="2418208"/>
            <a:ext cx="1191393" cy="147570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 sz="1100" dirty="0">
              <a:latin typeface="+mn-lt"/>
              <a:cs typeface="+mn-cs"/>
            </a:endParaRPr>
          </a:p>
        </p:txBody>
      </p:sp>
      <p:sp>
        <p:nvSpPr>
          <p:cNvPr id="14" name="Rounded Rectangle 13"/>
          <p:cNvSpPr>
            <a:spLocks noChangeArrowheads="1"/>
          </p:cNvSpPr>
          <p:nvPr/>
        </p:nvSpPr>
        <p:spPr bwMode="auto">
          <a:xfrm>
            <a:off x="7140616" y="1892298"/>
            <a:ext cx="967316" cy="269266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r>
              <a:rPr lang="sv-SE" sz="1100" dirty="0">
                <a:latin typeface="+mn-lt"/>
                <a:cs typeface="+mn-cs"/>
              </a:rPr>
              <a:t>Receive</a:t>
            </a:r>
            <a:endParaRPr lang="sv-SE" sz="2800" dirty="0">
              <a:latin typeface="+mn-lt"/>
              <a:cs typeface="+mn-cs"/>
            </a:endParaRPr>
          </a:p>
        </p:txBody>
      </p:sp>
      <p:sp>
        <p:nvSpPr>
          <p:cNvPr id="15" name="Rounded Rectangle 14"/>
          <p:cNvSpPr>
            <a:spLocks noChangeArrowheads="1"/>
          </p:cNvSpPr>
          <p:nvPr/>
        </p:nvSpPr>
        <p:spPr bwMode="auto">
          <a:xfrm>
            <a:off x="7133343" y="3358533"/>
            <a:ext cx="967315" cy="269266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r>
              <a:rPr lang="sv-SE" sz="1100" dirty="0">
                <a:latin typeface="+mn-lt"/>
                <a:cs typeface="+mn-cs"/>
              </a:rPr>
              <a:t>Send</a:t>
            </a:r>
          </a:p>
        </p:txBody>
      </p:sp>
      <p:cxnSp>
        <p:nvCxnSpPr>
          <p:cNvPr id="16" name="Straight Arrow Connector 59"/>
          <p:cNvCxnSpPr>
            <a:cxnSpLocks noChangeShapeType="1"/>
            <a:stCxn id="14" idx="2"/>
          </p:cNvCxnSpPr>
          <p:nvPr/>
        </p:nvCxnSpPr>
        <p:spPr bwMode="auto">
          <a:xfrm rot="16200000" flipH="1">
            <a:off x="7566412" y="2218908"/>
            <a:ext cx="117804" cy="311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" name="TextBox 17"/>
          <p:cNvSpPr txBox="1">
            <a:spLocks noChangeArrowheads="1"/>
          </p:cNvSpPr>
          <p:nvPr/>
        </p:nvSpPr>
        <p:spPr bwMode="auto">
          <a:xfrm>
            <a:off x="6565007" y="2418209"/>
            <a:ext cx="215764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sv-SE" sz="1400" b="1" dirty="0"/>
              <a:t>Atomic Scope</a:t>
            </a:r>
            <a:endParaRPr lang="sv-SE" sz="2800" b="1" dirty="0"/>
          </a:p>
        </p:txBody>
      </p:sp>
      <p:sp>
        <p:nvSpPr>
          <p:cNvPr id="18" name="Rounded Rectangle 17"/>
          <p:cNvSpPr>
            <a:spLocks noChangeArrowheads="1"/>
          </p:cNvSpPr>
          <p:nvPr/>
        </p:nvSpPr>
        <p:spPr bwMode="auto">
          <a:xfrm>
            <a:off x="7138538" y="2854477"/>
            <a:ext cx="967316" cy="269266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r>
              <a:rPr lang="sv-SE" sz="1100" dirty="0">
                <a:latin typeface="+mn-lt"/>
                <a:cs typeface="+mn-cs"/>
              </a:rPr>
              <a:t>Send</a:t>
            </a:r>
            <a:endParaRPr lang="sv-SE" sz="2800" dirty="0">
              <a:latin typeface="+mn-lt"/>
              <a:cs typeface="+mn-cs"/>
            </a:endParaRPr>
          </a:p>
        </p:txBody>
      </p:sp>
      <p:cxnSp>
        <p:nvCxnSpPr>
          <p:cNvPr id="19" name="Straight Arrow Connector 18"/>
          <p:cNvCxnSpPr>
            <a:cxnSpLocks noChangeShapeType="1"/>
            <a:endCxn id="18" idx="0"/>
          </p:cNvCxnSpPr>
          <p:nvPr/>
        </p:nvCxnSpPr>
        <p:spPr bwMode="auto">
          <a:xfrm rot="5400000">
            <a:off x="7532766" y="2760371"/>
            <a:ext cx="183017" cy="519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" name="Striped Right Arrow 40"/>
          <p:cNvSpPr>
            <a:spLocks/>
          </p:cNvSpPr>
          <p:nvPr/>
        </p:nvSpPr>
        <p:spPr bwMode="auto">
          <a:xfrm>
            <a:off x="6565006" y="1905971"/>
            <a:ext cx="561064" cy="236660"/>
          </a:xfrm>
          <a:custGeom>
            <a:avLst/>
            <a:gdLst>
              <a:gd name="T0" fmla="*/ 0 w 857256"/>
              <a:gd name="T1" fmla="*/ 89298 h 357190"/>
              <a:gd name="T2" fmla="*/ 11162 w 857256"/>
              <a:gd name="T3" fmla="*/ 89298 h 357190"/>
              <a:gd name="T4" fmla="*/ 11162 w 857256"/>
              <a:gd name="T5" fmla="*/ 267893 h 357190"/>
              <a:gd name="T6" fmla="*/ 0 w 857256"/>
              <a:gd name="T7" fmla="*/ 267893 h 357190"/>
              <a:gd name="T8" fmla="*/ 0 w 857256"/>
              <a:gd name="T9" fmla="*/ 89298 h 357190"/>
              <a:gd name="T10" fmla="*/ 22324 w 857256"/>
              <a:gd name="T11" fmla="*/ 89298 h 357190"/>
              <a:gd name="T12" fmla="*/ 44649 w 857256"/>
              <a:gd name="T13" fmla="*/ 89298 h 357190"/>
              <a:gd name="T14" fmla="*/ 44649 w 857256"/>
              <a:gd name="T15" fmla="*/ 267893 h 357190"/>
              <a:gd name="T16" fmla="*/ 22324 w 857256"/>
              <a:gd name="T17" fmla="*/ 267893 h 357190"/>
              <a:gd name="T18" fmla="*/ 22324 w 857256"/>
              <a:gd name="T19" fmla="*/ 89298 h 357190"/>
              <a:gd name="T20" fmla="*/ 55811 w 857256"/>
              <a:gd name="T21" fmla="*/ 89298 h 357190"/>
              <a:gd name="T22" fmla="*/ 678661 w 857256"/>
              <a:gd name="T23" fmla="*/ 89298 h 357190"/>
              <a:gd name="T24" fmla="*/ 678661 w 857256"/>
              <a:gd name="T25" fmla="*/ 0 h 357190"/>
              <a:gd name="T26" fmla="*/ 857256 w 857256"/>
              <a:gd name="T27" fmla="*/ 178595 h 357190"/>
              <a:gd name="T28" fmla="*/ 678661 w 857256"/>
              <a:gd name="T29" fmla="*/ 357190 h 357190"/>
              <a:gd name="T30" fmla="*/ 678661 w 857256"/>
              <a:gd name="T31" fmla="*/ 267893 h 357190"/>
              <a:gd name="T32" fmla="*/ 55811 w 857256"/>
              <a:gd name="T33" fmla="*/ 267893 h 357190"/>
              <a:gd name="T34" fmla="*/ 55811 w 857256"/>
              <a:gd name="T35" fmla="*/ 89298 h 35719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857256" h="357190">
                <a:moveTo>
                  <a:pt x="0" y="89298"/>
                </a:moveTo>
                <a:lnTo>
                  <a:pt x="11162" y="89298"/>
                </a:lnTo>
                <a:lnTo>
                  <a:pt x="11162" y="267893"/>
                </a:lnTo>
                <a:lnTo>
                  <a:pt x="0" y="267893"/>
                </a:lnTo>
                <a:lnTo>
                  <a:pt x="0" y="89298"/>
                </a:lnTo>
                <a:close/>
                <a:moveTo>
                  <a:pt x="22324" y="89298"/>
                </a:moveTo>
                <a:lnTo>
                  <a:pt x="44649" y="89298"/>
                </a:lnTo>
                <a:lnTo>
                  <a:pt x="44649" y="267893"/>
                </a:lnTo>
                <a:lnTo>
                  <a:pt x="22324" y="267893"/>
                </a:lnTo>
                <a:lnTo>
                  <a:pt x="22324" y="89298"/>
                </a:lnTo>
                <a:close/>
                <a:moveTo>
                  <a:pt x="55811" y="89298"/>
                </a:moveTo>
                <a:lnTo>
                  <a:pt x="678661" y="89298"/>
                </a:lnTo>
                <a:lnTo>
                  <a:pt x="678661" y="0"/>
                </a:lnTo>
                <a:lnTo>
                  <a:pt x="857256" y="178595"/>
                </a:lnTo>
                <a:lnTo>
                  <a:pt x="678661" y="357190"/>
                </a:lnTo>
                <a:lnTo>
                  <a:pt x="678661" y="267893"/>
                </a:lnTo>
                <a:lnTo>
                  <a:pt x="55811" y="267893"/>
                </a:lnTo>
                <a:lnTo>
                  <a:pt x="55811" y="89298"/>
                </a:lnTo>
                <a:close/>
              </a:path>
            </a:pathLst>
          </a:custGeom>
          <a:gradFill rotWithShape="1">
            <a:gsLst>
              <a:gs pos="0">
                <a:srgbClr val="CCD5D9"/>
              </a:gs>
              <a:gs pos="35001">
                <a:srgbClr val="DBE1E4"/>
              </a:gs>
              <a:gs pos="100000">
                <a:srgbClr val="F1F4F5"/>
              </a:gs>
            </a:gsLst>
            <a:lin ang="16200000" scaled="1"/>
          </a:gradFill>
          <a:ln w="9525" cap="flat" cmpd="sng" algn="ctr">
            <a:solidFill>
              <a:srgbClr val="899498"/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endParaRPr lang="sv-SE"/>
          </a:p>
        </p:txBody>
      </p:sp>
      <p:sp>
        <p:nvSpPr>
          <p:cNvPr id="21" name="Striped Right Arrow 40"/>
          <p:cNvSpPr>
            <a:spLocks/>
          </p:cNvSpPr>
          <p:nvPr/>
        </p:nvSpPr>
        <p:spPr bwMode="auto">
          <a:xfrm>
            <a:off x="8161591" y="3768404"/>
            <a:ext cx="561064" cy="236660"/>
          </a:xfrm>
          <a:custGeom>
            <a:avLst/>
            <a:gdLst>
              <a:gd name="T0" fmla="*/ 0 w 857256"/>
              <a:gd name="T1" fmla="*/ 89298 h 357190"/>
              <a:gd name="T2" fmla="*/ 11162 w 857256"/>
              <a:gd name="T3" fmla="*/ 89298 h 357190"/>
              <a:gd name="T4" fmla="*/ 11162 w 857256"/>
              <a:gd name="T5" fmla="*/ 267893 h 357190"/>
              <a:gd name="T6" fmla="*/ 0 w 857256"/>
              <a:gd name="T7" fmla="*/ 267893 h 357190"/>
              <a:gd name="T8" fmla="*/ 0 w 857256"/>
              <a:gd name="T9" fmla="*/ 89298 h 357190"/>
              <a:gd name="T10" fmla="*/ 22324 w 857256"/>
              <a:gd name="T11" fmla="*/ 89298 h 357190"/>
              <a:gd name="T12" fmla="*/ 44649 w 857256"/>
              <a:gd name="T13" fmla="*/ 89298 h 357190"/>
              <a:gd name="T14" fmla="*/ 44649 w 857256"/>
              <a:gd name="T15" fmla="*/ 267893 h 357190"/>
              <a:gd name="T16" fmla="*/ 22324 w 857256"/>
              <a:gd name="T17" fmla="*/ 267893 h 357190"/>
              <a:gd name="T18" fmla="*/ 22324 w 857256"/>
              <a:gd name="T19" fmla="*/ 89298 h 357190"/>
              <a:gd name="T20" fmla="*/ 55811 w 857256"/>
              <a:gd name="T21" fmla="*/ 89298 h 357190"/>
              <a:gd name="T22" fmla="*/ 678661 w 857256"/>
              <a:gd name="T23" fmla="*/ 89298 h 357190"/>
              <a:gd name="T24" fmla="*/ 678661 w 857256"/>
              <a:gd name="T25" fmla="*/ 0 h 357190"/>
              <a:gd name="T26" fmla="*/ 857256 w 857256"/>
              <a:gd name="T27" fmla="*/ 178595 h 357190"/>
              <a:gd name="T28" fmla="*/ 678661 w 857256"/>
              <a:gd name="T29" fmla="*/ 357190 h 357190"/>
              <a:gd name="T30" fmla="*/ 678661 w 857256"/>
              <a:gd name="T31" fmla="*/ 267893 h 357190"/>
              <a:gd name="T32" fmla="*/ 55811 w 857256"/>
              <a:gd name="T33" fmla="*/ 267893 h 357190"/>
              <a:gd name="T34" fmla="*/ 55811 w 857256"/>
              <a:gd name="T35" fmla="*/ 89298 h 35719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857256" h="357190">
                <a:moveTo>
                  <a:pt x="0" y="89298"/>
                </a:moveTo>
                <a:lnTo>
                  <a:pt x="11162" y="89298"/>
                </a:lnTo>
                <a:lnTo>
                  <a:pt x="11162" y="267893"/>
                </a:lnTo>
                <a:lnTo>
                  <a:pt x="0" y="267893"/>
                </a:lnTo>
                <a:lnTo>
                  <a:pt x="0" y="89298"/>
                </a:lnTo>
                <a:close/>
                <a:moveTo>
                  <a:pt x="22324" y="89298"/>
                </a:moveTo>
                <a:lnTo>
                  <a:pt x="44649" y="89298"/>
                </a:lnTo>
                <a:lnTo>
                  <a:pt x="44649" y="267893"/>
                </a:lnTo>
                <a:lnTo>
                  <a:pt x="22324" y="267893"/>
                </a:lnTo>
                <a:lnTo>
                  <a:pt x="22324" y="89298"/>
                </a:lnTo>
                <a:close/>
                <a:moveTo>
                  <a:pt x="55811" y="89298"/>
                </a:moveTo>
                <a:lnTo>
                  <a:pt x="678661" y="89298"/>
                </a:lnTo>
                <a:lnTo>
                  <a:pt x="678661" y="0"/>
                </a:lnTo>
                <a:lnTo>
                  <a:pt x="857256" y="178595"/>
                </a:lnTo>
                <a:lnTo>
                  <a:pt x="678661" y="357190"/>
                </a:lnTo>
                <a:lnTo>
                  <a:pt x="678661" y="267893"/>
                </a:lnTo>
                <a:lnTo>
                  <a:pt x="55811" y="267893"/>
                </a:lnTo>
                <a:lnTo>
                  <a:pt x="55811" y="89298"/>
                </a:lnTo>
                <a:close/>
              </a:path>
            </a:pathLst>
          </a:custGeom>
          <a:gradFill rotWithShape="1">
            <a:gsLst>
              <a:gs pos="0">
                <a:srgbClr val="CCD5D9"/>
              </a:gs>
              <a:gs pos="35001">
                <a:srgbClr val="DBE1E4"/>
              </a:gs>
              <a:gs pos="100000">
                <a:srgbClr val="F1F4F5"/>
              </a:gs>
            </a:gsLst>
            <a:lin ang="16200000" scaled="1"/>
          </a:gradFill>
          <a:ln w="9525" cap="flat" cmpd="sng" algn="ctr">
            <a:solidFill>
              <a:srgbClr val="899498"/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endParaRPr lang="sv-SE"/>
          </a:p>
        </p:txBody>
      </p:sp>
      <p:sp>
        <p:nvSpPr>
          <p:cNvPr id="22" name="Striped Right Arrow 40"/>
          <p:cNvSpPr>
            <a:spLocks/>
          </p:cNvSpPr>
          <p:nvPr/>
        </p:nvSpPr>
        <p:spPr bwMode="auto">
          <a:xfrm>
            <a:off x="8174278" y="4011724"/>
            <a:ext cx="561064" cy="236660"/>
          </a:xfrm>
          <a:custGeom>
            <a:avLst/>
            <a:gdLst>
              <a:gd name="T0" fmla="*/ 0 w 857256"/>
              <a:gd name="T1" fmla="*/ 89298 h 357190"/>
              <a:gd name="T2" fmla="*/ 11162 w 857256"/>
              <a:gd name="T3" fmla="*/ 89298 h 357190"/>
              <a:gd name="T4" fmla="*/ 11162 w 857256"/>
              <a:gd name="T5" fmla="*/ 267893 h 357190"/>
              <a:gd name="T6" fmla="*/ 0 w 857256"/>
              <a:gd name="T7" fmla="*/ 267893 h 357190"/>
              <a:gd name="T8" fmla="*/ 0 w 857256"/>
              <a:gd name="T9" fmla="*/ 89298 h 357190"/>
              <a:gd name="T10" fmla="*/ 22324 w 857256"/>
              <a:gd name="T11" fmla="*/ 89298 h 357190"/>
              <a:gd name="T12" fmla="*/ 44649 w 857256"/>
              <a:gd name="T13" fmla="*/ 89298 h 357190"/>
              <a:gd name="T14" fmla="*/ 44649 w 857256"/>
              <a:gd name="T15" fmla="*/ 267893 h 357190"/>
              <a:gd name="T16" fmla="*/ 22324 w 857256"/>
              <a:gd name="T17" fmla="*/ 267893 h 357190"/>
              <a:gd name="T18" fmla="*/ 22324 w 857256"/>
              <a:gd name="T19" fmla="*/ 89298 h 357190"/>
              <a:gd name="T20" fmla="*/ 55811 w 857256"/>
              <a:gd name="T21" fmla="*/ 89298 h 357190"/>
              <a:gd name="T22" fmla="*/ 678661 w 857256"/>
              <a:gd name="T23" fmla="*/ 89298 h 357190"/>
              <a:gd name="T24" fmla="*/ 678661 w 857256"/>
              <a:gd name="T25" fmla="*/ 0 h 357190"/>
              <a:gd name="T26" fmla="*/ 857256 w 857256"/>
              <a:gd name="T27" fmla="*/ 178595 h 357190"/>
              <a:gd name="T28" fmla="*/ 678661 w 857256"/>
              <a:gd name="T29" fmla="*/ 357190 h 357190"/>
              <a:gd name="T30" fmla="*/ 678661 w 857256"/>
              <a:gd name="T31" fmla="*/ 267893 h 357190"/>
              <a:gd name="T32" fmla="*/ 55811 w 857256"/>
              <a:gd name="T33" fmla="*/ 267893 h 357190"/>
              <a:gd name="T34" fmla="*/ 55811 w 857256"/>
              <a:gd name="T35" fmla="*/ 89298 h 35719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857256" h="357190">
                <a:moveTo>
                  <a:pt x="0" y="89298"/>
                </a:moveTo>
                <a:lnTo>
                  <a:pt x="11162" y="89298"/>
                </a:lnTo>
                <a:lnTo>
                  <a:pt x="11162" y="267893"/>
                </a:lnTo>
                <a:lnTo>
                  <a:pt x="0" y="267893"/>
                </a:lnTo>
                <a:lnTo>
                  <a:pt x="0" y="89298"/>
                </a:lnTo>
                <a:close/>
                <a:moveTo>
                  <a:pt x="22324" y="89298"/>
                </a:moveTo>
                <a:lnTo>
                  <a:pt x="44649" y="89298"/>
                </a:lnTo>
                <a:lnTo>
                  <a:pt x="44649" y="267893"/>
                </a:lnTo>
                <a:lnTo>
                  <a:pt x="22324" y="267893"/>
                </a:lnTo>
                <a:lnTo>
                  <a:pt x="22324" y="89298"/>
                </a:lnTo>
                <a:close/>
                <a:moveTo>
                  <a:pt x="55811" y="89298"/>
                </a:moveTo>
                <a:lnTo>
                  <a:pt x="678661" y="89298"/>
                </a:lnTo>
                <a:lnTo>
                  <a:pt x="678661" y="0"/>
                </a:lnTo>
                <a:lnTo>
                  <a:pt x="857256" y="178595"/>
                </a:lnTo>
                <a:lnTo>
                  <a:pt x="678661" y="357190"/>
                </a:lnTo>
                <a:lnTo>
                  <a:pt x="678661" y="267893"/>
                </a:lnTo>
                <a:lnTo>
                  <a:pt x="55811" y="267893"/>
                </a:lnTo>
                <a:lnTo>
                  <a:pt x="55811" y="89298"/>
                </a:lnTo>
                <a:close/>
              </a:path>
            </a:pathLst>
          </a:custGeom>
          <a:gradFill rotWithShape="1">
            <a:gsLst>
              <a:gs pos="0">
                <a:srgbClr val="CCD5D9"/>
              </a:gs>
              <a:gs pos="35001">
                <a:srgbClr val="DBE1E4"/>
              </a:gs>
              <a:gs pos="100000">
                <a:srgbClr val="F1F4F5"/>
              </a:gs>
            </a:gsLst>
            <a:lin ang="16200000" scaled="1"/>
          </a:gradFill>
          <a:ln w="9525" cap="flat" cmpd="sng" algn="ctr">
            <a:solidFill>
              <a:srgbClr val="899498"/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endParaRPr lang="sv-SE"/>
          </a:p>
        </p:txBody>
      </p:sp>
      <p:sp>
        <p:nvSpPr>
          <p:cNvPr id="23" name="TextBox 22"/>
          <p:cNvSpPr txBox="1"/>
          <p:nvPr/>
        </p:nvSpPr>
        <p:spPr>
          <a:xfrm>
            <a:off x="678646" y="1844824"/>
            <a:ext cx="5189498" cy="21359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Adhere to the ACID principals.</a:t>
            </a:r>
          </a:p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Does not save state (persist) until completed.</a:t>
            </a:r>
          </a:p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Similar to although not equated to DTC transactions.</a:t>
            </a:r>
          </a:p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Receive, Send or Start commits after scope.</a:t>
            </a:r>
          </a:p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Can flow transaction.</a:t>
            </a:r>
          </a:p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Can not have nested scopes, or exception handlers.</a:t>
            </a:r>
          </a:p>
        </p:txBody>
      </p:sp>
    </p:spTree>
    <p:extLst>
      <p:ext uri="{BB962C8B-B14F-4D97-AF65-F5344CB8AC3E}">
        <p14:creationId xmlns:p14="http://schemas.microsoft.com/office/powerpoint/2010/main" val="11390043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Long-Running Transaction Scopes</a:t>
            </a:r>
          </a:p>
        </p:txBody>
      </p:sp>
      <p:sp>
        <p:nvSpPr>
          <p:cNvPr id="3" name="AutoShape 5"/>
          <p:cNvSpPr>
            <a:spLocks noChangeArrowheads="1"/>
          </p:cNvSpPr>
          <p:nvPr/>
        </p:nvSpPr>
        <p:spPr bwMode="auto">
          <a:xfrm>
            <a:off x="539552" y="1268761"/>
            <a:ext cx="5256584" cy="2933631"/>
          </a:xfrm>
          <a:prstGeom prst="roundRect">
            <a:avLst>
              <a:gd name="adj" fmla="val 4167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58738" algn="l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70000"/>
              <a:buFont typeface="Wingdings" pitchFamily="2" charset="2"/>
              <a:buNone/>
            </a:pPr>
            <a:r>
              <a:rPr lang="en-US" sz="2000" dirty="0"/>
              <a:t>Facts</a:t>
            </a:r>
          </a:p>
        </p:txBody>
      </p:sp>
      <p:sp>
        <p:nvSpPr>
          <p:cNvPr id="4" name="Rounded Rectangle 3"/>
          <p:cNvSpPr>
            <a:spLocks noChangeArrowheads="1"/>
          </p:cNvSpPr>
          <p:nvPr/>
        </p:nvSpPr>
        <p:spPr bwMode="auto">
          <a:xfrm>
            <a:off x="629433" y="1714501"/>
            <a:ext cx="4878672" cy="22905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>
              <a:latin typeface="+mn-lt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8646" y="1844824"/>
            <a:ext cx="504645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Use when ACID properties are not needed or possible.</a:t>
            </a:r>
          </a:p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Use when the execution time of the logic contained can be long.</a:t>
            </a:r>
          </a:p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Use when external communication is needed.</a:t>
            </a:r>
          </a:p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Uses custom compensation.</a:t>
            </a:r>
          </a:p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Provides no auto rollback in case of error.</a:t>
            </a:r>
          </a:p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endParaRPr lang="en-US" dirty="0"/>
          </a:p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endParaRPr lang="en-US" dirty="0"/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6626052" y="1268760"/>
            <a:ext cx="2338436" cy="2736304"/>
          </a:xfrm>
          <a:prstGeom prst="roundRect">
            <a:avLst>
              <a:gd name="adj" fmla="val 4167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58738" algn="l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70000"/>
              <a:buFont typeface="Wingdings" pitchFamily="2" charset="2"/>
              <a:buNone/>
            </a:pPr>
            <a:r>
              <a:rPr lang="en-US" sz="2000" dirty="0"/>
              <a:t>Long-Running Orchestration</a:t>
            </a:r>
          </a:p>
        </p:txBody>
      </p:sp>
      <p:cxnSp>
        <p:nvCxnSpPr>
          <p:cNvPr id="7" name="Straight Arrow Connector 59"/>
          <p:cNvCxnSpPr>
            <a:cxnSpLocks noChangeShapeType="1"/>
          </p:cNvCxnSpPr>
          <p:nvPr/>
        </p:nvCxnSpPr>
        <p:spPr bwMode="auto">
          <a:xfrm flipH="1">
            <a:off x="7767255" y="3123743"/>
            <a:ext cx="5196" cy="23479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Rounded Rectangle 7"/>
          <p:cNvSpPr>
            <a:spLocks noChangeArrowheads="1"/>
          </p:cNvSpPr>
          <p:nvPr/>
        </p:nvSpPr>
        <p:spPr bwMode="auto">
          <a:xfrm>
            <a:off x="7153637" y="2418208"/>
            <a:ext cx="1191393" cy="147570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 sz="1100" dirty="0">
              <a:latin typeface="+mn-lt"/>
              <a:cs typeface="+mn-cs"/>
            </a:endParaRPr>
          </a:p>
        </p:txBody>
      </p:sp>
      <p:sp>
        <p:nvSpPr>
          <p:cNvPr id="9" name="Rounded Rectangle 8"/>
          <p:cNvSpPr>
            <a:spLocks noChangeArrowheads="1"/>
          </p:cNvSpPr>
          <p:nvPr/>
        </p:nvSpPr>
        <p:spPr bwMode="auto">
          <a:xfrm>
            <a:off x="7290870" y="1892298"/>
            <a:ext cx="967316" cy="269266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r>
              <a:rPr lang="sv-SE" sz="1100" dirty="0">
                <a:latin typeface="+mn-lt"/>
                <a:cs typeface="+mn-cs"/>
              </a:rPr>
              <a:t>Receive</a:t>
            </a:r>
            <a:endParaRPr lang="sv-SE" sz="2800" dirty="0">
              <a:latin typeface="+mn-lt"/>
              <a:cs typeface="+mn-cs"/>
            </a:endParaRPr>
          </a:p>
        </p:txBody>
      </p:sp>
      <p:sp>
        <p:nvSpPr>
          <p:cNvPr id="10" name="Rounded Rectangle 9"/>
          <p:cNvSpPr>
            <a:spLocks noChangeArrowheads="1"/>
          </p:cNvSpPr>
          <p:nvPr/>
        </p:nvSpPr>
        <p:spPr bwMode="auto">
          <a:xfrm>
            <a:off x="7283597" y="3358533"/>
            <a:ext cx="967315" cy="269266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r>
              <a:rPr lang="sv-SE" sz="1100" dirty="0">
                <a:latin typeface="+mn-lt"/>
                <a:cs typeface="+mn-cs"/>
              </a:rPr>
              <a:t>Receive</a:t>
            </a:r>
          </a:p>
        </p:txBody>
      </p:sp>
      <p:cxnSp>
        <p:nvCxnSpPr>
          <p:cNvPr id="11" name="Straight Arrow Connector 59"/>
          <p:cNvCxnSpPr>
            <a:cxnSpLocks noChangeShapeType="1"/>
            <a:stCxn id="9" idx="2"/>
          </p:cNvCxnSpPr>
          <p:nvPr/>
        </p:nvCxnSpPr>
        <p:spPr bwMode="auto">
          <a:xfrm rot="16200000" flipH="1">
            <a:off x="7716666" y="2218908"/>
            <a:ext cx="117804" cy="311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" name="TextBox 17"/>
          <p:cNvSpPr txBox="1">
            <a:spLocks noChangeArrowheads="1"/>
          </p:cNvSpPr>
          <p:nvPr/>
        </p:nvSpPr>
        <p:spPr bwMode="auto">
          <a:xfrm>
            <a:off x="6715261" y="2418209"/>
            <a:ext cx="215764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sv-SE" sz="1400" b="1" dirty="0"/>
              <a:t>Long-Running Scope</a:t>
            </a:r>
            <a:endParaRPr lang="sv-SE" sz="2800" b="1" dirty="0"/>
          </a:p>
        </p:txBody>
      </p:sp>
      <p:sp>
        <p:nvSpPr>
          <p:cNvPr id="13" name="Rounded Rectangle 12"/>
          <p:cNvSpPr>
            <a:spLocks noChangeArrowheads="1"/>
          </p:cNvSpPr>
          <p:nvPr/>
        </p:nvSpPr>
        <p:spPr bwMode="auto">
          <a:xfrm>
            <a:off x="7288792" y="2854477"/>
            <a:ext cx="967316" cy="269266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r>
              <a:rPr lang="sv-SE" sz="1100" dirty="0">
                <a:latin typeface="+mn-lt"/>
                <a:cs typeface="+mn-cs"/>
              </a:rPr>
              <a:t>Send</a:t>
            </a:r>
            <a:endParaRPr lang="sv-SE" sz="2800" dirty="0">
              <a:latin typeface="+mn-lt"/>
              <a:cs typeface="+mn-cs"/>
            </a:endParaRPr>
          </a:p>
        </p:txBody>
      </p:sp>
      <p:cxnSp>
        <p:nvCxnSpPr>
          <p:cNvPr id="14" name="Straight Arrow Connector 13"/>
          <p:cNvCxnSpPr>
            <a:cxnSpLocks noChangeShapeType="1"/>
            <a:endCxn id="13" idx="0"/>
          </p:cNvCxnSpPr>
          <p:nvPr/>
        </p:nvCxnSpPr>
        <p:spPr bwMode="auto">
          <a:xfrm rot="5400000">
            <a:off x="7683020" y="2760371"/>
            <a:ext cx="183017" cy="519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Striped Right Arrow 40"/>
          <p:cNvSpPr>
            <a:spLocks/>
          </p:cNvSpPr>
          <p:nvPr/>
        </p:nvSpPr>
        <p:spPr bwMode="auto">
          <a:xfrm>
            <a:off x="6715260" y="1905971"/>
            <a:ext cx="561064" cy="236660"/>
          </a:xfrm>
          <a:custGeom>
            <a:avLst/>
            <a:gdLst>
              <a:gd name="T0" fmla="*/ 0 w 857256"/>
              <a:gd name="T1" fmla="*/ 89298 h 357190"/>
              <a:gd name="T2" fmla="*/ 11162 w 857256"/>
              <a:gd name="T3" fmla="*/ 89298 h 357190"/>
              <a:gd name="T4" fmla="*/ 11162 w 857256"/>
              <a:gd name="T5" fmla="*/ 267893 h 357190"/>
              <a:gd name="T6" fmla="*/ 0 w 857256"/>
              <a:gd name="T7" fmla="*/ 267893 h 357190"/>
              <a:gd name="T8" fmla="*/ 0 w 857256"/>
              <a:gd name="T9" fmla="*/ 89298 h 357190"/>
              <a:gd name="T10" fmla="*/ 22324 w 857256"/>
              <a:gd name="T11" fmla="*/ 89298 h 357190"/>
              <a:gd name="T12" fmla="*/ 44649 w 857256"/>
              <a:gd name="T13" fmla="*/ 89298 h 357190"/>
              <a:gd name="T14" fmla="*/ 44649 w 857256"/>
              <a:gd name="T15" fmla="*/ 267893 h 357190"/>
              <a:gd name="T16" fmla="*/ 22324 w 857256"/>
              <a:gd name="T17" fmla="*/ 267893 h 357190"/>
              <a:gd name="T18" fmla="*/ 22324 w 857256"/>
              <a:gd name="T19" fmla="*/ 89298 h 357190"/>
              <a:gd name="T20" fmla="*/ 55811 w 857256"/>
              <a:gd name="T21" fmla="*/ 89298 h 357190"/>
              <a:gd name="T22" fmla="*/ 678661 w 857256"/>
              <a:gd name="T23" fmla="*/ 89298 h 357190"/>
              <a:gd name="T24" fmla="*/ 678661 w 857256"/>
              <a:gd name="T25" fmla="*/ 0 h 357190"/>
              <a:gd name="T26" fmla="*/ 857256 w 857256"/>
              <a:gd name="T27" fmla="*/ 178595 h 357190"/>
              <a:gd name="T28" fmla="*/ 678661 w 857256"/>
              <a:gd name="T29" fmla="*/ 357190 h 357190"/>
              <a:gd name="T30" fmla="*/ 678661 w 857256"/>
              <a:gd name="T31" fmla="*/ 267893 h 357190"/>
              <a:gd name="T32" fmla="*/ 55811 w 857256"/>
              <a:gd name="T33" fmla="*/ 267893 h 357190"/>
              <a:gd name="T34" fmla="*/ 55811 w 857256"/>
              <a:gd name="T35" fmla="*/ 89298 h 35719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857256" h="357190">
                <a:moveTo>
                  <a:pt x="0" y="89298"/>
                </a:moveTo>
                <a:lnTo>
                  <a:pt x="11162" y="89298"/>
                </a:lnTo>
                <a:lnTo>
                  <a:pt x="11162" y="267893"/>
                </a:lnTo>
                <a:lnTo>
                  <a:pt x="0" y="267893"/>
                </a:lnTo>
                <a:lnTo>
                  <a:pt x="0" y="89298"/>
                </a:lnTo>
                <a:close/>
                <a:moveTo>
                  <a:pt x="22324" y="89298"/>
                </a:moveTo>
                <a:lnTo>
                  <a:pt x="44649" y="89298"/>
                </a:lnTo>
                <a:lnTo>
                  <a:pt x="44649" y="267893"/>
                </a:lnTo>
                <a:lnTo>
                  <a:pt x="22324" y="267893"/>
                </a:lnTo>
                <a:lnTo>
                  <a:pt x="22324" y="89298"/>
                </a:lnTo>
                <a:close/>
                <a:moveTo>
                  <a:pt x="55811" y="89298"/>
                </a:moveTo>
                <a:lnTo>
                  <a:pt x="678661" y="89298"/>
                </a:lnTo>
                <a:lnTo>
                  <a:pt x="678661" y="0"/>
                </a:lnTo>
                <a:lnTo>
                  <a:pt x="857256" y="178595"/>
                </a:lnTo>
                <a:lnTo>
                  <a:pt x="678661" y="357190"/>
                </a:lnTo>
                <a:lnTo>
                  <a:pt x="678661" y="267893"/>
                </a:lnTo>
                <a:lnTo>
                  <a:pt x="55811" y="267893"/>
                </a:lnTo>
                <a:lnTo>
                  <a:pt x="55811" y="89298"/>
                </a:lnTo>
                <a:close/>
              </a:path>
            </a:pathLst>
          </a:custGeom>
          <a:gradFill rotWithShape="1">
            <a:gsLst>
              <a:gs pos="0">
                <a:srgbClr val="CCD5D9"/>
              </a:gs>
              <a:gs pos="35001">
                <a:srgbClr val="DBE1E4"/>
              </a:gs>
              <a:gs pos="100000">
                <a:srgbClr val="F1F4F5"/>
              </a:gs>
            </a:gsLst>
            <a:lin ang="16200000" scaled="1"/>
          </a:gradFill>
          <a:ln w="9525" cap="flat" cmpd="sng" algn="ctr">
            <a:solidFill>
              <a:srgbClr val="899498"/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endParaRPr lang="sv-SE"/>
          </a:p>
        </p:txBody>
      </p:sp>
      <p:sp>
        <p:nvSpPr>
          <p:cNvPr id="22" name="Striped Right Arrow 40"/>
          <p:cNvSpPr>
            <a:spLocks/>
          </p:cNvSpPr>
          <p:nvPr/>
        </p:nvSpPr>
        <p:spPr bwMode="auto">
          <a:xfrm>
            <a:off x="8311845" y="2887083"/>
            <a:ext cx="561064" cy="236660"/>
          </a:xfrm>
          <a:custGeom>
            <a:avLst/>
            <a:gdLst>
              <a:gd name="T0" fmla="*/ 0 w 857256"/>
              <a:gd name="T1" fmla="*/ 89298 h 357190"/>
              <a:gd name="T2" fmla="*/ 11162 w 857256"/>
              <a:gd name="T3" fmla="*/ 89298 h 357190"/>
              <a:gd name="T4" fmla="*/ 11162 w 857256"/>
              <a:gd name="T5" fmla="*/ 267893 h 357190"/>
              <a:gd name="T6" fmla="*/ 0 w 857256"/>
              <a:gd name="T7" fmla="*/ 267893 h 357190"/>
              <a:gd name="T8" fmla="*/ 0 w 857256"/>
              <a:gd name="T9" fmla="*/ 89298 h 357190"/>
              <a:gd name="T10" fmla="*/ 22324 w 857256"/>
              <a:gd name="T11" fmla="*/ 89298 h 357190"/>
              <a:gd name="T12" fmla="*/ 44649 w 857256"/>
              <a:gd name="T13" fmla="*/ 89298 h 357190"/>
              <a:gd name="T14" fmla="*/ 44649 w 857256"/>
              <a:gd name="T15" fmla="*/ 267893 h 357190"/>
              <a:gd name="T16" fmla="*/ 22324 w 857256"/>
              <a:gd name="T17" fmla="*/ 267893 h 357190"/>
              <a:gd name="T18" fmla="*/ 22324 w 857256"/>
              <a:gd name="T19" fmla="*/ 89298 h 357190"/>
              <a:gd name="T20" fmla="*/ 55811 w 857256"/>
              <a:gd name="T21" fmla="*/ 89298 h 357190"/>
              <a:gd name="T22" fmla="*/ 678661 w 857256"/>
              <a:gd name="T23" fmla="*/ 89298 h 357190"/>
              <a:gd name="T24" fmla="*/ 678661 w 857256"/>
              <a:gd name="T25" fmla="*/ 0 h 357190"/>
              <a:gd name="T26" fmla="*/ 857256 w 857256"/>
              <a:gd name="T27" fmla="*/ 178595 h 357190"/>
              <a:gd name="T28" fmla="*/ 678661 w 857256"/>
              <a:gd name="T29" fmla="*/ 357190 h 357190"/>
              <a:gd name="T30" fmla="*/ 678661 w 857256"/>
              <a:gd name="T31" fmla="*/ 267893 h 357190"/>
              <a:gd name="T32" fmla="*/ 55811 w 857256"/>
              <a:gd name="T33" fmla="*/ 267893 h 357190"/>
              <a:gd name="T34" fmla="*/ 55811 w 857256"/>
              <a:gd name="T35" fmla="*/ 89298 h 35719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857256" h="357190">
                <a:moveTo>
                  <a:pt x="0" y="89298"/>
                </a:moveTo>
                <a:lnTo>
                  <a:pt x="11162" y="89298"/>
                </a:lnTo>
                <a:lnTo>
                  <a:pt x="11162" y="267893"/>
                </a:lnTo>
                <a:lnTo>
                  <a:pt x="0" y="267893"/>
                </a:lnTo>
                <a:lnTo>
                  <a:pt x="0" y="89298"/>
                </a:lnTo>
                <a:close/>
                <a:moveTo>
                  <a:pt x="22324" y="89298"/>
                </a:moveTo>
                <a:lnTo>
                  <a:pt x="44649" y="89298"/>
                </a:lnTo>
                <a:lnTo>
                  <a:pt x="44649" y="267893"/>
                </a:lnTo>
                <a:lnTo>
                  <a:pt x="22324" y="267893"/>
                </a:lnTo>
                <a:lnTo>
                  <a:pt x="22324" y="89298"/>
                </a:lnTo>
                <a:close/>
                <a:moveTo>
                  <a:pt x="55811" y="89298"/>
                </a:moveTo>
                <a:lnTo>
                  <a:pt x="678661" y="89298"/>
                </a:lnTo>
                <a:lnTo>
                  <a:pt x="678661" y="0"/>
                </a:lnTo>
                <a:lnTo>
                  <a:pt x="857256" y="178595"/>
                </a:lnTo>
                <a:lnTo>
                  <a:pt x="678661" y="357190"/>
                </a:lnTo>
                <a:lnTo>
                  <a:pt x="678661" y="267893"/>
                </a:lnTo>
                <a:lnTo>
                  <a:pt x="55811" y="267893"/>
                </a:lnTo>
                <a:lnTo>
                  <a:pt x="55811" y="89298"/>
                </a:lnTo>
                <a:close/>
              </a:path>
            </a:pathLst>
          </a:custGeom>
          <a:gradFill rotWithShape="1">
            <a:gsLst>
              <a:gs pos="0">
                <a:srgbClr val="CCD5D9"/>
              </a:gs>
              <a:gs pos="35001">
                <a:srgbClr val="DBE1E4"/>
              </a:gs>
              <a:gs pos="100000">
                <a:srgbClr val="F1F4F5"/>
              </a:gs>
            </a:gsLst>
            <a:lin ang="16200000" scaled="1"/>
          </a:gradFill>
          <a:ln w="9525" cap="flat" cmpd="sng" algn="ctr">
            <a:solidFill>
              <a:srgbClr val="899498"/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endParaRPr lang="sv-SE"/>
          </a:p>
        </p:txBody>
      </p:sp>
      <p:sp>
        <p:nvSpPr>
          <p:cNvPr id="23" name="Striped Right Arrow 40"/>
          <p:cNvSpPr>
            <a:spLocks/>
          </p:cNvSpPr>
          <p:nvPr/>
        </p:nvSpPr>
        <p:spPr bwMode="auto">
          <a:xfrm>
            <a:off x="6715261" y="3412505"/>
            <a:ext cx="561064" cy="236660"/>
          </a:xfrm>
          <a:custGeom>
            <a:avLst/>
            <a:gdLst>
              <a:gd name="T0" fmla="*/ 0 w 857256"/>
              <a:gd name="T1" fmla="*/ 89298 h 357190"/>
              <a:gd name="T2" fmla="*/ 11162 w 857256"/>
              <a:gd name="T3" fmla="*/ 89298 h 357190"/>
              <a:gd name="T4" fmla="*/ 11162 w 857256"/>
              <a:gd name="T5" fmla="*/ 267893 h 357190"/>
              <a:gd name="T6" fmla="*/ 0 w 857256"/>
              <a:gd name="T7" fmla="*/ 267893 h 357190"/>
              <a:gd name="T8" fmla="*/ 0 w 857256"/>
              <a:gd name="T9" fmla="*/ 89298 h 357190"/>
              <a:gd name="T10" fmla="*/ 22324 w 857256"/>
              <a:gd name="T11" fmla="*/ 89298 h 357190"/>
              <a:gd name="T12" fmla="*/ 44649 w 857256"/>
              <a:gd name="T13" fmla="*/ 89298 h 357190"/>
              <a:gd name="T14" fmla="*/ 44649 w 857256"/>
              <a:gd name="T15" fmla="*/ 267893 h 357190"/>
              <a:gd name="T16" fmla="*/ 22324 w 857256"/>
              <a:gd name="T17" fmla="*/ 267893 h 357190"/>
              <a:gd name="T18" fmla="*/ 22324 w 857256"/>
              <a:gd name="T19" fmla="*/ 89298 h 357190"/>
              <a:gd name="T20" fmla="*/ 55811 w 857256"/>
              <a:gd name="T21" fmla="*/ 89298 h 357190"/>
              <a:gd name="T22" fmla="*/ 678661 w 857256"/>
              <a:gd name="T23" fmla="*/ 89298 h 357190"/>
              <a:gd name="T24" fmla="*/ 678661 w 857256"/>
              <a:gd name="T25" fmla="*/ 0 h 357190"/>
              <a:gd name="T26" fmla="*/ 857256 w 857256"/>
              <a:gd name="T27" fmla="*/ 178595 h 357190"/>
              <a:gd name="T28" fmla="*/ 678661 w 857256"/>
              <a:gd name="T29" fmla="*/ 357190 h 357190"/>
              <a:gd name="T30" fmla="*/ 678661 w 857256"/>
              <a:gd name="T31" fmla="*/ 267893 h 357190"/>
              <a:gd name="T32" fmla="*/ 55811 w 857256"/>
              <a:gd name="T33" fmla="*/ 267893 h 357190"/>
              <a:gd name="T34" fmla="*/ 55811 w 857256"/>
              <a:gd name="T35" fmla="*/ 89298 h 35719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857256" h="357190">
                <a:moveTo>
                  <a:pt x="0" y="89298"/>
                </a:moveTo>
                <a:lnTo>
                  <a:pt x="11162" y="89298"/>
                </a:lnTo>
                <a:lnTo>
                  <a:pt x="11162" y="267893"/>
                </a:lnTo>
                <a:lnTo>
                  <a:pt x="0" y="267893"/>
                </a:lnTo>
                <a:lnTo>
                  <a:pt x="0" y="89298"/>
                </a:lnTo>
                <a:close/>
                <a:moveTo>
                  <a:pt x="22324" y="89298"/>
                </a:moveTo>
                <a:lnTo>
                  <a:pt x="44649" y="89298"/>
                </a:lnTo>
                <a:lnTo>
                  <a:pt x="44649" y="267893"/>
                </a:lnTo>
                <a:lnTo>
                  <a:pt x="22324" y="267893"/>
                </a:lnTo>
                <a:lnTo>
                  <a:pt x="22324" y="89298"/>
                </a:lnTo>
                <a:close/>
                <a:moveTo>
                  <a:pt x="55811" y="89298"/>
                </a:moveTo>
                <a:lnTo>
                  <a:pt x="678661" y="89298"/>
                </a:lnTo>
                <a:lnTo>
                  <a:pt x="678661" y="0"/>
                </a:lnTo>
                <a:lnTo>
                  <a:pt x="857256" y="178595"/>
                </a:lnTo>
                <a:lnTo>
                  <a:pt x="678661" y="357190"/>
                </a:lnTo>
                <a:lnTo>
                  <a:pt x="678661" y="267893"/>
                </a:lnTo>
                <a:lnTo>
                  <a:pt x="55811" y="267893"/>
                </a:lnTo>
                <a:lnTo>
                  <a:pt x="55811" y="89298"/>
                </a:lnTo>
                <a:close/>
              </a:path>
            </a:pathLst>
          </a:custGeom>
          <a:gradFill rotWithShape="1">
            <a:gsLst>
              <a:gs pos="0">
                <a:srgbClr val="CCD5D9"/>
              </a:gs>
              <a:gs pos="35001">
                <a:srgbClr val="DBE1E4"/>
              </a:gs>
              <a:gs pos="100000">
                <a:srgbClr val="F1F4F5"/>
              </a:gs>
            </a:gsLst>
            <a:lin ang="16200000" scaled="1"/>
          </a:gradFill>
          <a:ln w="9525" cap="flat" cmpd="sng" algn="ctr">
            <a:solidFill>
              <a:srgbClr val="899498"/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endParaRPr lang="sv-SE"/>
          </a:p>
        </p:txBody>
      </p:sp>
      <p:sp>
        <p:nvSpPr>
          <p:cNvPr id="24" name="AutoShape 5"/>
          <p:cNvSpPr>
            <a:spLocks noChangeArrowheads="1"/>
          </p:cNvSpPr>
          <p:nvPr/>
        </p:nvSpPr>
        <p:spPr bwMode="auto">
          <a:xfrm>
            <a:off x="539552" y="4346567"/>
            <a:ext cx="8465354" cy="2394801"/>
          </a:xfrm>
          <a:prstGeom prst="roundRect">
            <a:avLst>
              <a:gd name="adj" fmla="val 4167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58738" algn="l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70000"/>
              <a:buFont typeface="Wingdings" pitchFamily="2" charset="2"/>
              <a:buNone/>
            </a:pPr>
            <a:r>
              <a:rPr lang="en-US" sz="2000" dirty="0"/>
              <a:t>ACID</a:t>
            </a:r>
          </a:p>
        </p:txBody>
      </p:sp>
      <p:sp>
        <p:nvSpPr>
          <p:cNvPr id="25" name="Rounded Rectangle 24"/>
          <p:cNvSpPr>
            <a:spLocks noChangeArrowheads="1"/>
          </p:cNvSpPr>
          <p:nvPr/>
        </p:nvSpPr>
        <p:spPr bwMode="auto">
          <a:xfrm>
            <a:off x="629432" y="4792307"/>
            <a:ext cx="8123953" cy="173303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>
              <a:latin typeface="+mn-lt"/>
              <a:cs typeface="+mn-cs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78646" y="4922630"/>
            <a:ext cx="807474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sz="20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A</a:t>
            </a:r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tomic – Either everything is commits, or nothing.</a:t>
            </a:r>
          </a:p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sz="2000" b="1" dirty="0"/>
              <a:t>C</a:t>
            </a:r>
            <a:r>
              <a:rPr lang="en-US" dirty="0"/>
              <a:t>onsistent – Changes made must be correct.</a:t>
            </a:r>
          </a:p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sz="20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I</a:t>
            </a:r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solated – In-flight changes are not visible to outsiders.</a:t>
            </a:r>
          </a:p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sz="2000" b="1" dirty="0"/>
              <a:t>D</a:t>
            </a:r>
            <a:r>
              <a:rPr lang="en-US" dirty="0"/>
              <a:t>urable – When committed, all data is persisted even in case of subsequent failure.</a:t>
            </a:r>
          </a:p>
        </p:txBody>
      </p:sp>
    </p:spTree>
    <p:extLst>
      <p:ext uri="{BB962C8B-B14F-4D97-AF65-F5344CB8AC3E}">
        <p14:creationId xmlns:p14="http://schemas.microsoft.com/office/powerpoint/2010/main" val="41187509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Steps to set up Transactions</a:t>
            </a:r>
          </a:p>
        </p:txBody>
      </p:sp>
      <p:graphicFrame>
        <p:nvGraphicFramePr>
          <p:cNvPr id="3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194372"/>
              </p:ext>
            </p:extLst>
          </p:nvPr>
        </p:nvGraphicFramePr>
        <p:xfrm>
          <a:off x="395288" y="1484313"/>
          <a:ext cx="8353425" cy="4608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208452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Exceptions</a:t>
            </a:r>
          </a:p>
        </p:txBody>
      </p:sp>
      <p:sp>
        <p:nvSpPr>
          <p:cNvPr id="4" name="AutoShape 5"/>
          <p:cNvSpPr>
            <a:spLocks noChangeArrowheads="1"/>
          </p:cNvSpPr>
          <p:nvPr/>
        </p:nvSpPr>
        <p:spPr bwMode="auto">
          <a:xfrm>
            <a:off x="663308" y="4435663"/>
            <a:ext cx="4268732" cy="2017673"/>
          </a:xfrm>
          <a:prstGeom prst="roundRect">
            <a:avLst>
              <a:gd name="adj" fmla="val 4167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58738" algn="l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70000"/>
              <a:buFont typeface="Wingdings" pitchFamily="2" charset="2"/>
              <a:buNone/>
            </a:pPr>
            <a:r>
              <a:rPr lang="en-US" sz="2000" dirty="0"/>
              <a:t>Behavior of the default </a:t>
            </a:r>
            <a:br>
              <a:rPr lang="en-US" sz="2000" dirty="0"/>
            </a:br>
            <a:r>
              <a:rPr lang="en-US" sz="2000" dirty="0"/>
              <a:t>(no) exception handler</a:t>
            </a:r>
          </a:p>
        </p:txBody>
      </p:sp>
      <p:sp>
        <p:nvSpPr>
          <p:cNvPr id="5" name="Rounded Rectangle 4"/>
          <p:cNvSpPr>
            <a:spLocks noChangeArrowheads="1"/>
          </p:cNvSpPr>
          <p:nvPr/>
        </p:nvSpPr>
        <p:spPr bwMode="auto">
          <a:xfrm>
            <a:off x="846477" y="5143721"/>
            <a:ext cx="3869539" cy="106787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>
              <a:latin typeface="+mn-lt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02401" y="5205622"/>
            <a:ext cx="3749339" cy="11757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Call the compensations of nested transactions</a:t>
            </a:r>
          </a:p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Re-throw the exception</a:t>
            </a:r>
          </a:p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endParaRPr lang="en-US" dirty="0"/>
          </a:p>
        </p:txBody>
      </p:sp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799639"/>
            <a:ext cx="1904324" cy="5511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628092" y="1556792"/>
            <a:ext cx="4268732" cy="2592288"/>
          </a:xfrm>
          <a:prstGeom prst="roundRect">
            <a:avLst>
              <a:gd name="adj" fmla="val 4167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58738" algn="l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70000"/>
              <a:buFont typeface="Wingdings" pitchFamily="2" charset="2"/>
              <a:buNone/>
            </a:pPr>
            <a:r>
              <a:rPr lang="en-US" sz="2000" dirty="0"/>
              <a:t>Behavior of exception handlers</a:t>
            </a:r>
          </a:p>
        </p:txBody>
      </p:sp>
      <p:sp>
        <p:nvSpPr>
          <p:cNvPr id="12" name="Rounded Rectangle 11"/>
          <p:cNvSpPr>
            <a:spLocks noChangeArrowheads="1"/>
          </p:cNvSpPr>
          <p:nvPr/>
        </p:nvSpPr>
        <p:spPr bwMode="auto">
          <a:xfrm>
            <a:off x="811261" y="2000452"/>
            <a:ext cx="3869539" cy="200461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>
              <a:latin typeface="+mn-lt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7185" y="2072459"/>
            <a:ext cx="3749339" cy="22590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Handle exceptions in correct order.</a:t>
            </a:r>
          </a:p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Can contains any shape.</a:t>
            </a:r>
          </a:p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If no exception is thrown or re-thrown orchestration will continue executing.</a:t>
            </a:r>
          </a:p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Unhandled exception will result in a Suspended Orchestration.</a:t>
            </a:r>
          </a:p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655687" y="2456658"/>
            <a:ext cx="11430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sv-SE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Info!</a:t>
            </a:r>
          </a:p>
        </p:txBody>
      </p:sp>
      <p:pic>
        <p:nvPicPr>
          <p:cNvPr id="8" name="Picture 3" descr="C:\xxx\Ikoner\Ikoner\Application Basics\48x48\shadow\lightbulb_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4187" y="2385221"/>
            <a:ext cx="617537" cy="61753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739824" y="2885283"/>
            <a:ext cx="2802663" cy="83099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prstDash val="lgDash"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sv-S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Orchestrations do not have the failed message routing option.</a:t>
            </a:r>
          </a:p>
        </p:txBody>
      </p:sp>
      <p:pic>
        <p:nvPicPr>
          <p:cNvPr id="14" name="Picture 5" descr="C:\Users\hedbergjh\Pictures\Microsoft Clip Organizer\00432684.png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accent5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74" y="6525344"/>
            <a:ext cx="360040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5657284" y="4185602"/>
            <a:ext cx="11430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sv-SE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Info!</a:t>
            </a:r>
          </a:p>
        </p:txBody>
      </p:sp>
      <p:pic>
        <p:nvPicPr>
          <p:cNvPr id="16" name="Picture 3" descr="C:\xxx\Ikoner\Ikoner\Application Basics\48x48\shadow\lightbulb_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5784" y="4114165"/>
            <a:ext cx="617537" cy="61753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5741421" y="4614227"/>
            <a:ext cx="2802663" cy="58477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prstDash val="lgDash"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sv-S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Atomic scopes cannot have exception handlers.</a:t>
            </a:r>
          </a:p>
        </p:txBody>
      </p:sp>
    </p:spTree>
    <p:extLst>
      <p:ext uri="{BB962C8B-B14F-4D97-AF65-F5344CB8AC3E}">
        <p14:creationId xmlns:p14="http://schemas.microsoft.com/office/powerpoint/2010/main" val="3329639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  <p:bldP spid="15" grpId="0"/>
      <p:bldP spid="1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>
            <a:spLocks noChangeArrowheads="1"/>
          </p:cNvSpPr>
          <p:nvPr/>
        </p:nvSpPr>
        <p:spPr bwMode="auto">
          <a:xfrm>
            <a:off x="857250" y="4259833"/>
            <a:ext cx="7715250" cy="650924"/>
          </a:xfrm>
          <a:prstGeom prst="roundRect">
            <a:avLst>
              <a:gd name="adj" fmla="val 628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>
              <a:latin typeface="+mn-lt"/>
              <a:cs typeface="+mn-cs"/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Outline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1054100" y="1465263"/>
            <a:ext cx="7023100" cy="4676775"/>
          </a:xfrm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>
            <a:normAutofit lnSpcReduction="10000"/>
          </a:bodyPr>
          <a:lstStyle/>
          <a:p>
            <a:r>
              <a:rPr lang="en-US" sz="1400" dirty="0"/>
              <a:t>Module 1: Introduction to BizTalk Server</a:t>
            </a:r>
          </a:p>
          <a:p>
            <a:r>
              <a:rPr lang="en-US" sz="1400" dirty="0"/>
              <a:t>Module 2: Schemas</a:t>
            </a:r>
          </a:p>
          <a:p>
            <a:r>
              <a:rPr lang="en-US" sz="1400" dirty="0"/>
              <a:t>Module 3: Maps</a:t>
            </a:r>
          </a:p>
          <a:p>
            <a:r>
              <a:rPr lang="en-US" sz="1400" dirty="0"/>
              <a:t>Module 4: Testing and Deploying BizTalk projects</a:t>
            </a:r>
          </a:p>
          <a:p>
            <a:r>
              <a:rPr lang="en-US" sz="1400" dirty="0"/>
              <a:t>Module 5: Pipelines</a:t>
            </a:r>
          </a:p>
          <a:p>
            <a:r>
              <a:rPr lang="en-US" sz="1400" dirty="0"/>
              <a:t>Module 6: Routing</a:t>
            </a:r>
          </a:p>
          <a:p>
            <a:r>
              <a:rPr lang="en-US" sz="1400" dirty="0"/>
              <a:t>Module 7: Adapters</a:t>
            </a:r>
          </a:p>
          <a:p>
            <a:r>
              <a:rPr lang="en-US" sz="1400" dirty="0"/>
              <a:t>Module 8: Web Services and WCF</a:t>
            </a:r>
          </a:p>
          <a:p>
            <a:r>
              <a:rPr lang="en-US" sz="1400" dirty="0"/>
              <a:t>Module 9: Introduction to Orchestrations</a:t>
            </a:r>
          </a:p>
          <a:p>
            <a:pPr>
              <a:defRPr/>
            </a:pPr>
            <a:r>
              <a:rPr lang="sv-SE" b="1" dirty="0">
                <a:ea typeface="Times New Roman"/>
                <a:cs typeface="Times New Roman"/>
              </a:rPr>
              <a:t>Module 10: Applied Orchestrations Techniques</a:t>
            </a:r>
          </a:p>
          <a:p>
            <a:pPr lvl="1">
              <a:defRPr/>
            </a:pPr>
            <a:r>
              <a:rPr lang="sv-SE" dirty="0">
                <a:ea typeface="Times New Roman"/>
                <a:cs typeface="Times New Roman"/>
              </a:rPr>
              <a:t>Lesson 1: Applied Orchestration Techniques </a:t>
            </a:r>
          </a:p>
          <a:p>
            <a:pPr lvl="1">
              <a:defRPr/>
            </a:pPr>
            <a:r>
              <a:rPr lang="sv-SE" dirty="0">
                <a:ea typeface="Times New Roman"/>
                <a:cs typeface="Times New Roman"/>
              </a:rPr>
              <a:t>Lesson 2: Transactions</a:t>
            </a:r>
          </a:p>
          <a:p>
            <a:pPr>
              <a:defRPr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Module 11: Business Activity Monitoring</a:t>
            </a:r>
          </a:p>
          <a:p>
            <a:pPr>
              <a:defRPr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Module 12: Integrating Business Rules</a:t>
            </a:r>
          </a:p>
          <a:p>
            <a:pPr>
              <a:defRPr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Module 13: Deploying and Managing Applications </a:t>
            </a:r>
          </a:p>
          <a:p>
            <a:pPr>
              <a:defRPr/>
            </a:pPr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Extra modules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3" name="Picture 12" descr="C:\xxx\Ikoner\Ikoner\Application Basics\48x48\shadow\check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68760"/>
            <a:ext cx="398959" cy="398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4" descr="C:\xxx\Ikoner\Ikoner\Application Basics\48x48\shadow\check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568793"/>
            <a:ext cx="398959" cy="398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4" descr="C:\xxx\Ikoner\Ikoner\Application Basics\48x48\shadow\check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868826"/>
            <a:ext cx="398959" cy="398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4" descr="C:\xxx\Ikoner\Ikoner\Application Basics\48x48\shadow\check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168859"/>
            <a:ext cx="398959" cy="398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4" descr="C:\xxx\Ikoner\Ikoner\Application Basics\48x48\shadow\check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468892"/>
            <a:ext cx="398959" cy="398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4" descr="C:\xxx\Ikoner\Ikoner\Application Basics\48x48\shadow\check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768925"/>
            <a:ext cx="398959" cy="398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4" descr="C:\xxx\Ikoner\Ikoner\Application Basics\48x48\shadow\check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068958"/>
            <a:ext cx="398959" cy="398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4" descr="C:\xxx\Ikoner\Ikoner\Application Basics\48x48\shadow\check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368991"/>
            <a:ext cx="398959" cy="398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4" descr="C:\xxx\Ikoner\Ikoner\Application Basics\48x48\shadow\check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669024"/>
            <a:ext cx="398959" cy="398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54929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Compensation</a:t>
            </a: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628092" y="1556792"/>
            <a:ext cx="4268732" cy="2233060"/>
          </a:xfrm>
          <a:prstGeom prst="roundRect">
            <a:avLst>
              <a:gd name="adj" fmla="val 4167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58738" algn="l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70000"/>
              <a:buFont typeface="Wingdings" pitchFamily="2" charset="2"/>
              <a:buNone/>
            </a:pPr>
            <a:r>
              <a:rPr lang="en-US" sz="2000" dirty="0"/>
              <a:t>Behavior of compensation blocks</a:t>
            </a:r>
          </a:p>
        </p:txBody>
      </p:sp>
      <p:sp>
        <p:nvSpPr>
          <p:cNvPr id="8" name="Rounded Rectangle 7"/>
          <p:cNvSpPr>
            <a:spLocks noChangeArrowheads="1"/>
          </p:cNvSpPr>
          <p:nvPr/>
        </p:nvSpPr>
        <p:spPr bwMode="auto">
          <a:xfrm>
            <a:off x="811261" y="2000452"/>
            <a:ext cx="3869539" cy="1572564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>
              <a:latin typeface="+mn-lt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7185" y="2072459"/>
            <a:ext cx="3749339" cy="17173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Used to reverse the effect of a scope.</a:t>
            </a:r>
          </a:p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Can contain any shape.</a:t>
            </a:r>
          </a:p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Compensation does nothing by default.</a:t>
            </a:r>
          </a:p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9274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Demonstration: Compensation</a:t>
            </a:r>
          </a:p>
        </p:txBody>
      </p:sp>
      <p:pic>
        <p:nvPicPr>
          <p:cNvPr id="17413" name="Picture 2" descr="http://icons.iconarchive.com/icons/artua/mac/Play-512x5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813" y="2786063"/>
            <a:ext cx="3786187" cy="3786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4" name="TextBox 6"/>
          <p:cNvSpPr txBox="1">
            <a:spLocks noChangeArrowheads="1"/>
          </p:cNvSpPr>
          <p:nvPr/>
        </p:nvSpPr>
        <p:spPr bwMode="auto">
          <a:xfrm>
            <a:off x="500062" y="1714500"/>
            <a:ext cx="6880249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Font typeface="Arial" charset="0"/>
              <a:buChar char="•"/>
            </a:pPr>
            <a:r>
              <a:rPr lang="en-US" sz="1800" dirty="0"/>
              <a:t>Creating transactions</a:t>
            </a:r>
          </a:p>
          <a:p>
            <a:pPr eaLnBrk="1" hangingPunct="1">
              <a:buFont typeface="Arial" charset="0"/>
              <a:buChar char="•"/>
            </a:pPr>
            <a:r>
              <a:rPr lang="en-US" sz="1800" dirty="0"/>
              <a:t>Handling exceptions</a:t>
            </a:r>
          </a:p>
          <a:p>
            <a:pPr eaLnBrk="1" hangingPunct="1">
              <a:buFont typeface="Arial" charset="0"/>
              <a:buChar char="•"/>
            </a:pPr>
            <a:r>
              <a:rPr lang="en-US" sz="1800" dirty="0"/>
              <a:t>Compensating transactions</a:t>
            </a:r>
          </a:p>
        </p:txBody>
      </p:sp>
    </p:spTree>
    <p:extLst>
      <p:ext uri="{BB962C8B-B14F-4D97-AF65-F5344CB8AC3E}">
        <p14:creationId xmlns:p14="http://schemas.microsoft.com/office/powerpoint/2010/main" val="10335536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/>
          <p:cNvGrpSpPr/>
          <p:nvPr/>
        </p:nvGrpSpPr>
        <p:grpSpPr>
          <a:xfrm>
            <a:off x="467544" y="1700808"/>
            <a:ext cx="5476240" cy="4822990"/>
            <a:chOff x="467544" y="1700808"/>
            <a:chExt cx="5476240" cy="4822990"/>
          </a:xfrm>
        </p:grpSpPr>
        <p:sp>
          <p:nvSpPr>
            <p:cNvPr id="65" name="Rectangle 64"/>
            <p:cNvSpPr/>
            <p:nvPr/>
          </p:nvSpPr>
          <p:spPr bwMode="auto">
            <a:xfrm>
              <a:off x="3207480" y="4619583"/>
              <a:ext cx="2736304" cy="1904215"/>
            </a:xfrm>
            <a:prstGeom prst="rect">
              <a:avLst/>
            </a:prstGeom>
            <a:solidFill>
              <a:srgbClr val="FF0000">
                <a:alpha val="41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2"/>
                </a:buClr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467544" y="1700808"/>
              <a:ext cx="2736304" cy="4818452"/>
            </a:xfrm>
            <a:prstGeom prst="rect">
              <a:avLst/>
            </a:prstGeom>
            <a:solidFill>
              <a:srgbClr val="FF0000">
                <a:alpha val="41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2"/>
                </a:buClr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About transactions in BizTalk Server</a:t>
            </a: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3299075" y="1235895"/>
            <a:ext cx="2338436" cy="2736304"/>
          </a:xfrm>
          <a:prstGeom prst="roundRect">
            <a:avLst>
              <a:gd name="adj" fmla="val 4167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58738" algn="ctr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70000"/>
              <a:buFont typeface="Wingdings" pitchFamily="2" charset="2"/>
              <a:buNone/>
            </a:pPr>
            <a:r>
              <a:rPr lang="en-US" dirty="0"/>
              <a:t>Transactional orchestration</a:t>
            </a:r>
          </a:p>
        </p:txBody>
      </p:sp>
      <p:cxnSp>
        <p:nvCxnSpPr>
          <p:cNvPr id="14" name="Straight Arrow Connector 59"/>
          <p:cNvCxnSpPr>
            <a:cxnSpLocks noChangeShapeType="1"/>
          </p:cNvCxnSpPr>
          <p:nvPr/>
        </p:nvCxnSpPr>
        <p:spPr bwMode="auto">
          <a:xfrm flipH="1">
            <a:off x="4440278" y="3090878"/>
            <a:ext cx="5196" cy="23479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Rounded Rectangle 9"/>
          <p:cNvSpPr/>
          <p:nvPr/>
        </p:nvSpPr>
        <p:spPr bwMode="blackWhite">
          <a:xfrm>
            <a:off x="535714" y="2071678"/>
            <a:ext cx="2571768" cy="1252913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b"/>
          <a:lstStyle/>
          <a:p>
            <a:pPr marL="0" lvl="2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dirty="0">
                <a:solidFill>
                  <a:schemeClr val="tx2">
                    <a:lumMod val="25000"/>
                  </a:schemeClr>
                </a:solidFill>
              </a:rPr>
              <a:t>Receive Port</a:t>
            </a:r>
          </a:p>
        </p:txBody>
      </p:sp>
      <p:sp>
        <p:nvSpPr>
          <p:cNvPr id="29" name="Ned 45"/>
          <p:cNvSpPr/>
          <p:nvPr/>
        </p:nvSpPr>
        <p:spPr>
          <a:xfrm rot="10800000">
            <a:off x="3525199" y="4023304"/>
            <a:ext cx="785818" cy="1357322"/>
          </a:xfrm>
          <a:prstGeom prst="downArrow">
            <a:avLst/>
          </a:prstGeom>
          <a:gradFill flip="none" rotWithShape="1">
            <a:gsLst>
              <a:gs pos="50000">
                <a:srgbClr val="BFBFBF">
                  <a:alpha val="0"/>
                </a:srgbClr>
              </a:gs>
              <a:gs pos="100000">
                <a:srgbClr val="EAEAEA"/>
              </a:gs>
            </a:gsLst>
            <a:lin ang="5400000" scaled="0"/>
            <a:tileRect/>
          </a:gradFill>
          <a:ln cmpd="sng">
            <a:gradFill flip="none" rotWithShape="1">
              <a:gsLst>
                <a:gs pos="0">
                  <a:srgbClr val="BFBFBF">
                    <a:alpha val="0"/>
                  </a:srgbClr>
                </a:gs>
                <a:gs pos="100000">
                  <a:schemeClr val="bg2">
                    <a:lumMod val="40000"/>
                    <a:lumOff val="6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>
              <a:solidFill>
                <a:schemeClr val="tx2">
                  <a:lumMod val="25000"/>
                </a:schemeClr>
              </a:solidFill>
            </a:endParaRPr>
          </a:p>
        </p:txBody>
      </p:sp>
      <p:grpSp>
        <p:nvGrpSpPr>
          <p:cNvPr id="30" name="Grupp 50"/>
          <p:cNvGrpSpPr/>
          <p:nvPr/>
        </p:nvGrpSpPr>
        <p:grpSpPr>
          <a:xfrm>
            <a:off x="3500430" y="5023436"/>
            <a:ext cx="2071702" cy="1285884"/>
            <a:chOff x="3500430" y="4500570"/>
            <a:chExt cx="2071702" cy="1285884"/>
          </a:xfrm>
        </p:grpSpPr>
        <p:pic>
          <p:nvPicPr>
            <p:cNvPr id="31" name="Picture 132" descr="Volume01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500430" y="4500570"/>
              <a:ext cx="2071702" cy="1285884"/>
            </a:xfrm>
            <a:prstGeom prst="rect">
              <a:avLst/>
            </a:prstGeom>
            <a:noFill/>
          </p:spPr>
        </p:pic>
        <p:sp>
          <p:nvSpPr>
            <p:cNvPr id="32" name="textruta 46"/>
            <p:cNvSpPr txBox="1"/>
            <p:nvPr/>
          </p:nvSpPr>
          <p:spPr>
            <a:xfrm>
              <a:off x="3500430" y="5214950"/>
              <a:ext cx="20717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>
                      <a:lumMod val="25000"/>
                    </a:schemeClr>
                  </a:solidFill>
                </a:rPr>
                <a:t>Message Box</a:t>
              </a:r>
            </a:p>
          </p:txBody>
        </p:sp>
      </p:grpSp>
      <p:sp>
        <p:nvSpPr>
          <p:cNvPr id="33" name="Ned 39"/>
          <p:cNvSpPr/>
          <p:nvPr/>
        </p:nvSpPr>
        <p:spPr>
          <a:xfrm>
            <a:off x="4668207" y="4023304"/>
            <a:ext cx="785818" cy="1357322"/>
          </a:xfrm>
          <a:prstGeom prst="downArrow">
            <a:avLst/>
          </a:prstGeom>
          <a:gradFill flip="none" rotWithShape="1">
            <a:gsLst>
              <a:gs pos="50000">
                <a:srgbClr val="BFBFBF">
                  <a:alpha val="0"/>
                </a:srgbClr>
              </a:gs>
              <a:gs pos="100000">
                <a:srgbClr val="EAEAEA"/>
              </a:gs>
            </a:gsLst>
            <a:lin ang="5400000" scaled="0"/>
            <a:tileRect/>
          </a:gradFill>
          <a:ln cmpd="sng">
            <a:gradFill flip="none" rotWithShape="1">
              <a:gsLst>
                <a:gs pos="0">
                  <a:srgbClr val="BFBFBF">
                    <a:alpha val="0"/>
                  </a:srgbClr>
                </a:gs>
                <a:gs pos="100000">
                  <a:schemeClr val="bg2">
                    <a:lumMod val="40000"/>
                    <a:lumOff val="6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37" name="Bent Arrow 26"/>
          <p:cNvSpPr/>
          <p:nvPr/>
        </p:nvSpPr>
        <p:spPr bwMode="ltGray">
          <a:xfrm flipV="1">
            <a:off x="1643042" y="1805875"/>
            <a:ext cx="1785950" cy="4143405"/>
          </a:xfrm>
          <a:prstGeom prst="bentArrow">
            <a:avLst>
              <a:gd name="adj1" fmla="val 26854"/>
              <a:gd name="adj2" fmla="val 24293"/>
              <a:gd name="adj3" fmla="val 25528"/>
              <a:gd name="adj4" fmla="val 38402"/>
            </a:avLst>
          </a:prstGeom>
          <a:gradFill flip="none" rotWithShape="1">
            <a:gsLst>
              <a:gs pos="50000">
                <a:srgbClr val="BFBFBF">
                  <a:alpha val="0"/>
                </a:srgbClr>
              </a:gs>
              <a:gs pos="100000">
                <a:srgbClr val="EAEAEA"/>
              </a:gs>
            </a:gsLst>
            <a:lin ang="16200000" scaled="1"/>
            <a:tileRect/>
          </a:gradFill>
          <a:ln cmpd="sng">
            <a:gradFill flip="none" rotWithShape="1">
              <a:gsLst>
                <a:gs pos="0">
                  <a:srgbClr val="BFBFBF">
                    <a:alpha val="0"/>
                  </a:srgbClr>
                </a:gs>
                <a:gs pos="100000">
                  <a:schemeClr val="bg2">
                    <a:lumMod val="40000"/>
                    <a:lumOff val="60000"/>
                  </a:schemeClr>
                </a:gs>
              </a:gsLst>
              <a:lin ang="162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41" name="Rounded Rectangle 15"/>
          <p:cNvSpPr/>
          <p:nvPr/>
        </p:nvSpPr>
        <p:spPr bwMode="blackWhite">
          <a:xfrm>
            <a:off x="863143" y="2187355"/>
            <a:ext cx="1916909" cy="564389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tx2">
                    <a:lumMod val="25000"/>
                  </a:schemeClr>
                </a:solidFill>
              </a:rPr>
              <a:t>Transactional adapter</a:t>
            </a:r>
          </a:p>
        </p:txBody>
      </p:sp>
      <p:sp>
        <p:nvSpPr>
          <p:cNvPr id="42" name="Rounded Rectangle 41"/>
          <p:cNvSpPr/>
          <p:nvPr/>
        </p:nvSpPr>
        <p:spPr bwMode="blackWhite">
          <a:xfrm>
            <a:off x="5857884" y="2071678"/>
            <a:ext cx="2571768" cy="1252913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2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dirty="0">
                <a:solidFill>
                  <a:schemeClr val="tx2">
                    <a:lumMod val="25000"/>
                  </a:schemeClr>
                </a:solidFill>
              </a:rPr>
              <a:t>Send Port</a:t>
            </a:r>
          </a:p>
        </p:txBody>
      </p:sp>
      <p:sp>
        <p:nvSpPr>
          <p:cNvPr id="43" name="Bent Arrow 27"/>
          <p:cNvSpPr/>
          <p:nvPr/>
        </p:nvSpPr>
        <p:spPr bwMode="ltGray">
          <a:xfrm rot="16200000" flipV="1">
            <a:off x="5340053" y="3560383"/>
            <a:ext cx="2939219" cy="1668342"/>
          </a:xfrm>
          <a:prstGeom prst="bentArrow">
            <a:avLst>
              <a:gd name="adj1" fmla="val 26001"/>
              <a:gd name="adj2" fmla="val 32331"/>
              <a:gd name="adj3" fmla="val 28955"/>
              <a:gd name="adj4" fmla="val 31386"/>
            </a:avLst>
          </a:prstGeom>
          <a:gradFill flip="none" rotWithShape="1">
            <a:gsLst>
              <a:gs pos="50000">
                <a:srgbClr val="BFBFBF">
                  <a:alpha val="0"/>
                </a:srgbClr>
              </a:gs>
              <a:gs pos="100000">
                <a:srgbClr val="EAEAEA"/>
              </a:gs>
            </a:gsLst>
            <a:lin ang="16800000" scaled="0"/>
            <a:tileRect/>
          </a:gradFill>
          <a:ln cmpd="sng">
            <a:gradFill flip="none" rotWithShape="1">
              <a:gsLst>
                <a:gs pos="0">
                  <a:srgbClr val="BFBFBF">
                    <a:alpha val="0"/>
                  </a:srgbClr>
                </a:gs>
                <a:gs pos="100000">
                  <a:schemeClr val="bg2">
                    <a:lumMod val="40000"/>
                    <a:lumOff val="60000"/>
                  </a:schemeClr>
                </a:gs>
              </a:gsLst>
              <a:lin ang="162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16" name="Rounded Rectangle 15"/>
          <p:cNvSpPr>
            <a:spLocks noChangeArrowheads="1"/>
          </p:cNvSpPr>
          <p:nvPr/>
        </p:nvSpPr>
        <p:spPr bwMode="auto">
          <a:xfrm>
            <a:off x="3826660" y="2385343"/>
            <a:ext cx="1191393" cy="147570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 sz="1100" dirty="0">
              <a:latin typeface="+mn-lt"/>
              <a:cs typeface="+mn-cs"/>
            </a:endParaRPr>
          </a:p>
        </p:txBody>
      </p:sp>
      <p:sp>
        <p:nvSpPr>
          <p:cNvPr id="6" name="Rounded Rectangle 5"/>
          <p:cNvSpPr>
            <a:spLocks noChangeArrowheads="1"/>
          </p:cNvSpPr>
          <p:nvPr/>
        </p:nvSpPr>
        <p:spPr bwMode="auto">
          <a:xfrm>
            <a:off x="3963893" y="1859433"/>
            <a:ext cx="967316" cy="269266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r>
              <a:rPr lang="sv-SE" sz="1100" dirty="0">
                <a:latin typeface="+mn-lt"/>
                <a:cs typeface="+mn-cs"/>
              </a:rPr>
              <a:t>Receive</a:t>
            </a:r>
            <a:endParaRPr lang="sv-SE" sz="2800" dirty="0">
              <a:latin typeface="+mn-lt"/>
              <a:cs typeface="+mn-cs"/>
            </a:endParaRPr>
          </a:p>
        </p:txBody>
      </p:sp>
      <p:sp>
        <p:nvSpPr>
          <p:cNvPr id="7" name="Rounded Rectangle 6"/>
          <p:cNvSpPr>
            <a:spLocks noChangeArrowheads="1"/>
          </p:cNvSpPr>
          <p:nvPr/>
        </p:nvSpPr>
        <p:spPr bwMode="auto">
          <a:xfrm>
            <a:off x="3956620" y="3325668"/>
            <a:ext cx="967315" cy="269266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r>
              <a:rPr lang="sv-SE" sz="1100" dirty="0">
                <a:latin typeface="+mn-lt"/>
                <a:cs typeface="+mn-cs"/>
              </a:rPr>
              <a:t>Send</a:t>
            </a:r>
          </a:p>
        </p:txBody>
      </p:sp>
      <p:cxnSp>
        <p:nvCxnSpPr>
          <p:cNvPr id="8" name="Straight Arrow Connector 59"/>
          <p:cNvCxnSpPr>
            <a:cxnSpLocks noChangeShapeType="1"/>
            <a:stCxn id="6" idx="2"/>
          </p:cNvCxnSpPr>
          <p:nvPr/>
        </p:nvCxnSpPr>
        <p:spPr bwMode="auto">
          <a:xfrm rot="16200000" flipH="1">
            <a:off x="4389689" y="2186043"/>
            <a:ext cx="117804" cy="311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TextBox 17"/>
          <p:cNvSpPr txBox="1">
            <a:spLocks noChangeArrowheads="1"/>
          </p:cNvSpPr>
          <p:nvPr/>
        </p:nvSpPr>
        <p:spPr bwMode="auto">
          <a:xfrm>
            <a:off x="3474439" y="2385343"/>
            <a:ext cx="193623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sv-SE" sz="1400" b="1" dirty="0"/>
              <a:t>Atomic Scope</a:t>
            </a:r>
            <a:endParaRPr lang="sv-SE" sz="2800" b="1" dirty="0"/>
          </a:p>
        </p:txBody>
      </p:sp>
      <p:sp>
        <p:nvSpPr>
          <p:cNvPr id="11" name="Rounded Rectangle 10"/>
          <p:cNvSpPr>
            <a:spLocks noChangeArrowheads="1"/>
          </p:cNvSpPr>
          <p:nvPr/>
        </p:nvSpPr>
        <p:spPr bwMode="auto">
          <a:xfrm>
            <a:off x="3961815" y="2821612"/>
            <a:ext cx="967316" cy="269266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r>
              <a:rPr lang="sv-SE" sz="1100" dirty="0">
                <a:latin typeface="+mn-lt"/>
                <a:cs typeface="+mn-cs"/>
              </a:rPr>
              <a:t>Send</a:t>
            </a:r>
            <a:endParaRPr lang="sv-SE" sz="2800" dirty="0">
              <a:latin typeface="+mn-lt"/>
              <a:cs typeface="+mn-cs"/>
            </a:endParaRPr>
          </a:p>
        </p:txBody>
      </p:sp>
      <p:cxnSp>
        <p:nvCxnSpPr>
          <p:cNvPr id="12" name="Straight Arrow Connector 11"/>
          <p:cNvCxnSpPr>
            <a:cxnSpLocks noChangeShapeType="1"/>
            <a:endCxn id="11" idx="0"/>
          </p:cNvCxnSpPr>
          <p:nvPr/>
        </p:nvCxnSpPr>
        <p:spPr bwMode="auto">
          <a:xfrm rot="5400000">
            <a:off x="4356043" y="2727506"/>
            <a:ext cx="183017" cy="519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" name="Striped Right Arrow 40"/>
          <p:cNvSpPr>
            <a:spLocks/>
          </p:cNvSpPr>
          <p:nvPr/>
        </p:nvSpPr>
        <p:spPr bwMode="auto">
          <a:xfrm>
            <a:off x="3388283" y="1873106"/>
            <a:ext cx="561064" cy="236660"/>
          </a:xfrm>
          <a:custGeom>
            <a:avLst/>
            <a:gdLst>
              <a:gd name="T0" fmla="*/ 0 w 857256"/>
              <a:gd name="T1" fmla="*/ 89298 h 357190"/>
              <a:gd name="T2" fmla="*/ 11162 w 857256"/>
              <a:gd name="T3" fmla="*/ 89298 h 357190"/>
              <a:gd name="T4" fmla="*/ 11162 w 857256"/>
              <a:gd name="T5" fmla="*/ 267893 h 357190"/>
              <a:gd name="T6" fmla="*/ 0 w 857256"/>
              <a:gd name="T7" fmla="*/ 267893 h 357190"/>
              <a:gd name="T8" fmla="*/ 0 w 857256"/>
              <a:gd name="T9" fmla="*/ 89298 h 357190"/>
              <a:gd name="T10" fmla="*/ 22324 w 857256"/>
              <a:gd name="T11" fmla="*/ 89298 h 357190"/>
              <a:gd name="T12" fmla="*/ 44649 w 857256"/>
              <a:gd name="T13" fmla="*/ 89298 h 357190"/>
              <a:gd name="T14" fmla="*/ 44649 w 857256"/>
              <a:gd name="T15" fmla="*/ 267893 h 357190"/>
              <a:gd name="T16" fmla="*/ 22324 w 857256"/>
              <a:gd name="T17" fmla="*/ 267893 h 357190"/>
              <a:gd name="T18" fmla="*/ 22324 w 857256"/>
              <a:gd name="T19" fmla="*/ 89298 h 357190"/>
              <a:gd name="T20" fmla="*/ 55811 w 857256"/>
              <a:gd name="T21" fmla="*/ 89298 h 357190"/>
              <a:gd name="T22" fmla="*/ 678661 w 857256"/>
              <a:gd name="T23" fmla="*/ 89298 h 357190"/>
              <a:gd name="T24" fmla="*/ 678661 w 857256"/>
              <a:gd name="T25" fmla="*/ 0 h 357190"/>
              <a:gd name="T26" fmla="*/ 857256 w 857256"/>
              <a:gd name="T27" fmla="*/ 178595 h 357190"/>
              <a:gd name="T28" fmla="*/ 678661 w 857256"/>
              <a:gd name="T29" fmla="*/ 357190 h 357190"/>
              <a:gd name="T30" fmla="*/ 678661 w 857256"/>
              <a:gd name="T31" fmla="*/ 267893 h 357190"/>
              <a:gd name="T32" fmla="*/ 55811 w 857256"/>
              <a:gd name="T33" fmla="*/ 267893 h 357190"/>
              <a:gd name="T34" fmla="*/ 55811 w 857256"/>
              <a:gd name="T35" fmla="*/ 89298 h 35719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857256" h="357190">
                <a:moveTo>
                  <a:pt x="0" y="89298"/>
                </a:moveTo>
                <a:lnTo>
                  <a:pt x="11162" y="89298"/>
                </a:lnTo>
                <a:lnTo>
                  <a:pt x="11162" y="267893"/>
                </a:lnTo>
                <a:lnTo>
                  <a:pt x="0" y="267893"/>
                </a:lnTo>
                <a:lnTo>
                  <a:pt x="0" y="89298"/>
                </a:lnTo>
                <a:close/>
                <a:moveTo>
                  <a:pt x="22324" y="89298"/>
                </a:moveTo>
                <a:lnTo>
                  <a:pt x="44649" y="89298"/>
                </a:lnTo>
                <a:lnTo>
                  <a:pt x="44649" y="267893"/>
                </a:lnTo>
                <a:lnTo>
                  <a:pt x="22324" y="267893"/>
                </a:lnTo>
                <a:lnTo>
                  <a:pt x="22324" y="89298"/>
                </a:lnTo>
                <a:close/>
                <a:moveTo>
                  <a:pt x="55811" y="89298"/>
                </a:moveTo>
                <a:lnTo>
                  <a:pt x="678661" y="89298"/>
                </a:lnTo>
                <a:lnTo>
                  <a:pt x="678661" y="0"/>
                </a:lnTo>
                <a:lnTo>
                  <a:pt x="857256" y="178595"/>
                </a:lnTo>
                <a:lnTo>
                  <a:pt x="678661" y="357190"/>
                </a:lnTo>
                <a:lnTo>
                  <a:pt x="678661" y="267893"/>
                </a:lnTo>
                <a:lnTo>
                  <a:pt x="55811" y="267893"/>
                </a:lnTo>
                <a:lnTo>
                  <a:pt x="55811" y="89298"/>
                </a:lnTo>
                <a:close/>
              </a:path>
            </a:pathLst>
          </a:custGeom>
          <a:gradFill rotWithShape="1">
            <a:gsLst>
              <a:gs pos="0">
                <a:srgbClr val="CCD5D9"/>
              </a:gs>
              <a:gs pos="35001">
                <a:srgbClr val="DBE1E4"/>
              </a:gs>
              <a:gs pos="100000">
                <a:srgbClr val="F1F4F5"/>
              </a:gs>
            </a:gsLst>
            <a:lin ang="16200000" scaled="1"/>
          </a:gradFill>
          <a:ln w="9525" cap="flat" cmpd="sng" algn="ctr">
            <a:solidFill>
              <a:srgbClr val="899498"/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endParaRPr lang="sv-SE"/>
          </a:p>
        </p:txBody>
      </p:sp>
      <p:sp>
        <p:nvSpPr>
          <p:cNvPr id="63" name="Rounded Rectangle 62"/>
          <p:cNvSpPr>
            <a:spLocks noChangeArrowheads="1"/>
          </p:cNvSpPr>
          <p:nvPr/>
        </p:nvSpPr>
        <p:spPr bwMode="auto">
          <a:xfrm>
            <a:off x="3885874" y="3043805"/>
            <a:ext cx="1044035" cy="269266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19050" algn="ctr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r>
              <a:rPr lang="sv-SE" sz="1100" dirty="0">
                <a:ln>
                  <a:solidFill>
                    <a:schemeClr val="tx1"/>
                  </a:solidFill>
                </a:ln>
                <a:latin typeface="+mn-lt"/>
                <a:cs typeface="+mn-cs"/>
              </a:rPr>
              <a:t>Expression</a:t>
            </a:r>
            <a:endParaRPr lang="sv-SE" sz="2800" dirty="0">
              <a:ln>
                <a:solidFill>
                  <a:schemeClr val="tx1"/>
                </a:solidFill>
              </a:ln>
              <a:latin typeface="+mn-lt"/>
              <a:cs typeface="+mn-cs"/>
            </a:endParaRPr>
          </a:p>
        </p:txBody>
      </p:sp>
      <p:sp>
        <p:nvSpPr>
          <p:cNvPr id="64" name="Rounded Rectangle 63"/>
          <p:cNvSpPr>
            <a:spLocks noChangeArrowheads="1"/>
          </p:cNvSpPr>
          <p:nvPr/>
        </p:nvSpPr>
        <p:spPr bwMode="auto">
          <a:xfrm>
            <a:off x="6120650" y="1020441"/>
            <a:ext cx="2016224" cy="269266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r>
              <a:rPr lang="sv-SE" sz="1100" dirty="0">
                <a:latin typeface="+mn-lt"/>
                <a:cs typeface="+mn-cs"/>
              </a:rPr>
              <a:t>Transactional COM+ Component</a:t>
            </a:r>
            <a:endParaRPr lang="sv-SE" sz="2800" dirty="0">
              <a:latin typeface="+mn-lt"/>
              <a:cs typeface="+mn-cs"/>
            </a:endParaRPr>
          </a:p>
        </p:txBody>
      </p:sp>
      <p:cxnSp>
        <p:nvCxnSpPr>
          <p:cNvPr id="4" name="Connector: Elbow 3"/>
          <p:cNvCxnSpPr>
            <a:stCxn id="63" idx="3"/>
            <a:endCxn id="64" idx="1"/>
          </p:cNvCxnSpPr>
          <p:nvPr/>
        </p:nvCxnSpPr>
        <p:spPr bwMode="auto">
          <a:xfrm flipV="1">
            <a:off x="4929909" y="1155074"/>
            <a:ext cx="1190741" cy="2023364"/>
          </a:xfrm>
          <a:prstGeom prst="bentConnector3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39" name="Group 38"/>
          <p:cNvGrpSpPr/>
          <p:nvPr/>
        </p:nvGrpSpPr>
        <p:grpSpPr>
          <a:xfrm>
            <a:off x="-35397" y="6790386"/>
            <a:ext cx="5400600" cy="4508222"/>
            <a:chOff x="323528" y="1873106"/>
            <a:chExt cx="5400600" cy="4508222"/>
          </a:xfrm>
        </p:grpSpPr>
        <p:cxnSp>
          <p:nvCxnSpPr>
            <p:cNvPr id="28" name="Straight Connector 27"/>
            <p:cNvCxnSpPr/>
            <p:nvPr/>
          </p:nvCxnSpPr>
          <p:spPr bwMode="auto">
            <a:xfrm>
              <a:off x="5724128" y="4653136"/>
              <a:ext cx="0" cy="1728192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38" name="Group 37"/>
            <p:cNvGrpSpPr/>
            <p:nvPr/>
          </p:nvGrpSpPr>
          <p:grpSpPr>
            <a:xfrm>
              <a:off x="323528" y="1873106"/>
              <a:ext cx="5400600" cy="4508222"/>
              <a:chOff x="323528" y="1873106"/>
              <a:chExt cx="5400600" cy="4508222"/>
            </a:xfrm>
          </p:grpSpPr>
          <p:cxnSp>
            <p:nvCxnSpPr>
              <p:cNvPr id="18" name="Straight Connector 17"/>
              <p:cNvCxnSpPr/>
              <p:nvPr/>
            </p:nvCxnSpPr>
            <p:spPr bwMode="auto">
              <a:xfrm>
                <a:off x="323528" y="1873106"/>
                <a:ext cx="0" cy="4508222"/>
              </a:xfrm>
              <a:prstGeom prst="lin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1" name="Straight Connector 20"/>
              <p:cNvCxnSpPr/>
              <p:nvPr/>
            </p:nvCxnSpPr>
            <p:spPr bwMode="auto">
              <a:xfrm>
                <a:off x="323528" y="1873106"/>
                <a:ext cx="2880320" cy="0"/>
              </a:xfrm>
              <a:prstGeom prst="lin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3" name="Straight Connector 22"/>
              <p:cNvCxnSpPr/>
              <p:nvPr/>
            </p:nvCxnSpPr>
            <p:spPr bwMode="auto">
              <a:xfrm>
                <a:off x="3203848" y="1873106"/>
                <a:ext cx="0" cy="2780030"/>
              </a:xfrm>
              <a:prstGeom prst="lin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" name="Straight Connector 25"/>
              <p:cNvCxnSpPr/>
              <p:nvPr/>
            </p:nvCxnSpPr>
            <p:spPr bwMode="auto">
              <a:xfrm>
                <a:off x="3203848" y="4653136"/>
                <a:ext cx="2520280" cy="0"/>
              </a:xfrm>
              <a:prstGeom prst="lin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5" name="Straight Connector 34"/>
              <p:cNvCxnSpPr/>
              <p:nvPr/>
            </p:nvCxnSpPr>
            <p:spPr bwMode="auto">
              <a:xfrm flipH="1">
                <a:off x="323528" y="6381328"/>
                <a:ext cx="5400600" cy="0"/>
              </a:xfrm>
              <a:prstGeom prst="lin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grpSp>
        <p:nvGrpSpPr>
          <p:cNvPr id="46" name="Group 45"/>
          <p:cNvGrpSpPr/>
          <p:nvPr/>
        </p:nvGrpSpPr>
        <p:grpSpPr>
          <a:xfrm>
            <a:off x="3299075" y="1020441"/>
            <a:ext cx="5154107" cy="5498819"/>
            <a:chOff x="3299075" y="1020441"/>
            <a:chExt cx="5154107" cy="5498819"/>
          </a:xfrm>
        </p:grpSpPr>
        <p:sp>
          <p:nvSpPr>
            <p:cNvPr id="45" name="Rectangle 44"/>
            <p:cNvSpPr/>
            <p:nvPr/>
          </p:nvSpPr>
          <p:spPr bwMode="auto">
            <a:xfrm>
              <a:off x="3299075" y="1020441"/>
              <a:ext cx="5154107" cy="3599142"/>
            </a:xfrm>
            <a:prstGeom prst="rect">
              <a:avLst/>
            </a:prstGeom>
            <a:solidFill>
              <a:schemeClr val="bg1">
                <a:alpha val="59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2"/>
                </a:buClr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7" name="Rectangle 66"/>
            <p:cNvSpPr/>
            <p:nvPr/>
          </p:nvSpPr>
          <p:spPr bwMode="auto">
            <a:xfrm>
              <a:off x="5925649" y="4618171"/>
              <a:ext cx="2527533" cy="1901089"/>
            </a:xfrm>
            <a:prstGeom prst="rect">
              <a:avLst/>
            </a:prstGeom>
            <a:solidFill>
              <a:schemeClr val="bg1">
                <a:alpha val="62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2"/>
                </a:buClr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9365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About transactions in BizTalk Server</a:t>
            </a: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3299075" y="1235895"/>
            <a:ext cx="2338436" cy="2736304"/>
          </a:xfrm>
          <a:prstGeom prst="roundRect">
            <a:avLst>
              <a:gd name="adj" fmla="val 4167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58738" algn="ctr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70000"/>
              <a:buFont typeface="Wingdings" pitchFamily="2" charset="2"/>
              <a:buNone/>
            </a:pPr>
            <a:r>
              <a:rPr lang="en-US" dirty="0"/>
              <a:t>Transactional orchestration</a:t>
            </a:r>
          </a:p>
        </p:txBody>
      </p:sp>
      <p:sp>
        <p:nvSpPr>
          <p:cNvPr id="24" name="Rounded Rectangle 9"/>
          <p:cNvSpPr/>
          <p:nvPr/>
        </p:nvSpPr>
        <p:spPr bwMode="blackWhite">
          <a:xfrm>
            <a:off x="535714" y="2071678"/>
            <a:ext cx="2571768" cy="1252913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b"/>
          <a:lstStyle/>
          <a:p>
            <a:pPr marL="0" lvl="2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dirty="0">
                <a:solidFill>
                  <a:schemeClr val="tx2">
                    <a:lumMod val="25000"/>
                  </a:schemeClr>
                </a:solidFill>
              </a:rPr>
              <a:t>Receive Port</a:t>
            </a:r>
          </a:p>
        </p:txBody>
      </p:sp>
      <p:sp>
        <p:nvSpPr>
          <p:cNvPr id="37" name="Bent Arrow 26"/>
          <p:cNvSpPr/>
          <p:nvPr/>
        </p:nvSpPr>
        <p:spPr bwMode="ltGray">
          <a:xfrm flipV="1">
            <a:off x="1643042" y="1805875"/>
            <a:ext cx="1785950" cy="4143405"/>
          </a:xfrm>
          <a:prstGeom prst="bentArrow">
            <a:avLst>
              <a:gd name="adj1" fmla="val 26854"/>
              <a:gd name="adj2" fmla="val 24293"/>
              <a:gd name="adj3" fmla="val 25528"/>
              <a:gd name="adj4" fmla="val 38402"/>
            </a:avLst>
          </a:prstGeom>
          <a:gradFill flip="none" rotWithShape="1">
            <a:gsLst>
              <a:gs pos="50000">
                <a:srgbClr val="BFBFBF">
                  <a:alpha val="0"/>
                </a:srgbClr>
              </a:gs>
              <a:gs pos="100000">
                <a:srgbClr val="EAEAEA"/>
              </a:gs>
            </a:gsLst>
            <a:lin ang="16200000" scaled="1"/>
            <a:tileRect/>
          </a:gradFill>
          <a:ln cmpd="sng">
            <a:gradFill flip="none" rotWithShape="1">
              <a:gsLst>
                <a:gs pos="0">
                  <a:srgbClr val="BFBFBF">
                    <a:alpha val="0"/>
                  </a:srgbClr>
                </a:gs>
                <a:gs pos="100000">
                  <a:schemeClr val="bg2">
                    <a:lumMod val="40000"/>
                    <a:lumOff val="60000"/>
                  </a:schemeClr>
                </a:gs>
              </a:gsLst>
              <a:lin ang="162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41" name="Rounded Rectangle 15"/>
          <p:cNvSpPr/>
          <p:nvPr/>
        </p:nvSpPr>
        <p:spPr bwMode="blackWhite">
          <a:xfrm>
            <a:off x="863143" y="2187355"/>
            <a:ext cx="1916909" cy="564389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tx2">
                    <a:lumMod val="25000"/>
                  </a:schemeClr>
                </a:solidFill>
              </a:rPr>
              <a:t>Transactional adapter</a:t>
            </a:r>
          </a:p>
        </p:txBody>
      </p:sp>
      <p:sp>
        <p:nvSpPr>
          <p:cNvPr id="42" name="Rounded Rectangle 41"/>
          <p:cNvSpPr/>
          <p:nvPr/>
        </p:nvSpPr>
        <p:spPr bwMode="blackWhite">
          <a:xfrm>
            <a:off x="5857884" y="2071678"/>
            <a:ext cx="2571768" cy="1252913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2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dirty="0">
                <a:solidFill>
                  <a:schemeClr val="tx2">
                    <a:lumMod val="25000"/>
                  </a:schemeClr>
                </a:solidFill>
              </a:rPr>
              <a:t>Send Port</a:t>
            </a:r>
          </a:p>
        </p:txBody>
      </p:sp>
      <p:sp>
        <p:nvSpPr>
          <p:cNvPr id="43" name="Bent Arrow 27"/>
          <p:cNvSpPr/>
          <p:nvPr/>
        </p:nvSpPr>
        <p:spPr bwMode="ltGray">
          <a:xfrm rot="16200000" flipV="1">
            <a:off x="5340053" y="3560383"/>
            <a:ext cx="2939219" cy="1668342"/>
          </a:xfrm>
          <a:prstGeom prst="bentArrow">
            <a:avLst>
              <a:gd name="adj1" fmla="val 26001"/>
              <a:gd name="adj2" fmla="val 32331"/>
              <a:gd name="adj3" fmla="val 28955"/>
              <a:gd name="adj4" fmla="val 31386"/>
            </a:avLst>
          </a:prstGeom>
          <a:gradFill flip="none" rotWithShape="1">
            <a:gsLst>
              <a:gs pos="50000">
                <a:srgbClr val="BFBFBF">
                  <a:alpha val="0"/>
                </a:srgbClr>
              </a:gs>
              <a:gs pos="100000">
                <a:srgbClr val="EAEAEA"/>
              </a:gs>
            </a:gsLst>
            <a:lin ang="16800000" scaled="0"/>
            <a:tileRect/>
          </a:gradFill>
          <a:ln cmpd="sng">
            <a:gradFill flip="none" rotWithShape="1">
              <a:gsLst>
                <a:gs pos="0">
                  <a:srgbClr val="BFBFBF">
                    <a:alpha val="0"/>
                  </a:srgbClr>
                </a:gs>
                <a:gs pos="100000">
                  <a:schemeClr val="bg2">
                    <a:lumMod val="40000"/>
                    <a:lumOff val="60000"/>
                  </a:schemeClr>
                </a:gs>
              </a:gsLst>
              <a:lin ang="162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6" name="Rounded Rectangle 5"/>
          <p:cNvSpPr>
            <a:spLocks noChangeArrowheads="1"/>
          </p:cNvSpPr>
          <p:nvPr/>
        </p:nvSpPr>
        <p:spPr bwMode="auto">
          <a:xfrm>
            <a:off x="3963893" y="1859433"/>
            <a:ext cx="967316" cy="269266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r>
              <a:rPr lang="sv-SE" sz="1100" dirty="0">
                <a:latin typeface="+mn-lt"/>
                <a:cs typeface="+mn-cs"/>
              </a:rPr>
              <a:t>Receive</a:t>
            </a:r>
            <a:endParaRPr lang="sv-SE" sz="2800" dirty="0">
              <a:latin typeface="+mn-lt"/>
              <a:cs typeface="+mn-cs"/>
            </a:endParaRPr>
          </a:p>
        </p:txBody>
      </p:sp>
      <p:cxnSp>
        <p:nvCxnSpPr>
          <p:cNvPr id="8" name="Straight Arrow Connector 59"/>
          <p:cNvCxnSpPr>
            <a:cxnSpLocks noChangeShapeType="1"/>
            <a:stCxn id="6" idx="2"/>
          </p:cNvCxnSpPr>
          <p:nvPr/>
        </p:nvCxnSpPr>
        <p:spPr bwMode="auto">
          <a:xfrm rot="16200000" flipH="1">
            <a:off x="4389689" y="2186043"/>
            <a:ext cx="117804" cy="311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" name="Striped Right Arrow 40"/>
          <p:cNvSpPr>
            <a:spLocks/>
          </p:cNvSpPr>
          <p:nvPr/>
        </p:nvSpPr>
        <p:spPr bwMode="auto">
          <a:xfrm>
            <a:off x="3388283" y="1873106"/>
            <a:ext cx="561064" cy="236660"/>
          </a:xfrm>
          <a:custGeom>
            <a:avLst/>
            <a:gdLst>
              <a:gd name="T0" fmla="*/ 0 w 857256"/>
              <a:gd name="T1" fmla="*/ 89298 h 357190"/>
              <a:gd name="T2" fmla="*/ 11162 w 857256"/>
              <a:gd name="T3" fmla="*/ 89298 h 357190"/>
              <a:gd name="T4" fmla="*/ 11162 w 857256"/>
              <a:gd name="T5" fmla="*/ 267893 h 357190"/>
              <a:gd name="T6" fmla="*/ 0 w 857256"/>
              <a:gd name="T7" fmla="*/ 267893 h 357190"/>
              <a:gd name="T8" fmla="*/ 0 w 857256"/>
              <a:gd name="T9" fmla="*/ 89298 h 357190"/>
              <a:gd name="T10" fmla="*/ 22324 w 857256"/>
              <a:gd name="T11" fmla="*/ 89298 h 357190"/>
              <a:gd name="T12" fmla="*/ 44649 w 857256"/>
              <a:gd name="T13" fmla="*/ 89298 h 357190"/>
              <a:gd name="T14" fmla="*/ 44649 w 857256"/>
              <a:gd name="T15" fmla="*/ 267893 h 357190"/>
              <a:gd name="T16" fmla="*/ 22324 w 857256"/>
              <a:gd name="T17" fmla="*/ 267893 h 357190"/>
              <a:gd name="T18" fmla="*/ 22324 w 857256"/>
              <a:gd name="T19" fmla="*/ 89298 h 357190"/>
              <a:gd name="T20" fmla="*/ 55811 w 857256"/>
              <a:gd name="T21" fmla="*/ 89298 h 357190"/>
              <a:gd name="T22" fmla="*/ 678661 w 857256"/>
              <a:gd name="T23" fmla="*/ 89298 h 357190"/>
              <a:gd name="T24" fmla="*/ 678661 w 857256"/>
              <a:gd name="T25" fmla="*/ 0 h 357190"/>
              <a:gd name="T26" fmla="*/ 857256 w 857256"/>
              <a:gd name="T27" fmla="*/ 178595 h 357190"/>
              <a:gd name="T28" fmla="*/ 678661 w 857256"/>
              <a:gd name="T29" fmla="*/ 357190 h 357190"/>
              <a:gd name="T30" fmla="*/ 678661 w 857256"/>
              <a:gd name="T31" fmla="*/ 267893 h 357190"/>
              <a:gd name="T32" fmla="*/ 55811 w 857256"/>
              <a:gd name="T33" fmla="*/ 267893 h 357190"/>
              <a:gd name="T34" fmla="*/ 55811 w 857256"/>
              <a:gd name="T35" fmla="*/ 89298 h 35719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857256" h="357190">
                <a:moveTo>
                  <a:pt x="0" y="89298"/>
                </a:moveTo>
                <a:lnTo>
                  <a:pt x="11162" y="89298"/>
                </a:lnTo>
                <a:lnTo>
                  <a:pt x="11162" y="267893"/>
                </a:lnTo>
                <a:lnTo>
                  <a:pt x="0" y="267893"/>
                </a:lnTo>
                <a:lnTo>
                  <a:pt x="0" y="89298"/>
                </a:lnTo>
                <a:close/>
                <a:moveTo>
                  <a:pt x="22324" y="89298"/>
                </a:moveTo>
                <a:lnTo>
                  <a:pt x="44649" y="89298"/>
                </a:lnTo>
                <a:lnTo>
                  <a:pt x="44649" y="267893"/>
                </a:lnTo>
                <a:lnTo>
                  <a:pt x="22324" y="267893"/>
                </a:lnTo>
                <a:lnTo>
                  <a:pt x="22324" y="89298"/>
                </a:lnTo>
                <a:close/>
                <a:moveTo>
                  <a:pt x="55811" y="89298"/>
                </a:moveTo>
                <a:lnTo>
                  <a:pt x="678661" y="89298"/>
                </a:lnTo>
                <a:lnTo>
                  <a:pt x="678661" y="0"/>
                </a:lnTo>
                <a:lnTo>
                  <a:pt x="857256" y="178595"/>
                </a:lnTo>
                <a:lnTo>
                  <a:pt x="678661" y="357190"/>
                </a:lnTo>
                <a:lnTo>
                  <a:pt x="678661" y="267893"/>
                </a:lnTo>
                <a:lnTo>
                  <a:pt x="55811" y="267893"/>
                </a:lnTo>
                <a:lnTo>
                  <a:pt x="55811" y="89298"/>
                </a:lnTo>
                <a:close/>
              </a:path>
            </a:pathLst>
          </a:custGeom>
          <a:gradFill rotWithShape="1">
            <a:gsLst>
              <a:gs pos="0">
                <a:srgbClr val="CCD5D9"/>
              </a:gs>
              <a:gs pos="35001">
                <a:srgbClr val="DBE1E4"/>
              </a:gs>
              <a:gs pos="100000">
                <a:srgbClr val="F1F4F5"/>
              </a:gs>
            </a:gsLst>
            <a:lin ang="16200000" scaled="1"/>
          </a:gradFill>
          <a:ln w="9525" cap="flat" cmpd="sng" algn="ctr">
            <a:solidFill>
              <a:srgbClr val="899498"/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endParaRPr lang="sv-SE"/>
          </a:p>
        </p:txBody>
      </p:sp>
      <p:grpSp>
        <p:nvGrpSpPr>
          <p:cNvPr id="39" name="Group 38"/>
          <p:cNvGrpSpPr/>
          <p:nvPr/>
        </p:nvGrpSpPr>
        <p:grpSpPr>
          <a:xfrm>
            <a:off x="-35397" y="6790386"/>
            <a:ext cx="5400600" cy="4508222"/>
            <a:chOff x="323528" y="1873106"/>
            <a:chExt cx="5400600" cy="4508222"/>
          </a:xfrm>
        </p:grpSpPr>
        <p:cxnSp>
          <p:nvCxnSpPr>
            <p:cNvPr id="28" name="Straight Connector 27"/>
            <p:cNvCxnSpPr/>
            <p:nvPr/>
          </p:nvCxnSpPr>
          <p:spPr bwMode="auto">
            <a:xfrm>
              <a:off x="5724128" y="4653136"/>
              <a:ext cx="0" cy="1728192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38" name="Group 37"/>
            <p:cNvGrpSpPr/>
            <p:nvPr/>
          </p:nvGrpSpPr>
          <p:grpSpPr>
            <a:xfrm>
              <a:off x="323528" y="1873106"/>
              <a:ext cx="5400600" cy="4508222"/>
              <a:chOff x="323528" y="1873106"/>
              <a:chExt cx="5400600" cy="4508222"/>
            </a:xfrm>
          </p:grpSpPr>
          <p:cxnSp>
            <p:nvCxnSpPr>
              <p:cNvPr id="18" name="Straight Connector 17"/>
              <p:cNvCxnSpPr/>
              <p:nvPr/>
            </p:nvCxnSpPr>
            <p:spPr bwMode="auto">
              <a:xfrm>
                <a:off x="323528" y="1873106"/>
                <a:ext cx="0" cy="4508222"/>
              </a:xfrm>
              <a:prstGeom prst="lin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1" name="Straight Connector 20"/>
              <p:cNvCxnSpPr/>
              <p:nvPr/>
            </p:nvCxnSpPr>
            <p:spPr bwMode="auto">
              <a:xfrm>
                <a:off x="323528" y="1873106"/>
                <a:ext cx="2880320" cy="0"/>
              </a:xfrm>
              <a:prstGeom prst="lin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3" name="Straight Connector 22"/>
              <p:cNvCxnSpPr/>
              <p:nvPr/>
            </p:nvCxnSpPr>
            <p:spPr bwMode="auto">
              <a:xfrm>
                <a:off x="3203848" y="1873106"/>
                <a:ext cx="0" cy="2780030"/>
              </a:xfrm>
              <a:prstGeom prst="lin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" name="Straight Connector 25"/>
              <p:cNvCxnSpPr/>
              <p:nvPr/>
            </p:nvCxnSpPr>
            <p:spPr bwMode="auto">
              <a:xfrm>
                <a:off x="3203848" y="4653136"/>
                <a:ext cx="2520280" cy="0"/>
              </a:xfrm>
              <a:prstGeom prst="lin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5" name="Straight Connector 34"/>
              <p:cNvCxnSpPr/>
              <p:nvPr/>
            </p:nvCxnSpPr>
            <p:spPr bwMode="auto">
              <a:xfrm flipH="1">
                <a:off x="323528" y="6381328"/>
                <a:ext cx="5400600" cy="0"/>
              </a:xfrm>
              <a:prstGeom prst="lin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sp>
        <p:nvSpPr>
          <p:cNvPr id="40" name="Rectangle 39"/>
          <p:cNvSpPr/>
          <p:nvPr/>
        </p:nvSpPr>
        <p:spPr bwMode="auto">
          <a:xfrm>
            <a:off x="3183410" y="2229319"/>
            <a:ext cx="2579749" cy="4343499"/>
          </a:xfrm>
          <a:prstGeom prst="rect">
            <a:avLst/>
          </a:prstGeom>
          <a:solidFill>
            <a:srgbClr val="FF0000">
              <a:alpha val="41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4" name="Straight Arrow Connector 59"/>
          <p:cNvCxnSpPr>
            <a:cxnSpLocks noChangeShapeType="1"/>
          </p:cNvCxnSpPr>
          <p:nvPr/>
        </p:nvCxnSpPr>
        <p:spPr bwMode="auto">
          <a:xfrm flipH="1">
            <a:off x="4440278" y="3090878"/>
            <a:ext cx="5196" cy="23479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" name="Ned 45"/>
          <p:cNvSpPr/>
          <p:nvPr/>
        </p:nvSpPr>
        <p:spPr>
          <a:xfrm rot="10800000">
            <a:off x="3525199" y="4023304"/>
            <a:ext cx="785818" cy="1357322"/>
          </a:xfrm>
          <a:prstGeom prst="downArrow">
            <a:avLst/>
          </a:prstGeom>
          <a:gradFill flip="none" rotWithShape="1">
            <a:gsLst>
              <a:gs pos="50000">
                <a:srgbClr val="BFBFBF">
                  <a:alpha val="0"/>
                </a:srgbClr>
              </a:gs>
              <a:gs pos="100000">
                <a:srgbClr val="EAEAEA"/>
              </a:gs>
            </a:gsLst>
            <a:lin ang="5400000" scaled="0"/>
            <a:tileRect/>
          </a:gradFill>
          <a:ln cmpd="sng">
            <a:gradFill flip="none" rotWithShape="1">
              <a:gsLst>
                <a:gs pos="0">
                  <a:srgbClr val="BFBFBF">
                    <a:alpha val="0"/>
                  </a:srgbClr>
                </a:gs>
                <a:gs pos="100000">
                  <a:schemeClr val="bg2">
                    <a:lumMod val="40000"/>
                    <a:lumOff val="6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>
              <a:solidFill>
                <a:schemeClr val="tx2">
                  <a:lumMod val="25000"/>
                </a:schemeClr>
              </a:solidFill>
            </a:endParaRPr>
          </a:p>
        </p:txBody>
      </p:sp>
      <p:grpSp>
        <p:nvGrpSpPr>
          <p:cNvPr id="30" name="Grupp 50"/>
          <p:cNvGrpSpPr/>
          <p:nvPr/>
        </p:nvGrpSpPr>
        <p:grpSpPr>
          <a:xfrm>
            <a:off x="3500430" y="5023436"/>
            <a:ext cx="2071702" cy="1285884"/>
            <a:chOff x="3500430" y="4500570"/>
            <a:chExt cx="2071702" cy="1285884"/>
          </a:xfrm>
        </p:grpSpPr>
        <p:pic>
          <p:nvPicPr>
            <p:cNvPr id="31" name="Picture 132" descr="Volume01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500430" y="4500570"/>
              <a:ext cx="2071702" cy="1285884"/>
            </a:xfrm>
            <a:prstGeom prst="rect">
              <a:avLst/>
            </a:prstGeom>
            <a:noFill/>
          </p:spPr>
        </p:pic>
        <p:sp>
          <p:nvSpPr>
            <p:cNvPr id="32" name="textruta 46"/>
            <p:cNvSpPr txBox="1"/>
            <p:nvPr/>
          </p:nvSpPr>
          <p:spPr>
            <a:xfrm>
              <a:off x="3500430" y="5214950"/>
              <a:ext cx="20717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>
                      <a:lumMod val="25000"/>
                    </a:schemeClr>
                  </a:solidFill>
                </a:rPr>
                <a:t>Message Box</a:t>
              </a:r>
            </a:p>
          </p:txBody>
        </p:sp>
      </p:grpSp>
      <p:sp>
        <p:nvSpPr>
          <p:cNvPr id="33" name="Ned 39"/>
          <p:cNvSpPr/>
          <p:nvPr/>
        </p:nvSpPr>
        <p:spPr>
          <a:xfrm>
            <a:off x="4668207" y="4023304"/>
            <a:ext cx="785818" cy="1357322"/>
          </a:xfrm>
          <a:prstGeom prst="downArrow">
            <a:avLst/>
          </a:prstGeom>
          <a:gradFill flip="none" rotWithShape="1">
            <a:gsLst>
              <a:gs pos="50000">
                <a:srgbClr val="BFBFBF">
                  <a:alpha val="0"/>
                </a:srgbClr>
              </a:gs>
              <a:gs pos="100000">
                <a:srgbClr val="EAEAEA"/>
              </a:gs>
            </a:gsLst>
            <a:lin ang="5400000" scaled="0"/>
            <a:tileRect/>
          </a:gradFill>
          <a:ln cmpd="sng">
            <a:gradFill flip="none" rotWithShape="1">
              <a:gsLst>
                <a:gs pos="0">
                  <a:srgbClr val="BFBFBF">
                    <a:alpha val="0"/>
                  </a:srgbClr>
                </a:gs>
                <a:gs pos="100000">
                  <a:schemeClr val="bg2">
                    <a:lumMod val="40000"/>
                    <a:lumOff val="6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16" name="Rounded Rectangle 15"/>
          <p:cNvSpPr>
            <a:spLocks noChangeArrowheads="1"/>
          </p:cNvSpPr>
          <p:nvPr/>
        </p:nvSpPr>
        <p:spPr bwMode="auto">
          <a:xfrm>
            <a:off x="3826660" y="2385343"/>
            <a:ext cx="1191393" cy="147570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 sz="1100" dirty="0">
              <a:latin typeface="+mn-lt"/>
              <a:cs typeface="+mn-cs"/>
            </a:endParaRPr>
          </a:p>
        </p:txBody>
      </p:sp>
      <p:sp>
        <p:nvSpPr>
          <p:cNvPr id="7" name="Rounded Rectangle 6"/>
          <p:cNvSpPr>
            <a:spLocks noChangeArrowheads="1"/>
          </p:cNvSpPr>
          <p:nvPr/>
        </p:nvSpPr>
        <p:spPr bwMode="auto">
          <a:xfrm>
            <a:off x="3956620" y="3325668"/>
            <a:ext cx="967315" cy="269266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r>
              <a:rPr lang="sv-SE" sz="1100" dirty="0">
                <a:latin typeface="+mn-lt"/>
                <a:cs typeface="+mn-cs"/>
              </a:rPr>
              <a:t>Send</a:t>
            </a:r>
          </a:p>
        </p:txBody>
      </p:sp>
      <p:sp>
        <p:nvSpPr>
          <p:cNvPr id="10" name="TextBox 17"/>
          <p:cNvSpPr txBox="1">
            <a:spLocks noChangeArrowheads="1"/>
          </p:cNvSpPr>
          <p:nvPr/>
        </p:nvSpPr>
        <p:spPr bwMode="auto">
          <a:xfrm>
            <a:off x="3474439" y="2385343"/>
            <a:ext cx="193623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sv-SE" sz="1400" b="1" dirty="0"/>
              <a:t>Atomic Scope</a:t>
            </a:r>
            <a:endParaRPr lang="sv-SE" sz="2800" b="1" dirty="0"/>
          </a:p>
        </p:txBody>
      </p:sp>
      <p:sp>
        <p:nvSpPr>
          <p:cNvPr id="11" name="Rounded Rectangle 10"/>
          <p:cNvSpPr>
            <a:spLocks noChangeArrowheads="1"/>
          </p:cNvSpPr>
          <p:nvPr/>
        </p:nvSpPr>
        <p:spPr bwMode="auto">
          <a:xfrm>
            <a:off x="3961815" y="2821612"/>
            <a:ext cx="967316" cy="269266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r>
              <a:rPr lang="sv-SE" sz="1100" dirty="0">
                <a:latin typeface="+mn-lt"/>
                <a:cs typeface="+mn-cs"/>
              </a:rPr>
              <a:t>Send</a:t>
            </a:r>
            <a:endParaRPr lang="sv-SE" sz="2800" dirty="0">
              <a:latin typeface="+mn-lt"/>
              <a:cs typeface="+mn-cs"/>
            </a:endParaRPr>
          </a:p>
        </p:txBody>
      </p:sp>
      <p:cxnSp>
        <p:nvCxnSpPr>
          <p:cNvPr id="12" name="Straight Arrow Connector 11"/>
          <p:cNvCxnSpPr>
            <a:cxnSpLocks noChangeShapeType="1"/>
            <a:endCxn id="11" idx="0"/>
          </p:cNvCxnSpPr>
          <p:nvPr/>
        </p:nvCxnSpPr>
        <p:spPr bwMode="auto">
          <a:xfrm rot="5400000">
            <a:off x="4356043" y="2727506"/>
            <a:ext cx="183017" cy="519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3" name="Rounded Rectangle 62"/>
          <p:cNvSpPr>
            <a:spLocks noChangeArrowheads="1"/>
          </p:cNvSpPr>
          <p:nvPr/>
        </p:nvSpPr>
        <p:spPr bwMode="auto">
          <a:xfrm>
            <a:off x="3885874" y="3043805"/>
            <a:ext cx="1044035" cy="269266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19050" algn="ctr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r>
              <a:rPr lang="sv-SE" sz="1100" dirty="0">
                <a:ln>
                  <a:solidFill>
                    <a:schemeClr val="tx1"/>
                  </a:solidFill>
                </a:ln>
                <a:latin typeface="+mn-lt"/>
                <a:cs typeface="+mn-cs"/>
              </a:rPr>
              <a:t>Expression</a:t>
            </a:r>
            <a:endParaRPr lang="sv-SE" sz="2800" dirty="0">
              <a:ln>
                <a:solidFill>
                  <a:schemeClr val="tx1"/>
                </a:solidFill>
              </a:ln>
              <a:latin typeface="+mn-lt"/>
              <a:cs typeface="+mn-cs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5715193" y="774612"/>
            <a:ext cx="3096344" cy="866021"/>
          </a:xfrm>
          <a:prstGeom prst="rect">
            <a:avLst/>
          </a:prstGeom>
          <a:solidFill>
            <a:srgbClr val="FF0000">
              <a:alpha val="41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4" name="Rounded Rectangle 63"/>
          <p:cNvSpPr>
            <a:spLocks noChangeArrowheads="1"/>
          </p:cNvSpPr>
          <p:nvPr/>
        </p:nvSpPr>
        <p:spPr bwMode="auto">
          <a:xfrm>
            <a:off x="6120650" y="1020441"/>
            <a:ext cx="2309002" cy="269266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r>
              <a:rPr lang="sv-SE" sz="1100" dirty="0">
                <a:latin typeface="+mn-lt"/>
                <a:cs typeface="+mn-cs"/>
              </a:rPr>
              <a:t>Transactional COM+ </a:t>
            </a:r>
            <a:r>
              <a:rPr lang="sv-SE" sz="1100" dirty="0" err="1">
                <a:latin typeface="+mn-lt"/>
                <a:cs typeface="+mn-cs"/>
              </a:rPr>
              <a:t>component</a:t>
            </a:r>
            <a:endParaRPr lang="sv-SE" sz="2800" dirty="0">
              <a:latin typeface="+mn-lt"/>
              <a:cs typeface="+mn-cs"/>
            </a:endParaRPr>
          </a:p>
        </p:txBody>
      </p:sp>
      <p:cxnSp>
        <p:nvCxnSpPr>
          <p:cNvPr id="4" name="Connector: Elbow 3"/>
          <p:cNvCxnSpPr>
            <a:stCxn id="63" idx="3"/>
            <a:endCxn id="64" idx="1"/>
          </p:cNvCxnSpPr>
          <p:nvPr/>
        </p:nvCxnSpPr>
        <p:spPr bwMode="auto">
          <a:xfrm flipV="1">
            <a:off x="4929909" y="1155074"/>
            <a:ext cx="1190741" cy="2023364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9" name="Group 8"/>
          <p:cNvGrpSpPr/>
          <p:nvPr/>
        </p:nvGrpSpPr>
        <p:grpSpPr>
          <a:xfrm>
            <a:off x="395288" y="1226158"/>
            <a:ext cx="8057894" cy="5371194"/>
            <a:chOff x="395288" y="1226158"/>
            <a:chExt cx="8057894" cy="5371194"/>
          </a:xfrm>
        </p:grpSpPr>
        <p:sp>
          <p:nvSpPr>
            <p:cNvPr id="49" name="Rectangle 48"/>
            <p:cNvSpPr/>
            <p:nvPr/>
          </p:nvSpPr>
          <p:spPr bwMode="auto">
            <a:xfrm>
              <a:off x="395288" y="1226158"/>
              <a:ext cx="2788122" cy="5371194"/>
            </a:xfrm>
            <a:prstGeom prst="rect">
              <a:avLst/>
            </a:prstGeom>
            <a:solidFill>
              <a:schemeClr val="bg1">
                <a:alpha val="59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2"/>
                </a:buClr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5763159" y="1859433"/>
              <a:ext cx="2690023" cy="4659827"/>
            </a:xfrm>
            <a:prstGeom prst="rect">
              <a:avLst/>
            </a:prstGeom>
            <a:solidFill>
              <a:schemeClr val="bg1">
                <a:alpha val="6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2"/>
                </a:buClr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39273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Summary</a:t>
            </a:r>
            <a:endParaRPr lang="sv-SE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The Expression shape is a powerful tool that allows you to go beyond what the default shapes offer.</a:t>
            </a:r>
          </a:p>
          <a:p>
            <a:r>
              <a:rPr lang="sv-SE" dirty="0"/>
              <a:t>Expressions can be simplified using distinguished fields.</a:t>
            </a:r>
          </a:p>
          <a:p>
            <a:r>
              <a:rPr lang="sv-SE" dirty="0"/>
              <a:t>Correlations, convoys and zombies are some of the concepts that are involved in more advanced orchestration scenarios.</a:t>
            </a:r>
          </a:p>
          <a:p>
            <a:r>
              <a:rPr lang="sv-SE" dirty="0"/>
              <a:t>The Scope shape offers transactional behavior and the handling of exceptions and performing of compensating logic.</a:t>
            </a:r>
          </a:p>
        </p:txBody>
      </p:sp>
    </p:spTree>
    <p:extLst>
      <p:ext uri="{BB962C8B-B14F-4D97-AF65-F5344CB8AC3E}">
        <p14:creationId xmlns:p14="http://schemas.microsoft.com/office/powerpoint/2010/main" val="37440709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Q &amp; A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r>
              <a:rPr lang="sv-SE" dirty="0"/>
              <a:t>Applied Orchestration Techniques</a:t>
            </a:r>
          </a:p>
        </p:txBody>
      </p:sp>
    </p:spTree>
    <p:extLst>
      <p:ext uri="{BB962C8B-B14F-4D97-AF65-F5344CB8AC3E}">
        <p14:creationId xmlns:p14="http://schemas.microsoft.com/office/powerpoint/2010/main" val="27261683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Hands-On-Labs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483768" y="1484313"/>
            <a:ext cx="6264945" cy="4608512"/>
          </a:xfrm>
          <a:ln w="19050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v-SE" dirty="0"/>
              <a:t>Implementing Transactions</a:t>
            </a:r>
          </a:p>
          <a:p>
            <a:pPr lvl="1"/>
            <a:r>
              <a:rPr lang="sv-SE" dirty="0"/>
              <a:t>Configure orchestration to use transactions</a:t>
            </a:r>
          </a:p>
          <a:p>
            <a:pPr lvl="1"/>
            <a:r>
              <a:rPr lang="sv-SE" dirty="0"/>
              <a:t>Create business transactions</a:t>
            </a:r>
          </a:p>
          <a:p>
            <a:pPr lvl="1"/>
            <a:r>
              <a:rPr lang="sv-SE" dirty="0"/>
              <a:t>Handle exceptions</a:t>
            </a:r>
          </a:p>
          <a:p>
            <a:pPr lvl="1"/>
            <a:r>
              <a:rPr lang="sv-SE" dirty="0"/>
              <a:t>Configure compensation</a:t>
            </a:r>
          </a:p>
          <a:p>
            <a:pPr lvl="1"/>
            <a:r>
              <a:rPr lang="sv-SE" dirty="0"/>
              <a:t>Build and deploy, start and test the orchestration</a:t>
            </a:r>
          </a:p>
        </p:txBody>
      </p:sp>
      <p:pic>
        <p:nvPicPr>
          <p:cNvPr id="8" name="Picture 2" descr="C:\Users\hedbergjh\AppData\Local\Microsoft\Windows\Temporary Internet Files\Content.IE5\J28LFE4J\MC900441282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908720"/>
            <a:ext cx="1656183" cy="1656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hedbergjh\AppData\Local\Microsoft\Windows\Temporary Internet Files\Content.IE5\5WVNV7T6\MP900316349[1]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217"/>
          <a:stretch/>
        </p:blipFill>
        <p:spPr bwMode="auto">
          <a:xfrm>
            <a:off x="694857" y="1484784"/>
            <a:ext cx="1768112" cy="4608512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38983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Quiz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What is a convoy?</a:t>
            </a:r>
          </a:p>
          <a:p>
            <a:r>
              <a:rPr lang="sv-SE" dirty="0"/>
              <a:t>What are distinguished fields?</a:t>
            </a:r>
          </a:p>
          <a:p>
            <a:r>
              <a:rPr lang="sv-SE" dirty="0"/>
              <a:t>What types or transactions can be configured on the Scope shape?</a:t>
            </a:r>
          </a:p>
        </p:txBody>
      </p:sp>
      <p:pic>
        <p:nvPicPr>
          <p:cNvPr id="9" name="Picture 2" descr="C:\Users\hedbergjh\AppData\Local\Microsoft\Windows\Temporary Internet Files\Content.IE5\I8B783MH\MC900434901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4581128"/>
            <a:ext cx="1603871" cy="1603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0085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en-US" dirty="0"/>
              <a:t>Lesson 1: APPLIED orchestration techniques</a:t>
            </a:r>
            <a:endParaRPr lang="sv-SE" dirty="0"/>
          </a:p>
        </p:txBody>
      </p:sp>
      <p:sp>
        <p:nvSpPr>
          <p:cNvPr id="14339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Wingdings" pitchFamily="2" charset="2"/>
              <a:buChar char="§"/>
            </a:pPr>
            <a:r>
              <a:rPr lang="en-US" dirty="0"/>
              <a:t>Using Expressions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dirty="0"/>
              <a:t>Calling pipelines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dirty="0"/>
              <a:t>Correlation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dirty="0"/>
              <a:t>Convoys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A739CF9-FA65-4AD2-B2DD-5CC07C24D878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Using the Expression shape</a:t>
            </a:r>
          </a:p>
        </p:txBody>
      </p:sp>
      <p:sp>
        <p:nvSpPr>
          <p:cNvPr id="4" name="AutoShape 5"/>
          <p:cNvSpPr>
            <a:spLocks noChangeArrowheads="1"/>
          </p:cNvSpPr>
          <p:nvPr/>
        </p:nvSpPr>
        <p:spPr bwMode="auto">
          <a:xfrm>
            <a:off x="663308" y="1490746"/>
            <a:ext cx="4683261" cy="2553785"/>
          </a:xfrm>
          <a:prstGeom prst="roundRect">
            <a:avLst>
              <a:gd name="adj" fmla="val 4167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58738" algn="l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70000"/>
              <a:buFont typeface="Wingdings" pitchFamily="2" charset="2"/>
              <a:buNone/>
            </a:pPr>
            <a:r>
              <a:rPr lang="en-US" sz="2000" dirty="0"/>
              <a:t>Use Expression shape to</a:t>
            </a:r>
          </a:p>
        </p:txBody>
      </p:sp>
      <p:sp>
        <p:nvSpPr>
          <p:cNvPr id="5" name="Rounded Rectangle 4"/>
          <p:cNvSpPr>
            <a:spLocks noChangeArrowheads="1"/>
          </p:cNvSpPr>
          <p:nvPr/>
        </p:nvSpPr>
        <p:spPr bwMode="auto">
          <a:xfrm>
            <a:off x="846477" y="1936487"/>
            <a:ext cx="4286250" cy="1858516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>
              <a:latin typeface="+mn-lt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02401" y="2130161"/>
            <a:ext cx="4229043" cy="191437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Enter </a:t>
            </a:r>
            <a:r>
              <a:rPr lang="en-US" i="1" dirty="0"/>
              <a:t>simple</a:t>
            </a:r>
            <a:r>
              <a:rPr lang="en-US" dirty="0"/>
              <a:t> XLANG/s (C#) statements.</a:t>
            </a:r>
          </a:p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Do variable manipulation.</a:t>
            </a:r>
          </a:p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Extract message data through </a:t>
            </a:r>
            <a:r>
              <a:rPr lang="en-US" dirty="0" err="1"/>
              <a:t>xpaths</a:t>
            </a:r>
            <a:endParaRPr lang="en-US" dirty="0"/>
          </a:p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Make .NET calls to external API’s</a:t>
            </a:r>
          </a:p>
          <a:p>
            <a:pPr marL="742950" lvl="1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Including BizTalk Server API’s</a:t>
            </a:r>
          </a:p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1052" y="4373760"/>
            <a:ext cx="11430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sv-SE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Hint!</a:t>
            </a:r>
          </a:p>
        </p:txBody>
      </p:sp>
      <p:pic>
        <p:nvPicPr>
          <p:cNvPr id="8" name="Picture 3" descr="C:\xxx\Ikoner\Ikoner\Application Basics\48x48\shadow\lightbulb_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302323"/>
            <a:ext cx="617537" cy="61753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195189" y="4802385"/>
            <a:ext cx="3464340" cy="830997"/>
          </a:xfrm>
          <a:prstGeom prst="rect">
            <a:avLst/>
          </a:prstGeom>
          <a:noFill/>
          <a:ln w="3175">
            <a:solidFill>
              <a:schemeClr val="tx1"/>
            </a:solidFill>
            <a:prstDash val="lgDash"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sv-S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Expressions of different types are used in other places as well, like the Assign, Decide and Loop shapes.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547533" y="4373415"/>
            <a:ext cx="17281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sv-SE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Caution!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631670" y="4802040"/>
            <a:ext cx="3132315" cy="830997"/>
          </a:xfrm>
          <a:prstGeom prst="rect">
            <a:avLst/>
          </a:prstGeom>
          <a:noFill/>
          <a:ln w="3175">
            <a:solidFill>
              <a:schemeClr val="tx1"/>
            </a:solidFill>
            <a:prstDash val="lgDash"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sv-S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Although you can, do NOT write lengthy and complex logic within Expression shapes.</a:t>
            </a:r>
          </a:p>
        </p:txBody>
      </p:sp>
      <p:pic>
        <p:nvPicPr>
          <p:cNvPr id="13" name="Picture 3" descr="C:\Users\hedbergjh\AppData\Local\Microsoft\Windows\Temporary Internet Files\Content.IE5\E9BNOCZB\MC900434750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9461" y="4360250"/>
            <a:ext cx="701824" cy="701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5" descr="C:\Users\hedbergjh\Pictures\Microsoft Clip Organizer\00432684.png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accent5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74" y="6525344"/>
            <a:ext cx="360040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1300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  <p:bldP spid="11" grpId="0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xpath function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95536" y="5733256"/>
            <a:ext cx="8064896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itchFamily="49" charset="0"/>
                <a:cs typeface="Consolas" pitchFamily="49" charset="0"/>
              </a:rPr>
              <a:t>xpath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200" b="1" dirty="0" err="1">
                <a:latin typeface="Consolas" pitchFamily="49" charset="0"/>
                <a:cs typeface="Consolas" pitchFamily="49" charset="0"/>
              </a:rPr>
              <a:t>CustomerMessage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,"/*[local-name()='Customers' and namespace-</a:t>
            </a:r>
            <a:r>
              <a:rPr lang="en-US" sz="1200" b="1" dirty="0" err="1">
                <a:latin typeface="Consolas" pitchFamily="49" charset="0"/>
                <a:cs typeface="Consolas" pitchFamily="49" charset="0"/>
              </a:rPr>
              <a:t>uri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()='http://NWMessaging.CustomerOrderFlatFile']/*[local-name()='Customer' and namespace-</a:t>
            </a:r>
            <a:r>
              <a:rPr lang="en-US" sz="1200" b="1" dirty="0" err="1">
                <a:latin typeface="Consolas" pitchFamily="49" charset="0"/>
                <a:cs typeface="Consolas" pitchFamily="49" charset="0"/>
              </a:rPr>
              <a:t>uri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()='']/*[local-name()='</a:t>
            </a:r>
            <a:r>
              <a:rPr lang="en-US" sz="1200" b="1" dirty="0" err="1">
                <a:latin typeface="Consolas" pitchFamily="49" charset="0"/>
                <a:cs typeface="Consolas" pitchFamily="49" charset="0"/>
              </a:rPr>
              <a:t>ContactNo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' and namespace-</a:t>
            </a:r>
            <a:r>
              <a:rPr lang="en-US" sz="1200" b="1" dirty="0" err="1">
                <a:latin typeface="Consolas" pitchFamily="49" charset="0"/>
                <a:cs typeface="Consolas" pitchFamily="49" charset="0"/>
              </a:rPr>
              <a:t>uri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()='']") = "123";</a:t>
            </a:r>
            <a:endParaRPr lang="sv-SE" sz="12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663308" y="1490746"/>
            <a:ext cx="4683261" cy="2676896"/>
          </a:xfrm>
          <a:prstGeom prst="roundRect">
            <a:avLst>
              <a:gd name="adj" fmla="val 4167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58738" algn="l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70000"/>
              <a:buFont typeface="Wingdings" pitchFamily="2" charset="2"/>
              <a:buNone/>
            </a:pPr>
            <a:r>
              <a:rPr lang="en-US" sz="2000" dirty="0" err="1"/>
              <a:t>xpath</a:t>
            </a:r>
            <a:r>
              <a:rPr lang="en-US" sz="2000" dirty="0"/>
              <a:t> function</a:t>
            </a:r>
          </a:p>
        </p:txBody>
      </p:sp>
      <p:sp>
        <p:nvSpPr>
          <p:cNvPr id="6" name="Rounded Rectangle 5"/>
          <p:cNvSpPr>
            <a:spLocks noChangeArrowheads="1"/>
          </p:cNvSpPr>
          <p:nvPr/>
        </p:nvSpPr>
        <p:spPr bwMode="auto">
          <a:xfrm>
            <a:off x="846477" y="1936486"/>
            <a:ext cx="4286250" cy="1996569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>
              <a:latin typeface="+mn-lt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02402" y="2130161"/>
            <a:ext cx="4330326" cy="20374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Can be used in expressions.</a:t>
            </a:r>
          </a:p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Provides read and write access to a message or part of a message.</a:t>
            </a:r>
          </a:p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Write access is only permitted from within an Assign shape.</a:t>
            </a:r>
          </a:p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Not schema aware.</a:t>
            </a:r>
          </a:p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3326" y="2681610"/>
            <a:ext cx="4109098" cy="2737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943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Simplifying Expressions using Distinguished fields</a:t>
            </a:r>
          </a:p>
        </p:txBody>
      </p:sp>
      <p:sp>
        <p:nvSpPr>
          <p:cNvPr id="4" name="AutoShape 5"/>
          <p:cNvSpPr>
            <a:spLocks noChangeArrowheads="1"/>
          </p:cNvSpPr>
          <p:nvPr/>
        </p:nvSpPr>
        <p:spPr bwMode="auto">
          <a:xfrm>
            <a:off x="663308" y="1490746"/>
            <a:ext cx="4683261" cy="2553785"/>
          </a:xfrm>
          <a:prstGeom prst="roundRect">
            <a:avLst>
              <a:gd name="adj" fmla="val 4167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58738" algn="l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70000"/>
              <a:buFont typeface="Wingdings" pitchFamily="2" charset="2"/>
              <a:buNone/>
            </a:pPr>
            <a:r>
              <a:rPr lang="en-US" sz="2000" dirty="0"/>
              <a:t>Distinguished fields</a:t>
            </a:r>
          </a:p>
        </p:txBody>
      </p:sp>
      <p:sp>
        <p:nvSpPr>
          <p:cNvPr id="5" name="Rounded Rectangle 4"/>
          <p:cNvSpPr>
            <a:spLocks noChangeArrowheads="1"/>
          </p:cNvSpPr>
          <p:nvPr/>
        </p:nvSpPr>
        <p:spPr bwMode="auto">
          <a:xfrm>
            <a:off x="846477" y="1936487"/>
            <a:ext cx="4286250" cy="1858516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>
              <a:latin typeface="+mn-lt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02401" y="2130161"/>
            <a:ext cx="3948517" cy="139730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Aliases for </a:t>
            </a:r>
            <a:r>
              <a:rPr lang="en-US" dirty="0" err="1"/>
              <a:t>xpath</a:t>
            </a:r>
            <a:r>
              <a:rPr lang="en-US" dirty="0"/>
              <a:t> statements</a:t>
            </a:r>
          </a:p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Lightweight, better performance then </a:t>
            </a:r>
            <a:br>
              <a:rPr lang="en-US" dirty="0"/>
            </a:br>
            <a:r>
              <a:rPr lang="en-US" dirty="0"/>
              <a:t>promoted fields</a:t>
            </a:r>
          </a:p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Fields are made distinguished through</a:t>
            </a:r>
            <a:br>
              <a:rPr lang="en-US" dirty="0"/>
            </a:br>
            <a:r>
              <a:rPr lang="en-US" dirty="0"/>
              <a:t>the </a:t>
            </a:r>
            <a:r>
              <a:rPr lang="en-US" i="1" dirty="0"/>
              <a:t>Promote Properties</a:t>
            </a:r>
            <a:r>
              <a:rPr lang="en-US" dirty="0"/>
              <a:t> dialog.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4293096"/>
            <a:ext cx="3888432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itchFamily="49" charset="0"/>
                <a:cs typeface="Consolas" pitchFamily="49" charset="0"/>
              </a:rPr>
              <a:t>CustomerMessage.Customer.ContactNo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= "123";</a:t>
            </a:r>
            <a:endParaRPr lang="sv-SE" sz="12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47503" y="5265722"/>
            <a:ext cx="17281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sv-SE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Caution!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31640" y="5694347"/>
            <a:ext cx="5400600" cy="830997"/>
          </a:xfrm>
          <a:prstGeom prst="rect">
            <a:avLst/>
          </a:prstGeom>
          <a:noFill/>
          <a:ln w="3175">
            <a:solidFill>
              <a:schemeClr val="tx1"/>
            </a:solidFill>
            <a:prstDash val="lgDash"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sv-S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 Distinguished fields are stored in the message together with the namespace, the context of the message can grow much bigger then the message it self.</a:t>
            </a:r>
          </a:p>
        </p:txBody>
      </p:sp>
      <p:pic>
        <p:nvPicPr>
          <p:cNvPr id="10" name="Picture 3" descr="C:\Users\hedbergjh\AppData\Local\Microsoft\Windows\Temporary Internet Files\Content.IE5\E9BNOCZB\MC900434750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431" y="5252557"/>
            <a:ext cx="701824" cy="701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0014" y="2966748"/>
            <a:ext cx="3930306" cy="2362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181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Calling pipelines from within Orchestrations</a:t>
            </a:r>
          </a:p>
        </p:txBody>
      </p:sp>
      <p:sp>
        <p:nvSpPr>
          <p:cNvPr id="4" name="AutoShape 5"/>
          <p:cNvSpPr>
            <a:spLocks noChangeArrowheads="1"/>
          </p:cNvSpPr>
          <p:nvPr/>
        </p:nvSpPr>
        <p:spPr bwMode="auto">
          <a:xfrm>
            <a:off x="663308" y="1490747"/>
            <a:ext cx="4683261" cy="2370302"/>
          </a:xfrm>
          <a:prstGeom prst="roundRect">
            <a:avLst>
              <a:gd name="adj" fmla="val 4167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58738" algn="l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70000"/>
              <a:buFont typeface="Wingdings" pitchFamily="2" charset="2"/>
              <a:buNone/>
            </a:pPr>
            <a:r>
              <a:rPr lang="en-US" sz="2000" dirty="0"/>
              <a:t>Calling Receive pipelines</a:t>
            </a:r>
          </a:p>
        </p:txBody>
      </p:sp>
      <p:sp>
        <p:nvSpPr>
          <p:cNvPr id="5" name="Rounded Rectangle 4"/>
          <p:cNvSpPr>
            <a:spLocks noChangeArrowheads="1"/>
          </p:cNvSpPr>
          <p:nvPr/>
        </p:nvSpPr>
        <p:spPr bwMode="auto">
          <a:xfrm>
            <a:off x="846477" y="1936487"/>
            <a:ext cx="4286250" cy="170853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>
              <a:latin typeface="+mn-lt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02401" y="2130161"/>
            <a:ext cx="4442242" cy="18158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Can be used to for example split messages</a:t>
            </a:r>
          </a:p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Consumes a single message</a:t>
            </a:r>
          </a:p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Returns a single or many messages</a:t>
            </a:r>
          </a:p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Done from within an atomic scope, </a:t>
            </a:r>
            <a:br>
              <a:rPr lang="en-US" dirty="0"/>
            </a:br>
            <a:r>
              <a:rPr lang="en-US" dirty="0"/>
              <a:t>typically in an Expression shape</a:t>
            </a:r>
          </a:p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endParaRPr lang="en-US" dirty="0"/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2267744" y="4091419"/>
            <a:ext cx="5328592" cy="2217901"/>
          </a:xfrm>
          <a:prstGeom prst="roundRect">
            <a:avLst>
              <a:gd name="adj" fmla="val 4167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58738" algn="l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70000"/>
              <a:buFont typeface="Wingdings" pitchFamily="2" charset="2"/>
              <a:buNone/>
            </a:pPr>
            <a:r>
              <a:rPr lang="en-US" sz="2000" dirty="0"/>
              <a:t>Calling Send pipelines</a:t>
            </a:r>
          </a:p>
        </p:txBody>
      </p:sp>
      <p:sp>
        <p:nvSpPr>
          <p:cNvPr id="8" name="Rounded Rectangle 7"/>
          <p:cNvSpPr>
            <a:spLocks noChangeArrowheads="1"/>
          </p:cNvSpPr>
          <p:nvPr/>
        </p:nvSpPr>
        <p:spPr bwMode="auto">
          <a:xfrm>
            <a:off x="2450912" y="4537160"/>
            <a:ext cx="4888686" cy="1556136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>
              <a:latin typeface="+mn-lt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06837" y="4730834"/>
            <a:ext cx="4979120" cy="127419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Can be used to for example aggregate messages</a:t>
            </a:r>
          </a:p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Consumes a single or many messages</a:t>
            </a:r>
          </a:p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Returns a single message</a:t>
            </a:r>
          </a:p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Performed from within an Assign shape</a:t>
            </a:r>
          </a:p>
        </p:txBody>
      </p:sp>
    </p:spTree>
    <p:extLst>
      <p:ext uri="{BB962C8B-B14F-4D97-AF65-F5344CB8AC3E}">
        <p14:creationId xmlns:p14="http://schemas.microsoft.com/office/powerpoint/2010/main" val="1266470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Correlating messages</a:t>
            </a:r>
          </a:p>
        </p:txBody>
      </p:sp>
      <p:sp>
        <p:nvSpPr>
          <p:cNvPr id="4" name="AutoShape 5"/>
          <p:cNvSpPr>
            <a:spLocks noChangeArrowheads="1"/>
          </p:cNvSpPr>
          <p:nvPr/>
        </p:nvSpPr>
        <p:spPr bwMode="auto">
          <a:xfrm>
            <a:off x="663309" y="1490747"/>
            <a:ext cx="3442010" cy="2010261"/>
          </a:xfrm>
          <a:prstGeom prst="roundRect">
            <a:avLst>
              <a:gd name="adj" fmla="val 4167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58738" algn="l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70000"/>
              <a:buFont typeface="Wingdings" pitchFamily="2" charset="2"/>
              <a:buNone/>
            </a:pPr>
            <a:r>
              <a:rPr lang="en-US" sz="2000" dirty="0"/>
              <a:t>Automatic correlation</a:t>
            </a:r>
          </a:p>
        </p:txBody>
      </p:sp>
      <p:sp>
        <p:nvSpPr>
          <p:cNvPr id="5" name="Rounded Rectangle 4"/>
          <p:cNvSpPr>
            <a:spLocks noChangeArrowheads="1"/>
          </p:cNvSpPr>
          <p:nvPr/>
        </p:nvSpPr>
        <p:spPr bwMode="auto">
          <a:xfrm>
            <a:off x="846477" y="1936487"/>
            <a:ext cx="2987281" cy="134849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>
              <a:latin typeface="+mn-lt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02401" y="2130161"/>
            <a:ext cx="2741456" cy="6340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Request-Response ports</a:t>
            </a:r>
          </a:p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Self-correlating ports</a:t>
            </a: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3275856" y="3969248"/>
            <a:ext cx="5328592" cy="2196056"/>
          </a:xfrm>
          <a:prstGeom prst="roundRect">
            <a:avLst>
              <a:gd name="adj" fmla="val 4167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58738" algn="l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70000"/>
              <a:buFont typeface="Wingdings" pitchFamily="2" charset="2"/>
              <a:buNone/>
            </a:pPr>
            <a:r>
              <a:rPr lang="en-US" sz="2000" dirty="0"/>
              <a:t>Manual correlation / Correlation Sets</a:t>
            </a:r>
          </a:p>
        </p:txBody>
      </p:sp>
      <p:sp>
        <p:nvSpPr>
          <p:cNvPr id="8" name="Rounded Rectangle 7"/>
          <p:cNvSpPr>
            <a:spLocks noChangeArrowheads="1"/>
          </p:cNvSpPr>
          <p:nvPr/>
        </p:nvSpPr>
        <p:spPr bwMode="auto">
          <a:xfrm>
            <a:off x="3459024" y="4414988"/>
            <a:ext cx="4929400" cy="159098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>
              <a:latin typeface="+mn-lt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14948" y="4608662"/>
            <a:ext cx="4895764" cy="139730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Manual correlation involves setting up a </a:t>
            </a:r>
            <a:br>
              <a:rPr lang="en-US" dirty="0"/>
            </a:br>
            <a:r>
              <a:rPr lang="en-US" dirty="0"/>
              <a:t>correlation type and initializing a correlation set.</a:t>
            </a:r>
          </a:p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A Correlation set is an initialized correlation type </a:t>
            </a:r>
            <a:br>
              <a:rPr lang="en-US" dirty="0"/>
            </a:br>
            <a:r>
              <a:rPr lang="en-US" dirty="0"/>
              <a:t>with properties and values</a:t>
            </a:r>
          </a:p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Values can come from context as well as data</a:t>
            </a:r>
          </a:p>
        </p:txBody>
      </p:sp>
    </p:spTree>
    <p:extLst>
      <p:ext uri="{BB962C8B-B14F-4D97-AF65-F5344CB8AC3E}">
        <p14:creationId xmlns:p14="http://schemas.microsoft.com/office/powerpoint/2010/main" val="133291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AutoShape 5"/>
          <p:cNvSpPr>
            <a:spLocks noChangeArrowheads="1"/>
          </p:cNvSpPr>
          <p:nvPr/>
        </p:nvSpPr>
        <p:spPr bwMode="auto">
          <a:xfrm>
            <a:off x="772521" y="1938082"/>
            <a:ext cx="4159519" cy="4659270"/>
          </a:xfrm>
          <a:prstGeom prst="roundRect">
            <a:avLst>
              <a:gd name="adj" fmla="val 4167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58738" algn="l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70000"/>
              <a:buFont typeface="Wingdings" pitchFamily="2" charset="2"/>
              <a:buNone/>
            </a:pPr>
            <a:r>
              <a:rPr lang="en-US" sz="2000" dirty="0"/>
              <a:t>Orchestration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Correlating messages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Working with correlation sets</a:t>
            </a:r>
          </a:p>
          <a:p>
            <a:endParaRPr lang="sv-SE" dirty="0"/>
          </a:p>
        </p:txBody>
      </p:sp>
      <p:grpSp>
        <p:nvGrpSpPr>
          <p:cNvPr id="10" name="Group 9"/>
          <p:cNvGrpSpPr/>
          <p:nvPr/>
        </p:nvGrpSpPr>
        <p:grpSpPr>
          <a:xfrm>
            <a:off x="6874313" y="4857393"/>
            <a:ext cx="1325656" cy="1916404"/>
            <a:chOff x="4286248" y="1357298"/>
            <a:chExt cx="1841120" cy="26523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" name="Folded Corner 10"/>
            <p:cNvSpPr/>
            <p:nvPr/>
          </p:nvSpPr>
          <p:spPr bwMode="auto">
            <a:xfrm rot="10800000">
              <a:off x="4286248" y="1357298"/>
              <a:ext cx="1714512" cy="2286016"/>
            </a:xfrm>
            <a:prstGeom prst="foldedCorner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0" tIns="0" rIns="0" bIns="0" anchor="ctr"/>
            <a:lstStyle/>
            <a:p>
              <a:pPr algn="ctr">
                <a:buClr>
                  <a:schemeClr val="bg2"/>
                </a:buClr>
                <a:defRPr/>
              </a:pPr>
              <a:endParaRPr lang="sv-SE" sz="105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392627" y="1560315"/>
              <a:ext cx="1734741" cy="244928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sv-SE" sz="9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Faktura</a:t>
              </a:r>
            </a:p>
            <a:p>
              <a:pPr>
                <a:defRPr/>
              </a:pPr>
              <a:r>
                <a:rPr lang="sv-SE" sz="900" dirty="0"/>
                <a:t>- Nummer</a:t>
              </a:r>
            </a:p>
            <a:p>
              <a:pPr>
                <a:defRPr/>
              </a:pPr>
              <a:r>
                <a:rPr lang="sv-SE" sz="900" dirty="0"/>
                <a:t>- </a:t>
              </a:r>
              <a:r>
                <a:rPr lang="sv-SE" sz="1000" b="1" dirty="0"/>
                <a:t>OrderNoRef</a:t>
              </a:r>
              <a:endParaRPr lang="sv-SE" sz="900" b="1" dirty="0"/>
            </a:p>
            <a:p>
              <a:pPr marL="171450" indent="-171450">
                <a:buFontTx/>
                <a:buChar char="-"/>
                <a:defRPr/>
              </a:pPr>
              <a:r>
                <a:rPr lang="sv-SE" sz="900" dirty="0"/>
                <a:t>Kund</a:t>
              </a:r>
            </a:p>
            <a:p>
              <a:pPr marL="628650" lvl="1" indent="-171450">
                <a:buFontTx/>
                <a:buChar char="-"/>
                <a:defRPr/>
              </a:pPr>
              <a:r>
                <a:rPr lang="sv-SE" sz="900" dirty="0"/>
                <a:t>ID</a:t>
              </a:r>
            </a:p>
            <a:p>
              <a:pPr marL="628650" lvl="1" indent="-171450">
                <a:buFontTx/>
                <a:buChar char="-"/>
                <a:defRPr/>
              </a:pPr>
              <a:r>
                <a:rPr lang="sv-SE" sz="900" dirty="0"/>
                <a:t>Namn</a:t>
              </a:r>
            </a:p>
            <a:p>
              <a:pPr marL="628650" lvl="1" indent="-171450">
                <a:buFontTx/>
                <a:buChar char="-"/>
                <a:defRPr/>
              </a:pPr>
              <a:r>
                <a:rPr lang="sv-SE" sz="900" dirty="0"/>
                <a:t>...</a:t>
              </a:r>
            </a:p>
            <a:p>
              <a:pPr>
                <a:defRPr/>
              </a:pPr>
              <a:r>
                <a:rPr lang="sv-SE" sz="900" dirty="0"/>
                <a:t>- Datum</a:t>
              </a:r>
            </a:p>
            <a:p>
              <a:pPr marL="285750" indent="-285750">
                <a:buFontTx/>
                <a:buChar char="-"/>
                <a:defRPr/>
              </a:pPr>
              <a:r>
                <a:rPr lang="sv-SE" sz="900" dirty="0"/>
                <a:t>FakturaRader</a:t>
              </a:r>
            </a:p>
            <a:p>
              <a:pPr lvl="1">
                <a:defRPr/>
              </a:pPr>
              <a:r>
                <a:rPr lang="sv-SE" sz="900" dirty="0"/>
                <a:t>FakturaRad</a:t>
              </a:r>
            </a:p>
            <a:p>
              <a:pPr marL="742950" lvl="1" indent="-285750">
                <a:buFontTx/>
                <a:buChar char="-"/>
                <a:defRPr/>
              </a:pPr>
              <a:r>
                <a:rPr lang="sv-SE" sz="900" dirty="0"/>
                <a:t>...</a:t>
              </a:r>
              <a:endParaRPr lang="sv-SE" sz="1000" dirty="0"/>
            </a:p>
            <a:p>
              <a:pPr>
                <a:defRPr/>
              </a:pPr>
              <a:r>
                <a:rPr lang="sv-SE" sz="1000" dirty="0"/>
                <a:t>.</a:t>
              </a:r>
            </a:p>
          </p:txBody>
        </p:sp>
      </p:grpSp>
      <p:cxnSp>
        <p:nvCxnSpPr>
          <p:cNvPr id="15" name="Straight Arrow Connector 14"/>
          <p:cNvCxnSpPr>
            <a:cxnSpLocks noChangeShapeType="1"/>
          </p:cNvCxnSpPr>
          <p:nvPr/>
        </p:nvCxnSpPr>
        <p:spPr bwMode="auto">
          <a:xfrm flipH="1" flipV="1">
            <a:off x="6660232" y="4857393"/>
            <a:ext cx="432048" cy="477375"/>
          </a:xfrm>
          <a:prstGeom prst="straightConnector1">
            <a:avLst/>
          </a:prstGeom>
          <a:noFill/>
          <a:ln w="9525" algn="ctr">
            <a:solidFill>
              <a:srgbClr val="0070C0"/>
            </a:solidFill>
            <a:prstDash val="sys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Rounded Rectangle 17"/>
          <p:cNvSpPr>
            <a:spLocks noChangeArrowheads="1"/>
          </p:cNvSpPr>
          <p:nvPr/>
        </p:nvSpPr>
        <p:spPr bwMode="auto">
          <a:xfrm>
            <a:off x="971600" y="2368955"/>
            <a:ext cx="3168352" cy="2500205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>
              <a:latin typeface="+mn-lt"/>
              <a:cs typeface="+mn-cs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259632" y="2714850"/>
            <a:ext cx="1336311" cy="1974117"/>
            <a:chOff x="4286248" y="1357298"/>
            <a:chExt cx="1714512" cy="253282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" name="Folded Corner 7"/>
            <p:cNvSpPr/>
            <p:nvPr/>
          </p:nvSpPr>
          <p:spPr bwMode="auto">
            <a:xfrm rot="10800000">
              <a:off x="4286248" y="1357298"/>
              <a:ext cx="1714512" cy="2286016"/>
            </a:xfrm>
            <a:prstGeom prst="foldedCorner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0" tIns="0" rIns="0" bIns="0" anchor="ctr"/>
            <a:lstStyle/>
            <a:p>
              <a:pPr algn="ctr">
                <a:buClr>
                  <a:schemeClr val="bg2"/>
                </a:buClr>
                <a:defRPr/>
              </a:pPr>
              <a:endParaRPr lang="sv-SE" sz="105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392627" y="1560316"/>
              <a:ext cx="1569660" cy="232980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sv-SE" sz="9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Order</a:t>
              </a:r>
            </a:p>
            <a:p>
              <a:pPr>
                <a:defRPr/>
              </a:pPr>
              <a:r>
                <a:rPr lang="sv-SE" sz="900" dirty="0"/>
                <a:t>- </a:t>
              </a:r>
              <a:r>
                <a:rPr lang="sv-SE" sz="1000" b="1" dirty="0"/>
                <a:t>Nummer</a:t>
              </a:r>
              <a:endParaRPr lang="sv-SE" sz="900" b="1" dirty="0"/>
            </a:p>
            <a:p>
              <a:pPr marL="171450" indent="-171450">
                <a:buFontTx/>
                <a:buChar char="-"/>
                <a:defRPr/>
              </a:pPr>
              <a:r>
                <a:rPr lang="sv-SE" sz="900" dirty="0"/>
                <a:t>Kund</a:t>
              </a:r>
            </a:p>
            <a:p>
              <a:pPr marL="628650" lvl="1" indent="-171450">
                <a:buFontTx/>
                <a:buChar char="-"/>
                <a:defRPr/>
              </a:pPr>
              <a:r>
                <a:rPr lang="sv-SE" sz="900" dirty="0"/>
                <a:t>ID</a:t>
              </a:r>
            </a:p>
            <a:p>
              <a:pPr marL="628650" lvl="1" indent="-171450">
                <a:buFontTx/>
                <a:buChar char="-"/>
                <a:defRPr/>
              </a:pPr>
              <a:r>
                <a:rPr lang="sv-SE" sz="900" dirty="0"/>
                <a:t>Namn</a:t>
              </a:r>
            </a:p>
            <a:p>
              <a:pPr marL="628650" lvl="1" indent="-171450">
                <a:buFontTx/>
                <a:buChar char="-"/>
                <a:defRPr/>
              </a:pPr>
              <a:r>
                <a:rPr lang="sv-SE" sz="900" dirty="0"/>
                <a:t>Typ</a:t>
              </a:r>
            </a:p>
            <a:p>
              <a:pPr marL="628650" lvl="1" indent="-171450">
                <a:buFontTx/>
                <a:buChar char="-"/>
                <a:defRPr/>
              </a:pPr>
              <a:r>
                <a:rPr lang="sv-SE" sz="900" dirty="0"/>
                <a:t>...</a:t>
              </a:r>
            </a:p>
            <a:p>
              <a:pPr>
                <a:defRPr/>
              </a:pPr>
              <a:r>
                <a:rPr lang="sv-SE" sz="900" dirty="0"/>
                <a:t>- Datum</a:t>
              </a:r>
            </a:p>
            <a:p>
              <a:pPr marL="285750" indent="-285750">
                <a:buFontTx/>
                <a:buChar char="-"/>
                <a:defRPr/>
              </a:pPr>
              <a:r>
                <a:rPr lang="sv-SE" sz="900" dirty="0"/>
                <a:t>OrderRader</a:t>
              </a:r>
            </a:p>
            <a:p>
              <a:pPr lvl="1">
                <a:defRPr/>
              </a:pPr>
              <a:r>
                <a:rPr lang="sv-SE" sz="900" dirty="0"/>
                <a:t>- OrderRad</a:t>
              </a:r>
            </a:p>
            <a:p>
              <a:pPr lvl="1">
                <a:defRPr/>
              </a:pPr>
              <a:r>
                <a:rPr lang="sv-SE" sz="900" dirty="0"/>
                <a:t>- ...</a:t>
              </a:r>
              <a:endParaRPr lang="sv-SE" sz="1000" dirty="0"/>
            </a:p>
            <a:p>
              <a:pPr>
                <a:defRPr/>
              </a:pPr>
              <a:r>
                <a:rPr lang="sv-SE" sz="1000" dirty="0"/>
                <a:t>.</a:t>
              </a:r>
            </a:p>
          </p:txBody>
        </p:sp>
      </p:grpSp>
      <p:sp>
        <p:nvSpPr>
          <p:cNvPr id="19" name="Rounded Rectangle 18"/>
          <p:cNvSpPr>
            <a:spLocks noChangeArrowheads="1"/>
          </p:cNvSpPr>
          <p:nvPr/>
        </p:nvSpPr>
        <p:spPr bwMode="auto">
          <a:xfrm>
            <a:off x="3021127" y="4991024"/>
            <a:ext cx="1088142" cy="34374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r>
              <a:rPr lang="sv-SE" sz="1400" dirty="0">
                <a:latin typeface="+mn-lt"/>
                <a:cs typeface="+mn-cs"/>
              </a:rPr>
              <a:t>OrderID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719929" y="5047292"/>
            <a:ext cx="1149674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sv-SE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Correlation Set</a:t>
            </a:r>
          </a:p>
        </p:txBody>
      </p:sp>
      <p:cxnSp>
        <p:nvCxnSpPr>
          <p:cNvPr id="13" name="Straight Arrow Connector 12"/>
          <p:cNvCxnSpPr>
            <a:cxnSpLocks noChangeShapeType="1"/>
            <a:endCxn id="19" idx="0"/>
          </p:cNvCxnSpPr>
          <p:nvPr/>
        </p:nvCxnSpPr>
        <p:spPr bwMode="auto">
          <a:xfrm>
            <a:off x="2051720" y="3140968"/>
            <a:ext cx="1513478" cy="1850056"/>
          </a:xfrm>
          <a:prstGeom prst="straightConnector1">
            <a:avLst/>
          </a:prstGeom>
          <a:noFill/>
          <a:ln w="9525" algn="ctr">
            <a:solidFill>
              <a:srgbClr val="0070C0"/>
            </a:solidFill>
            <a:prstDash val="sys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" name="TextBox 24"/>
          <p:cNvSpPr txBox="1"/>
          <p:nvPr/>
        </p:nvSpPr>
        <p:spPr>
          <a:xfrm>
            <a:off x="2555776" y="3656057"/>
            <a:ext cx="26220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i="1" dirty="0"/>
              <a:t>Initialize correlation set</a:t>
            </a:r>
          </a:p>
        </p:txBody>
      </p:sp>
      <p:cxnSp>
        <p:nvCxnSpPr>
          <p:cNvPr id="14" name="Straight Arrow Connector 13"/>
          <p:cNvCxnSpPr>
            <a:cxnSpLocks noChangeShapeType="1"/>
            <a:stCxn id="19" idx="3"/>
            <a:endCxn id="33" idx="1"/>
          </p:cNvCxnSpPr>
          <p:nvPr/>
        </p:nvCxnSpPr>
        <p:spPr bwMode="auto">
          <a:xfrm flipV="1">
            <a:off x="4109269" y="4701354"/>
            <a:ext cx="2270552" cy="461542"/>
          </a:xfrm>
          <a:prstGeom prst="straightConnector1">
            <a:avLst/>
          </a:prstGeom>
          <a:noFill/>
          <a:ln w="9525" algn="ctr">
            <a:solidFill>
              <a:srgbClr val="0070C0"/>
            </a:solidFill>
            <a:prstDash val="sys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0" name="Grupp 50"/>
          <p:cNvGrpSpPr/>
          <p:nvPr/>
        </p:nvGrpSpPr>
        <p:grpSpPr>
          <a:xfrm>
            <a:off x="6438555" y="3907979"/>
            <a:ext cx="1053006" cy="656056"/>
            <a:chOff x="3119926" y="4500570"/>
            <a:chExt cx="2782161" cy="1476127"/>
          </a:xfrm>
        </p:grpSpPr>
        <p:pic>
          <p:nvPicPr>
            <p:cNvPr id="31" name="Picture 132" descr="Volume01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500430" y="4500570"/>
              <a:ext cx="2071702" cy="1285884"/>
            </a:xfrm>
            <a:prstGeom prst="rect">
              <a:avLst/>
            </a:prstGeom>
            <a:noFill/>
          </p:spPr>
        </p:pic>
        <p:sp>
          <p:nvSpPr>
            <p:cNvPr id="32" name="textruta 46"/>
            <p:cNvSpPr txBox="1"/>
            <p:nvPr/>
          </p:nvSpPr>
          <p:spPr>
            <a:xfrm>
              <a:off x="3119926" y="5214950"/>
              <a:ext cx="2782161" cy="761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solidFill>
                    <a:schemeClr val="tx2">
                      <a:lumMod val="25000"/>
                    </a:schemeClr>
                  </a:solidFill>
                </a:rPr>
                <a:t>MsgBox</a:t>
              </a:r>
              <a:endParaRPr lang="en-US" dirty="0">
                <a:solidFill>
                  <a:schemeClr val="tx2">
                    <a:lumMod val="25000"/>
                  </a:schemeClr>
                </a:solidFill>
              </a:endParaRPr>
            </a:p>
          </p:txBody>
        </p:sp>
      </p:grpSp>
      <p:pic>
        <p:nvPicPr>
          <p:cNvPr id="33" name="Picture 3" descr="C:\Users\hedbergjh\Pictures\Microsoft Clip Organizer\j0432644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9821" y="4525007"/>
            <a:ext cx="352693" cy="35269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4352602" y="5047292"/>
            <a:ext cx="26220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i="1" dirty="0"/>
              <a:t>Instance subscription</a:t>
            </a:r>
          </a:p>
        </p:txBody>
      </p:sp>
      <p:cxnSp>
        <p:nvCxnSpPr>
          <p:cNvPr id="39" name="Curved Connector 38"/>
          <p:cNvCxnSpPr>
            <a:endCxn id="31" idx="0"/>
          </p:cNvCxnSpPr>
          <p:nvPr/>
        </p:nvCxnSpPr>
        <p:spPr bwMode="auto">
          <a:xfrm>
            <a:off x="4139952" y="2996952"/>
            <a:ext cx="2834672" cy="911027"/>
          </a:xfrm>
          <a:prstGeom prst="curvedConnector2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/>
          <p:cNvCxnSpPr>
            <a:stCxn id="32" idx="2"/>
          </p:cNvCxnSpPr>
          <p:nvPr/>
        </p:nvCxnSpPr>
        <p:spPr bwMode="auto">
          <a:xfrm rot="5400000">
            <a:off x="4839110" y="3834195"/>
            <a:ext cx="1396109" cy="2855788"/>
          </a:xfrm>
          <a:prstGeom prst="curvedConnector2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216288" y="2380735"/>
            <a:ext cx="26220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Send</a:t>
            </a:r>
          </a:p>
        </p:txBody>
      </p:sp>
      <p:sp>
        <p:nvSpPr>
          <p:cNvPr id="52" name="Rounded Rectangle 51"/>
          <p:cNvSpPr>
            <a:spLocks noChangeArrowheads="1"/>
          </p:cNvSpPr>
          <p:nvPr/>
        </p:nvSpPr>
        <p:spPr bwMode="auto">
          <a:xfrm>
            <a:off x="971600" y="5538959"/>
            <a:ext cx="3168352" cy="842369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>
              <a:latin typeface="+mn-lt"/>
              <a:cs typeface="+mn-cs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216288" y="5538959"/>
            <a:ext cx="26220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Receive</a:t>
            </a:r>
          </a:p>
        </p:txBody>
      </p:sp>
      <p:cxnSp>
        <p:nvCxnSpPr>
          <p:cNvPr id="54" name="Straight Arrow Connector 53"/>
          <p:cNvCxnSpPr>
            <a:cxnSpLocks noChangeShapeType="1"/>
            <a:endCxn id="19" idx="2"/>
          </p:cNvCxnSpPr>
          <p:nvPr/>
        </p:nvCxnSpPr>
        <p:spPr bwMode="auto">
          <a:xfrm flipV="1">
            <a:off x="3131840" y="5334767"/>
            <a:ext cx="433358" cy="286822"/>
          </a:xfrm>
          <a:prstGeom prst="straightConnector1">
            <a:avLst/>
          </a:prstGeom>
          <a:noFill/>
          <a:ln w="9525" algn="ctr">
            <a:solidFill>
              <a:srgbClr val="0070C0"/>
            </a:solidFill>
            <a:prstDash val="sys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8" name="TextBox 57"/>
          <p:cNvSpPr txBox="1"/>
          <p:nvPr/>
        </p:nvSpPr>
        <p:spPr>
          <a:xfrm>
            <a:off x="2272132" y="5621589"/>
            <a:ext cx="22331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i="1" dirty="0"/>
              <a:t>Follow correlation set</a:t>
            </a:r>
          </a:p>
        </p:txBody>
      </p:sp>
      <p:pic>
        <p:nvPicPr>
          <p:cNvPr id="70" name="Picture 5" descr="C:\Users\hedbergjh\Pictures\Microsoft Clip Organizer\00432684.png"/>
          <p:cNvPicPr>
            <a:picLocks noChangeAspect="1" noChangeArrowheads="1"/>
          </p:cNvPicPr>
          <p:nvPr/>
        </p:nvPicPr>
        <p:blipFill>
          <a:blip r:embed="rId5" cstate="print">
            <a:duotone>
              <a:prstClr val="black"/>
              <a:schemeClr val="accent5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74" y="6525344"/>
            <a:ext cx="360040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TextBox 73"/>
          <p:cNvSpPr txBox="1"/>
          <p:nvPr/>
        </p:nvSpPr>
        <p:spPr>
          <a:xfrm>
            <a:off x="6151612" y="1715149"/>
            <a:ext cx="11430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sv-SE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Hint!</a:t>
            </a:r>
          </a:p>
        </p:txBody>
      </p:sp>
      <p:pic>
        <p:nvPicPr>
          <p:cNvPr id="75" name="Picture 3" descr="C:\xxx\Ikoner\Ikoner\Application Basics\48x48\shadow\lightbulb_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643712"/>
            <a:ext cx="617537" cy="61753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" name="TextBox 75"/>
          <p:cNvSpPr txBox="1"/>
          <p:nvPr/>
        </p:nvSpPr>
        <p:spPr>
          <a:xfrm>
            <a:off x="6235749" y="2143774"/>
            <a:ext cx="2802663" cy="1077218"/>
          </a:xfrm>
          <a:prstGeom prst="rect">
            <a:avLst/>
          </a:prstGeom>
          <a:noFill/>
          <a:ln w="3175">
            <a:solidFill>
              <a:schemeClr val="tx1"/>
            </a:solidFill>
            <a:prstDash val="lgDash"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sv-S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Correlation sets are the only way to promote properties in a message published by an orchestration.</a:t>
            </a:r>
          </a:p>
        </p:txBody>
      </p:sp>
    </p:spTree>
    <p:extLst>
      <p:ext uri="{BB962C8B-B14F-4D97-AF65-F5344CB8AC3E}">
        <p14:creationId xmlns:p14="http://schemas.microsoft.com/office/powerpoint/2010/main" val="1530276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4" grpId="0"/>
      <p:bldP spid="58" grpId="0"/>
      <p:bldP spid="74" grpId="0"/>
      <p:bldP spid="7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npassad Addskills Theme">
  <a:themeElements>
    <a:clrScheme name="© 2008 Logica Slide Master 1">
      <a:dk1>
        <a:srgbClr val="000000"/>
      </a:dk1>
      <a:lt1>
        <a:srgbClr val="FFFFFF"/>
      </a:lt1>
      <a:dk2>
        <a:srgbClr val="DDDDDD"/>
      </a:dk2>
      <a:lt2>
        <a:srgbClr val="5F5F5F"/>
      </a:lt2>
      <a:accent1>
        <a:srgbClr val="FFCC00"/>
      </a:accent1>
      <a:accent2>
        <a:srgbClr val="8D979B"/>
      </a:accent2>
      <a:accent3>
        <a:srgbClr val="FFFFFF"/>
      </a:accent3>
      <a:accent4>
        <a:srgbClr val="000000"/>
      </a:accent4>
      <a:accent5>
        <a:srgbClr val="FFE2AA"/>
      </a:accent5>
      <a:accent6>
        <a:srgbClr val="7F888C"/>
      </a:accent6>
      <a:hlink>
        <a:srgbClr val="A5AA78"/>
      </a:hlink>
      <a:folHlink>
        <a:srgbClr val="CE6700"/>
      </a:folHlink>
    </a:clrScheme>
    <a:fontScheme name="© 2008 Logica Slide Maste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chemeClr val="bg2"/>
          </a:buClr>
          <a:buSzTx/>
          <a:buFontTx/>
          <a:buNone/>
          <a:tabLst/>
          <a:defRPr kumimoji="0" lang="de-DE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chemeClr val="bg2"/>
          </a:buClr>
          <a:buSzTx/>
          <a:buFontTx/>
          <a:buNone/>
          <a:tabLst/>
          <a:defRPr kumimoji="0" lang="de-DE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© 2008 Logica Slide Master 1">
        <a:dk1>
          <a:srgbClr val="000000"/>
        </a:dk1>
        <a:lt1>
          <a:srgbClr val="FFFFFF"/>
        </a:lt1>
        <a:dk2>
          <a:srgbClr val="DDDDDD"/>
        </a:dk2>
        <a:lt2>
          <a:srgbClr val="5F5F5F"/>
        </a:lt2>
        <a:accent1>
          <a:srgbClr val="FFCC00"/>
        </a:accent1>
        <a:accent2>
          <a:srgbClr val="8D979B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7F888C"/>
        </a:accent6>
        <a:hlink>
          <a:srgbClr val="A5AA78"/>
        </a:hlink>
        <a:folHlink>
          <a:srgbClr val="CE67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Default.potx" id="{50080178-9A08-4EFD-9B63-B252A6E24CE2}" vid="{E87812AB-6A0B-4E42-B8B8-4F8BBA431F6F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DDDDDD"/>
      </a:dk2>
      <a:lt2>
        <a:srgbClr val="5F5F5F"/>
      </a:lt2>
      <a:accent1>
        <a:srgbClr val="FFCC00"/>
      </a:accent1>
      <a:accent2>
        <a:srgbClr val="8D979B"/>
      </a:accent2>
      <a:accent3>
        <a:srgbClr val="FFFFFF"/>
      </a:accent3>
      <a:accent4>
        <a:srgbClr val="000000"/>
      </a:accent4>
      <a:accent5>
        <a:srgbClr val="FFE2AA"/>
      </a:accent5>
      <a:accent6>
        <a:srgbClr val="7F888C"/>
      </a:accent6>
      <a:hlink>
        <a:srgbClr val="A5AA78"/>
      </a:hlink>
      <a:folHlink>
        <a:srgbClr val="CE67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2009-11-22T22:57:17Z</outs:dateTime>
      <outs:isPinned>true</outs:isPinned>
    </outs:relatedDate>
    <outs:relatedDate>
      <outs:type>2</outs:type>
      <outs:displayName>Created</outs:displayName>
      <outs:dateTime>2009-03-09T21:00:21Z</outs:dateTime>
      <outs:isPinned>true</outs:isPinned>
    </outs:relatedDate>
    <outs:relatedDate>
      <outs:type>4</outs:type>
      <outs:displayName>Last Printed</outs:displayName>
      <outs:dateTime/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hedbergjh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Håkansson, Mikael (Integration and Application Cente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Props1.xml><?xml version="1.0" encoding="utf-8"?>
<ds:datastoreItem xmlns:ds="http://schemas.openxmlformats.org/officeDocument/2006/customXml" ds:itemID="{456EABD5-34AD-42C3-961A-905E52F76613}">
  <ds:schemaRefs>
    <ds:schemaRef ds:uri="http://schemas.microsoft.com/office/2009/outspace/meta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Logica Slide Template 08</Template>
  <TotalTime>18813</TotalTime>
  <Words>1467</Words>
  <Application>Microsoft Office PowerPoint</Application>
  <PresentationFormat>On-screen Show (4:3)</PresentationFormat>
  <Paragraphs>316</Paragraphs>
  <Slides>27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Arial</vt:lpstr>
      <vt:lpstr>Calibri</vt:lpstr>
      <vt:lpstr>Calibri Light</vt:lpstr>
      <vt:lpstr>Consolas</vt:lpstr>
      <vt:lpstr>Times New Roman</vt:lpstr>
      <vt:lpstr>Verdana</vt:lpstr>
      <vt:lpstr>Wingdings</vt:lpstr>
      <vt:lpstr>Office Theme</vt:lpstr>
      <vt:lpstr>Anpassad Addskills Theme</vt:lpstr>
      <vt:lpstr>Developing Integration Solutions using Microsoft BizTalk Server 2016</vt:lpstr>
      <vt:lpstr>Course Outline</vt:lpstr>
      <vt:lpstr>Lesson 1: APPLIED orchestration techniques</vt:lpstr>
      <vt:lpstr>Using the Expression shape</vt:lpstr>
      <vt:lpstr>xpath function</vt:lpstr>
      <vt:lpstr>Simplifying Expressions using Distinguished fields</vt:lpstr>
      <vt:lpstr>Calling pipelines from within Orchestrations</vt:lpstr>
      <vt:lpstr>Correlating messages</vt:lpstr>
      <vt:lpstr>Correlating messages</vt:lpstr>
      <vt:lpstr>Convoys</vt:lpstr>
      <vt:lpstr>Demonstration: The Aggregator</vt:lpstr>
      <vt:lpstr>The concept of Zombies</vt:lpstr>
      <vt:lpstr>Lesson 1: Transactions</vt:lpstr>
      <vt:lpstr>What are Transactions?</vt:lpstr>
      <vt:lpstr>Transacted Orchestrations</vt:lpstr>
      <vt:lpstr>Atomic Transaction Scopes</vt:lpstr>
      <vt:lpstr>Long-Running Transaction Scopes</vt:lpstr>
      <vt:lpstr>Steps to set up Transactions</vt:lpstr>
      <vt:lpstr>Exceptions</vt:lpstr>
      <vt:lpstr>Compensation</vt:lpstr>
      <vt:lpstr>Demonstration: Compensation</vt:lpstr>
      <vt:lpstr>About transactions in BizTalk Server</vt:lpstr>
      <vt:lpstr>About transactions in BizTalk Server</vt:lpstr>
      <vt:lpstr>Summary</vt:lpstr>
      <vt:lpstr>Q &amp; A</vt:lpstr>
      <vt:lpstr>Hands-On-Labs</vt:lpstr>
      <vt:lpstr>Quiz</vt:lpstr>
    </vt:vector>
  </TitlesOfParts>
  <Company>WM-Data 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Allmännt</dc:title>
  <dc:creator>hedbergjh</dc:creator>
  <cp:lastModifiedBy>Mikael Håkansson</cp:lastModifiedBy>
  <cp:revision>350</cp:revision>
  <dcterms:created xsi:type="dcterms:W3CDTF">2009-03-09T21:00:21Z</dcterms:created>
  <dcterms:modified xsi:type="dcterms:W3CDTF">2016-12-16T12:51:27Z</dcterms:modified>
  <cp:category>Sales &amp; Marketing</cp:category>
</cp:coreProperties>
</file>