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2"/>
    <p:sldMasterId id="2147484056" r:id="rId3"/>
  </p:sldMasterIdLst>
  <p:notesMasterIdLst>
    <p:notesMasterId r:id="rId27"/>
  </p:notesMasterIdLst>
  <p:handoutMasterIdLst>
    <p:handoutMasterId r:id="rId28"/>
  </p:handoutMasterIdLst>
  <p:sldIdLst>
    <p:sldId id="268" r:id="rId4"/>
    <p:sldId id="276" r:id="rId5"/>
    <p:sldId id="327" r:id="rId6"/>
    <p:sldId id="328" r:id="rId7"/>
    <p:sldId id="354" r:id="rId8"/>
    <p:sldId id="329" r:id="rId9"/>
    <p:sldId id="351" r:id="rId10"/>
    <p:sldId id="352" r:id="rId11"/>
    <p:sldId id="356" r:id="rId12"/>
    <p:sldId id="331" r:id="rId13"/>
    <p:sldId id="332" r:id="rId14"/>
    <p:sldId id="336" r:id="rId15"/>
    <p:sldId id="333" r:id="rId16"/>
    <p:sldId id="337" r:id="rId17"/>
    <p:sldId id="355" r:id="rId18"/>
    <p:sldId id="334" r:id="rId19"/>
    <p:sldId id="338" r:id="rId20"/>
    <p:sldId id="335" r:id="rId21"/>
    <p:sldId id="339" r:id="rId22"/>
    <p:sldId id="357" r:id="rId23"/>
    <p:sldId id="358" r:id="rId24"/>
    <p:sldId id="359" r:id="rId25"/>
    <p:sldId id="360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FF4141"/>
    <a:srgbClr val="292929"/>
    <a:srgbClr val="B2B2B2"/>
    <a:srgbClr val="CFD1B7"/>
    <a:srgbClr val="FFE575"/>
    <a:srgbClr val="FFF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2114" autoAdjust="0"/>
  </p:normalViewPr>
  <p:slideViewPr>
    <p:cSldViewPr>
      <p:cViewPr varScale="1">
        <p:scale>
          <a:sx n="120" d="100"/>
          <a:sy n="120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87D7-B894-4C7B-BEB4-8DF100C91428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E2E4DA-E5FC-4494-A047-9E7E838FC3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33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F7A802-A945-4EA3-B4F0-0FE74A2C74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33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85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F2A16-150D-493D-B4E3-8F88337F53D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3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BF2A16-150D-493D-B4E3-8F88337F53D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5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12)</a:t>
            </a:r>
            <a:endParaRPr lang="sv-SE" sz="1400" b="0" i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Open Excel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Enable</a:t>
            </a:r>
            <a:r>
              <a:rPr lang="sv-SE" sz="1400" b="0" i="0" baseline="0" dirty="0"/>
              <a:t> the BAM AddIn in Excel by going to Office button – Excel Options – AddIns – Excel Addins [Go] – and select Business Activity Monitoring.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the following </a:t>
            </a:r>
            <a:r>
              <a:rPr lang="sv-SE" sz="1400" b="1" i="0" baseline="0" dirty="0"/>
              <a:t>OrderActivity</a:t>
            </a:r>
            <a:r>
              <a:rPr lang="sv-SE" sz="1400" b="0" i="0" baseline="0" dirty="0"/>
              <a:t> Activity items: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ReceivedOrder – Milestone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Customer – Data</a:t>
            </a:r>
          </a:p>
          <a:p>
            <a:pPr marL="366713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sv-SE" sz="1400" b="0" i="0" baseline="0" dirty="0"/>
              <a:t>OrderTotal – Integer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SentForApproval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ApprovalResponse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Approved – Milestone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Declined – Milestone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</a:t>
            </a:r>
            <a:r>
              <a:rPr lang="sv-SE" sz="1400" b="1" i="0" baseline="0" dirty="0"/>
              <a:t>OrderView</a:t>
            </a:r>
            <a:r>
              <a:rPr lang="sv-SE" sz="1400" b="0" i="0" baseline="0" dirty="0"/>
              <a:t> view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all activity items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Group – Finished – include Approved and Declined. Second.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Duration - ProcessDuration – between Received and Finished. Second.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i="0" baseline="0" dirty="0"/>
              <a:t>Add a new Duration – ApprovalDuration – between SendForApproval and ApprovalResponse.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CustomerDimension (Data Dimension) using Customer.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OrderTotalMeasure (Measure) using OrderTotal.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Create the ReceivedDimension (Time Dimension) using ReceiveOrder, down to the minute.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Finish the process.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Customer Dimension to the area on the left.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Received Dimension to the top area.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Drag OrderTotalMeasure to the middle area.</a:t>
            </a:r>
          </a:p>
          <a:p>
            <a:pPr marL="228600" lvl="0" indent="-228600">
              <a:buFont typeface="+mj-lt"/>
              <a:buAutoNum type="arabicPeriod"/>
            </a:pPr>
            <a:r>
              <a:rPr lang="sv-SE" sz="1400" b="0" i="0" baseline="0" dirty="0"/>
              <a:t>Save the workbook.</a:t>
            </a:r>
          </a:p>
          <a:p>
            <a:pPr marL="228600" lvl="0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sz="1400" b="0" i="0" baseline="0" dirty="0"/>
          </a:p>
          <a:p>
            <a:pPr marL="366713" lvl="1" indent="-228600">
              <a:buFont typeface="+mj-lt"/>
              <a:buAutoNum type="arabicPeriod"/>
            </a:pPr>
            <a:endParaRPr lang="sv-SE" b="0" i="0" baseline="0" dirty="0"/>
          </a:p>
          <a:p>
            <a:pPr marL="228600" indent="-228600">
              <a:buFont typeface="+mj-lt"/>
              <a:buAutoNum type="arabicPeriod"/>
            </a:pPr>
            <a:endParaRPr lang="sv-SE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3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Show and</a:t>
            </a:r>
            <a:r>
              <a:rPr lang="sv-SE" sz="1400" baseline="0" dirty="0"/>
              <a:t> talk about options for bm.exe</a:t>
            </a:r>
            <a:endParaRPr lang="sv-SE" sz="1400" dirty="0"/>
          </a:p>
          <a:p>
            <a:r>
              <a:rPr lang="sv-SE" sz="1400" dirty="0"/>
              <a:t>bm deploy-all –definitionFile:”filehere.xlsx”</a:t>
            </a:r>
          </a:p>
          <a:p>
            <a:r>
              <a:rPr lang="sv-SE" sz="1400" dirty="0"/>
              <a:t>Get exception,</a:t>
            </a:r>
            <a:r>
              <a:rPr lang="sv-SE" sz="1400" baseline="0" dirty="0"/>
              <a:t> explain known error: Using a non English (US) locale with a English install of BizTalk Server. Solution: Switch to enlish locale.</a:t>
            </a:r>
          </a:p>
          <a:p>
            <a:r>
              <a:rPr lang="sv-SE" sz="1400" baseline="0" dirty="0"/>
              <a:t>Show creation of Live workbook</a:t>
            </a:r>
            <a:endParaRPr lang="sv-SE" sz="1400" dirty="0"/>
          </a:p>
          <a:p>
            <a:r>
              <a:rPr lang="sv-SE" sz="1400" dirty="0"/>
              <a:t>Show database infrastructure once deployed (tables,</a:t>
            </a:r>
            <a:r>
              <a:rPr lang="sv-SE" sz="1400" baseline="0" dirty="0"/>
              <a:t> views)</a:t>
            </a:r>
          </a:p>
          <a:p>
            <a:r>
              <a:rPr lang="sv-SE" sz="1400" baseline="0" dirty="0"/>
              <a:t>Select from active and completed tables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Talk about purge jobs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7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17)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Show some of the options of the tool</a:t>
            </a:r>
          </a:p>
          <a:p>
            <a:r>
              <a:rPr lang="sv-SE" sz="1400" dirty="0"/>
              <a:t>Map to Mod11 orchestration.</a:t>
            </a:r>
          </a:p>
          <a:p>
            <a:r>
              <a:rPr lang="sv-SE" sz="1400" dirty="0"/>
              <a:t>Apply Tracking Profile</a:t>
            </a:r>
          </a:p>
          <a:p>
            <a:r>
              <a:rPr lang="sv-SE" sz="1400" dirty="0"/>
              <a:t>Run messages through the flow, some</a:t>
            </a:r>
            <a:r>
              <a:rPr lang="sv-SE" sz="1400" baseline="0" dirty="0"/>
              <a:t> approved, some not</a:t>
            </a:r>
          </a:p>
          <a:p>
            <a:r>
              <a:rPr lang="sv-SE" sz="1400" baseline="0" dirty="0"/>
              <a:t>Select data from the tables</a:t>
            </a:r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Run SSIS</a:t>
            </a:r>
            <a:r>
              <a:rPr lang="sv-SE" sz="1400" baseline="0" dirty="0"/>
              <a:t> </a:t>
            </a:r>
            <a:r>
              <a:rPr lang="sv-SE" sz="1400" dirty="0"/>
              <a:t>Package BAM_DM_OrderActivity (run data maintenance)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baseline="0" dirty="0"/>
              <a:t>Run SSIS Package BAM_AN_OrderView (populate cubes</a:t>
            </a:r>
            <a:r>
              <a:rPr lang="sv-SE" sz="1400" dirty="0"/>
              <a:t>)</a:t>
            </a:r>
          </a:p>
          <a:p>
            <a:r>
              <a:rPr lang="sv-SE" sz="1400" dirty="0"/>
              <a:t>View impact on</a:t>
            </a:r>
            <a:r>
              <a:rPr lang="sv-SE" sz="1400" baseline="0" dirty="0"/>
              <a:t> tables</a:t>
            </a:r>
          </a:p>
          <a:p>
            <a:r>
              <a:rPr lang="sv-SE" sz="1400" baseline="0" dirty="0"/>
              <a:t>View the view bam_OrderActivity_AllInstances</a:t>
            </a:r>
          </a:p>
          <a:p>
            <a:endParaRPr lang="sv-SE" sz="1400" dirty="0"/>
          </a:p>
          <a:p>
            <a:r>
              <a:rPr lang="sv-SE" sz="1400" dirty="0"/>
              <a:t>Use BAM Portal and</a:t>
            </a:r>
            <a:r>
              <a:rPr lang="sv-SE" sz="1400" baseline="0" dirty="0"/>
              <a:t> Excel spreadsheet</a:t>
            </a:r>
          </a:p>
          <a:p>
            <a:endParaRPr lang="sv-SE" sz="140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sz="1400" dirty="0"/>
              <a:t>View the view bam_OrderView_ViewOrderActivity_View</a:t>
            </a:r>
          </a:p>
          <a:p>
            <a:endParaRPr lang="sv-SE" sz="140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24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447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687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418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72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6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4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811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69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015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24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561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1664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41257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699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4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08F0-4D47-4ED2-9718-E321AE71ED3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558E-1D22-4D19-B6ED-FFA65AF2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394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Business Activity Monitoring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597650"/>
            <a:ext cx="2087563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16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8496300" y="6597650"/>
            <a:ext cx="647700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5EEBFE-EE99-42C5-A88E-50958B6004CA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Scenario</a:t>
            </a:r>
          </a:p>
        </p:txBody>
      </p:sp>
      <p:sp>
        <p:nvSpPr>
          <p:cNvPr id="15" name="Striped Right Arrow 14"/>
          <p:cNvSpPr>
            <a:spLocks/>
          </p:cNvSpPr>
          <p:nvPr/>
        </p:nvSpPr>
        <p:spPr bwMode="auto">
          <a:xfrm>
            <a:off x="3714750" y="1785938"/>
            <a:ext cx="2286000" cy="857250"/>
          </a:xfrm>
          <a:custGeom>
            <a:avLst/>
            <a:gdLst>
              <a:gd name="T0" fmla="*/ 0 w 2286000"/>
              <a:gd name="T1" fmla="*/ 214313 h 857250"/>
              <a:gd name="T2" fmla="*/ 26789 w 2286000"/>
              <a:gd name="T3" fmla="*/ 214313 h 857250"/>
              <a:gd name="T4" fmla="*/ 26789 w 2286000"/>
              <a:gd name="T5" fmla="*/ 642938 h 857250"/>
              <a:gd name="T6" fmla="*/ 0 w 2286000"/>
              <a:gd name="T7" fmla="*/ 642938 h 857250"/>
              <a:gd name="T8" fmla="*/ 0 w 2286000"/>
              <a:gd name="T9" fmla="*/ 214313 h 857250"/>
              <a:gd name="T10" fmla="*/ 53578 w 2286000"/>
              <a:gd name="T11" fmla="*/ 214313 h 857250"/>
              <a:gd name="T12" fmla="*/ 107156 w 2286000"/>
              <a:gd name="T13" fmla="*/ 214313 h 857250"/>
              <a:gd name="T14" fmla="*/ 107156 w 2286000"/>
              <a:gd name="T15" fmla="*/ 642938 h 857250"/>
              <a:gd name="T16" fmla="*/ 53578 w 2286000"/>
              <a:gd name="T17" fmla="*/ 642938 h 857250"/>
              <a:gd name="T18" fmla="*/ 53578 w 2286000"/>
              <a:gd name="T19" fmla="*/ 214313 h 857250"/>
              <a:gd name="T20" fmla="*/ 133945 w 2286000"/>
              <a:gd name="T21" fmla="*/ 214313 h 857250"/>
              <a:gd name="T22" fmla="*/ 1857375 w 2286000"/>
              <a:gd name="T23" fmla="*/ 214313 h 857250"/>
              <a:gd name="T24" fmla="*/ 1857375 w 2286000"/>
              <a:gd name="T25" fmla="*/ 0 h 857250"/>
              <a:gd name="T26" fmla="*/ 2286000 w 2286000"/>
              <a:gd name="T27" fmla="*/ 428625 h 857250"/>
              <a:gd name="T28" fmla="*/ 1857375 w 2286000"/>
              <a:gd name="T29" fmla="*/ 857250 h 857250"/>
              <a:gd name="T30" fmla="*/ 1857375 w 2286000"/>
              <a:gd name="T31" fmla="*/ 642938 h 857250"/>
              <a:gd name="T32" fmla="*/ 133945 w 2286000"/>
              <a:gd name="T33" fmla="*/ 642938 h 857250"/>
              <a:gd name="T34" fmla="*/ 133945 w 2286000"/>
              <a:gd name="T35" fmla="*/ 214313 h 857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86000" h="857250">
                <a:moveTo>
                  <a:pt x="0" y="214313"/>
                </a:moveTo>
                <a:lnTo>
                  <a:pt x="26789" y="214313"/>
                </a:lnTo>
                <a:lnTo>
                  <a:pt x="26789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53578" y="214313"/>
                </a:moveTo>
                <a:lnTo>
                  <a:pt x="107156" y="214313"/>
                </a:lnTo>
                <a:lnTo>
                  <a:pt x="107156" y="642938"/>
                </a:lnTo>
                <a:lnTo>
                  <a:pt x="53578" y="642938"/>
                </a:lnTo>
                <a:lnTo>
                  <a:pt x="53578" y="214313"/>
                </a:lnTo>
                <a:close/>
                <a:moveTo>
                  <a:pt x="133945" y="214313"/>
                </a:moveTo>
                <a:lnTo>
                  <a:pt x="1857375" y="214313"/>
                </a:lnTo>
                <a:lnTo>
                  <a:pt x="1857375" y="0"/>
                </a:lnTo>
                <a:lnTo>
                  <a:pt x="2286000" y="428625"/>
                </a:lnTo>
                <a:lnTo>
                  <a:pt x="1857375" y="857250"/>
                </a:lnTo>
                <a:lnTo>
                  <a:pt x="1857375" y="642938"/>
                </a:lnTo>
                <a:lnTo>
                  <a:pt x="133945" y="642938"/>
                </a:lnTo>
                <a:lnTo>
                  <a:pt x="133945" y="214313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r>
              <a:rPr lang="sv-SE" dirty="0"/>
              <a:t>       Identify KPIs</a:t>
            </a:r>
          </a:p>
        </p:txBody>
      </p:sp>
      <p:grpSp>
        <p:nvGrpSpPr>
          <p:cNvPr id="16391" name="Group 41"/>
          <p:cNvGrpSpPr>
            <a:grpSpLocks/>
          </p:cNvGrpSpPr>
          <p:nvPr/>
        </p:nvGrpSpPr>
        <p:grpSpPr bwMode="auto">
          <a:xfrm>
            <a:off x="214313" y="1285875"/>
            <a:ext cx="3086100" cy="2052638"/>
            <a:chOff x="214282" y="1285860"/>
            <a:chExt cx="3086022" cy="2053066"/>
          </a:xfrm>
        </p:grpSpPr>
        <p:grpSp>
          <p:nvGrpSpPr>
            <p:cNvPr id="16406" name="Group 5"/>
            <p:cNvGrpSpPr>
              <a:grpSpLocks/>
            </p:cNvGrpSpPr>
            <p:nvPr/>
          </p:nvGrpSpPr>
          <p:grpSpPr bwMode="auto">
            <a:xfrm>
              <a:off x="1214446" y="1285861"/>
              <a:ext cx="2085858" cy="1714512"/>
              <a:chOff x="766740" y="3857632"/>
              <a:chExt cx="2305050" cy="1894681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9988" y="4071703"/>
                <a:ext cx="2071802" cy="168099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6669" y="3857631"/>
                <a:ext cx="591191" cy="57202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7" name="Picture 4" descr="C:\Users\magnusj\Pictures\Microsoft Clip Organizer\j043394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752" y="128586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14282" y="1285860"/>
              <a:ext cx="428614" cy="42871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6409" name="TextBox 40"/>
            <p:cNvSpPr txBox="1">
              <a:spLocks noChangeArrowheads="1"/>
            </p:cNvSpPr>
            <p:nvPr/>
          </p:nvSpPr>
          <p:spPr bwMode="auto">
            <a:xfrm>
              <a:off x="714348" y="3000372"/>
              <a:ext cx="22844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dirty="0"/>
                <a:t>”The Business Analyst”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29375" y="1357271"/>
            <a:ext cx="2266950" cy="1909804"/>
            <a:chOff x="6429375" y="1357271"/>
            <a:chExt cx="2266950" cy="1909804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75" y="2286000"/>
              <a:ext cx="800100" cy="5715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001000" y="1857375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405" name="TextBox 46"/>
            <p:cNvSpPr txBox="1">
              <a:spLocks noChangeArrowheads="1"/>
            </p:cNvSpPr>
            <p:nvPr/>
          </p:nvSpPr>
          <p:spPr bwMode="auto">
            <a:xfrm>
              <a:off x="6572245" y="2928600"/>
              <a:ext cx="2124080" cy="3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System Administrator</a:t>
              </a:r>
            </a:p>
          </p:txBody>
        </p:sp>
        <p:pic>
          <p:nvPicPr>
            <p:cNvPr id="16398" name="Picture 1" descr="C:\Users\mathias.CKBOFFICE\AppData\Local\Microsoft\Windows\Temporary Internet Files\Content.IE5\GTF078QJ\MCj0434894000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77" y="1357271"/>
              <a:ext cx="1404816" cy="157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05650" y="3868787"/>
            <a:ext cx="1966856" cy="2470101"/>
            <a:chOff x="7105650" y="3868787"/>
            <a:chExt cx="1966856" cy="2470101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05650" y="4786313"/>
              <a:ext cx="1392238" cy="1143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286625" y="4214813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6401" name="TextBox 47"/>
            <p:cNvSpPr txBox="1">
              <a:spLocks noChangeArrowheads="1"/>
            </p:cNvSpPr>
            <p:nvPr/>
          </p:nvSpPr>
          <p:spPr bwMode="auto">
            <a:xfrm>
              <a:off x="7643832" y="6000400"/>
              <a:ext cx="1117615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Developer</a:t>
              </a:r>
            </a:p>
          </p:txBody>
        </p:sp>
        <p:pic>
          <p:nvPicPr>
            <p:cNvPr id="16402" name="Picture 4" descr="C:\Users\magnusj\Pictures\Microsoft Clip Organizer\j043393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937" y="3868787"/>
              <a:ext cx="1571569" cy="157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8875" y="2964789"/>
            <a:ext cx="4317999" cy="3178836"/>
            <a:chOff x="2428875" y="2964789"/>
            <a:chExt cx="4317999" cy="317883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428875" y="3354387"/>
              <a:ext cx="4317999" cy="2789238"/>
              <a:chOff x="2428860" y="3353883"/>
              <a:chExt cx="4317798" cy="2789760"/>
            </a:xfrm>
          </p:grpSpPr>
          <p:grpSp>
            <p:nvGrpSpPr>
              <p:cNvPr id="16412" name="Group 15"/>
              <p:cNvGrpSpPr>
                <a:grpSpLocks/>
              </p:cNvGrpSpPr>
              <p:nvPr/>
            </p:nvGrpSpPr>
            <p:grpSpPr bwMode="auto">
              <a:xfrm>
                <a:off x="2428860" y="4071941"/>
                <a:ext cx="4071966" cy="2071702"/>
                <a:chOff x="6286512" y="3712289"/>
                <a:chExt cx="2500330" cy="1272098"/>
              </a:xfrm>
            </p:grpSpPr>
            <p:grpSp>
              <p:nvGrpSpPr>
                <p:cNvPr id="16414" name="Grupp 50"/>
                <p:cNvGrpSpPr>
                  <a:grpSpLocks/>
                </p:cNvGrpSpPr>
                <p:nvPr/>
              </p:nvGrpSpPr>
              <p:grpSpPr bwMode="auto">
                <a:xfrm>
                  <a:off x="6715140" y="3712289"/>
                  <a:ext cx="1500198" cy="1216909"/>
                  <a:chOff x="3500430" y="4500570"/>
                  <a:chExt cx="2071702" cy="1285884"/>
                </a:xfrm>
              </p:grpSpPr>
              <p:pic>
                <p:nvPicPr>
                  <p:cNvPr id="16416" name="Picture 132" descr="Volume0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0430" y="4500570"/>
                    <a:ext cx="2071702" cy="12858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textruta 46"/>
                  <p:cNvSpPr txBox="1"/>
                  <p:nvPr/>
                </p:nvSpPr>
                <p:spPr>
                  <a:xfrm>
                    <a:off x="3500783" y="5214273"/>
                    <a:ext cx="2071591" cy="33894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endParaRPr lang="en-US" dirty="0">
                      <a:solidFill>
                        <a:schemeClr val="tx2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6286512" y="4399409"/>
                  <a:ext cx="2500196" cy="5849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sv-SE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BAM</a:t>
                  </a:r>
                  <a:endParaRPr lang="sv-SE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1" name="Striped Right Arrow 30"/>
              <p:cNvSpPr>
                <a:spLocks/>
              </p:cNvSpPr>
              <p:nvPr/>
            </p:nvSpPr>
            <p:spPr bwMode="auto">
              <a:xfrm rot="8104626">
                <a:off x="4527437" y="3353883"/>
                <a:ext cx="2219221" cy="857410"/>
              </a:xfrm>
              <a:custGeom>
                <a:avLst/>
                <a:gdLst>
                  <a:gd name="T0" fmla="*/ 0 w 2219222"/>
                  <a:gd name="T1" fmla="*/ 214353 h 857410"/>
                  <a:gd name="T2" fmla="*/ 26794 w 2219222"/>
                  <a:gd name="T3" fmla="*/ 214353 h 857410"/>
                  <a:gd name="T4" fmla="*/ 26794 w 2219222"/>
                  <a:gd name="T5" fmla="*/ 643058 h 857410"/>
                  <a:gd name="T6" fmla="*/ 0 w 2219222"/>
                  <a:gd name="T7" fmla="*/ 643058 h 857410"/>
                  <a:gd name="T8" fmla="*/ 0 w 2219222"/>
                  <a:gd name="T9" fmla="*/ 214353 h 857410"/>
                  <a:gd name="T10" fmla="*/ 53588 w 2219222"/>
                  <a:gd name="T11" fmla="*/ 214353 h 857410"/>
                  <a:gd name="T12" fmla="*/ 107176 w 2219222"/>
                  <a:gd name="T13" fmla="*/ 214353 h 857410"/>
                  <a:gd name="T14" fmla="*/ 107176 w 2219222"/>
                  <a:gd name="T15" fmla="*/ 643058 h 857410"/>
                  <a:gd name="T16" fmla="*/ 53588 w 2219222"/>
                  <a:gd name="T17" fmla="*/ 643058 h 857410"/>
                  <a:gd name="T18" fmla="*/ 53588 w 2219222"/>
                  <a:gd name="T19" fmla="*/ 214353 h 857410"/>
                  <a:gd name="T20" fmla="*/ 133970 w 2219222"/>
                  <a:gd name="T21" fmla="*/ 214353 h 857410"/>
                  <a:gd name="T22" fmla="*/ 1790517 w 2219222"/>
                  <a:gd name="T23" fmla="*/ 214353 h 857410"/>
                  <a:gd name="T24" fmla="*/ 1790517 w 2219222"/>
                  <a:gd name="T25" fmla="*/ 0 h 857410"/>
                  <a:gd name="T26" fmla="*/ 2219222 w 2219222"/>
                  <a:gd name="T27" fmla="*/ 428705 h 857410"/>
                  <a:gd name="T28" fmla="*/ 1790517 w 2219222"/>
                  <a:gd name="T29" fmla="*/ 857410 h 857410"/>
                  <a:gd name="T30" fmla="*/ 1790517 w 2219222"/>
                  <a:gd name="T31" fmla="*/ 643058 h 857410"/>
                  <a:gd name="T32" fmla="*/ 133970 w 2219222"/>
                  <a:gd name="T33" fmla="*/ 643058 h 857410"/>
                  <a:gd name="T34" fmla="*/ 133970 w 2219222"/>
                  <a:gd name="T35" fmla="*/ 214353 h 857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19222" h="857410">
                    <a:moveTo>
                      <a:pt x="0" y="214353"/>
                    </a:moveTo>
                    <a:lnTo>
                      <a:pt x="26794" y="214353"/>
                    </a:lnTo>
                    <a:lnTo>
                      <a:pt x="26794" y="643058"/>
                    </a:lnTo>
                    <a:lnTo>
                      <a:pt x="0" y="643058"/>
                    </a:lnTo>
                    <a:lnTo>
                      <a:pt x="0" y="214353"/>
                    </a:lnTo>
                    <a:close/>
                    <a:moveTo>
                      <a:pt x="53588" y="214353"/>
                    </a:moveTo>
                    <a:lnTo>
                      <a:pt x="107176" y="214353"/>
                    </a:lnTo>
                    <a:lnTo>
                      <a:pt x="107176" y="643058"/>
                    </a:lnTo>
                    <a:lnTo>
                      <a:pt x="53588" y="643058"/>
                    </a:lnTo>
                    <a:lnTo>
                      <a:pt x="53588" y="214353"/>
                    </a:lnTo>
                    <a:close/>
                    <a:moveTo>
                      <a:pt x="133970" y="214353"/>
                    </a:moveTo>
                    <a:lnTo>
                      <a:pt x="1790517" y="214353"/>
                    </a:lnTo>
                    <a:lnTo>
                      <a:pt x="1790517" y="0"/>
                    </a:lnTo>
                    <a:lnTo>
                      <a:pt x="2219222" y="428705"/>
                    </a:lnTo>
                    <a:lnTo>
                      <a:pt x="1790517" y="857410"/>
                    </a:lnTo>
                    <a:lnTo>
                      <a:pt x="1790517" y="643058"/>
                    </a:lnTo>
                    <a:lnTo>
                      <a:pt x="133970" y="643058"/>
                    </a:lnTo>
                    <a:lnTo>
                      <a:pt x="133970" y="21435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cap="flat" cmpd="sng" algn="ctr">
                <a:solidFill>
                  <a:srgbClr val="FFC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endParaRPr lang="sv-SE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 rot="18885414">
              <a:off x="5225467" y="340758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Deploy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6375" y="4929188"/>
            <a:ext cx="1589881" cy="857250"/>
            <a:chOff x="5286375" y="4929188"/>
            <a:chExt cx="1589881" cy="857250"/>
          </a:xfrm>
        </p:grpSpPr>
        <p:sp>
          <p:nvSpPr>
            <p:cNvPr id="33" name="Striped Right Arrow 32"/>
            <p:cNvSpPr>
              <a:spLocks/>
            </p:cNvSpPr>
            <p:nvPr/>
          </p:nvSpPr>
          <p:spPr bwMode="auto">
            <a:xfrm rot="10800000">
              <a:off x="5286375" y="4929188"/>
              <a:ext cx="1457325" cy="857250"/>
            </a:xfrm>
            <a:custGeom>
              <a:avLst/>
              <a:gdLst>
                <a:gd name="T0" fmla="*/ 0 w 1457323"/>
                <a:gd name="T1" fmla="*/ 214355 h 857418"/>
                <a:gd name="T2" fmla="*/ 26794 w 1457323"/>
                <a:gd name="T3" fmla="*/ 214355 h 857418"/>
                <a:gd name="T4" fmla="*/ 26794 w 1457323"/>
                <a:gd name="T5" fmla="*/ 643064 h 857418"/>
                <a:gd name="T6" fmla="*/ 0 w 1457323"/>
                <a:gd name="T7" fmla="*/ 643064 h 857418"/>
                <a:gd name="T8" fmla="*/ 0 w 1457323"/>
                <a:gd name="T9" fmla="*/ 214355 h 857418"/>
                <a:gd name="T10" fmla="*/ 53589 w 1457323"/>
                <a:gd name="T11" fmla="*/ 214355 h 857418"/>
                <a:gd name="T12" fmla="*/ 107177 w 1457323"/>
                <a:gd name="T13" fmla="*/ 214355 h 857418"/>
                <a:gd name="T14" fmla="*/ 107177 w 1457323"/>
                <a:gd name="T15" fmla="*/ 643064 h 857418"/>
                <a:gd name="T16" fmla="*/ 53589 w 1457323"/>
                <a:gd name="T17" fmla="*/ 643064 h 857418"/>
                <a:gd name="T18" fmla="*/ 53589 w 1457323"/>
                <a:gd name="T19" fmla="*/ 214355 h 857418"/>
                <a:gd name="T20" fmla="*/ 133972 w 1457323"/>
                <a:gd name="T21" fmla="*/ 214355 h 857418"/>
                <a:gd name="T22" fmla="*/ 1028614 w 1457323"/>
                <a:gd name="T23" fmla="*/ 214355 h 857418"/>
                <a:gd name="T24" fmla="*/ 1028614 w 1457323"/>
                <a:gd name="T25" fmla="*/ 0 h 857418"/>
                <a:gd name="T26" fmla="*/ 1457323 w 1457323"/>
                <a:gd name="T27" fmla="*/ 428709 h 857418"/>
                <a:gd name="T28" fmla="*/ 1028614 w 1457323"/>
                <a:gd name="T29" fmla="*/ 857418 h 857418"/>
                <a:gd name="T30" fmla="*/ 1028614 w 1457323"/>
                <a:gd name="T31" fmla="*/ 643064 h 857418"/>
                <a:gd name="T32" fmla="*/ 133972 w 1457323"/>
                <a:gd name="T33" fmla="*/ 643064 h 857418"/>
                <a:gd name="T34" fmla="*/ 133972 w 1457323"/>
                <a:gd name="T35" fmla="*/ 214355 h 8574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7323" h="857418">
                  <a:moveTo>
                    <a:pt x="0" y="214355"/>
                  </a:moveTo>
                  <a:lnTo>
                    <a:pt x="26794" y="214355"/>
                  </a:lnTo>
                  <a:lnTo>
                    <a:pt x="26794" y="643064"/>
                  </a:lnTo>
                  <a:lnTo>
                    <a:pt x="0" y="643064"/>
                  </a:lnTo>
                  <a:lnTo>
                    <a:pt x="0" y="214355"/>
                  </a:lnTo>
                  <a:close/>
                  <a:moveTo>
                    <a:pt x="53589" y="214355"/>
                  </a:moveTo>
                  <a:lnTo>
                    <a:pt x="107177" y="214355"/>
                  </a:lnTo>
                  <a:lnTo>
                    <a:pt x="107177" y="643064"/>
                  </a:lnTo>
                  <a:lnTo>
                    <a:pt x="53589" y="643064"/>
                  </a:lnTo>
                  <a:lnTo>
                    <a:pt x="53589" y="214355"/>
                  </a:lnTo>
                  <a:close/>
                  <a:moveTo>
                    <a:pt x="133972" y="214355"/>
                  </a:moveTo>
                  <a:lnTo>
                    <a:pt x="1028614" y="214355"/>
                  </a:lnTo>
                  <a:lnTo>
                    <a:pt x="1028614" y="0"/>
                  </a:lnTo>
                  <a:lnTo>
                    <a:pt x="1457323" y="428709"/>
                  </a:lnTo>
                  <a:lnTo>
                    <a:pt x="1028614" y="857418"/>
                  </a:lnTo>
                  <a:lnTo>
                    <a:pt x="1028614" y="643064"/>
                  </a:lnTo>
                  <a:lnTo>
                    <a:pt x="133972" y="643064"/>
                  </a:lnTo>
                  <a:lnTo>
                    <a:pt x="133972" y="214355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52120" y="518853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Connect</a:t>
              </a:r>
            </a:p>
          </p:txBody>
        </p:sp>
      </p:grp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14438" y="3643313"/>
            <a:ext cx="428625" cy="428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 rot="19116433">
            <a:off x="1434965" y="3893731"/>
            <a:ext cx="2219325" cy="857250"/>
            <a:chOff x="1503363" y="3702050"/>
            <a:chExt cx="2219325" cy="857250"/>
          </a:xfrm>
        </p:grpSpPr>
        <p:sp>
          <p:nvSpPr>
            <p:cNvPr id="49" name="Striped Right Arrow 48"/>
            <p:cNvSpPr>
              <a:spLocks/>
            </p:cNvSpPr>
            <p:nvPr/>
          </p:nvSpPr>
          <p:spPr bwMode="auto">
            <a:xfrm rot="13304148">
              <a:off x="1503363" y="3702050"/>
              <a:ext cx="2219325" cy="857250"/>
            </a:xfrm>
            <a:custGeom>
              <a:avLst/>
              <a:gdLst>
                <a:gd name="T0" fmla="*/ 0 w 2219448"/>
                <a:gd name="T1" fmla="*/ 214202 h 856809"/>
                <a:gd name="T2" fmla="*/ 26775 w 2219448"/>
                <a:gd name="T3" fmla="*/ 214202 h 856809"/>
                <a:gd name="T4" fmla="*/ 26775 w 2219448"/>
                <a:gd name="T5" fmla="*/ 642607 h 856809"/>
                <a:gd name="T6" fmla="*/ 0 w 2219448"/>
                <a:gd name="T7" fmla="*/ 642607 h 856809"/>
                <a:gd name="T8" fmla="*/ 0 w 2219448"/>
                <a:gd name="T9" fmla="*/ 214202 h 856809"/>
                <a:gd name="T10" fmla="*/ 53551 w 2219448"/>
                <a:gd name="T11" fmla="*/ 214202 h 856809"/>
                <a:gd name="T12" fmla="*/ 107101 w 2219448"/>
                <a:gd name="T13" fmla="*/ 214202 h 856809"/>
                <a:gd name="T14" fmla="*/ 107101 w 2219448"/>
                <a:gd name="T15" fmla="*/ 642607 h 856809"/>
                <a:gd name="T16" fmla="*/ 53551 w 2219448"/>
                <a:gd name="T17" fmla="*/ 642607 h 856809"/>
                <a:gd name="T18" fmla="*/ 53551 w 2219448"/>
                <a:gd name="T19" fmla="*/ 214202 h 856809"/>
                <a:gd name="T20" fmla="*/ 133876 w 2219448"/>
                <a:gd name="T21" fmla="*/ 214202 h 856809"/>
                <a:gd name="T22" fmla="*/ 1791044 w 2219448"/>
                <a:gd name="T23" fmla="*/ 214202 h 856809"/>
                <a:gd name="T24" fmla="*/ 1791044 w 2219448"/>
                <a:gd name="T25" fmla="*/ 0 h 856809"/>
                <a:gd name="T26" fmla="*/ 2219448 w 2219448"/>
                <a:gd name="T27" fmla="*/ 428405 h 856809"/>
                <a:gd name="T28" fmla="*/ 1791044 w 2219448"/>
                <a:gd name="T29" fmla="*/ 856809 h 856809"/>
                <a:gd name="T30" fmla="*/ 1791044 w 2219448"/>
                <a:gd name="T31" fmla="*/ 642607 h 856809"/>
                <a:gd name="T32" fmla="*/ 133876 w 2219448"/>
                <a:gd name="T33" fmla="*/ 642607 h 856809"/>
                <a:gd name="T34" fmla="*/ 133876 w 2219448"/>
                <a:gd name="T35" fmla="*/ 214202 h 8568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9448" h="856809">
                  <a:moveTo>
                    <a:pt x="0" y="214202"/>
                  </a:moveTo>
                  <a:lnTo>
                    <a:pt x="26775" y="214202"/>
                  </a:lnTo>
                  <a:lnTo>
                    <a:pt x="26775" y="642607"/>
                  </a:lnTo>
                  <a:lnTo>
                    <a:pt x="0" y="642607"/>
                  </a:lnTo>
                  <a:lnTo>
                    <a:pt x="0" y="214202"/>
                  </a:lnTo>
                  <a:close/>
                  <a:moveTo>
                    <a:pt x="53551" y="214202"/>
                  </a:moveTo>
                  <a:lnTo>
                    <a:pt x="107101" y="214202"/>
                  </a:lnTo>
                  <a:lnTo>
                    <a:pt x="107101" y="642607"/>
                  </a:lnTo>
                  <a:lnTo>
                    <a:pt x="53551" y="642607"/>
                  </a:lnTo>
                  <a:lnTo>
                    <a:pt x="53551" y="214202"/>
                  </a:lnTo>
                  <a:close/>
                  <a:moveTo>
                    <a:pt x="133876" y="214202"/>
                  </a:moveTo>
                  <a:lnTo>
                    <a:pt x="1791044" y="214202"/>
                  </a:lnTo>
                  <a:lnTo>
                    <a:pt x="1791044" y="0"/>
                  </a:lnTo>
                  <a:lnTo>
                    <a:pt x="2219448" y="428405"/>
                  </a:lnTo>
                  <a:lnTo>
                    <a:pt x="1791044" y="856809"/>
                  </a:lnTo>
                  <a:lnTo>
                    <a:pt x="1791044" y="642607"/>
                  </a:lnTo>
                  <a:lnTo>
                    <a:pt x="133876" y="642607"/>
                  </a:lnTo>
                  <a:lnTo>
                    <a:pt x="133876" y="214202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530893">
              <a:off x="2000957" y="39613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      View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313" y="3958043"/>
            <a:ext cx="1433906" cy="1370017"/>
            <a:chOff x="1108570" y="5172074"/>
            <a:chExt cx="1433906" cy="1370017"/>
          </a:xfrm>
        </p:grpSpPr>
        <p:pic>
          <p:nvPicPr>
            <p:cNvPr id="1028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7504" y="543321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”Information Worker”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”The Business Analyst” – Creates Activity</a:t>
            </a:r>
          </a:p>
        </p:txBody>
      </p: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2000250" y="1285875"/>
            <a:ext cx="2085975" cy="1714500"/>
            <a:chOff x="766740" y="3857632"/>
            <a:chExt cx="2305050" cy="189468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52" y="4071661"/>
              <a:ext cx="2071738" cy="168065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6740" y="3857632"/>
              <a:ext cx="591174" cy="5719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4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858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38" y="5500688"/>
          <a:ext cx="778668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sv-SE" sz="1400" dirty="0"/>
                        <a:t>ActivityID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LastModified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Received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Approved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Declined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/>
                        <a:t>OrderTotal</a:t>
                      </a:r>
                    </a:p>
                    <a:p>
                      <a:endParaRPr lang="sv-SE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/>
                        <a:t>Customer</a:t>
                      </a:r>
                    </a:p>
                    <a:p>
                      <a:endParaRPr lang="sv-SE" sz="1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2938" y="3143250"/>
            <a:ext cx="4310062" cy="2281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Events and data to be tracked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r>
              <a:rPr lang="en-US" dirty="0"/>
              <a:t>)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Arial" pitchFamily="34" charset="0"/>
              <a:buChar char="•"/>
              <a:defRPr/>
            </a:pPr>
            <a:r>
              <a:rPr lang="en-US" sz="1400" dirty="0"/>
              <a:t>Milestones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Arial" pitchFamily="34" charset="0"/>
              <a:buChar char="•"/>
              <a:defRPr/>
            </a:pPr>
            <a:r>
              <a:rPr lang="en-US" sz="1400" dirty="0"/>
              <a:t>Data 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Groupings and aggregations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r>
              <a:rPr lang="en-US" dirty="0"/>
              <a:t>)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Durations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Dimensions</a:t>
            </a:r>
          </a:p>
          <a:p>
            <a:pPr marL="685800" lvl="1" indent="-22860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Font typeface="Wingdings" pitchFamily="2" charset="2"/>
              <a:buChar char=""/>
              <a:defRPr/>
            </a:pPr>
            <a:r>
              <a:rPr lang="en-US" sz="1400" dirty="0"/>
              <a:t>Measures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14374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0" y="1571625"/>
            <a:ext cx="408622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triped Right Arrow 16"/>
          <p:cNvSpPr>
            <a:spLocks/>
          </p:cNvSpPr>
          <p:nvPr/>
        </p:nvSpPr>
        <p:spPr bwMode="auto">
          <a:xfrm rot="5400000">
            <a:off x="6143625" y="4572000"/>
            <a:ext cx="1000125" cy="714375"/>
          </a:xfrm>
          <a:custGeom>
            <a:avLst/>
            <a:gdLst>
              <a:gd name="T0" fmla="*/ 0 w 1000125"/>
              <a:gd name="T1" fmla="*/ 178594 h 714375"/>
              <a:gd name="T2" fmla="*/ 22324 w 1000125"/>
              <a:gd name="T3" fmla="*/ 178594 h 714375"/>
              <a:gd name="T4" fmla="*/ 22324 w 1000125"/>
              <a:gd name="T5" fmla="*/ 535781 h 714375"/>
              <a:gd name="T6" fmla="*/ 0 w 1000125"/>
              <a:gd name="T7" fmla="*/ 535781 h 714375"/>
              <a:gd name="T8" fmla="*/ 0 w 1000125"/>
              <a:gd name="T9" fmla="*/ 178594 h 714375"/>
              <a:gd name="T10" fmla="*/ 44648 w 1000125"/>
              <a:gd name="T11" fmla="*/ 178594 h 714375"/>
              <a:gd name="T12" fmla="*/ 89297 w 1000125"/>
              <a:gd name="T13" fmla="*/ 178594 h 714375"/>
              <a:gd name="T14" fmla="*/ 89297 w 1000125"/>
              <a:gd name="T15" fmla="*/ 535781 h 714375"/>
              <a:gd name="T16" fmla="*/ 44648 w 1000125"/>
              <a:gd name="T17" fmla="*/ 535781 h 714375"/>
              <a:gd name="T18" fmla="*/ 44648 w 1000125"/>
              <a:gd name="T19" fmla="*/ 178594 h 714375"/>
              <a:gd name="T20" fmla="*/ 111621 w 1000125"/>
              <a:gd name="T21" fmla="*/ 178594 h 714375"/>
              <a:gd name="T22" fmla="*/ 642938 w 1000125"/>
              <a:gd name="T23" fmla="*/ 178594 h 714375"/>
              <a:gd name="T24" fmla="*/ 642938 w 1000125"/>
              <a:gd name="T25" fmla="*/ 0 h 714375"/>
              <a:gd name="T26" fmla="*/ 1000125 w 1000125"/>
              <a:gd name="T27" fmla="*/ 357188 h 714375"/>
              <a:gd name="T28" fmla="*/ 642938 w 1000125"/>
              <a:gd name="T29" fmla="*/ 714375 h 714375"/>
              <a:gd name="T30" fmla="*/ 642938 w 1000125"/>
              <a:gd name="T31" fmla="*/ 535781 h 714375"/>
              <a:gd name="T32" fmla="*/ 111621 w 1000125"/>
              <a:gd name="T33" fmla="*/ 535781 h 714375"/>
              <a:gd name="T34" fmla="*/ 111621 w 1000125"/>
              <a:gd name="T35" fmla="*/ 178594 h 7143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125" h="714375">
                <a:moveTo>
                  <a:pt x="0" y="178594"/>
                </a:moveTo>
                <a:lnTo>
                  <a:pt x="22324" y="178594"/>
                </a:lnTo>
                <a:lnTo>
                  <a:pt x="22324" y="535781"/>
                </a:lnTo>
                <a:lnTo>
                  <a:pt x="0" y="535781"/>
                </a:lnTo>
                <a:lnTo>
                  <a:pt x="0" y="178594"/>
                </a:lnTo>
                <a:close/>
                <a:moveTo>
                  <a:pt x="44648" y="178594"/>
                </a:moveTo>
                <a:lnTo>
                  <a:pt x="89297" y="178594"/>
                </a:lnTo>
                <a:lnTo>
                  <a:pt x="89297" y="535781"/>
                </a:lnTo>
                <a:lnTo>
                  <a:pt x="44648" y="535781"/>
                </a:lnTo>
                <a:lnTo>
                  <a:pt x="44648" y="178594"/>
                </a:lnTo>
                <a:close/>
                <a:moveTo>
                  <a:pt x="111621" y="178594"/>
                </a:moveTo>
                <a:lnTo>
                  <a:pt x="642938" y="178594"/>
                </a:lnTo>
                <a:lnTo>
                  <a:pt x="642938" y="0"/>
                </a:lnTo>
                <a:lnTo>
                  <a:pt x="1000125" y="357188"/>
                </a:lnTo>
                <a:lnTo>
                  <a:pt x="642938" y="714375"/>
                </a:lnTo>
                <a:lnTo>
                  <a:pt x="642938" y="535781"/>
                </a:lnTo>
                <a:lnTo>
                  <a:pt x="111621" y="535781"/>
                </a:lnTo>
                <a:lnTo>
                  <a:pt x="111621" y="178594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Activities and Views</a:t>
            </a:r>
            <a:endParaRPr lang="sv-SE" sz="2000" b="1"/>
          </a:p>
        </p:txBody>
      </p:sp>
      <p:pic>
        <p:nvPicPr>
          <p:cNvPr id="1843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System Administrator – Deploys Activities and Views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47664" y="3082652"/>
            <a:ext cx="6808813" cy="17145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C:\&gt; BM deploy-all -</a:t>
            </a:r>
            <a:r>
              <a:rPr lang="en-US" dirty="0" err="1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DefinitionFile:SalesManagerView.xls</a:t>
            </a:r>
            <a:endParaRPr lang="en-US" dirty="0">
              <a:solidFill>
                <a:schemeClr val="bg1"/>
              </a:solidFill>
              <a:latin typeface="Lucida Sans Typewriter" pitchFamily="49" charset="0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Lucida Sans Typewriter"/>
              <a:cs typeface="+mn-cs"/>
            </a:endParaRPr>
          </a:p>
          <a:p>
            <a:pPr>
              <a:buClr>
                <a:schemeClr val="bg2"/>
              </a:buClr>
              <a:defRPr/>
            </a:pPr>
            <a:r>
              <a:rPr lang="sv-SE" dirty="0">
                <a:solidFill>
                  <a:schemeClr val="bg1"/>
                </a:solidFill>
                <a:latin typeface="Lucida Sans Typewriter"/>
                <a:cs typeface="+mn-cs"/>
              </a:rPr>
              <a:t>   Or</a:t>
            </a: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Lucida Sans Typewriter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C:\&gt; BM deploy-all -</a:t>
            </a:r>
            <a:r>
              <a:rPr lang="en-US" dirty="0" err="1">
                <a:solidFill>
                  <a:schemeClr val="bg1"/>
                </a:solidFill>
                <a:latin typeface="Lucida Sans Typewriter" pitchFamily="49" charset="0"/>
                <a:cs typeface="+mn-cs"/>
              </a:rPr>
              <a:t>DefinitionFile:SalesManagerView.xml</a:t>
            </a:r>
            <a:endParaRPr lang="en-US" dirty="0">
              <a:solidFill>
                <a:schemeClr val="bg1"/>
              </a:solidFill>
              <a:latin typeface="Lucida Sans Typewriter" pitchFamily="49" charset="0"/>
              <a:cs typeface="+mn-cs"/>
            </a:endParaRPr>
          </a:p>
          <a:p>
            <a:pPr algn="ctr">
              <a:buClr>
                <a:schemeClr val="bg2"/>
              </a:buClr>
              <a:defRPr/>
            </a:pPr>
            <a:endParaRPr lang="sv-SE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9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063" y="1285875"/>
            <a:ext cx="1404901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363638" y="2348880"/>
            <a:ext cx="80010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Deploy Activities and Views</a:t>
            </a:r>
            <a:endParaRPr lang="sv-SE" sz="2000" b="1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Deploy-all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484313"/>
            <a:ext cx="4176712" cy="4608512"/>
          </a:xfrm>
        </p:spPr>
        <p:txBody>
          <a:bodyPr/>
          <a:lstStyle/>
          <a:p>
            <a:pPr>
              <a:defRPr/>
            </a:pPr>
            <a:r>
              <a:rPr lang="sv-SE" b="1" dirty="0"/>
              <a:t>Tables</a:t>
            </a:r>
          </a:p>
          <a:p>
            <a:pPr lvl="1">
              <a:defRPr/>
            </a:pPr>
            <a:r>
              <a:rPr lang="sv-SE" b="1" dirty="0"/>
              <a:t>[ActivityName]_Active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[ActivityName]_ActiveRelationships</a:t>
            </a:r>
          </a:p>
          <a:p>
            <a:pPr lvl="1">
              <a:defRPr/>
            </a:pPr>
            <a:r>
              <a:rPr lang="sv-SE" b="1" dirty="0"/>
              <a:t>[ActivityName]_Completed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[ActivityName]_CompletedRelationships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[ActivityName]_Continuations</a:t>
            </a:r>
          </a:p>
          <a:p>
            <a:pPr>
              <a:defRPr/>
            </a:pPr>
            <a:r>
              <a:rPr lang="sv-SE" b="1" dirty="0"/>
              <a:t>Views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[ActivityName]_ActiveInstances</a:t>
            </a:r>
          </a:p>
          <a:p>
            <a:pPr lvl="1">
              <a:defRPr/>
            </a:pPr>
            <a:r>
              <a:rPr lang="sv-SE" dirty="0"/>
              <a:t>[ActivityName]_AllInstances</a:t>
            </a:r>
          </a:p>
          <a:p>
            <a:pPr lvl="1">
              <a:defRPr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[ActivityName]_AllRelationships</a:t>
            </a:r>
          </a:p>
          <a:p>
            <a:pPr lvl="1">
              <a:defRPr/>
            </a:pPr>
            <a:r>
              <a:rPr lang="sv-SE" dirty="0"/>
              <a:t>[ViewName]_*</a:t>
            </a:r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  <a:p>
            <a:pPr lvl="1">
              <a:defRPr/>
            </a:pPr>
            <a:endParaRPr lang="sv-SE" dirty="0"/>
          </a:p>
        </p:txBody>
      </p:sp>
      <p:sp>
        <p:nvSpPr>
          <p:cNvPr id="21510" name="Content Placeholder 2"/>
          <p:cNvSpPr txBox="1">
            <a:spLocks/>
          </p:cNvSpPr>
          <p:nvPr/>
        </p:nvSpPr>
        <p:spPr bwMode="gray">
          <a:xfrm>
            <a:off x="4395788" y="1500188"/>
            <a:ext cx="460533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41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6938" indent="-176213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sz="1800" b="1" dirty="0"/>
              <a:t>SSIS Packages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BAM_DM_[ActivityName] – </a:t>
            </a:r>
            <a:r>
              <a:rPr lang="sv-SE" i="1" dirty="0"/>
              <a:t>Purge &amp; Archive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BAM_AN_[View] – </a:t>
            </a:r>
            <a:r>
              <a:rPr lang="sv-SE" i="1" dirty="0"/>
              <a:t>Update cubes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sz="1800" b="1" dirty="0"/>
              <a:t>Analysis Server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r>
              <a:rPr lang="sv-SE" dirty="0"/>
              <a:t>BAMAnalysis</a:t>
            </a:r>
          </a:p>
          <a:p>
            <a:pPr lvl="2">
              <a:spcBef>
                <a:spcPct val="40000"/>
              </a:spcBef>
              <a:buClr>
                <a:schemeClr val="bg2"/>
              </a:buClr>
              <a:buFont typeface="Arial" charset="0"/>
              <a:buChar char="–"/>
            </a:pPr>
            <a:r>
              <a:rPr lang="sv-SE" dirty="0"/>
              <a:t>Cubes</a:t>
            </a:r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  <a:p>
            <a:pPr lvl="1"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Developer – Maps Activity Items to real data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1785938"/>
            <a:ext cx="4908550" cy="3844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AFAFAF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146175" y="1928813"/>
            <a:ext cx="1392238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285750" y="3643313"/>
            <a:ext cx="33718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5873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/>
              <a:t>Use Tracking Profile Editor to link</a:t>
            </a:r>
          </a:p>
          <a:p>
            <a:pPr marL="58738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/>
              <a:t>Schema elements to Activity Items</a:t>
            </a:r>
          </a:p>
        </p:txBody>
      </p:sp>
      <p:pic>
        <p:nvPicPr>
          <p:cNvPr id="10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750" y="1412776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/>
              <a:t>Maps Activity Items to real data using the Tracking Profile Editor (TPE)</a:t>
            </a:r>
            <a:endParaRPr lang="sv-SE" sz="2000" b="1"/>
          </a:p>
        </p:txBody>
      </p:sp>
      <p:pic>
        <p:nvPicPr>
          <p:cNvPr id="2355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Analyze the data</a:t>
            </a:r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3571875" y="2643188"/>
            <a:ext cx="5260975" cy="3162300"/>
            <a:chOff x="488950" y="1266825"/>
            <a:chExt cx="8164513" cy="4906963"/>
          </a:xfrm>
        </p:grpSpPr>
        <p:pic>
          <p:nvPicPr>
            <p:cNvPr id="24587" name="Picture 3" descr="BAMPortal2Small RESIZ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50" y="1266825"/>
              <a:ext cx="6081713" cy="43799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78445" y="4336140"/>
              <a:ext cx="4429630" cy="174896"/>
            </a:xfrm>
            <a:prstGeom prst="rect">
              <a:avLst/>
            </a:prstGeom>
            <a:ln w="19050" algn="ctr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pic>
          <p:nvPicPr>
            <p:cNvPr id="8" name="Picture 5" descr="BAMPortal3Small RESI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9770" y="3836082"/>
              <a:ext cx="4323693" cy="233770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blurRad="63500" dist="35921" dir="81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4590" name="Freeform 7"/>
            <p:cNvSpPr>
              <a:spLocks/>
            </p:cNvSpPr>
            <p:nvPr/>
          </p:nvSpPr>
          <p:spPr bwMode="auto">
            <a:xfrm rot="10628890" flipH="1">
              <a:off x="3427413" y="4371975"/>
              <a:ext cx="858837" cy="415925"/>
            </a:xfrm>
            <a:custGeom>
              <a:avLst/>
              <a:gdLst>
                <a:gd name="T0" fmla="*/ 606177 w 826"/>
                <a:gd name="T1" fmla="*/ 170104 h 401"/>
                <a:gd name="T2" fmla="*/ 599938 w 826"/>
                <a:gd name="T3" fmla="*/ 210556 h 401"/>
                <a:gd name="T4" fmla="*/ 599938 w 826"/>
                <a:gd name="T5" fmla="*/ 0 h 401"/>
                <a:gd name="T6" fmla="*/ 606177 w 826"/>
                <a:gd name="T7" fmla="*/ 38377 h 401"/>
                <a:gd name="T8" fmla="*/ 586421 w 826"/>
                <a:gd name="T9" fmla="*/ 58084 h 401"/>
                <a:gd name="T10" fmla="*/ 522996 w 826"/>
                <a:gd name="T11" fmla="*/ 65345 h 401"/>
                <a:gd name="T12" fmla="*/ 433578 w 826"/>
                <a:gd name="T13" fmla="*/ 81940 h 401"/>
                <a:gd name="T14" fmla="*/ 382630 w 826"/>
                <a:gd name="T15" fmla="*/ 95424 h 401"/>
                <a:gd name="T16" fmla="*/ 329602 w 826"/>
                <a:gd name="T17" fmla="*/ 112020 h 401"/>
                <a:gd name="T18" fmla="*/ 275535 w 826"/>
                <a:gd name="T19" fmla="*/ 132764 h 401"/>
                <a:gd name="T20" fmla="*/ 221468 w 826"/>
                <a:gd name="T21" fmla="*/ 156620 h 401"/>
                <a:gd name="T22" fmla="*/ 170520 w 826"/>
                <a:gd name="T23" fmla="*/ 185662 h 401"/>
                <a:gd name="T24" fmla="*/ 123731 w 826"/>
                <a:gd name="T25" fmla="*/ 219891 h 401"/>
                <a:gd name="T26" fmla="*/ 100856 w 826"/>
                <a:gd name="T27" fmla="*/ 239598 h 401"/>
                <a:gd name="T28" fmla="*/ 81101 w 826"/>
                <a:gd name="T29" fmla="*/ 260342 h 401"/>
                <a:gd name="T30" fmla="*/ 61345 w 826"/>
                <a:gd name="T31" fmla="*/ 282124 h 401"/>
                <a:gd name="T32" fmla="*/ 44709 w 826"/>
                <a:gd name="T33" fmla="*/ 305980 h 401"/>
                <a:gd name="T34" fmla="*/ 30153 w 826"/>
                <a:gd name="T35" fmla="*/ 329836 h 401"/>
                <a:gd name="T36" fmla="*/ 17676 w 826"/>
                <a:gd name="T37" fmla="*/ 356803 h 401"/>
                <a:gd name="T38" fmla="*/ 7278 w 826"/>
                <a:gd name="T39" fmla="*/ 385846 h 401"/>
                <a:gd name="T40" fmla="*/ 0 w 826"/>
                <a:gd name="T41" fmla="*/ 415925 h 401"/>
                <a:gd name="T42" fmla="*/ 15596 w 826"/>
                <a:gd name="T43" fmla="*/ 387920 h 401"/>
                <a:gd name="T44" fmla="*/ 30153 w 826"/>
                <a:gd name="T45" fmla="*/ 363027 h 401"/>
                <a:gd name="T46" fmla="*/ 66544 w 826"/>
                <a:gd name="T47" fmla="*/ 317389 h 401"/>
                <a:gd name="T48" fmla="*/ 86300 w 826"/>
                <a:gd name="T49" fmla="*/ 297682 h 401"/>
                <a:gd name="T50" fmla="*/ 108134 w 826"/>
                <a:gd name="T51" fmla="*/ 279012 h 401"/>
                <a:gd name="T52" fmla="*/ 129969 w 826"/>
                <a:gd name="T53" fmla="*/ 262417 h 401"/>
                <a:gd name="T54" fmla="*/ 153884 w 826"/>
                <a:gd name="T55" fmla="*/ 246858 h 401"/>
                <a:gd name="T56" fmla="*/ 201712 w 826"/>
                <a:gd name="T57" fmla="*/ 221965 h 401"/>
                <a:gd name="T58" fmla="*/ 253700 w 826"/>
                <a:gd name="T59" fmla="*/ 200183 h 401"/>
                <a:gd name="T60" fmla="*/ 304648 w 826"/>
                <a:gd name="T61" fmla="*/ 183588 h 401"/>
                <a:gd name="T62" fmla="*/ 355596 w 826"/>
                <a:gd name="T63" fmla="*/ 172178 h 401"/>
                <a:gd name="T64" fmla="*/ 405504 w 826"/>
                <a:gd name="T65" fmla="*/ 162843 h 401"/>
                <a:gd name="T66" fmla="*/ 495963 w 826"/>
                <a:gd name="T67" fmla="*/ 155583 h 401"/>
                <a:gd name="T68" fmla="*/ 563547 w 826"/>
                <a:gd name="T69" fmla="*/ 153508 h 401"/>
                <a:gd name="T70" fmla="*/ 609296 w 826"/>
                <a:gd name="T71" fmla="*/ 155583 h 4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26"/>
                <a:gd name="T109" fmla="*/ 0 h 401"/>
                <a:gd name="T110" fmla="*/ 826 w 826"/>
                <a:gd name="T111" fmla="*/ 401 h 40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26" h="401">
                  <a:moveTo>
                    <a:pt x="586" y="150"/>
                  </a:moveTo>
                  <a:lnTo>
                    <a:pt x="583" y="164"/>
                  </a:lnTo>
                  <a:lnTo>
                    <a:pt x="580" y="182"/>
                  </a:lnTo>
                  <a:lnTo>
                    <a:pt x="577" y="203"/>
                  </a:lnTo>
                  <a:lnTo>
                    <a:pt x="826" y="98"/>
                  </a:lnTo>
                  <a:lnTo>
                    <a:pt x="577" y="0"/>
                  </a:lnTo>
                  <a:lnTo>
                    <a:pt x="580" y="19"/>
                  </a:lnTo>
                  <a:lnTo>
                    <a:pt x="583" y="37"/>
                  </a:lnTo>
                  <a:lnTo>
                    <a:pt x="586" y="53"/>
                  </a:lnTo>
                  <a:lnTo>
                    <a:pt x="564" y="56"/>
                  </a:lnTo>
                  <a:lnTo>
                    <a:pt x="538" y="58"/>
                  </a:lnTo>
                  <a:lnTo>
                    <a:pt x="503" y="63"/>
                  </a:lnTo>
                  <a:lnTo>
                    <a:pt x="462" y="70"/>
                  </a:lnTo>
                  <a:lnTo>
                    <a:pt x="417" y="79"/>
                  </a:lnTo>
                  <a:lnTo>
                    <a:pt x="393" y="85"/>
                  </a:lnTo>
                  <a:lnTo>
                    <a:pt x="368" y="92"/>
                  </a:lnTo>
                  <a:lnTo>
                    <a:pt x="342" y="99"/>
                  </a:lnTo>
                  <a:lnTo>
                    <a:pt x="317" y="108"/>
                  </a:lnTo>
                  <a:lnTo>
                    <a:pt x="291" y="116"/>
                  </a:lnTo>
                  <a:lnTo>
                    <a:pt x="265" y="128"/>
                  </a:lnTo>
                  <a:lnTo>
                    <a:pt x="239" y="138"/>
                  </a:lnTo>
                  <a:lnTo>
                    <a:pt x="213" y="151"/>
                  </a:lnTo>
                  <a:lnTo>
                    <a:pt x="188" y="164"/>
                  </a:lnTo>
                  <a:lnTo>
                    <a:pt x="164" y="179"/>
                  </a:lnTo>
                  <a:lnTo>
                    <a:pt x="141" y="195"/>
                  </a:lnTo>
                  <a:lnTo>
                    <a:pt x="119" y="212"/>
                  </a:lnTo>
                  <a:lnTo>
                    <a:pt x="107" y="221"/>
                  </a:lnTo>
                  <a:lnTo>
                    <a:pt x="97" y="231"/>
                  </a:lnTo>
                  <a:lnTo>
                    <a:pt x="87" y="241"/>
                  </a:lnTo>
                  <a:lnTo>
                    <a:pt x="78" y="251"/>
                  </a:lnTo>
                  <a:lnTo>
                    <a:pt x="68" y="261"/>
                  </a:lnTo>
                  <a:lnTo>
                    <a:pt x="59" y="272"/>
                  </a:lnTo>
                  <a:lnTo>
                    <a:pt x="52" y="283"/>
                  </a:lnTo>
                  <a:lnTo>
                    <a:pt x="43" y="295"/>
                  </a:lnTo>
                  <a:lnTo>
                    <a:pt x="36" y="306"/>
                  </a:lnTo>
                  <a:lnTo>
                    <a:pt x="29" y="318"/>
                  </a:lnTo>
                  <a:lnTo>
                    <a:pt x="23" y="331"/>
                  </a:lnTo>
                  <a:lnTo>
                    <a:pt x="17" y="344"/>
                  </a:lnTo>
                  <a:lnTo>
                    <a:pt x="13" y="357"/>
                  </a:lnTo>
                  <a:lnTo>
                    <a:pt x="7" y="372"/>
                  </a:lnTo>
                  <a:lnTo>
                    <a:pt x="4" y="386"/>
                  </a:lnTo>
                  <a:lnTo>
                    <a:pt x="0" y="401"/>
                  </a:lnTo>
                  <a:lnTo>
                    <a:pt x="7" y="387"/>
                  </a:lnTo>
                  <a:lnTo>
                    <a:pt x="15" y="374"/>
                  </a:lnTo>
                  <a:lnTo>
                    <a:pt x="22" y="361"/>
                  </a:lnTo>
                  <a:lnTo>
                    <a:pt x="29" y="350"/>
                  </a:lnTo>
                  <a:lnTo>
                    <a:pt x="45" y="327"/>
                  </a:lnTo>
                  <a:lnTo>
                    <a:pt x="64" y="306"/>
                  </a:lnTo>
                  <a:lnTo>
                    <a:pt x="74" y="296"/>
                  </a:lnTo>
                  <a:lnTo>
                    <a:pt x="83" y="287"/>
                  </a:lnTo>
                  <a:lnTo>
                    <a:pt x="93" y="277"/>
                  </a:lnTo>
                  <a:lnTo>
                    <a:pt x="104" y="269"/>
                  </a:lnTo>
                  <a:lnTo>
                    <a:pt x="115" y="261"/>
                  </a:lnTo>
                  <a:lnTo>
                    <a:pt x="125" y="253"/>
                  </a:lnTo>
                  <a:lnTo>
                    <a:pt x="136" y="245"/>
                  </a:lnTo>
                  <a:lnTo>
                    <a:pt x="148" y="238"/>
                  </a:lnTo>
                  <a:lnTo>
                    <a:pt x="171" y="225"/>
                  </a:lnTo>
                  <a:lnTo>
                    <a:pt x="194" y="214"/>
                  </a:lnTo>
                  <a:lnTo>
                    <a:pt x="219" y="202"/>
                  </a:lnTo>
                  <a:lnTo>
                    <a:pt x="244" y="193"/>
                  </a:lnTo>
                  <a:lnTo>
                    <a:pt x="268" y="185"/>
                  </a:lnTo>
                  <a:lnTo>
                    <a:pt x="293" y="177"/>
                  </a:lnTo>
                  <a:lnTo>
                    <a:pt x="317" y="172"/>
                  </a:lnTo>
                  <a:lnTo>
                    <a:pt x="342" y="166"/>
                  </a:lnTo>
                  <a:lnTo>
                    <a:pt x="367" y="161"/>
                  </a:lnTo>
                  <a:lnTo>
                    <a:pt x="390" y="157"/>
                  </a:lnTo>
                  <a:lnTo>
                    <a:pt x="435" y="153"/>
                  </a:lnTo>
                  <a:lnTo>
                    <a:pt x="477" y="150"/>
                  </a:lnTo>
                  <a:lnTo>
                    <a:pt x="513" y="148"/>
                  </a:lnTo>
                  <a:lnTo>
                    <a:pt x="542" y="148"/>
                  </a:lnTo>
                  <a:lnTo>
                    <a:pt x="565" y="148"/>
                  </a:lnTo>
                  <a:lnTo>
                    <a:pt x="586" y="1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1143000" y="1428750"/>
            <a:ext cx="2085975" cy="1714500"/>
            <a:chOff x="766740" y="3857632"/>
            <a:chExt cx="2305050" cy="189468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052" y="4071661"/>
              <a:ext cx="2071738" cy="168065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6740" y="3857632"/>
              <a:ext cx="591174" cy="5719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583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2938" y="3786188"/>
            <a:ext cx="24657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 dirty="0"/>
              <a:t>Analyze the data using</a:t>
            </a:r>
            <a:r>
              <a:rPr lang="sv-SE" dirty="0"/>
              <a:t>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BAM Portal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MS Excel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Reporting services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sv-SE" dirty="0"/>
              <a:t>Custom tool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/>
              <a:t>Analyze the data</a:t>
            </a:r>
            <a:endParaRPr lang="sv-SE" sz="2000" b="1"/>
          </a:p>
        </p:txBody>
      </p:sp>
      <p:pic>
        <p:nvPicPr>
          <p:cNvPr id="2560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4517071"/>
            <a:ext cx="7715250" cy="712129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pPr>
              <a:defRPr/>
            </a:pPr>
            <a:r>
              <a:rPr lang="en-US" b="1" dirty="0"/>
              <a:t>Module 11: Business Activity Monitoring</a:t>
            </a:r>
          </a:p>
          <a:p>
            <a:pPr lvl="1">
              <a:defRPr/>
            </a:pPr>
            <a:r>
              <a:rPr lang="en-US" b="1" dirty="0"/>
              <a:t>Lesson 1: Business Introduction to Business Activity Monitoring</a:t>
            </a:r>
          </a:p>
          <a:p>
            <a:pPr lvl="1">
              <a:defRPr/>
            </a:pPr>
            <a:r>
              <a:rPr lang="en-US" b="1" dirty="0"/>
              <a:t>Lesson 2: Utilizing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Extra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modules</a:t>
            </a:r>
          </a:p>
        </p:txBody>
      </p:sp>
      <p:pic>
        <p:nvPicPr>
          <p:cNvPr id="28" name="Picture 27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BAM to capture business (or infrastructure) data and allow it to be searchable in a scalable and maintenance proofed data layer.</a:t>
            </a:r>
          </a:p>
          <a:p>
            <a:r>
              <a:rPr lang="sv-SE" dirty="0"/>
              <a:t>Use excel to define Activities and Views.</a:t>
            </a:r>
          </a:p>
          <a:p>
            <a:r>
              <a:rPr lang="sv-SE" dirty="0"/>
              <a:t>Use bm.exe to deploy and manage BAM tables and views.</a:t>
            </a:r>
          </a:p>
          <a:p>
            <a:r>
              <a:rPr lang="sv-SE" dirty="0"/>
              <a:t>Use TPE to connect activities to data sources.</a:t>
            </a:r>
          </a:p>
          <a:p>
            <a:r>
              <a:rPr lang="sv-SE" dirty="0"/>
              <a:t>Use the BAM Portal (and other tools) to view tracked data.</a:t>
            </a:r>
          </a:p>
          <a:p>
            <a:r>
              <a:rPr lang="sv-SE" dirty="0"/>
              <a:t>Use SQL Server Agent jobs to provide data pruning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Business Activity Monitoring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Enabling Business Activity Monitoring</a:t>
            </a:r>
          </a:p>
          <a:p>
            <a:pPr lvl="1"/>
            <a:r>
              <a:rPr lang="sv-SE" dirty="0"/>
              <a:t>Define a BAM observation model</a:t>
            </a:r>
          </a:p>
          <a:p>
            <a:pPr lvl="1"/>
            <a:r>
              <a:rPr lang="sv-SE" dirty="0"/>
              <a:t>Deploy BAM observation model</a:t>
            </a:r>
          </a:p>
          <a:p>
            <a:pPr lvl="1"/>
            <a:r>
              <a:rPr lang="sv-SE" dirty="0"/>
              <a:t>Map BAM observation model to implementation</a:t>
            </a:r>
          </a:p>
          <a:p>
            <a:pPr lvl="1"/>
            <a:r>
              <a:rPr lang="sv-SE" dirty="0"/>
              <a:t>View KPI’s and create alerts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does the BM.exe command line tool do?</a:t>
            </a:r>
          </a:p>
          <a:p>
            <a:r>
              <a:rPr lang="sv-SE" dirty="0"/>
              <a:t>What are the tasks performed by SQL Server Agent to BAM data?</a:t>
            </a:r>
          </a:p>
          <a:p>
            <a:r>
              <a:rPr lang="sv-SE" dirty="0"/>
              <a:t>What are examples of tools you can use to view tracked data?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INTRODuction</a:t>
            </a:r>
            <a:r>
              <a:rPr lang="en-US" dirty="0"/>
              <a:t> to Business Activity Monitoring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Monitoring your processes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Business Activity Monitoring?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BAM Components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 50"/>
          <p:cNvGrpSpPr>
            <a:grpSpLocks/>
          </p:cNvGrpSpPr>
          <p:nvPr/>
        </p:nvGrpSpPr>
        <p:grpSpPr bwMode="auto">
          <a:xfrm>
            <a:off x="3643313" y="2428875"/>
            <a:ext cx="2071687" cy="1285875"/>
            <a:chOff x="3500430" y="4500570"/>
            <a:chExt cx="2071702" cy="1285884"/>
          </a:xfrm>
        </p:grpSpPr>
        <p:pic>
          <p:nvPicPr>
            <p:cNvPr id="10260" name="Picture 132" descr="Volume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ruta 46"/>
            <p:cNvSpPr txBox="1"/>
            <p:nvPr/>
          </p:nvSpPr>
          <p:spPr>
            <a:xfrm>
              <a:off x="3500430" y="5214950"/>
              <a:ext cx="2071702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your processes</a:t>
            </a:r>
            <a:endParaRPr lang="sv-SE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857250" y="4357688"/>
            <a:ext cx="2357438" cy="1785937"/>
            <a:chOff x="4714876" y="1285860"/>
            <a:chExt cx="2214578" cy="1785950"/>
          </a:xfrm>
        </p:grpSpPr>
        <p:sp>
          <p:nvSpPr>
            <p:cNvPr id="7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Received</a:t>
              </a:r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500438" y="4357688"/>
            <a:ext cx="2357437" cy="1785937"/>
            <a:chOff x="4714876" y="1285860"/>
            <a:chExt cx="2214578" cy="1785950"/>
          </a:xfrm>
        </p:grpSpPr>
        <p:sp>
          <p:nvSpPr>
            <p:cNvPr id="46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Approved</a:t>
              </a:r>
            </a:p>
          </p:txBody>
        </p:sp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5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8" name="Group 47"/>
          <p:cNvGrpSpPr>
            <a:grpSpLocks/>
          </p:cNvGrpSpPr>
          <p:nvPr/>
        </p:nvGrpSpPr>
        <p:grpSpPr bwMode="auto">
          <a:xfrm>
            <a:off x="6143625" y="4357688"/>
            <a:ext cx="2357438" cy="1785937"/>
            <a:chOff x="4714876" y="1285860"/>
            <a:chExt cx="2214578" cy="1785950"/>
          </a:xfrm>
        </p:grpSpPr>
        <p:sp>
          <p:nvSpPr>
            <p:cNvPr id="49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Declined</a:t>
              </a:r>
            </a:p>
          </p:txBody>
        </p: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0249" name="Right Brace 50"/>
          <p:cNvSpPr>
            <a:spLocks/>
          </p:cNvSpPr>
          <p:nvPr/>
        </p:nvSpPr>
        <p:spPr bwMode="auto">
          <a:xfrm rot="-5400000">
            <a:off x="4500563" y="214312"/>
            <a:ext cx="357188" cy="7643813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52" name="AutoShape 71"/>
          <p:cNvSpPr>
            <a:spLocks noChangeArrowheads="1"/>
          </p:cNvSpPr>
          <p:nvPr/>
        </p:nvSpPr>
        <p:spPr bwMode="auto">
          <a:xfrm>
            <a:off x="3357563" y="1356781"/>
            <a:ext cx="2643187" cy="837676"/>
          </a:xfrm>
          <a:prstGeom prst="wedgeRoundRectCallout">
            <a:avLst>
              <a:gd name="adj1" fmla="val -5588"/>
              <a:gd name="adj2" fmla="val 13276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What is the average processing duration for orders?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714375" y="2024063"/>
            <a:ext cx="2117725" cy="836612"/>
          </a:xfrm>
          <a:prstGeom prst="wedgeRoundRectCallout">
            <a:avLst>
              <a:gd name="adj1" fmla="val 102213"/>
              <a:gd name="adj2" fmla="val 5540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How many orders processed were over $1,000?</a:t>
            </a:r>
          </a:p>
        </p:txBody>
      </p: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6500813" y="1820863"/>
            <a:ext cx="2260600" cy="1082675"/>
          </a:xfrm>
          <a:prstGeom prst="wedgeRoundRectCallout">
            <a:avLst>
              <a:gd name="adj1" fmla="val -87574"/>
              <a:gd name="adj2" fmla="val 6570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What is the order trend for product XYZ over the past 24 hours?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7312" y="2792552"/>
            <a:ext cx="2000264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prstTxWarp prst="textInflate">
              <a:avLst/>
            </a:prstTxWarp>
            <a:spAutoFit/>
          </a:bodyPr>
          <a:lstStyle/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BAM </a:t>
            </a:r>
          </a:p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Import</a:t>
            </a:r>
            <a:endParaRPr lang="sv-S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DTA Tracking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DTA database is optimized for insert, not for select. Filtering a none indexed column can take time. </a:t>
            </a:r>
          </a:p>
          <a:p>
            <a:r>
              <a:rPr lang="sv-SE" dirty="0"/>
              <a:t>DTA Tracking is only visible through BizTalk Administration Console</a:t>
            </a:r>
          </a:p>
          <a:p>
            <a:r>
              <a:rPr lang="sv-SE" dirty="0"/>
              <a:t>DTA Tracking can only track promoted properties</a:t>
            </a:r>
          </a:p>
          <a:p>
            <a:r>
              <a:rPr lang="sv-SE" dirty="0"/>
              <a:t>Tracking promoted properties consumes resources</a:t>
            </a:r>
          </a:p>
          <a:p>
            <a:r>
              <a:rPr lang="sv-SE" dirty="0"/>
              <a:t>You can only query one partition of DTA Tracking</a:t>
            </a:r>
          </a:p>
          <a:p>
            <a:r>
              <a:rPr lang="sv-SE" dirty="0"/>
              <a:t>No support for aggregations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is Business Activity Monitoring?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88" y="1571625"/>
            <a:ext cx="6643687" cy="39826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Business Activity Monitoring (BAM) allows us to track information of interest related to a business process to a separate (database) storage.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BAM enables users to search and filter that information.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Through Analysis Services, BAM enables users to aggregate business related data into relational cubes.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sv-SE" dirty="0">
                <a:latin typeface="+mn-lt"/>
                <a:cs typeface="+mn-cs"/>
              </a:rPr>
              <a:t>The BAM Portal provides functionality to define charts, reports, KPI’s and alerts. </a:t>
            </a:r>
          </a:p>
          <a:p>
            <a:pPr marL="177800" indent="-17780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sv-SE" dirty="0">
              <a:latin typeface="+mn-lt"/>
              <a:cs typeface="+mn-cs"/>
            </a:endParaRP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>
                <a:latin typeface="Calibri" pitchFamily="34" charset="0"/>
              </a:rPr>
              <a:t>Tools and Services</a:t>
            </a:r>
          </a:p>
        </p:txBody>
      </p:sp>
      <p:sp>
        <p:nvSpPr>
          <p:cNvPr id="4" name="Rektangel med rundade hörn 3"/>
          <p:cNvSpPr/>
          <p:nvPr/>
        </p:nvSpPr>
        <p:spPr>
          <a:xfrm>
            <a:off x="457200" y="1524000"/>
            <a:ext cx="83820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latin typeface="Calibri" pitchFamily="34" charset="0"/>
            </a:endParaRPr>
          </a:p>
        </p:txBody>
      </p:sp>
      <p:sp>
        <p:nvSpPr>
          <p:cNvPr id="5" name="Rektangel med rundade hörn 4"/>
          <p:cNvSpPr>
            <a:spLocks noChangeArrowheads="1"/>
          </p:cNvSpPr>
          <p:nvPr/>
        </p:nvSpPr>
        <p:spPr bwMode="auto">
          <a:xfrm>
            <a:off x="17526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BAM Portal</a:t>
            </a:r>
          </a:p>
        </p:txBody>
      </p:sp>
      <p:sp>
        <p:nvSpPr>
          <p:cNvPr id="6" name="Rektangel med rundade hörn 5"/>
          <p:cNvSpPr>
            <a:spLocks noChangeArrowheads="1"/>
          </p:cNvSpPr>
          <p:nvPr/>
        </p:nvSpPr>
        <p:spPr bwMode="auto">
          <a:xfrm>
            <a:off x="38100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Microsoft Office Excel</a:t>
            </a:r>
          </a:p>
        </p:txBody>
      </p:sp>
      <p:sp>
        <p:nvSpPr>
          <p:cNvPr id="7" name="Rektangel med rundade hörn 6"/>
          <p:cNvSpPr>
            <a:spLocks noChangeArrowheads="1"/>
          </p:cNvSpPr>
          <p:nvPr/>
        </p:nvSpPr>
        <p:spPr bwMode="auto">
          <a:xfrm>
            <a:off x="5867400" y="18288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Custom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</a:t>
            </a: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user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interface</a:t>
            </a:r>
          </a:p>
        </p:txBody>
      </p:sp>
      <p:sp>
        <p:nvSpPr>
          <p:cNvPr id="12" name="textruta 11"/>
          <p:cNvSpPr txBox="1"/>
          <p:nvPr/>
        </p:nvSpPr>
        <p:spPr>
          <a:xfrm rot="16200000">
            <a:off x="16669" y="2085181"/>
            <a:ext cx="1403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Presentation</a:t>
            </a:r>
          </a:p>
        </p:txBody>
      </p:sp>
      <p:sp>
        <p:nvSpPr>
          <p:cNvPr id="13" name="Rektangel med rundade hörn 12"/>
          <p:cNvSpPr/>
          <p:nvPr/>
        </p:nvSpPr>
        <p:spPr>
          <a:xfrm>
            <a:off x="457200" y="3124200"/>
            <a:ext cx="83820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latin typeface="Calibri" pitchFamily="34" charset="0"/>
            </a:endParaRPr>
          </a:p>
        </p:txBody>
      </p:sp>
      <p:sp>
        <p:nvSpPr>
          <p:cNvPr id="14" name="Rektangel med rundade hörn 13"/>
          <p:cNvSpPr>
            <a:spLocks noChangeArrowheads="1"/>
          </p:cNvSpPr>
          <p:nvPr/>
        </p:nvSpPr>
        <p:spPr bwMode="auto">
          <a:xfrm>
            <a:off x="38100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BAM Manager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(Console)</a:t>
            </a:r>
          </a:p>
        </p:txBody>
      </p:sp>
      <p:sp>
        <p:nvSpPr>
          <p:cNvPr id="15" name="Rektangel med rundade hörn 14"/>
          <p:cNvSpPr>
            <a:spLocks noChangeArrowheads="1"/>
          </p:cNvSpPr>
          <p:nvPr/>
        </p:nvSpPr>
        <p:spPr bwMode="auto">
          <a:xfrm>
            <a:off x="17526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Microsoft Office Excel</a:t>
            </a:r>
          </a:p>
        </p:txBody>
      </p:sp>
      <p:sp>
        <p:nvSpPr>
          <p:cNvPr id="16" name="Rektangel med rundade hörn 15"/>
          <p:cNvSpPr>
            <a:spLocks noChangeArrowheads="1"/>
          </p:cNvSpPr>
          <p:nvPr/>
        </p:nvSpPr>
        <p:spPr bwMode="auto">
          <a:xfrm>
            <a:off x="5867400" y="3429000"/>
            <a:ext cx="17526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Tracking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</a:t>
            </a:r>
            <a:r>
              <a:rPr lang="sv-SE" dirty="0" err="1">
                <a:solidFill>
                  <a:schemeClr val="dk1"/>
                </a:solidFill>
                <a:latin typeface="Calibri" pitchFamily="34" charset="0"/>
                <a:cs typeface="+mn-cs"/>
              </a:rPr>
              <a:t>Profile</a:t>
            </a:r>
            <a:r>
              <a:rPr lang="sv-SE" dirty="0">
                <a:solidFill>
                  <a:schemeClr val="dk1"/>
                </a:solidFill>
                <a:latin typeface="Calibri" pitchFamily="34" charset="0"/>
                <a:cs typeface="+mn-cs"/>
              </a:rPr>
              <a:t> Editor</a:t>
            </a:r>
          </a:p>
        </p:txBody>
      </p:sp>
      <p:sp>
        <p:nvSpPr>
          <p:cNvPr id="17" name="textruta 16"/>
          <p:cNvSpPr txBox="1"/>
          <p:nvPr/>
        </p:nvSpPr>
        <p:spPr>
          <a:xfrm rot="16200000">
            <a:off x="408066" y="3701049"/>
            <a:ext cx="6205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n-cs"/>
              </a:rPr>
              <a:t>Tools</a:t>
            </a:r>
          </a:p>
        </p:txBody>
      </p:sp>
      <p:grpSp>
        <p:nvGrpSpPr>
          <p:cNvPr id="14353" name="Grupp 24"/>
          <p:cNvGrpSpPr>
            <a:grpSpLocks/>
          </p:cNvGrpSpPr>
          <p:nvPr/>
        </p:nvGrpSpPr>
        <p:grpSpPr bwMode="auto">
          <a:xfrm>
            <a:off x="457200" y="4724400"/>
            <a:ext cx="8382000" cy="1524000"/>
            <a:chOff x="457200" y="4724400"/>
            <a:chExt cx="8382000" cy="1524000"/>
          </a:xfrm>
        </p:grpSpPr>
        <p:sp>
          <p:nvSpPr>
            <p:cNvPr id="18" name="Rektangel med rundade hörn 17"/>
            <p:cNvSpPr/>
            <p:nvPr/>
          </p:nvSpPr>
          <p:spPr>
            <a:xfrm>
              <a:off x="457200" y="4724400"/>
              <a:ext cx="8382000" cy="1524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>
                <a:latin typeface="Calibri" pitchFamily="34" charset="0"/>
              </a:endParaRPr>
            </a:p>
          </p:txBody>
        </p:sp>
        <p:sp>
          <p:nvSpPr>
            <p:cNvPr id="19" name="Rektangel med rundade hörn 18"/>
            <p:cNvSpPr>
              <a:spLocks noChangeArrowheads="1"/>
            </p:cNvSpPr>
            <p:nvPr/>
          </p:nvSpPr>
          <p:spPr bwMode="auto">
            <a:xfrm>
              <a:off x="38100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BAM Event Bus Service</a:t>
              </a:r>
            </a:p>
          </p:txBody>
        </p:sp>
        <p:sp>
          <p:nvSpPr>
            <p:cNvPr id="20" name="Rektangel med rundade hörn 19"/>
            <p:cNvSpPr>
              <a:spLocks noChangeArrowheads="1"/>
            </p:cNvSpPr>
            <p:nvPr/>
          </p:nvSpPr>
          <p:spPr bwMode="auto">
            <a:xfrm>
              <a:off x="17526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BAM Management Web Service</a:t>
              </a:r>
            </a:p>
          </p:txBody>
        </p:sp>
        <p:sp>
          <p:nvSpPr>
            <p:cNvPr id="21" name="Rektangel med rundade hörn 20"/>
            <p:cNvSpPr>
              <a:spLocks noChangeArrowheads="1"/>
            </p:cNvSpPr>
            <p:nvPr/>
          </p:nvSpPr>
          <p:spPr bwMode="auto">
            <a:xfrm>
              <a:off x="5867400" y="5029200"/>
              <a:ext cx="17526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SQL </a:t>
              </a:r>
              <a:r>
                <a:rPr lang="sv-SE" dirty="0" err="1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Notification</a:t>
              </a:r>
              <a:r>
                <a:rPr lang="sv-SE" dirty="0">
                  <a:solidFill>
                    <a:schemeClr val="dk1"/>
                  </a:solidFill>
                  <a:latin typeface="Calibri" pitchFamily="34" charset="0"/>
                  <a:cs typeface="+mn-cs"/>
                </a:rPr>
                <a:t> Services</a:t>
              </a:r>
            </a:p>
          </p:txBody>
        </p:sp>
        <p:sp>
          <p:nvSpPr>
            <p:cNvPr id="22" name="textruta 21"/>
            <p:cNvSpPr txBox="1"/>
            <p:nvPr/>
          </p:nvSpPr>
          <p:spPr>
            <a:xfrm rot="16200000">
              <a:off x="237331" y="5285582"/>
              <a:ext cx="96202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+mn-cs"/>
                </a:rPr>
                <a:t>Services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/>
              <a:t>BAM vocabulary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6871" y="1714500"/>
            <a:ext cx="8429625" cy="282892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Activity</a:t>
            </a:r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Database table(s)</a:t>
            </a:r>
            <a:endParaRPr lang="sv-SE" sz="24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Activity Item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Table column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Milestone </a:t>
            </a:r>
            <a:r>
              <a:rPr lang="sv-SE" sz="2400" dirty="0">
                <a:latin typeface="Calibri" pitchFamily="34" charset="0"/>
              </a:rPr>
              <a:t>	     =&gt; </a:t>
            </a:r>
            <a:r>
              <a:rPr lang="sv-SE" sz="2000" dirty="0">
                <a:latin typeface="Calibri" pitchFamily="34" charset="0"/>
              </a:rPr>
              <a:t>DateTime datatype</a:t>
            </a:r>
            <a:endParaRPr lang="sv-SE" sz="24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sv-S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Tracking Profile  </a:t>
            </a:r>
            <a:r>
              <a:rPr lang="sv-SE" sz="2400" dirty="0">
                <a:latin typeface="Calibri" pitchFamily="34" charset="0"/>
              </a:rPr>
              <a:t>=&gt; </a:t>
            </a:r>
            <a:r>
              <a:rPr lang="sv-SE" sz="2000" dirty="0">
                <a:latin typeface="Calibri" pitchFamily="34" charset="0"/>
              </a:rPr>
              <a:t>Mappning between Activity and payload data schema</a:t>
            </a:r>
            <a:endParaRPr lang="sv-SE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utilizing business activity monitoring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Create Activities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Create Activities using Excel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Deploy Activities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Deploy Activities using BM.EXE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Map activity items to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Map activity items to data using Tracking Profile Editor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Analyze the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/>
              <a:t>Demonstration: Using the BAM Portal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7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2009-12-03T14:26:36Z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20168</TotalTime>
  <Words>1167</Words>
  <Application>Microsoft Office PowerPoint</Application>
  <PresentationFormat>On-screen Show (4:3)</PresentationFormat>
  <Paragraphs>245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Lucida Sans Typewriter</vt:lpstr>
      <vt:lpstr>Verdana</vt:lpstr>
      <vt:lpstr>Wingdings</vt:lpstr>
      <vt:lpstr>Wingdings 2</vt:lpstr>
      <vt:lpstr>Office Theme</vt:lpstr>
      <vt:lpstr>Anpassad Addskills Theme</vt:lpstr>
      <vt:lpstr>Developing Integration Solutions using Microsoft BizTalk Server 2016</vt:lpstr>
      <vt:lpstr>Course Outline</vt:lpstr>
      <vt:lpstr>Lesson 1: INTRODuction to Business Activity Monitoring</vt:lpstr>
      <vt:lpstr>Monitoring your processes</vt:lpstr>
      <vt:lpstr>DTA Tracking</vt:lpstr>
      <vt:lpstr>What is Business Activity Monitoring?</vt:lpstr>
      <vt:lpstr>Tools and Services</vt:lpstr>
      <vt:lpstr>BAM vocabulary</vt:lpstr>
      <vt:lpstr>Lesson 2: utilizing business activity monitoring</vt:lpstr>
      <vt:lpstr>The Scenario</vt:lpstr>
      <vt:lpstr>”The Business Analyst” – Creates Activity</vt:lpstr>
      <vt:lpstr>Demo</vt:lpstr>
      <vt:lpstr>System Administrator – Deploys Activities and Views</vt:lpstr>
      <vt:lpstr>Demo</vt:lpstr>
      <vt:lpstr>Deploy-all</vt:lpstr>
      <vt:lpstr>Developer – Maps Activity Items to real data</vt:lpstr>
      <vt:lpstr>Demo</vt:lpstr>
      <vt:lpstr>Analyze the data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385</cp:revision>
  <dcterms:created xsi:type="dcterms:W3CDTF">2009-03-09T21:00:21Z</dcterms:created>
  <dcterms:modified xsi:type="dcterms:W3CDTF">2016-12-16T12:51:44Z</dcterms:modified>
  <cp:category>Sales &amp; Marketing</cp:category>
</cp:coreProperties>
</file>