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  <p:sldMasterId id="2147484014" r:id="rId3"/>
  </p:sldMasterIdLst>
  <p:notesMasterIdLst>
    <p:notesMasterId r:id="rId29"/>
  </p:notesMasterIdLst>
  <p:handoutMasterIdLst>
    <p:handoutMasterId r:id="rId30"/>
  </p:handoutMasterIdLst>
  <p:sldIdLst>
    <p:sldId id="307" r:id="rId4"/>
    <p:sldId id="305" r:id="rId5"/>
    <p:sldId id="284" r:id="rId6"/>
    <p:sldId id="287" r:id="rId7"/>
    <p:sldId id="288" r:id="rId8"/>
    <p:sldId id="289" r:id="rId9"/>
    <p:sldId id="290" r:id="rId10"/>
    <p:sldId id="291" r:id="rId11"/>
    <p:sldId id="285" r:id="rId12"/>
    <p:sldId id="297" r:id="rId13"/>
    <p:sldId id="315" r:id="rId14"/>
    <p:sldId id="298" r:id="rId15"/>
    <p:sldId id="313" r:id="rId16"/>
    <p:sldId id="299" r:id="rId17"/>
    <p:sldId id="308" r:id="rId18"/>
    <p:sldId id="304" r:id="rId19"/>
    <p:sldId id="292" r:id="rId20"/>
    <p:sldId id="293" r:id="rId21"/>
    <p:sldId id="294" r:id="rId22"/>
    <p:sldId id="314" r:id="rId23"/>
    <p:sldId id="295" r:id="rId24"/>
    <p:sldId id="309" r:id="rId25"/>
    <p:sldId id="310" r:id="rId26"/>
    <p:sldId id="311" r:id="rId27"/>
    <p:sldId id="312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74776" autoAdjust="0"/>
  </p:normalViewPr>
  <p:slideViewPr>
    <p:cSldViewPr>
      <p:cViewPr varScale="1">
        <p:scale>
          <a:sx n="97" d="100"/>
          <a:sy n="97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2462EA-5F5C-4B28-807C-A263B1FEE054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2BD59FB-C8F1-4B5F-BFD8-F9EF2573E4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530BC3-8452-48A4-90CF-E0659CECC7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53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Open C:\Demos\Mod5\Start\Mod5Demo1\Mod5Demo1.sln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project, show the schema – flat file schema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New Item - Receive Pipeline – </a:t>
            </a:r>
            <a:r>
              <a:rPr lang="sv-SE" sz="1400" b="1" baseline="0" dirty="0"/>
              <a:t>Rcv_Customers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Drag</a:t>
            </a:r>
            <a:r>
              <a:rPr lang="sv-SE" sz="1400" b="0" baseline="0" dirty="0"/>
              <a:t> and drop a Flat File Disassembler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and explain properties, set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Schema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Extra1: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DUMMYFF schema and </a:t>
            </a:r>
            <a:r>
              <a:rPr lang="sv-SE" sz="1400" b="0" baseline="0" dirty="0" err="1"/>
              <a:t>override</a:t>
            </a:r>
            <a:r>
              <a:rPr lang="sv-SE" sz="1400" b="0" baseline="0" dirty="0"/>
              <a:t> the schema </a:t>
            </a:r>
            <a:r>
              <a:rPr lang="sv-SE" sz="1400" b="0" baseline="0" dirty="0" err="1"/>
              <a:t>property</a:t>
            </a:r>
            <a:r>
              <a:rPr lang="sv-SE" sz="1400" b="0" baseline="0" dirty="0"/>
              <a:t> in </a:t>
            </a:r>
            <a:r>
              <a:rPr lang="sv-SE" sz="1400" b="0" baseline="0" dirty="0" err="1"/>
              <a:t>runtime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Extra2: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</a:t>
            </a:r>
            <a:r>
              <a:rPr lang="sv-SE" sz="1400" b="0" baseline="0" dirty="0" err="1"/>
              <a:t>Send</a:t>
            </a:r>
            <a:r>
              <a:rPr lang="sv-SE" sz="1400" b="0" baseline="0" dirty="0"/>
              <a:t> Pipeline </a:t>
            </a:r>
            <a:r>
              <a:rPr lang="sv-SE" sz="1400" b="0" baseline="0" dirty="0" err="1"/>
              <a:t>that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assembles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back </a:t>
            </a:r>
            <a:r>
              <a:rPr lang="sv-SE" sz="1400" b="0" baseline="0" dirty="0" err="1"/>
              <a:t>to</a:t>
            </a:r>
            <a:r>
              <a:rPr lang="sv-SE" sz="1400" b="0" baseline="0" dirty="0"/>
              <a:t> a </a:t>
            </a:r>
            <a:r>
              <a:rPr lang="sv-SE" sz="1400" b="0" baseline="0"/>
              <a:t>flatfile</a:t>
            </a:r>
            <a:endParaRPr lang="sv-SE" sz="1400" b="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C:\Demos\Mod5\Start\Demo2\Demo2.sln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</a:t>
            </a:r>
            <a:r>
              <a:rPr lang="sv-SE" sz="1400" b="1" baseline="0" dirty="0"/>
              <a:t>FileArchive</a:t>
            </a:r>
            <a:r>
              <a:rPr lang="sv-SE" sz="1400" b="0" baseline="0" dirty="0"/>
              <a:t> pipeline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Talk about the </a:t>
            </a:r>
            <a:r>
              <a:rPr lang="sv-SE" sz="1400" b="1" baseline="0" dirty="0"/>
              <a:t>TraceStream</a:t>
            </a:r>
            <a:r>
              <a:rPr lang="sv-SE" sz="1400" b="0" baseline="0" dirty="0"/>
              <a:t> and show what the component does.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receive pipeline, </a:t>
            </a:r>
            <a:r>
              <a:rPr lang="sv-SE" sz="1400" b="1" baseline="0" dirty="0"/>
              <a:t>Rcv_Archive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the component to the toolbox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Drag it to the </a:t>
            </a:r>
            <a:r>
              <a:rPr lang="sv-SE" sz="1400" b="1" baseline="0" dirty="0"/>
              <a:t>Decode</a:t>
            </a:r>
            <a:r>
              <a:rPr lang="sv-SE" sz="1400" b="0" baseline="0" dirty="0"/>
              <a:t> stage, show properties, configure </a:t>
            </a:r>
            <a:r>
              <a:rPr lang="sv-SE" sz="1400" b="1" baseline="0" dirty="0"/>
              <a:t>ArchivePath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Deploy, In Admin Console, Import Bindings, Start.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Run and Test with </a:t>
            </a:r>
            <a:r>
              <a:rPr lang="sv-SE" sz="1400" b="1" baseline="0" dirty="0"/>
              <a:t>DebugView</a:t>
            </a:r>
            <a:r>
              <a:rPr lang="sv-SE" sz="1400" b="0" baseline="0" dirty="0"/>
              <a:t> open to show difference.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First run with ForwardOnly False, then True</a:t>
            </a: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98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09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081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12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8011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35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9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7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41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3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30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586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4021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5864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68122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0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137E-BC1C-407D-BFE8-80ECE3881BE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201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tsplcw.codeplex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Pipelines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350000"/>
            <a:ext cx="1117600" cy="365125"/>
          </a:xfrm>
          <a:prstGeom prst="rect">
            <a:avLst/>
          </a:prstGeo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Components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5576" y="1412776"/>
            <a:ext cx="3753141" cy="4176464"/>
            <a:chOff x="4786314" y="1714488"/>
            <a:chExt cx="3214709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6314" y="1836727"/>
              <a:ext cx="3214709" cy="197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Receive Pipeline Components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076057" y="2204864"/>
            <a:ext cx="3214687" cy="3600400"/>
            <a:chOff x="4786314" y="1714488"/>
            <a:chExt cx="3214709" cy="171451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6315" y="1836727"/>
              <a:ext cx="3214708" cy="313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Send Pipeline Components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73884"/>
            <a:ext cx="2640854" cy="247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71" y="2081758"/>
            <a:ext cx="2800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Data by Using a Pipeline</a:t>
            </a:r>
            <a:endParaRPr lang="sv-SE"/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286250" y="3143250"/>
            <a:ext cx="4481513" cy="3181350"/>
            <a:chOff x="2143108" y="3000372"/>
            <a:chExt cx="4481541" cy="3181362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714878"/>
              <a:ext cx="4419628" cy="14668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36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85528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4714082" y="4784734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33" descr="Security_Secu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12" y="5286388"/>
              <a:ext cx="338137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3857620" y="3000372"/>
              <a:ext cx="2286016" cy="1357322"/>
              <a:chOff x="3286116" y="1643050"/>
              <a:chExt cx="2286016" cy="1357322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3286115" y="1643050"/>
                <a:ext cx="2286014" cy="135731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pic>
            <p:nvPicPr>
              <p:cNvPr id="15374" name="Picture 31" descr="Security_Key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1934" y="2143116"/>
                <a:ext cx="520700" cy="7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5" name="TextBox 14"/>
              <p:cNvSpPr txBox="1">
                <a:spLocks noChangeArrowheads="1"/>
              </p:cNvSpPr>
              <p:nvPr/>
            </p:nvSpPr>
            <p:spPr bwMode="auto">
              <a:xfrm>
                <a:off x="3357554" y="1714488"/>
                <a:ext cx="20569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MIME/SMIME Encoder</a:t>
                </a:r>
                <a:endParaRPr lang="en-US" b="1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71500" y="1500188"/>
            <a:ext cx="3975100" cy="154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sz="1800" b="1" dirty="0"/>
              <a:t>MIME/SMIME Encoder Component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for secure exchange of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use to encode, sign, and encrypt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Supports multi-part messages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0" y="3286125"/>
            <a:ext cx="1533525" cy="311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Working with Pipelines</a:t>
            </a:r>
            <a:endParaRPr lang="sv-SE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Create and configure a receive pipeline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14342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testing tools</a:t>
            </a:r>
            <a:endParaRPr lang="sv-S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1397000"/>
          <a:ext cx="7643812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sv-SE" sz="1800" dirty="0"/>
                        <a:t>Tool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Pipeline.exe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Produces entire document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disassembler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disassembler component debugging</a:t>
                      </a:r>
                    </a:p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endParaRPr lang="sv-SE" sz="180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15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21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/>
              <a:t>All pipeline tools are located in:</a:t>
            </a:r>
          </a:p>
          <a:p>
            <a:pPr eaLnBrk="1" hangingPunct="1"/>
            <a:r>
              <a:rPr lang="sv-SE" sz="2400" b="1"/>
              <a:t>[BizTalk install Dir]\SDK\Utilities\PipelineTools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6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Custom pipeline components</a:t>
            </a:r>
            <a:endParaRPr lang="sv-SE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Custom Pipeline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Forward Only Streaming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Forward Only Streaming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2365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="1"/>
              <a:t>How?</a:t>
            </a:r>
          </a:p>
        </p:txBody>
      </p: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928688" y="2000250"/>
            <a:ext cx="3429000" cy="1714500"/>
            <a:chOff x="4786314" y="1714488"/>
            <a:chExt cx="3429024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57751" y="1836727"/>
              <a:ext cx="3357587" cy="15208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Three types of components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General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Assembling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Disassembling</a:t>
              </a:r>
            </a:p>
            <a:p>
              <a:pPr>
                <a:defRPr/>
              </a:pPr>
              <a:endParaRPr lang="sv-SE" dirty="0"/>
            </a:p>
          </p:txBody>
        </p:sp>
      </p:grp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4572000" y="2786063"/>
            <a:ext cx="3429000" cy="2143125"/>
            <a:chOff x="4786314" y="1714488"/>
            <a:chExt cx="3429024" cy="196316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11" cy="171449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753" y="1836640"/>
              <a:ext cx="3357585" cy="18410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Interfaces 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IBaseComponent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IComponentUI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IPersistPropertyBag</a:t>
              </a:r>
              <a:endParaRPr lang="en-US" dirty="0"/>
            </a:p>
            <a:p>
              <a:pPr>
                <a:defRPr/>
              </a:pPr>
              <a:endParaRPr lang="sv-S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763" y="491648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845050"/>
            <a:ext cx="6175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39900" y="5345113"/>
            <a:ext cx="5903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BizTalk Server Pipeline Component Wizard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Codeplex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http://btsplcw.codeplex.com/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Why?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Non-XML validations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decryption algorithms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signature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Custom data conversions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Advanced routing requirements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Specialized processing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93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dirty="0"/>
              <a:t>Avoid loading the message into an XmlDocument!</a:t>
            </a:r>
            <a:endParaRPr lang="sv-SE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844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</a:t>
            </a:r>
            <a:endParaRPr lang="sv-SE"/>
          </a:p>
        </p:txBody>
      </p:sp>
      <p:grpSp>
        <p:nvGrpSpPr>
          <p:cNvPr id="20485" name="Grupp 6"/>
          <p:cNvGrpSpPr>
            <a:grpSpLocks/>
          </p:cNvGrpSpPr>
          <p:nvPr/>
        </p:nvGrpSpPr>
        <p:grpSpPr bwMode="auto">
          <a:xfrm>
            <a:off x="2905125" y="1457325"/>
            <a:ext cx="2619375" cy="742950"/>
            <a:chOff x="2686050" y="1819275"/>
            <a:chExt cx="2619375" cy="742950"/>
          </a:xfrm>
        </p:grpSpPr>
        <p:sp>
          <p:nvSpPr>
            <p:cNvPr id="20497" name="Rektangel med rundade hörn 4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8" name="textruta 5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System.IO.Stream</a:t>
              </a:r>
            </a:p>
          </p:txBody>
        </p:sp>
      </p:grpSp>
      <p:grpSp>
        <p:nvGrpSpPr>
          <p:cNvPr id="20486" name="Grupp 7"/>
          <p:cNvGrpSpPr>
            <a:grpSpLocks/>
          </p:cNvGrpSpPr>
          <p:nvPr/>
        </p:nvGrpSpPr>
        <p:grpSpPr bwMode="auto">
          <a:xfrm>
            <a:off x="1257300" y="2771775"/>
            <a:ext cx="2619375" cy="1019175"/>
            <a:chOff x="2686050" y="1819275"/>
            <a:chExt cx="2619375" cy="742950"/>
          </a:xfrm>
        </p:grpSpPr>
        <p:sp>
          <p:nvSpPr>
            <p:cNvPr id="20495" name="Rektangel med rundade hörn 8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6" name="textruta 9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FileStream</a:t>
              </a:r>
            </a:p>
          </p:txBody>
        </p:sp>
      </p:grpSp>
      <p:grpSp>
        <p:nvGrpSpPr>
          <p:cNvPr id="20487" name="Grupp 10"/>
          <p:cNvGrpSpPr>
            <a:grpSpLocks/>
          </p:cNvGrpSpPr>
          <p:nvPr/>
        </p:nvGrpSpPr>
        <p:grpSpPr bwMode="auto">
          <a:xfrm>
            <a:off x="4562475" y="2781300"/>
            <a:ext cx="2619375" cy="990600"/>
            <a:chOff x="2686050" y="1819275"/>
            <a:chExt cx="2619375" cy="742950"/>
          </a:xfrm>
        </p:grpSpPr>
        <p:sp>
          <p:nvSpPr>
            <p:cNvPr id="20493" name="Rektangel med rundade hörn 11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4" name="textruta 12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FtpStream</a:t>
              </a:r>
            </a:p>
          </p:txBody>
        </p:sp>
      </p:grpSp>
      <p:cxnSp>
        <p:nvCxnSpPr>
          <p:cNvPr id="20488" name="Vinklad  14"/>
          <p:cNvCxnSpPr>
            <a:cxnSpLocks noChangeShapeType="1"/>
            <a:stCxn id="20495" idx="0"/>
            <a:endCxn id="20497" idx="2"/>
          </p:cNvCxnSpPr>
          <p:nvPr/>
        </p:nvCxnSpPr>
        <p:spPr bwMode="auto">
          <a:xfrm rot="5400000" flipH="1" flipV="1">
            <a:off x="3105151" y="1662112"/>
            <a:ext cx="571500" cy="1647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Vinklad  16"/>
          <p:cNvCxnSpPr>
            <a:cxnSpLocks noChangeShapeType="1"/>
            <a:stCxn id="20493" idx="0"/>
            <a:endCxn id="20497" idx="2"/>
          </p:cNvCxnSpPr>
          <p:nvPr/>
        </p:nvCxnSpPr>
        <p:spPr bwMode="auto">
          <a:xfrm rot="16200000" flipV="1">
            <a:off x="4752975" y="1662113"/>
            <a:ext cx="581025" cy="1657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textruta 17"/>
          <p:cNvSpPr txBox="1">
            <a:spLocks noChangeArrowheads="1"/>
          </p:cNvSpPr>
          <p:nvPr/>
        </p:nvSpPr>
        <p:spPr bwMode="auto">
          <a:xfrm>
            <a:off x="1209675" y="4076700"/>
            <a:ext cx="7381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b="1"/>
              <a:t>Microsoft.BizTalk.Streaming.dll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VirtualStream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CEventingReadStream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MarkableForwardOnlyEventingReadStream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 fl…</a:t>
            </a:r>
          </a:p>
        </p:txBody>
      </p:sp>
      <p:sp>
        <p:nvSpPr>
          <p:cNvPr id="18" name="Rektangel med rundade hörn 18"/>
          <p:cNvSpPr/>
          <p:nvPr/>
        </p:nvSpPr>
        <p:spPr bwMode="auto">
          <a:xfrm>
            <a:off x="1323975" y="3333750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FileConnection</a:t>
            </a:r>
            <a:endParaRPr lang="sv-SE" dirty="0"/>
          </a:p>
        </p:txBody>
      </p:sp>
      <p:sp>
        <p:nvSpPr>
          <p:cNvPr id="19" name="Rektangel med rundade hörn 19"/>
          <p:cNvSpPr/>
          <p:nvPr/>
        </p:nvSpPr>
        <p:spPr bwMode="auto">
          <a:xfrm>
            <a:off x="4629150" y="3324225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FtpConnection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2502421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200" dirty="0"/>
              <a:t>Module 3: Maps</a:t>
            </a:r>
          </a:p>
          <a:p>
            <a:pPr>
              <a:defRPr/>
            </a:pPr>
            <a:r>
              <a:rPr lang="en-US" sz="1200" dirty="0"/>
              <a:t>Module 4: Testing and Deploying BizTalk projects</a:t>
            </a:r>
          </a:p>
          <a:p>
            <a:pPr>
              <a:defRPr/>
            </a:pPr>
            <a:r>
              <a:rPr lang="en-US" b="1" dirty="0"/>
              <a:t>Module 5: Pipelines</a:t>
            </a:r>
          </a:p>
          <a:p>
            <a:pPr lvl="1">
              <a:defRPr/>
            </a:pPr>
            <a:r>
              <a:rPr lang="en-US" b="1" dirty="0"/>
              <a:t>Lesson 1: Introduction to Pipelines</a:t>
            </a:r>
          </a:p>
          <a:p>
            <a:pPr lvl="1">
              <a:defRPr/>
            </a:pPr>
            <a:r>
              <a:rPr lang="en-US" b="1" dirty="0"/>
              <a:t>Lesson 2: Building a Pipeline</a:t>
            </a:r>
          </a:p>
          <a:p>
            <a:pPr lvl="1">
              <a:defRPr/>
            </a:pPr>
            <a:r>
              <a:rPr lang="en-US" b="1" dirty="0"/>
              <a:t>Lesson 3: Custom Pipeline Components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11" name="Picture 10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Custom Pipeline Components</a:t>
            </a:r>
            <a:endParaRPr lang="sv-SE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Forward-only Streaming</a:t>
            </a:r>
            <a:endParaRPr lang="en-US" dirty="0"/>
          </a:p>
          <a:p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5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- </a:t>
            </a:r>
            <a:r>
              <a:rPr lang="sv-SE"/>
              <a:t>Forward-only Streaming</a:t>
            </a: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3300413"/>
            <a:ext cx="6731000" cy="2032000"/>
          </a:xfrm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3576638"/>
            <a:ext cx="1870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upp 9"/>
          <p:cNvGrpSpPr>
            <a:grpSpLocks/>
          </p:cNvGrpSpPr>
          <p:nvPr/>
        </p:nvGrpSpPr>
        <p:grpSpPr bwMode="auto">
          <a:xfrm>
            <a:off x="2500313" y="3319463"/>
            <a:ext cx="1085850" cy="628650"/>
            <a:chOff x="3562350" y="4810125"/>
            <a:chExt cx="1085850" cy="628650"/>
          </a:xfrm>
        </p:grpSpPr>
        <p:sp>
          <p:nvSpPr>
            <p:cNvPr id="22593" name="Explosion 1 6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4" name="textruta 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</p:txBody>
        </p:sp>
      </p:grpSp>
      <p:grpSp>
        <p:nvGrpSpPr>
          <p:cNvPr id="22536" name="Grupp 10"/>
          <p:cNvGrpSpPr>
            <a:grpSpLocks/>
          </p:cNvGrpSpPr>
          <p:nvPr/>
        </p:nvGrpSpPr>
        <p:grpSpPr bwMode="auto">
          <a:xfrm>
            <a:off x="3548063" y="3328988"/>
            <a:ext cx="1085850" cy="803275"/>
            <a:chOff x="3562350" y="4810125"/>
            <a:chExt cx="1085850" cy="803136"/>
          </a:xfrm>
        </p:grpSpPr>
        <p:sp>
          <p:nvSpPr>
            <p:cNvPr id="22591" name="Explosion 1 11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2" name="textruta 12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7" name="Grupp 13"/>
          <p:cNvGrpSpPr>
            <a:grpSpLocks/>
          </p:cNvGrpSpPr>
          <p:nvPr/>
        </p:nvGrpSpPr>
        <p:grpSpPr bwMode="auto">
          <a:xfrm>
            <a:off x="4643438" y="3328988"/>
            <a:ext cx="1085850" cy="803275"/>
            <a:chOff x="3562350" y="4810125"/>
            <a:chExt cx="1085850" cy="803136"/>
          </a:xfrm>
        </p:grpSpPr>
        <p:sp>
          <p:nvSpPr>
            <p:cNvPr id="22589" name="Explosion 1 14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0" name="textruta 15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8" name="Grupp 16"/>
          <p:cNvGrpSpPr>
            <a:grpSpLocks/>
          </p:cNvGrpSpPr>
          <p:nvPr/>
        </p:nvGrpSpPr>
        <p:grpSpPr bwMode="auto">
          <a:xfrm>
            <a:off x="5738813" y="3328988"/>
            <a:ext cx="1085850" cy="803275"/>
            <a:chOff x="3562350" y="4810125"/>
            <a:chExt cx="1085850" cy="803136"/>
          </a:xfrm>
        </p:grpSpPr>
        <p:sp>
          <p:nvSpPr>
            <p:cNvPr id="22587" name="Explosion 1 17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88" name="textruta 1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9" name="Grupp 23"/>
          <p:cNvGrpSpPr>
            <a:grpSpLocks/>
          </p:cNvGrpSpPr>
          <p:nvPr/>
        </p:nvGrpSpPr>
        <p:grpSpPr bwMode="auto">
          <a:xfrm>
            <a:off x="2538413" y="4738688"/>
            <a:ext cx="1057275" cy="628650"/>
            <a:chOff x="2905125" y="5543550"/>
            <a:chExt cx="1057275" cy="628650"/>
          </a:xfrm>
        </p:grpSpPr>
        <p:sp>
          <p:nvSpPr>
            <p:cNvPr id="21" name="Explosion 1 20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6" name="textruta 2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0" name="Grupp 24"/>
          <p:cNvGrpSpPr>
            <a:grpSpLocks/>
          </p:cNvGrpSpPr>
          <p:nvPr/>
        </p:nvGrpSpPr>
        <p:grpSpPr bwMode="auto">
          <a:xfrm>
            <a:off x="3557588" y="4738688"/>
            <a:ext cx="1057275" cy="628650"/>
            <a:chOff x="2905125" y="5543550"/>
            <a:chExt cx="1057275" cy="628650"/>
          </a:xfrm>
        </p:grpSpPr>
        <p:sp>
          <p:nvSpPr>
            <p:cNvPr id="24" name="Explosion 1 23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4" name="textruta 26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1" name="Grupp 27"/>
          <p:cNvGrpSpPr>
            <a:grpSpLocks/>
          </p:cNvGrpSpPr>
          <p:nvPr/>
        </p:nvGrpSpPr>
        <p:grpSpPr bwMode="auto">
          <a:xfrm>
            <a:off x="4652963" y="4738688"/>
            <a:ext cx="1057275" cy="628650"/>
            <a:chOff x="2905125" y="5543550"/>
            <a:chExt cx="1057275" cy="628650"/>
          </a:xfrm>
        </p:grpSpPr>
        <p:sp>
          <p:nvSpPr>
            <p:cNvPr id="27" name="Explosion 1 26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2" name="textruta 29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2" name="Grupp 30"/>
          <p:cNvGrpSpPr>
            <a:grpSpLocks/>
          </p:cNvGrpSpPr>
          <p:nvPr/>
        </p:nvGrpSpPr>
        <p:grpSpPr bwMode="auto">
          <a:xfrm>
            <a:off x="5748338" y="4748213"/>
            <a:ext cx="1057275" cy="628650"/>
            <a:chOff x="2905125" y="5543550"/>
            <a:chExt cx="1057275" cy="628650"/>
          </a:xfrm>
        </p:grpSpPr>
        <p:sp>
          <p:nvSpPr>
            <p:cNvPr id="30" name="Explosion 1 29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0" name="textruta 3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cxnSp>
        <p:nvCxnSpPr>
          <p:cNvPr id="22543" name="Kurva 34"/>
          <p:cNvCxnSpPr>
            <a:cxnSpLocks noChangeShapeType="1"/>
          </p:cNvCxnSpPr>
          <p:nvPr/>
        </p:nvCxnSpPr>
        <p:spPr bwMode="auto">
          <a:xfrm rot="16200000" flipH="1">
            <a:off x="3548062" y="28956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Kurva 36"/>
          <p:cNvCxnSpPr>
            <a:cxnSpLocks noChangeShapeType="1"/>
          </p:cNvCxnSpPr>
          <p:nvPr/>
        </p:nvCxnSpPr>
        <p:spPr bwMode="auto">
          <a:xfrm rot="16200000" flipH="1">
            <a:off x="464343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Kurva 37"/>
          <p:cNvCxnSpPr>
            <a:cxnSpLocks noChangeShapeType="1"/>
          </p:cNvCxnSpPr>
          <p:nvPr/>
        </p:nvCxnSpPr>
        <p:spPr bwMode="auto">
          <a:xfrm rot="16200000" flipH="1">
            <a:off x="5738812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Kurva 38"/>
          <p:cNvCxnSpPr>
            <a:cxnSpLocks noChangeShapeType="1"/>
          </p:cNvCxnSpPr>
          <p:nvPr/>
        </p:nvCxnSpPr>
        <p:spPr bwMode="auto">
          <a:xfrm rot="16200000" flipH="1">
            <a:off x="683418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Kurva 39"/>
          <p:cNvCxnSpPr>
            <a:cxnSpLocks noChangeShapeType="1"/>
          </p:cNvCxnSpPr>
          <p:nvPr/>
        </p:nvCxnSpPr>
        <p:spPr bwMode="auto">
          <a:xfrm rot="16200000" flipV="1">
            <a:off x="6910387" y="48482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Kurva 40"/>
          <p:cNvCxnSpPr>
            <a:cxnSpLocks noChangeShapeType="1"/>
          </p:cNvCxnSpPr>
          <p:nvPr/>
        </p:nvCxnSpPr>
        <p:spPr bwMode="auto">
          <a:xfrm rot="16200000" flipV="1">
            <a:off x="5786437" y="485775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Kurva 41"/>
          <p:cNvCxnSpPr>
            <a:cxnSpLocks noChangeShapeType="1"/>
          </p:cNvCxnSpPr>
          <p:nvPr/>
        </p:nvCxnSpPr>
        <p:spPr bwMode="auto">
          <a:xfrm rot="16200000" flipV="1">
            <a:off x="4643437" y="48863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Kurva 42"/>
          <p:cNvCxnSpPr>
            <a:cxnSpLocks noChangeShapeType="1"/>
          </p:cNvCxnSpPr>
          <p:nvPr/>
        </p:nvCxnSpPr>
        <p:spPr bwMode="auto">
          <a:xfrm rot="16200000" flipV="1">
            <a:off x="3500437" y="49149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1" name="Grupp 45"/>
          <p:cNvGrpSpPr>
            <a:grpSpLocks/>
          </p:cNvGrpSpPr>
          <p:nvPr/>
        </p:nvGrpSpPr>
        <p:grpSpPr bwMode="auto">
          <a:xfrm>
            <a:off x="3376613" y="2652713"/>
            <a:ext cx="400050" cy="371475"/>
            <a:chOff x="3209925" y="5200650"/>
            <a:chExt cx="400050" cy="371475"/>
          </a:xfrm>
        </p:grpSpPr>
        <p:sp>
          <p:nvSpPr>
            <p:cNvPr id="41" name="Ellips 4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8" name="textruta 4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1</a:t>
              </a:r>
              <a:endParaRPr lang="sv-SE" sz="2400"/>
            </a:p>
          </p:txBody>
        </p:sp>
      </p:grpSp>
      <p:grpSp>
        <p:nvGrpSpPr>
          <p:cNvPr id="22552" name="Grupp 46"/>
          <p:cNvGrpSpPr>
            <a:grpSpLocks/>
          </p:cNvGrpSpPr>
          <p:nvPr/>
        </p:nvGrpSpPr>
        <p:grpSpPr bwMode="auto">
          <a:xfrm>
            <a:off x="4462463" y="2643188"/>
            <a:ext cx="400050" cy="371475"/>
            <a:chOff x="3209925" y="5200650"/>
            <a:chExt cx="400050" cy="371475"/>
          </a:xfrm>
        </p:grpSpPr>
        <p:sp>
          <p:nvSpPr>
            <p:cNvPr id="44" name="Ellips 47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6" name="textruta 48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2</a:t>
              </a:r>
              <a:endParaRPr lang="sv-SE" sz="2400"/>
            </a:p>
          </p:txBody>
        </p:sp>
      </p:grpSp>
      <p:grpSp>
        <p:nvGrpSpPr>
          <p:cNvPr id="22553" name="Grupp 49"/>
          <p:cNvGrpSpPr>
            <a:grpSpLocks/>
          </p:cNvGrpSpPr>
          <p:nvPr/>
        </p:nvGrpSpPr>
        <p:grpSpPr bwMode="auto">
          <a:xfrm>
            <a:off x="5548313" y="2633663"/>
            <a:ext cx="400050" cy="371475"/>
            <a:chOff x="3209925" y="5200650"/>
            <a:chExt cx="400050" cy="371475"/>
          </a:xfrm>
        </p:grpSpPr>
        <p:sp>
          <p:nvSpPr>
            <p:cNvPr id="47" name="Ellips 50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4" name="textruta 51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3</a:t>
              </a:r>
              <a:endParaRPr lang="sv-SE" sz="2400"/>
            </a:p>
          </p:txBody>
        </p:sp>
      </p:grpSp>
      <p:grpSp>
        <p:nvGrpSpPr>
          <p:cNvPr id="22554" name="Grupp 52"/>
          <p:cNvGrpSpPr>
            <a:grpSpLocks/>
          </p:cNvGrpSpPr>
          <p:nvPr/>
        </p:nvGrpSpPr>
        <p:grpSpPr bwMode="auto">
          <a:xfrm>
            <a:off x="6634163" y="2624138"/>
            <a:ext cx="400050" cy="371475"/>
            <a:chOff x="3209925" y="5200650"/>
            <a:chExt cx="400050" cy="371475"/>
          </a:xfrm>
        </p:grpSpPr>
        <p:sp>
          <p:nvSpPr>
            <p:cNvPr id="50" name="Ellips 5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2" name="textruta 5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4</a:t>
              </a:r>
              <a:endParaRPr lang="sv-SE" sz="2400"/>
            </a:p>
          </p:txBody>
        </p:sp>
      </p:grpSp>
      <p:grpSp>
        <p:nvGrpSpPr>
          <p:cNvPr id="22555" name="Grupp 55"/>
          <p:cNvGrpSpPr>
            <a:grpSpLocks/>
          </p:cNvGrpSpPr>
          <p:nvPr/>
        </p:nvGrpSpPr>
        <p:grpSpPr bwMode="auto">
          <a:xfrm>
            <a:off x="7081838" y="3938588"/>
            <a:ext cx="400050" cy="371475"/>
            <a:chOff x="3209925" y="5200650"/>
            <a:chExt cx="400050" cy="371475"/>
          </a:xfrm>
        </p:grpSpPr>
        <p:sp>
          <p:nvSpPr>
            <p:cNvPr id="53" name="Ellips 56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0" name="textruta 57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5</a:t>
              </a:r>
              <a:endParaRPr lang="sv-SE" sz="2400"/>
            </a:p>
          </p:txBody>
        </p:sp>
      </p:grpSp>
      <p:grpSp>
        <p:nvGrpSpPr>
          <p:cNvPr id="22556" name="Grupp 58"/>
          <p:cNvGrpSpPr>
            <a:grpSpLocks/>
          </p:cNvGrpSpPr>
          <p:nvPr/>
        </p:nvGrpSpPr>
        <p:grpSpPr bwMode="auto">
          <a:xfrm>
            <a:off x="6748463" y="5843588"/>
            <a:ext cx="400050" cy="371475"/>
            <a:chOff x="3209925" y="5200650"/>
            <a:chExt cx="400050" cy="371475"/>
          </a:xfrm>
        </p:grpSpPr>
        <p:sp>
          <p:nvSpPr>
            <p:cNvPr id="56" name="Ellips 59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8" name="textruta 60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6</a:t>
              </a:r>
              <a:endParaRPr lang="sv-SE" sz="2400"/>
            </a:p>
          </p:txBody>
        </p:sp>
      </p:grpSp>
      <p:grpSp>
        <p:nvGrpSpPr>
          <p:cNvPr id="22557" name="Grupp 61"/>
          <p:cNvGrpSpPr>
            <a:grpSpLocks/>
          </p:cNvGrpSpPr>
          <p:nvPr/>
        </p:nvGrpSpPr>
        <p:grpSpPr bwMode="auto">
          <a:xfrm>
            <a:off x="5576888" y="5834063"/>
            <a:ext cx="400050" cy="371475"/>
            <a:chOff x="3209925" y="5200650"/>
            <a:chExt cx="400050" cy="371475"/>
          </a:xfrm>
        </p:grpSpPr>
        <p:sp>
          <p:nvSpPr>
            <p:cNvPr id="59" name="Ellips 62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6" name="textruta 63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7</a:t>
              </a:r>
              <a:endParaRPr lang="sv-SE" sz="2400"/>
            </a:p>
          </p:txBody>
        </p:sp>
      </p:grpSp>
      <p:grpSp>
        <p:nvGrpSpPr>
          <p:cNvPr id="22558" name="Grupp 64"/>
          <p:cNvGrpSpPr>
            <a:grpSpLocks/>
          </p:cNvGrpSpPr>
          <p:nvPr/>
        </p:nvGrpSpPr>
        <p:grpSpPr bwMode="auto">
          <a:xfrm>
            <a:off x="4424363" y="5843588"/>
            <a:ext cx="400050" cy="371475"/>
            <a:chOff x="3209925" y="5200650"/>
            <a:chExt cx="400050" cy="371475"/>
          </a:xfrm>
        </p:grpSpPr>
        <p:sp>
          <p:nvSpPr>
            <p:cNvPr id="62" name="Ellips 65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4" name="textruta 66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8</a:t>
              </a:r>
              <a:endParaRPr lang="sv-SE" sz="2400"/>
            </a:p>
          </p:txBody>
        </p:sp>
      </p:grpSp>
      <p:grpSp>
        <p:nvGrpSpPr>
          <p:cNvPr id="22559" name="Grupp 67"/>
          <p:cNvGrpSpPr>
            <a:grpSpLocks/>
          </p:cNvGrpSpPr>
          <p:nvPr/>
        </p:nvGrpSpPr>
        <p:grpSpPr bwMode="auto">
          <a:xfrm>
            <a:off x="3271838" y="5834063"/>
            <a:ext cx="400050" cy="371475"/>
            <a:chOff x="3209925" y="5200650"/>
            <a:chExt cx="400050" cy="371475"/>
          </a:xfrm>
        </p:grpSpPr>
        <p:sp>
          <p:nvSpPr>
            <p:cNvPr id="65" name="Ellips 68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2" name="textruta 69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9</a:t>
              </a:r>
              <a:endParaRPr lang="sv-SE" sz="2400"/>
            </a:p>
          </p:txBody>
        </p:sp>
      </p:grpSp>
      <p:sp>
        <p:nvSpPr>
          <p:cNvPr id="67" name="Explosion 1 66"/>
          <p:cNvSpPr>
            <a:spLocks noChangeArrowheads="1"/>
          </p:cNvSpPr>
          <p:nvPr/>
        </p:nvSpPr>
        <p:spPr bwMode="auto">
          <a:xfrm rot="-1881996">
            <a:off x="112713" y="1350963"/>
            <a:ext cx="2357437" cy="1643062"/>
          </a:xfrm>
          <a:prstGeom prst="irregularSeal1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Advanced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Pipelines are used to process, and optionally modify, messages as they enter or leave BizTalk Server.</a:t>
            </a:r>
          </a:p>
          <a:p>
            <a:r>
              <a:rPr lang="sv-SE" dirty="0"/>
              <a:t>Piplines consists of none to many pipeline components that can be placed in different stages of processing to indicate different functionality.</a:t>
            </a:r>
          </a:p>
          <a:p>
            <a:r>
              <a:rPr lang="sv-SE" dirty="0"/>
              <a:t>You have the option of choosing default pipelines or building your own.</a:t>
            </a:r>
          </a:p>
          <a:p>
            <a:r>
              <a:rPr lang="sv-SE" dirty="0"/>
              <a:t>You can build custom message processing components to plug into a custom pipeline.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Pipelines</a:t>
            </a:r>
          </a:p>
          <a:p>
            <a:pPr lvl="1"/>
            <a:r>
              <a:rPr lang="sv-SE" dirty="0"/>
              <a:t>Create  a schema using the Flat File Wizard</a:t>
            </a:r>
          </a:p>
          <a:p>
            <a:pPr lvl="1"/>
            <a:r>
              <a:rPr lang="sv-SE" dirty="0"/>
              <a:t>Create and configure a pipeline to use a flat-file disassembler</a:t>
            </a:r>
          </a:p>
          <a:p>
            <a:pPr lvl="1"/>
            <a:r>
              <a:rPr lang="sv-SE" dirty="0"/>
              <a:t>Configure the receive pipeline of a BizTalk receive location</a:t>
            </a:r>
          </a:p>
          <a:p>
            <a:pPr lvl="1"/>
            <a:r>
              <a:rPr lang="sv-SE"/>
              <a:t>Configure the pipeline for recoverable interchange processing</a:t>
            </a:r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names and functions of the default pipelines available in BizTalk Server?</a:t>
            </a:r>
          </a:p>
          <a:p>
            <a:r>
              <a:rPr lang="sv-SE" dirty="0"/>
              <a:t>Give an example of why you would create a custom pipeline.</a:t>
            </a:r>
          </a:p>
          <a:p>
            <a:r>
              <a:rPr lang="sv-SE" dirty="0"/>
              <a:t>What are pipeline components?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Pipelines</a:t>
            </a:r>
            <a:endParaRPr lang="sv-SE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Pipeline?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Pipeline Scenarios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Receive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Send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the Default Pipelines?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Custom Pipeline Components?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Types of Pipeline Components</a:t>
            </a:r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FA6CB5-C978-4E5F-AE8B-BB01E7538D6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Pipeline?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Use pipelines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Normalize data from various formats to XML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Translate data from XML to various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Assemble and disassemble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Decode and encode documents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Decrypt and encrypt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Assign and verify digital signatures</a:t>
            </a:r>
          </a:p>
          <a:p>
            <a:pPr marL="0" indent="0">
              <a:buFontTx/>
              <a:buNone/>
            </a:pPr>
            <a:endParaRPr lang="sv-SE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02945" y="4169619"/>
            <a:ext cx="830262" cy="13731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0" tIns="0" rIns="0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Receive Pipeline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234807" y="4152156"/>
            <a:ext cx="928688" cy="13858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Message Box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7274620" y="4169619"/>
            <a:ext cx="796925" cy="13668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Send Pipeline</a:t>
            </a:r>
          </a:p>
        </p:txBody>
      </p:sp>
      <p:sp>
        <p:nvSpPr>
          <p:cNvPr id="7177" name="Straight Connector 479238"/>
          <p:cNvSpPr>
            <a:spLocks noChangeShapeType="1"/>
          </p:cNvSpPr>
          <p:nvPr/>
        </p:nvSpPr>
        <p:spPr bwMode="auto">
          <a:xfrm flipH="1" flipV="1">
            <a:off x="5547420" y="5393581"/>
            <a:ext cx="531812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78" name="Rounded Rectangle 479239"/>
          <p:cNvSpPr>
            <a:spLocks noChangeArrowheads="1"/>
          </p:cNvSpPr>
          <p:nvPr/>
        </p:nvSpPr>
        <p:spPr bwMode="auto">
          <a:xfrm flipV="1">
            <a:off x="5439470" y="4512519"/>
            <a:ext cx="241300" cy="876300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9" name="TextBox 479240"/>
          <p:cNvSpPr txBox="1">
            <a:spLocks noChangeArrowheads="1"/>
          </p:cNvSpPr>
          <p:nvPr/>
        </p:nvSpPr>
        <p:spPr bwMode="auto">
          <a:xfrm>
            <a:off x="6080820" y="5617419"/>
            <a:ext cx="11874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>
                <a:latin typeface="Arial Narrow" pitchFamily="34" charset="0"/>
              </a:rPr>
              <a:t>Pipeline Components</a:t>
            </a:r>
          </a:p>
        </p:txBody>
      </p:sp>
      <p:sp>
        <p:nvSpPr>
          <p:cNvPr id="7180" name="Right Arrow 479241"/>
          <p:cNvSpPr>
            <a:spLocks noChangeArrowheads="1"/>
          </p:cNvSpPr>
          <p:nvPr/>
        </p:nvSpPr>
        <p:spPr bwMode="auto">
          <a:xfrm rot="10800000" flipH="1" flipV="1">
            <a:off x="6083995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1" name="Right Arrow 479242"/>
          <p:cNvSpPr>
            <a:spLocks noChangeArrowheads="1"/>
          </p:cNvSpPr>
          <p:nvPr/>
        </p:nvSpPr>
        <p:spPr bwMode="auto">
          <a:xfrm rot="10800000" flipH="1" flipV="1">
            <a:off x="7973120" y="5252294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2" name="Right Arrow 479243"/>
          <p:cNvSpPr>
            <a:spLocks noChangeArrowheads="1"/>
          </p:cNvSpPr>
          <p:nvPr/>
        </p:nvSpPr>
        <p:spPr bwMode="auto">
          <a:xfrm rot="10800000" flipH="1" flipV="1">
            <a:off x="5144195" y="4402981"/>
            <a:ext cx="252412" cy="155575"/>
          </a:xfrm>
          <a:prstGeom prst="rightArrow">
            <a:avLst>
              <a:gd name="adj1" fmla="val 45148"/>
              <a:gd name="adj2" fmla="val 57417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7183" name="Group 14"/>
          <p:cNvGrpSpPr>
            <a:grpSpLocks/>
          </p:cNvGrpSpPr>
          <p:nvPr/>
        </p:nvGrpSpPr>
        <p:grpSpPr bwMode="auto">
          <a:xfrm flipH="1">
            <a:off x="7420670" y="4617294"/>
            <a:ext cx="193675" cy="763587"/>
            <a:chOff x="4375" y="2310"/>
            <a:chExt cx="222" cy="708"/>
          </a:xfrm>
        </p:grpSpPr>
        <p:grpSp>
          <p:nvGrpSpPr>
            <p:cNvPr id="7234" name="Group 15"/>
            <p:cNvGrpSpPr>
              <a:grpSpLocks/>
            </p:cNvGrpSpPr>
            <p:nvPr/>
          </p:nvGrpSpPr>
          <p:grpSpPr bwMode="auto">
            <a:xfrm>
              <a:off x="4375" y="2409"/>
              <a:ext cx="142" cy="79"/>
              <a:chOff x="4528" y="1428"/>
              <a:chExt cx="142" cy="79"/>
            </a:xfrm>
          </p:grpSpPr>
          <p:sp>
            <p:nvSpPr>
              <p:cNvPr id="110" name="Up Arrow Callout 109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5" name="Group 18"/>
            <p:cNvGrpSpPr>
              <a:grpSpLocks/>
            </p:cNvGrpSpPr>
            <p:nvPr/>
          </p:nvGrpSpPr>
          <p:grpSpPr bwMode="auto">
            <a:xfrm>
              <a:off x="4375" y="2589"/>
              <a:ext cx="142" cy="79"/>
              <a:chOff x="4528" y="1428"/>
              <a:chExt cx="142" cy="79"/>
            </a:xfrm>
          </p:grpSpPr>
          <p:sp>
            <p:nvSpPr>
              <p:cNvPr id="108" name="Up Arrow Callout 107"/>
              <p:cNvSpPr>
                <a:spLocks noChangeArrowheads="1"/>
              </p:cNvSpPr>
              <p:nvPr/>
            </p:nvSpPr>
            <p:spPr bwMode="auto">
              <a:xfrm rot="10800000">
                <a:off x="4553" y="1430"/>
                <a:ext cx="78" cy="52"/>
              </a:xfrm>
              <a:prstGeom prst="upArrowCallout">
                <a:avLst>
                  <a:gd name="adj1" fmla="val 34625"/>
                  <a:gd name="adj2" fmla="val 53847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6" name="Group 21"/>
            <p:cNvGrpSpPr>
              <a:grpSpLocks/>
            </p:cNvGrpSpPr>
            <p:nvPr/>
          </p:nvGrpSpPr>
          <p:grpSpPr bwMode="auto">
            <a:xfrm>
              <a:off x="4375" y="2784"/>
              <a:ext cx="142" cy="79"/>
              <a:chOff x="4528" y="1428"/>
              <a:chExt cx="142" cy="79"/>
            </a:xfrm>
          </p:grpSpPr>
          <p:sp>
            <p:nvSpPr>
              <p:cNvPr id="106" name="Up Arrow Callout 10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" name="Shape 479255"/>
            <p:cNvSpPr>
              <a:spLocks noChangeArrowheads="1"/>
            </p:cNvSpPr>
            <p:nvPr/>
          </p:nvSpPr>
          <p:spPr bwMode="auto">
            <a:xfrm>
              <a:off x="4482" y="2310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517" y="2319"/>
              <a:ext cx="56" cy="692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ounded Rectangle 479257"/>
            <p:cNvSpPr>
              <a:spLocks noChangeArrowheads="1"/>
            </p:cNvSpPr>
            <p:nvPr/>
          </p:nvSpPr>
          <p:spPr bwMode="auto">
            <a:xfrm>
              <a:off x="4493" y="2991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4" name="Rectangle 4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07" y="45553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5" name="Group 28"/>
          <p:cNvGrpSpPr>
            <a:grpSpLocks/>
          </p:cNvGrpSpPr>
          <p:nvPr/>
        </p:nvGrpSpPr>
        <p:grpSpPr bwMode="auto">
          <a:xfrm>
            <a:off x="5726807" y="4468069"/>
            <a:ext cx="193675" cy="1020762"/>
            <a:chOff x="4528" y="1329"/>
            <a:chExt cx="222" cy="945"/>
          </a:xfrm>
        </p:grpSpPr>
        <p:grpSp>
          <p:nvGrpSpPr>
            <p:cNvPr id="7215" name="Group 29"/>
            <p:cNvGrpSpPr>
              <a:grpSpLocks/>
            </p:cNvGrpSpPr>
            <p:nvPr/>
          </p:nvGrpSpPr>
          <p:grpSpPr bwMode="auto">
            <a:xfrm>
              <a:off x="4528" y="1428"/>
              <a:ext cx="142" cy="79"/>
              <a:chOff x="4528" y="1428"/>
              <a:chExt cx="142" cy="79"/>
            </a:xfrm>
          </p:grpSpPr>
          <p:sp>
            <p:nvSpPr>
              <p:cNvPr id="98" name="Up Arrow Callout 97"/>
              <p:cNvSpPr>
                <a:spLocks noChangeArrowheads="1"/>
              </p:cNvSpPr>
              <p:nvPr/>
            </p:nvSpPr>
            <p:spPr bwMode="auto">
              <a:xfrm rot="10800000">
                <a:off x="4553" y="1426"/>
                <a:ext cx="78" cy="54"/>
              </a:xfrm>
              <a:prstGeom prst="upArrowCallout">
                <a:avLst>
                  <a:gd name="adj1" fmla="val 34627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6" name="Group 32"/>
            <p:cNvGrpSpPr>
              <a:grpSpLocks/>
            </p:cNvGrpSpPr>
            <p:nvPr/>
          </p:nvGrpSpPr>
          <p:grpSpPr bwMode="auto">
            <a:xfrm>
              <a:off x="4528" y="1608"/>
              <a:ext cx="142" cy="79"/>
              <a:chOff x="4528" y="1428"/>
              <a:chExt cx="142" cy="79"/>
            </a:xfrm>
          </p:grpSpPr>
          <p:sp>
            <p:nvSpPr>
              <p:cNvPr id="96" name="Up Arrow Callout 9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7" name="Group 35"/>
            <p:cNvGrpSpPr>
              <a:grpSpLocks/>
            </p:cNvGrpSpPr>
            <p:nvPr/>
          </p:nvGrpSpPr>
          <p:grpSpPr bwMode="auto">
            <a:xfrm>
              <a:off x="4528" y="1788"/>
              <a:ext cx="142" cy="79"/>
              <a:chOff x="4528" y="1428"/>
              <a:chExt cx="142" cy="79"/>
            </a:xfrm>
          </p:grpSpPr>
          <p:sp>
            <p:nvSpPr>
              <p:cNvPr id="94" name="Up Arrow Callout 93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8" name="Group 38"/>
            <p:cNvGrpSpPr>
              <a:grpSpLocks/>
            </p:cNvGrpSpPr>
            <p:nvPr/>
          </p:nvGrpSpPr>
          <p:grpSpPr bwMode="auto">
            <a:xfrm>
              <a:off x="4528" y="1968"/>
              <a:ext cx="142" cy="79"/>
              <a:chOff x="4528" y="1428"/>
              <a:chExt cx="142" cy="79"/>
            </a:xfrm>
          </p:grpSpPr>
          <p:sp>
            <p:nvSpPr>
              <p:cNvPr id="92" name="Up Arrow Callout 91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 rot="5400000">
                <a:off x="4570" y="1410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Shape 479272"/>
            <p:cNvSpPr>
              <a:spLocks noChangeArrowheads="1"/>
            </p:cNvSpPr>
            <p:nvPr/>
          </p:nvSpPr>
          <p:spPr bwMode="auto">
            <a:xfrm>
              <a:off x="4635" y="1329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70" y="1338"/>
              <a:ext cx="56" cy="926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1" name="Rounded Rectangle 479274"/>
            <p:cNvSpPr>
              <a:spLocks noChangeArrowheads="1"/>
            </p:cNvSpPr>
            <p:nvPr/>
          </p:nvSpPr>
          <p:spPr bwMode="auto">
            <a:xfrm>
              <a:off x="4646" y="2247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6" name="Rectangle 479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20" y="4747469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Rectangle 479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32" y="4944319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Rectangle 479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5137994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Rectangle 479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95" y="46696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Rectangle 479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7" y="489193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Rectangle 479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20" y="5099894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Rounded Rectangle 479281"/>
          <p:cNvSpPr>
            <a:spLocks noChangeArrowheads="1"/>
          </p:cNvSpPr>
          <p:nvPr/>
        </p:nvSpPr>
        <p:spPr bwMode="auto">
          <a:xfrm flipV="1">
            <a:off x="7652445" y="4604594"/>
            <a:ext cx="241300" cy="719137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93" name="Straight Connector 479282"/>
          <p:cNvSpPr>
            <a:spLocks noChangeShapeType="1"/>
          </p:cNvSpPr>
          <p:nvPr/>
        </p:nvSpPr>
        <p:spPr bwMode="auto">
          <a:xfrm flipV="1">
            <a:off x="7138095" y="5323731"/>
            <a:ext cx="627062" cy="4238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94" name="Right Arrow 479283"/>
          <p:cNvSpPr>
            <a:spLocks noChangeArrowheads="1"/>
          </p:cNvSpPr>
          <p:nvPr/>
        </p:nvSpPr>
        <p:spPr bwMode="auto">
          <a:xfrm rot="10800000" flipH="1" flipV="1">
            <a:off x="7117457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7195" name="Rectangle 4792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2" y="4793506"/>
            <a:ext cx="514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6" name="Group 54"/>
          <p:cNvGrpSpPr>
            <a:grpSpLocks/>
          </p:cNvGrpSpPr>
          <p:nvPr/>
        </p:nvGrpSpPr>
        <p:grpSpPr bwMode="auto">
          <a:xfrm>
            <a:off x="4860032" y="4296619"/>
            <a:ext cx="244475" cy="350837"/>
            <a:chOff x="720" y="720"/>
            <a:chExt cx="280" cy="326"/>
          </a:xfrm>
        </p:grpSpPr>
        <p:sp>
          <p:nvSpPr>
            <p:cNvPr id="77" name="Folded Corner 76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8" name="Group 56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9" name="Straight Connector 78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0" name="Straight Connector 79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1" name="Straight Connector 80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2" name="Straight Connector 81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3" name="Straight Connector 82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4" name="Straight Connector 83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grpSp>
        <p:nvGrpSpPr>
          <p:cNvPr id="7197" name="Group 63"/>
          <p:cNvGrpSpPr>
            <a:grpSpLocks/>
          </p:cNvGrpSpPr>
          <p:nvPr/>
        </p:nvGrpSpPr>
        <p:grpSpPr bwMode="auto">
          <a:xfrm>
            <a:off x="8247757" y="5171331"/>
            <a:ext cx="244475" cy="350838"/>
            <a:chOff x="720" y="720"/>
            <a:chExt cx="280" cy="326"/>
          </a:xfrm>
        </p:grpSpPr>
        <p:sp>
          <p:nvSpPr>
            <p:cNvPr id="69" name="Folded Corner 68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0" name="Group 65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1" name="Straight Connector 70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2" name="Straight Connector 71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3" name="Straight Connector 72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4" name="Straight Connector 73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5" name="Straight Connector 74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6" name="Straight Connector 75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pic>
        <p:nvPicPr>
          <p:cNvPr id="719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5245795" y="2132856"/>
            <a:ext cx="2867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Scenarios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3819525" cy="4608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Receive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Decrypt inbound messages from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Split batched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Validate messages against known schemas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Verify the sender or parties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Create custom processors to extend built-in functionality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681538" y="1497013"/>
            <a:ext cx="4033837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sv-SE" b="1" dirty="0"/>
              <a:t>Send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Encrypt outbound messages to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Digitally sign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Provide a wrapper for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Validate messages against known schemas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071813" y="14716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Pipeline Stages</a:t>
            </a:r>
            <a:endParaRPr lang="sv-SE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3109913" y="1627188"/>
            <a:ext cx="5605462" cy="9445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decode or decrypt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BizTalk includes a MIME/SMIME Decoder</a:t>
            </a:r>
          </a:p>
          <a:p>
            <a:endParaRPr lang="sv-S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206500"/>
            <a:ext cx="2071687" cy="529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71813" y="2686050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25" name="Content Placeholder 2"/>
          <p:cNvSpPr txBox="1">
            <a:spLocks/>
          </p:cNvSpPr>
          <p:nvPr/>
        </p:nvSpPr>
        <p:spPr bwMode="gray">
          <a:xfrm>
            <a:off x="3109913" y="2841625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parse or disassemble components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probe messages and verify context properties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BizTalk Server includes an XML, flat file, and a BTF disassembler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71813" y="392906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3109913" y="408463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validate the format of an XML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compare a message to a known schema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071813" y="517207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3109913" y="5327650"/>
            <a:ext cx="5605462" cy="944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verify the sending party for a received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with public certificates to validate sender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Pipeline Stages</a:t>
            </a:r>
            <a:endParaRPr lang="sv-SE"/>
          </a:p>
        </p:txBody>
      </p:sp>
      <p:sp>
        <p:nvSpPr>
          <p:cNvPr id="10247" name="Content Placeholder 2"/>
          <p:cNvSpPr>
            <a:spLocks noGrp="1"/>
          </p:cNvSpPr>
          <p:nvPr>
            <p:ph idx="1"/>
          </p:nvPr>
        </p:nvSpPr>
        <p:spPr>
          <a:xfrm>
            <a:off x="3109913" y="1727200"/>
            <a:ext cx="5605462" cy="9445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process a message before it is sent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for custom components only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214438"/>
            <a:ext cx="2190750" cy="4676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071813" y="15716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71813" y="29432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249" name="Content Placeholder 2"/>
          <p:cNvSpPr txBox="1">
            <a:spLocks/>
          </p:cNvSpPr>
          <p:nvPr/>
        </p:nvSpPr>
        <p:spPr bwMode="gray">
          <a:xfrm>
            <a:off x="3109913" y="3098800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assemble or serialize a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convert a message from XML to native format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71813" y="43291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109913" y="448468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To encode or encrypt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BizTalk includes a MIME/SMIME Encoder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99588" y="1700808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Prepare the message to be assembled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Handle the message before assembly, for example while it’s still xml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Default Pipelines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75" y="1533525"/>
          <a:ext cx="8001000" cy="3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9">
                <a:tc>
                  <a:txBody>
                    <a:bodyPr/>
                    <a:lstStyle/>
                    <a:p>
                      <a:r>
                        <a:rPr lang="sv-SE" sz="1800" dirty="0"/>
                        <a:t>Pipline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decoding, disassembling, or validation required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encoding or assembling required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 for basic message routing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disassembler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Party resolution component for security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 or validation stage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 stages empty by default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Building a Pipeline</a:t>
            </a:r>
            <a:endParaRPr lang="sv-SE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the Pipeline Designer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Testing a Pipeline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Creating and Testing a Pipeline</a:t>
            </a:r>
          </a:p>
          <a:p>
            <a:endParaRPr lang="sv-S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18207</TotalTime>
  <Words>1154</Words>
  <Application>Microsoft Office PowerPoint</Application>
  <PresentationFormat>On-screen Show (4:3)</PresentationFormat>
  <Paragraphs>242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Consolas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Introduction to Pipelines</vt:lpstr>
      <vt:lpstr>What Is a Pipeline?</vt:lpstr>
      <vt:lpstr>Pipeline Scenarios</vt:lpstr>
      <vt:lpstr>Receive Pipeline Stages</vt:lpstr>
      <vt:lpstr>Send Pipeline Stages</vt:lpstr>
      <vt:lpstr>Default Pipelines</vt:lpstr>
      <vt:lpstr>Lesson 2: Building a Pipeline</vt:lpstr>
      <vt:lpstr>Using the Pipeline Designer</vt:lpstr>
      <vt:lpstr>Pipeline Components</vt:lpstr>
      <vt:lpstr>Securing Data by Using a Pipeline</vt:lpstr>
      <vt:lpstr>Demonstration: Working with Pipelines</vt:lpstr>
      <vt:lpstr>Pipeline testing tools</vt:lpstr>
      <vt:lpstr>Lesson 3: Custom pipeline components</vt:lpstr>
      <vt:lpstr>Custom Pipeline Components</vt:lpstr>
      <vt:lpstr>Custom Pipeline Components</vt:lpstr>
      <vt:lpstr>Custom Pipeline Components</vt:lpstr>
      <vt:lpstr>Custom Pipeline Components </vt:lpstr>
      <vt:lpstr>Demonstration: Custom Pipeline Components</vt:lpstr>
      <vt:lpstr>Custom Pipeline Components - Forward-only Streaming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300</cp:revision>
  <dcterms:created xsi:type="dcterms:W3CDTF">2009-03-09T21:00:21Z</dcterms:created>
  <dcterms:modified xsi:type="dcterms:W3CDTF">2016-12-16T12:49:57Z</dcterms:modified>
  <cp:category>Sales &amp; Marketing</cp:category>
</cp:coreProperties>
</file>