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2"/>
    <p:sldMasterId id="2147483877" r:id="rId3"/>
  </p:sldMasterIdLst>
  <p:notesMasterIdLst>
    <p:notesMasterId r:id="rId31"/>
  </p:notesMasterIdLst>
  <p:handoutMasterIdLst>
    <p:handoutMasterId r:id="rId32"/>
  </p:handoutMasterIdLst>
  <p:sldIdLst>
    <p:sldId id="466" r:id="rId4"/>
    <p:sldId id="276" r:id="rId5"/>
    <p:sldId id="279" r:id="rId6"/>
    <p:sldId id="359" r:id="rId7"/>
    <p:sldId id="362" r:id="rId8"/>
    <p:sldId id="434" r:id="rId9"/>
    <p:sldId id="360" r:id="rId10"/>
    <p:sldId id="437" r:id="rId11"/>
    <p:sldId id="368" r:id="rId12"/>
    <p:sldId id="357" r:id="rId13"/>
    <p:sldId id="474" r:id="rId14"/>
    <p:sldId id="451" r:id="rId15"/>
    <p:sldId id="363" r:id="rId16"/>
    <p:sldId id="452" r:id="rId17"/>
    <p:sldId id="467" r:id="rId18"/>
    <p:sldId id="480" r:id="rId19"/>
    <p:sldId id="447" r:id="rId20"/>
    <p:sldId id="470" r:id="rId21"/>
    <p:sldId id="471" r:id="rId22"/>
    <p:sldId id="446" r:id="rId23"/>
    <p:sldId id="354" r:id="rId24"/>
    <p:sldId id="476" r:id="rId25"/>
    <p:sldId id="477" r:id="rId26"/>
    <p:sldId id="478" r:id="rId27"/>
    <p:sldId id="479" r:id="rId28"/>
    <p:sldId id="472" r:id="rId29"/>
    <p:sldId id="473" r:id="rId30"/>
  </p:sldIdLst>
  <p:sldSz cx="9144000" cy="6858000" type="screen4x3"/>
  <p:notesSz cx="6858000" cy="9144000"/>
  <p:defaultTextStyle>
    <a:defPPr>
      <a:defRPr lang="de-DE"/>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B2B2B2"/>
    <a:srgbClr val="FF6600"/>
    <a:srgbClr val="007616"/>
    <a:srgbClr val="5BFF5B"/>
    <a:srgbClr val="00C025"/>
    <a:srgbClr val="00A20F"/>
    <a:srgbClr val="01FF07"/>
    <a:srgbClr val="FF414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67454" autoAdjust="0"/>
  </p:normalViewPr>
  <p:slideViewPr>
    <p:cSldViewPr>
      <p:cViewPr varScale="1">
        <p:scale>
          <a:sx n="88" d="100"/>
          <a:sy n="88" d="100"/>
        </p:scale>
        <p:origin x="219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ClrTx/>
              <a:defRPr sz="1200">
                <a:latin typeface="Arial" charset="0"/>
                <a:cs typeface="+mn-cs"/>
              </a:defRPr>
            </a:lvl1pPr>
          </a:lstStyle>
          <a:p>
            <a:pPr>
              <a:defRPr/>
            </a:pPr>
            <a:endParaRPr lang="de-DE"/>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sz="1200">
                <a:latin typeface="Arial" charset="0"/>
                <a:cs typeface="+mn-cs"/>
              </a:defRPr>
            </a:lvl1pPr>
          </a:lstStyle>
          <a:p>
            <a:pPr>
              <a:defRPr/>
            </a:pPr>
            <a:fld id="{AC27D46A-650E-45D3-B816-A9AB500ABD63}" type="datetime4">
              <a:rPr lang="en-GB"/>
              <a:pPr>
                <a:defRPr/>
              </a:pPr>
              <a:t>16 December 2016</a:t>
            </a:fld>
            <a:endParaRPr lang="de-DE"/>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buClrTx/>
              <a:defRPr sz="1200">
                <a:latin typeface="Arial" charset="0"/>
                <a:cs typeface="+mn-cs"/>
              </a:defRPr>
            </a:lvl1pPr>
          </a:lstStyle>
          <a:p>
            <a:pPr>
              <a:defRPr/>
            </a:pPr>
            <a:r>
              <a:rPr lang="de-DE"/>
              <a:t>Title of Presentation</a:t>
            </a:r>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ClrTx/>
              <a:defRPr sz="1200">
                <a:latin typeface="Arial" charset="0"/>
                <a:cs typeface="+mn-cs"/>
              </a:defRPr>
            </a:lvl1pPr>
          </a:lstStyle>
          <a:p>
            <a:pPr>
              <a:defRPr/>
            </a:pPr>
            <a:fld id="{A7CFA36B-73B4-4CE2-9A6E-A751A6A9CC65}" type="slidenum">
              <a:rPr lang="de-DE"/>
              <a:pPr>
                <a:defRPr/>
              </a:pPr>
              <a:t>‹#›</a:t>
            </a:fld>
            <a:endParaRPr lang="de-DE"/>
          </a:p>
        </p:txBody>
      </p:sp>
    </p:spTree>
    <p:extLst>
      <p:ext uri="{BB962C8B-B14F-4D97-AF65-F5344CB8AC3E}">
        <p14:creationId xmlns:p14="http://schemas.microsoft.com/office/powerpoint/2010/main" val="2668617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Rot="1" noChangeAspect="1" noChangeArrowheads="1" noTextEdit="1"/>
          </p:cNvSpPr>
          <p:nvPr>
            <p:ph type="sldImg" idx="2"/>
          </p:nvPr>
        </p:nvSpPr>
        <p:spPr bwMode="auto">
          <a:xfrm>
            <a:off x="692150" y="250825"/>
            <a:ext cx="5473700" cy="4105275"/>
          </a:xfrm>
          <a:prstGeom prst="rect">
            <a:avLst/>
          </a:prstGeom>
          <a:ln w="9525">
            <a:solidFill>
              <a:srgbClr val="000000"/>
            </a:solidFill>
            <a:miter lim="800000"/>
            <a:headEnd/>
            <a:tailEnd/>
          </a:ln>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572000"/>
            <a:ext cx="5486400" cy="38862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7176" name="Rectangle 8"/>
          <p:cNvSpPr>
            <a:spLocks noGrp="1" noChangeArrowheads="1"/>
          </p:cNvSpPr>
          <p:nvPr>
            <p:ph type="ftr" sz="quarter" idx="4"/>
          </p:nvPr>
        </p:nvSpPr>
        <p:spPr bwMode="auto">
          <a:xfrm>
            <a:off x="96838" y="8748713"/>
            <a:ext cx="5995987"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a:buClrTx/>
              <a:defRPr sz="800">
                <a:latin typeface="Arial" charset="0"/>
                <a:cs typeface="+mn-cs"/>
              </a:defRPr>
            </a:lvl1pPr>
          </a:lstStyle>
          <a:p>
            <a:pPr>
              <a:defRPr/>
            </a:pPr>
            <a:fld id="{9E024520-31B4-40D8-80D4-C5A696C7FFC3}" type="datetime4">
              <a:rPr lang="de-DE"/>
              <a:pPr>
                <a:defRPr/>
              </a:pPr>
              <a:t>16. Dezember 2016</a:t>
            </a:fld>
            <a:r>
              <a:rPr lang="de-DE"/>
              <a:t> | Title of Presentation</a:t>
            </a:r>
          </a:p>
        </p:txBody>
      </p:sp>
      <p:sp>
        <p:nvSpPr>
          <p:cNvPr id="7177" name="Rectangle 9"/>
          <p:cNvSpPr>
            <a:spLocks noGrp="1" noChangeArrowheads="1"/>
          </p:cNvSpPr>
          <p:nvPr>
            <p:ph type="sldNum" sz="quarter" idx="5"/>
          </p:nvPr>
        </p:nvSpPr>
        <p:spPr bwMode="auto">
          <a:xfrm>
            <a:off x="6165850" y="8748713"/>
            <a:ext cx="546100"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a:buClrTx/>
              <a:defRPr sz="800">
                <a:latin typeface="Arial" charset="0"/>
                <a:cs typeface="+mn-cs"/>
              </a:defRPr>
            </a:lvl1pPr>
          </a:lstStyle>
          <a:p>
            <a:pPr>
              <a:defRPr/>
            </a:pPr>
            <a:fld id="{F4A6FE1A-8D4E-4FD0-ACAD-4AF52BE63492}" type="slidenum">
              <a:rPr lang="de-DE"/>
              <a:pPr>
                <a:defRPr/>
              </a:pPr>
              <a:t>‹#›</a:t>
            </a:fld>
            <a:endParaRPr lang="de-DE"/>
          </a:p>
        </p:txBody>
      </p:sp>
    </p:spTree>
    <p:extLst>
      <p:ext uri="{BB962C8B-B14F-4D97-AF65-F5344CB8AC3E}">
        <p14:creationId xmlns:p14="http://schemas.microsoft.com/office/powerpoint/2010/main" val="2780943816"/>
      </p:ext>
    </p:extLst>
  </p:cSld>
  <p:clrMap bg1="lt1" tx1="dk1" bg2="lt2" tx2="dk2" accent1="accent1" accent2="accent2" accent3="accent3" accent4="accent4" accent5="accent5" accent6="accent6" hlink="hlink" folHlink="folHlink"/>
  <p:hf hdr="0" dt="0"/>
  <p:notesStyle>
    <a:lvl1pPr algn="l" rtl="0" eaLnBrk="0" fontAlgn="base" hangingPunct="0">
      <a:spcBef>
        <a:spcPct val="20000"/>
      </a:spcBef>
      <a:spcAft>
        <a:spcPct val="0"/>
      </a:spcAft>
      <a:buClr>
        <a:schemeClr val="bg2"/>
      </a:buClr>
      <a:defRPr sz="1000" b="1" kern="1200">
        <a:solidFill>
          <a:schemeClr val="tx1"/>
        </a:solidFill>
        <a:latin typeface="Arial" charset="0"/>
        <a:ea typeface="+mn-ea"/>
        <a:cs typeface="+mn-cs"/>
      </a:defRPr>
    </a:lvl1pPr>
    <a:lvl2pPr marL="138113" indent="-136525" algn="l" rtl="0" eaLnBrk="0" fontAlgn="base" hangingPunct="0">
      <a:spcBef>
        <a:spcPct val="20000"/>
      </a:spcBef>
      <a:spcAft>
        <a:spcPct val="0"/>
      </a:spcAft>
      <a:buClr>
        <a:schemeClr val="bg2"/>
      </a:buClr>
      <a:buChar char="•"/>
      <a:defRPr sz="1000" kern="1200">
        <a:solidFill>
          <a:schemeClr val="tx1"/>
        </a:solidFill>
        <a:latin typeface="Arial" charset="0"/>
        <a:ea typeface="+mn-ea"/>
        <a:cs typeface="+mn-cs"/>
      </a:defRPr>
    </a:lvl2pPr>
    <a:lvl3pPr marL="271463" indent="-131763" algn="l" rtl="0" eaLnBrk="0" fontAlgn="base" hangingPunct="0">
      <a:spcBef>
        <a:spcPct val="20000"/>
      </a:spcBef>
      <a:spcAft>
        <a:spcPct val="0"/>
      </a:spcAft>
      <a:buClr>
        <a:schemeClr val="bg2"/>
      </a:buClr>
      <a:buFont typeface="Arial" charset="0"/>
      <a:buChar char="–"/>
      <a:defRPr sz="1000" kern="1200">
        <a:solidFill>
          <a:schemeClr val="tx1"/>
        </a:solidFill>
        <a:latin typeface="Arial" charset="0"/>
        <a:ea typeface="+mn-ea"/>
        <a:cs typeface="+mn-cs"/>
      </a:defRPr>
    </a:lvl3pPr>
    <a:lvl4pPr marL="409575" indent="-136525" algn="l" rtl="0" eaLnBrk="0" fontAlgn="base" hangingPunct="0">
      <a:spcBef>
        <a:spcPct val="20000"/>
      </a:spcBef>
      <a:spcAft>
        <a:spcPct val="0"/>
      </a:spcAft>
      <a:buClr>
        <a:schemeClr val="bg2"/>
      </a:buClr>
      <a:buSzPct val="120000"/>
      <a:buFont typeface="Arial" charset="0"/>
      <a:buChar char="◦"/>
      <a:defRPr sz="1000" kern="1200">
        <a:solidFill>
          <a:schemeClr val="tx1"/>
        </a:solidFill>
        <a:latin typeface="Arial" charset="0"/>
        <a:ea typeface="+mn-ea"/>
        <a:cs typeface="+mn-cs"/>
      </a:defRPr>
    </a:lvl4pPr>
    <a:lvl5pPr marL="538163" indent="-127000" algn="l" rtl="0" eaLnBrk="0" fontAlgn="base" hangingPunct="0">
      <a:spcBef>
        <a:spcPct val="20000"/>
      </a:spcBef>
      <a:spcAft>
        <a:spcPct val="0"/>
      </a:spcAft>
      <a:buClr>
        <a:schemeClr val="bg2"/>
      </a:buClr>
      <a:buFont typeface="Arial" charset="0"/>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16.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0010EBBE-0065-4B80-9E8C-E59B998CB957}" type="slidenum">
              <a:rPr lang="de-DE" smtClean="0"/>
              <a:pPr>
                <a:defRPr/>
              </a:pPr>
              <a:t>2</a:t>
            </a:fld>
            <a:endParaRPr lang="de-DE"/>
          </a:p>
        </p:txBody>
      </p:sp>
    </p:spTree>
    <p:extLst>
      <p:ext uri="{BB962C8B-B14F-4D97-AF65-F5344CB8AC3E}">
        <p14:creationId xmlns:p14="http://schemas.microsoft.com/office/powerpoint/2010/main" val="1541789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16.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907EAD5C-329A-47F8-B7BA-0C16571AE959}" type="slidenum">
              <a:rPr lang="de-DE" smtClean="0"/>
              <a:pPr>
                <a:defRPr/>
              </a:pPr>
              <a:t>3</a:t>
            </a:fld>
            <a:endParaRPr lang="de-DE"/>
          </a:p>
        </p:txBody>
      </p:sp>
    </p:spTree>
    <p:extLst>
      <p:ext uri="{BB962C8B-B14F-4D97-AF65-F5344CB8AC3E}">
        <p14:creationId xmlns:p14="http://schemas.microsoft.com/office/powerpoint/2010/main" val="1973273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buFont typeface="Arial" pitchFamily="34" charset="0"/>
              <a:buNone/>
            </a:pPr>
            <a:endParaRPr lang="en-US" dirty="0"/>
          </a:p>
        </p:txBody>
      </p:sp>
      <p:sp>
        <p:nvSpPr>
          <p:cNvPr id="5" name="Date Placeholder 4"/>
          <p:cNvSpPr>
            <a:spLocks noGrp="1"/>
          </p:cNvSpPr>
          <p:nvPr>
            <p:ph type="dt" idx="10"/>
          </p:nvPr>
        </p:nvSpPr>
        <p:spPr>
          <a:xfrm>
            <a:off x="3884613" y="0"/>
            <a:ext cx="2971800" cy="457200"/>
          </a:xfrm>
          <a:prstGeom prst="rect">
            <a:avLst/>
          </a:prstGeom>
        </p:spPr>
        <p:txBody>
          <a:bodyPr/>
          <a:lstStyle/>
          <a:p>
            <a:pPr>
              <a:defRPr/>
            </a:pPr>
            <a:fld id="{0F1BBA4F-922E-4054-B879-7A09F6F5CFDB}" type="datetimeFigureOut">
              <a:rPr lang="en-US" smtClean="0"/>
              <a:pPr>
                <a:defRPr/>
              </a:pPr>
              <a:t>12/16/2016</a:t>
            </a:fld>
            <a:endParaRPr lang="en-US" dirty="0"/>
          </a:p>
        </p:txBody>
      </p:sp>
      <p:sp>
        <p:nvSpPr>
          <p:cNvPr id="6" name="Slide Number Placeholder 5"/>
          <p:cNvSpPr>
            <a:spLocks noGrp="1"/>
          </p:cNvSpPr>
          <p:nvPr>
            <p:ph type="sldNum" sz="quarter" idx="11"/>
          </p:nvPr>
        </p:nvSpPr>
        <p:spPr/>
        <p:txBody>
          <a:bodyPr/>
          <a:lstStyle/>
          <a:p>
            <a:pPr>
              <a:defRPr/>
            </a:pPr>
            <a:fld id="{0B428B36-6815-4683-8EF4-AD499A39A4B0}" type="slidenum">
              <a:rPr lang="en-US" smtClean="0"/>
              <a:pPr>
                <a:defRPr/>
              </a:pPr>
              <a:t>4</a:t>
            </a:fld>
            <a:endParaRPr lang="en-US" dirty="0"/>
          </a:p>
        </p:txBody>
      </p:sp>
      <p:sp>
        <p:nvSpPr>
          <p:cNvPr id="7" name="Footer Placeholder 6"/>
          <p:cNvSpPr>
            <a:spLocks noGrp="1"/>
          </p:cNvSpPr>
          <p:nvPr>
            <p:ph type="ftr" sz="quarter" idx="12"/>
          </p:nvPr>
        </p:nvSpPr>
        <p:spPr/>
        <p:txBody>
          <a:bodyPr/>
          <a:lstStyle/>
          <a:p>
            <a:pPr>
              <a:defRPr/>
            </a:pPr>
            <a:r>
              <a:rPr lang="en-US" dirty="0">
                <a:latin typeface="Calibri" pitchFamily="34" charset="0"/>
              </a:rPr>
              <a:t>© 2010 Microsoft Corporation. All rights reserved. Microsoft, Windows, Windows Vista and other product names are or may be registered trademarks and/or trademarks in the U.S. and/or other countries.</a:t>
            </a:r>
          </a:p>
          <a:p>
            <a:pPr>
              <a:defRPr/>
            </a:pPr>
            <a:r>
              <a:rPr lang="en-US" dirty="0">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latin typeface="Calibri" pitchFamily="34" charset="0"/>
              </a:rPr>
            </a:br>
            <a:r>
              <a:rPr lang="en-US" dirty="0">
                <a:latin typeface="Calibri" pitchFamily="34" charset="0"/>
              </a:rPr>
              <a:t>MICROSOFT MAKES NO WARRANTIES, EXPRESS, IMPLIED OR STATUTORY, AS TO THE INFORMATION IN THIS PRESENTATION.</a:t>
            </a:r>
          </a:p>
        </p:txBody>
      </p:sp>
      <p:sp>
        <p:nvSpPr>
          <p:cNvPr id="8" name="Header Placeholder 7"/>
          <p:cNvSpPr>
            <a:spLocks noGrp="1"/>
          </p:cNvSpPr>
          <p:nvPr>
            <p:ph type="hdr" sz="quarter" idx="13"/>
          </p:nvPr>
        </p:nvSpPr>
        <p:spPr>
          <a:xfrm>
            <a:off x="0" y="0"/>
            <a:ext cx="2971800" cy="457200"/>
          </a:xfrm>
          <a:prstGeom prst="rect">
            <a:avLst/>
          </a:prstGeom>
        </p:spPr>
        <p:txBody>
          <a:bodyPr/>
          <a:lstStyle/>
          <a:p>
            <a:pPr>
              <a:defRPr/>
            </a:pPr>
            <a:r>
              <a:rPr lang="en-US" dirty="0">
                <a:latin typeface="Calibri" pitchFamily="34" charset="0"/>
              </a:rPr>
              <a:t>TechReady7 Breakout Chalktalk Template</a:t>
            </a:r>
          </a:p>
        </p:txBody>
      </p:sp>
    </p:spTree>
    <p:extLst>
      <p:ext uri="{BB962C8B-B14F-4D97-AF65-F5344CB8AC3E}">
        <p14:creationId xmlns:p14="http://schemas.microsoft.com/office/powerpoint/2010/main" val="751110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477DDA1C-CB64-4E11-9BFA-D2871054D492}" type="slidenum">
              <a:rPr lang="en-US"/>
              <a:pPr/>
              <a:t>10</a:t>
            </a:fld>
            <a:endParaRPr lang="en-US"/>
          </a:p>
        </p:txBody>
      </p:sp>
      <p:sp>
        <p:nvSpPr>
          <p:cNvPr id="79874" name="Rectangle 486401"/>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79875" name="Rectangle 486402"/>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59899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400" b="0" i="1" dirty="0"/>
              <a:t>(Slide 13)</a:t>
            </a:r>
          </a:p>
          <a:p>
            <a:pPr marL="0" indent="0">
              <a:buNone/>
            </a:pPr>
            <a:r>
              <a:rPr lang="sv-SE" sz="1400" b="1" dirty="0"/>
              <a:t>Prepare</a:t>
            </a:r>
          </a:p>
          <a:p>
            <a:pPr lvl="2"/>
            <a:r>
              <a:rPr lang="sv-SE" sz="1400" b="0" baseline="0" dirty="0"/>
              <a:t>Create a new FTP site named Mod7, point to C:\Demos\Mod7\FTP</a:t>
            </a:r>
          </a:p>
          <a:p>
            <a:pPr lvl="2"/>
            <a:r>
              <a:rPr lang="sv-SE" sz="1400" b="0" baseline="0" dirty="0"/>
              <a:t>Allow Read and Write.</a:t>
            </a:r>
          </a:p>
          <a:p>
            <a:pPr marL="0" indent="0">
              <a:buNone/>
            </a:pPr>
            <a:r>
              <a:rPr lang="sv-SE" sz="1400" b="1" dirty="0"/>
              <a:t>Demo</a:t>
            </a:r>
          </a:p>
          <a:p>
            <a:r>
              <a:rPr lang="sv-SE" sz="1400" b="0" dirty="0"/>
              <a:t>FILE</a:t>
            </a:r>
          </a:p>
          <a:p>
            <a:pPr lvl="2"/>
            <a:r>
              <a:rPr lang="sv-SE" sz="1400" b="0" dirty="0"/>
              <a:t>Show</a:t>
            </a:r>
            <a:r>
              <a:rPr lang="sv-SE" sz="1400" b="0" baseline="0" dirty="0"/>
              <a:t> how to download the chm help file.</a:t>
            </a:r>
          </a:p>
          <a:p>
            <a:pPr lvl="2"/>
            <a:r>
              <a:rPr lang="sv-SE" sz="1400" b="0" baseline="0" dirty="0"/>
              <a:t>Show the FILE Adapter Macros, Import Mod7Bindings.xml</a:t>
            </a:r>
          </a:p>
          <a:p>
            <a:pPr lvl="2"/>
            <a:r>
              <a:rPr lang="sv-SE" sz="1400" b="0" baseline="0" dirty="0"/>
              <a:t>Use the %SourceFileName% macro, use the %datetime% macro.</a:t>
            </a:r>
          </a:p>
          <a:p>
            <a:pPr lvl="2"/>
            <a:r>
              <a:rPr lang="sv-SE" sz="1400" b="0" baseline="0" dirty="0"/>
              <a:t>Set receive mask as Copy of*</a:t>
            </a:r>
          </a:p>
          <a:p>
            <a:pPr lvl="2"/>
            <a:r>
              <a:rPr lang="sv-SE" sz="1400" b="0" baseline="0" dirty="0"/>
              <a:t>Set send mask as OUT_%macro%.xml</a:t>
            </a:r>
          </a:p>
          <a:p>
            <a:pPr lvl="0"/>
            <a:r>
              <a:rPr lang="sv-SE" sz="1400" b="0" baseline="0" dirty="0"/>
              <a:t>FTP</a:t>
            </a:r>
          </a:p>
          <a:p>
            <a:pPr lvl="2"/>
            <a:r>
              <a:rPr lang="sv-SE" sz="1400" b="0" baseline="0" dirty="0"/>
              <a:t>Create FTP Receive and Send ports.</a:t>
            </a:r>
          </a:p>
          <a:p>
            <a:pPr lvl="2"/>
            <a:r>
              <a:rPr lang="sv-SE" sz="1400" b="0" baseline="0" dirty="0"/>
              <a:t>Fill in File mask/Target file name, Server, Folder, User Name, Password</a:t>
            </a:r>
          </a:p>
          <a:p>
            <a:pPr lvl="2"/>
            <a:r>
              <a:rPr lang="sv-SE" sz="1400" b="0" baseline="0" dirty="0"/>
              <a:t>Highlight other commands, After and Before commands, polling options.</a:t>
            </a:r>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16.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13</a:t>
            </a:fld>
            <a:endParaRPr lang="de-DE"/>
          </a:p>
        </p:txBody>
      </p:sp>
    </p:spTree>
    <p:extLst>
      <p:ext uri="{BB962C8B-B14F-4D97-AF65-F5344CB8AC3E}">
        <p14:creationId xmlns:p14="http://schemas.microsoft.com/office/powerpoint/2010/main" val="3555119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16.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14</a:t>
            </a:fld>
            <a:endParaRPr lang="de-DE"/>
          </a:p>
        </p:txBody>
      </p:sp>
    </p:spTree>
    <p:extLst>
      <p:ext uri="{BB962C8B-B14F-4D97-AF65-F5344CB8AC3E}">
        <p14:creationId xmlns:p14="http://schemas.microsoft.com/office/powerpoint/2010/main" val="344225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16.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17</a:t>
            </a:fld>
            <a:endParaRPr lang="de-DE"/>
          </a:p>
        </p:txBody>
      </p:sp>
    </p:spTree>
    <p:extLst>
      <p:ext uri="{BB962C8B-B14F-4D97-AF65-F5344CB8AC3E}">
        <p14:creationId xmlns:p14="http://schemas.microsoft.com/office/powerpoint/2010/main" val="545912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16.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907EAD5C-329A-47F8-B7BA-0C16571AE959}" type="slidenum">
              <a:rPr lang="de-DE" smtClean="0"/>
              <a:pPr>
                <a:defRPr/>
              </a:pPr>
              <a:t>18</a:t>
            </a:fld>
            <a:endParaRPr lang="de-DE"/>
          </a:p>
        </p:txBody>
      </p:sp>
    </p:spTree>
    <p:extLst>
      <p:ext uri="{BB962C8B-B14F-4D97-AF65-F5344CB8AC3E}">
        <p14:creationId xmlns:p14="http://schemas.microsoft.com/office/powerpoint/2010/main" val="2026466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sidfot 3"/>
          <p:cNvSpPr>
            <a:spLocks noGrp="1"/>
          </p:cNvSpPr>
          <p:nvPr>
            <p:ph type="ftr" sz="quarter" idx="10"/>
          </p:nvPr>
        </p:nvSpPr>
        <p:spPr/>
        <p:txBody>
          <a:bodyPr/>
          <a:lstStyle/>
          <a:p>
            <a:pPr>
              <a:defRPr/>
            </a:pPr>
            <a:fld id="{98144E35-40E7-4AAB-A5E9-3235710F6BE9}" type="datetime4">
              <a:rPr lang="de-DE" smtClean="0"/>
              <a:pPr>
                <a:defRPr/>
              </a:pPr>
              <a:t>16. Dezember 2016</a:t>
            </a:fld>
            <a:r>
              <a:rPr lang="de-DE"/>
              <a:t> | Title of Presentation</a:t>
            </a:r>
          </a:p>
        </p:txBody>
      </p:sp>
      <p:sp>
        <p:nvSpPr>
          <p:cNvPr id="5" name="Platshållare för bildnummer 4"/>
          <p:cNvSpPr>
            <a:spLocks noGrp="1"/>
          </p:cNvSpPr>
          <p:nvPr>
            <p:ph type="sldNum" sz="quarter" idx="11"/>
          </p:nvPr>
        </p:nvSpPr>
        <p:spPr/>
        <p:txBody>
          <a:bodyPr/>
          <a:lstStyle/>
          <a:p>
            <a:pPr>
              <a:defRPr/>
            </a:pPr>
            <a:fld id="{1BC88096-720D-4455-BB96-AB0C9EDCD546}" type="slidenum">
              <a:rPr lang="de-DE" smtClean="0"/>
              <a:pPr>
                <a:defRPr/>
              </a:pPr>
              <a:t>21</a:t>
            </a:fld>
            <a:endParaRPr lang="de-DE"/>
          </a:p>
        </p:txBody>
      </p:sp>
    </p:spTree>
    <p:extLst>
      <p:ext uri="{BB962C8B-B14F-4D97-AF65-F5344CB8AC3E}">
        <p14:creationId xmlns:p14="http://schemas.microsoft.com/office/powerpoint/2010/main" val="2407380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A187A68-229F-417C-9E23-A9AD3F41E637}"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2362589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187A68-229F-417C-9E23-A9AD3F41E637}"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272105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187A68-229F-417C-9E23-A9AD3F41E637}"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2005420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t>Click to edit Master title style</a:t>
            </a:r>
          </a:p>
        </p:txBody>
      </p:sp>
      <p:sp>
        <p:nvSpPr>
          <p:cNvPr id="3" name="Shape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2968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Rubrikbild">
    <p:bg>
      <p:bgPr>
        <a:solidFill>
          <a:schemeClr val="tx1"/>
        </a:solidFill>
        <a:effectLst/>
      </p:bgPr>
    </p:bg>
    <p:spTree>
      <p:nvGrpSpPr>
        <p:cNvPr id="1" name=""/>
        <p:cNvGrpSpPr/>
        <p:nvPr/>
      </p:nvGrpSpPr>
      <p:grpSpPr>
        <a:xfrm>
          <a:off x="0" y="0"/>
          <a:ext cx="0" cy="0"/>
          <a:chOff x="0" y="0"/>
          <a:chExt cx="0" cy="0"/>
        </a:xfrm>
      </p:grpSpPr>
      <p:sp>
        <p:nvSpPr>
          <p:cNvPr id="9" name="Line 9"/>
          <p:cNvSpPr>
            <a:spLocks noChangeShapeType="1"/>
          </p:cNvSpPr>
          <p:nvPr/>
        </p:nvSpPr>
        <p:spPr bwMode="gray">
          <a:xfrm>
            <a:off x="1835150" y="4221163"/>
            <a:ext cx="7308850" cy="0"/>
          </a:xfrm>
          <a:prstGeom prst="line">
            <a:avLst/>
          </a:prstGeom>
          <a:noFill/>
          <a:ln w="19050">
            <a:solidFill>
              <a:schemeClr val="bg2"/>
            </a:solidFill>
            <a:round/>
            <a:headEnd/>
            <a:tailEnd/>
          </a:ln>
          <a:effectLst/>
        </p:spPr>
        <p:txBody>
          <a:bodyPr/>
          <a:lstStyle/>
          <a:p>
            <a:pPr algn="ctr">
              <a:buClr>
                <a:schemeClr val="bg2"/>
              </a:buClr>
              <a:defRPr/>
            </a:pPr>
            <a:endParaRPr lang="sv-SE">
              <a:cs typeface="+mn-cs"/>
            </a:endParaRPr>
          </a:p>
        </p:txBody>
      </p:sp>
      <p:sp>
        <p:nvSpPr>
          <p:cNvPr id="5122" name="Rectangle 2"/>
          <p:cNvSpPr>
            <a:spLocks noGrp="1" noChangeArrowheads="1"/>
          </p:cNvSpPr>
          <p:nvPr>
            <p:ph type="subTitle" idx="1"/>
          </p:nvPr>
        </p:nvSpPr>
        <p:spPr>
          <a:xfrm>
            <a:off x="1835150" y="4221163"/>
            <a:ext cx="6913563" cy="1800225"/>
          </a:xfrm>
        </p:spPr>
        <p:txBody>
          <a:bodyPr tIns="118800" bIns="45720"/>
          <a:lstStyle>
            <a:lvl1pPr marL="0" indent="0">
              <a:buFontTx/>
              <a:buNone/>
              <a:defRPr sz="1600" b="1">
                <a:solidFill>
                  <a:schemeClr val="accent1"/>
                </a:solidFill>
              </a:defRPr>
            </a:lvl1pPr>
          </a:lstStyle>
          <a:p>
            <a:r>
              <a:rPr lang="en-US"/>
              <a:t>Click to edit Master subtitle style</a:t>
            </a:r>
            <a:endParaRPr lang="en-GB" dirty="0"/>
          </a:p>
        </p:txBody>
      </p:sp>
      <p:sp>
        <p:nvSpPr>
          <p:cNvPr id="5123" name="Rectangle 3"/>
          <p:cNvSpPr>
            <a:spLocks noGrp="1" noChangeArrowheads="1"/>
          </p:cNvSpPr>
          <p:nvPr>
            <p:ph type="ctrTitle"/>
          </p:nvPr>
        </p:nvSpPr>
        <p:spPr>
          <a:xfrm>
            <a:off x="1835150" y="3500438"/>
            <a:ext cx="6913563" cy="720725"/>
          </a:xfrm>
        </p:spPr>
        <p:txBody>
          <a:bodyPr tIns="45720" bIns="82800" anchor="b"/>
          <a:lstStyle>
            <a:lvl1pPr>
              <a:defRPr sz="2800">
                <a:solidFill>
                  <a:schemeClr val="accent1"/>
                </a:solidFill>
              </a:defRPr>
            </a:lvl1pPr>
          </a:lstStyle>
          <a:p>
            <a:r>
              <a:rPr lang="en-US"/>
              <a:t>Click to edit Master title style</a:t>
            </a:r>
            <a:endParaRPr lang="en-GB" dirty="0"/>
          </a:p>
        </p:txBody>
      </p:sp>
    </p:spTree>
    <p:extLst>
      <p:ext uri="{BB962C8B-B14F-4D97-AF65-F5344CB8AC3E}">
        <p14:creationId xmlns:p14="http://schemas.microsoft.com/office/powerpoint/2010/main" val="564403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vsnittsrubrik">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bg1"/>
                </a:solidFill>
              </a:defRPr>
            </a:lvl1pPr>
          </a:lstStyle>
          <a:p>
            <a:r>
              <a:rPr lang="en-US"/>
              <a:t>Click to edit Master title style</a:t>
            </a:r>
            <a:endParaRPr lang="sv-SE"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10" name="Platshållare för bildnummer 5"/>
          <p:cNvSpPr>
            <a:spLocks noGrp="1"/>
          </p:cNvSpPr>
          <p:nvPr>
            <p:ph type="sldNum" sz="quarter" idx="4"/>
          </p:nvPr>
        </p:nvSpPr>
        <p:spPr>
          <a:xfrm>
            <a:off x="4680064" y="6350023"/>
            <a:ext cx="468000" cy="365125"/>
          </a:xfrm>
          <a:prstGeom prst="rect">
            <a:avLst/>
          </a:prstGeom>
        </p:spPr>
        <p:txBody>
          <a:bodyPr vert="horz" lIns="91440" tIns="45720" rIns="91440" bIns="45720" rtlCol="0" anchor="ctr"/>
          <a:lstStyle>
            <a:lvl1pPr algn="r">
              <a:defRPr sz="900">
                <a:solidFill>
                  <a:schemeClr val="bg1"/>
                </a:solidFill>
                <a:latin typeface="Verdana" pitchFamily="34" charset="0"/>
                <a:ea typeface="Verdana" pitchFamily="34" charset="0"/>
                <a:cs typeface="Verdana" pitchFamily="34" charset="0"/>
              </a:defRPr>
            </a:lvl1pPr>
          </a:lstStyle>
          <a:p>
            <a:fld id="{96D4EA60-6390-459F-9BAD-F2F57F77009C}" type="slidenum">
              <a:rPr lang="en-US" smtClean="0"/>
              <a:t>‹#›</a:t>
            </a:fld>
            <a:endParaRPr lang="en-US"/>
          </a:p>
        </p:txBody>
      </p:sp>
    </p:spTree>
    <p:extLst>
      <p:ext uri="{BB962C8B-B14F-4D97-AF65-F5344CB8AC3E}">
        <p14:creationId xmlns:p14="http://schemas.microsoft.com/office/powerpoint/2010/main" val="2612326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lvl1pPr marL="177800" indent="-177800">
              <a:buClr>
                <a:schemeClr val="accent1"/>
              </a:buClr>
              <a:buFont typeface="Wingdings" pitchFamily="2" charset="2"/>
              <a:buChar char="§"/>
              <a:defRPr/>
            </a:lvl1pPr>
            <a:lvl2pPr marL="541338" indent="-184150">
              <a:buClr>
                <a:schemeClr val="accent1"/>
              </a:buClr>
              <a:buFont typeface="Wingdings" pitchFamily="2" charset="2"/>
              <a:buChar char="§"/>
              <a:defRPr/>
            </a:lvl2pPr>
            <a:lvl3pPr marL="896938" indent="-176213">
              <a:buClr>
                <a:schemeClr val="accent1"/>
              </a:buClr>
              <a:buFont typeface="Wingdings" pitchFamily="2" charset="2"/>
              <a:buChar char="§"/>
              <a:defRPr/>
            </a:lvl3pPr>
            <a:lvl4pPr marL="1252538" indent="-176213">
              <a:buClr>
                <a:schemeClr val="accent1"/>
              </a:buClr>
              <a:buFont typeface="Wingdings" pitchFamily="2" charset="2"/>
              <a:buChar char="§"/>
              <a:defRPr/>
            </a:lvl4pPr>
            <a:lvl5pPr marL="1616075" indent="-184150">
              <a:buClr>
                <a:schemeClr val="accent1"/>
              </a:buClr>
              <a:buFont typeface="Wingdings"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Tree>
    <p:extLst>
      <p:ext uri="{BB962C8B-B14F-4D97-AF65-F5344CB8AC3E}">
        <p14:creationId xmlns:p14="http://schemas.microsoft.com/office/powerpoint/2010/main" val="1419723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395288" y="1484313"/>
            <a:ext cx="4100512"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4" name="Content Placeholder 3"/>
          <p:cNvSpPr>
            <a:spLocks noGrp="1"/>
          </p:cNvSpPr>
          <p:nvPr>
            <p:ph sz="half" idx="2"/>
          </p:nvPr>
        </p:nvSpPr>
        <p:spPr>
          <a:xfrm>
            <a:off x="4648200" y="1484313"/>
            <a:ext cx="4100513"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Tree>
    <p:extLst>
      <p:ext uri="{BB962C8B-B14F-4D97-AF65-F5344CB8AC3E}">
        <p14:creationId xmlns:p14="http://schemas.microsoft.com/office/powerpoint/2010/main" val="3759431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Tree>
    <p:extLst>
      <p:ext uri="{BB962C8B-B14F-4D97-AF65-F5344CB8AC3E}">
        <p14:creationId xmlns:p14="http://schemas.microsoft.com/office/powerpoint/2010/main" val="22853357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2488733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Endast rubrik utan logg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Rectangle 2"/>
          <p:cNvSpPr/>
          <p:nvPr/>
        </p:nvSpPr>
        <p:spPr bwMode="auto">
          <a:xfrm>
            <a:off x="7040947" y="5974854"/>
            <a:ext cx="2088232" cy="864096"/>
          </a:xfrm>
          <a:prstGeom prst="rect">
            <a:avLst/>
          </a:prstGeom>
          <a:solidFill>
            <a:schemeClr val="accent3"/>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902288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187A68-229F-417C-9E23-A9AD3F41E637}"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7047577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09264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Only" preserve="1">
  <p:cSld name="Helt tom med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3308912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Helt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73070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85268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sv-S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6444769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Tree>
    <p:extLst>
      <p:ext uri="{BB962C8B-B14F-4D97-AF65-F5344CB8AC3E}">
        <p14:creationId xmlns:p14="http://schemas.microsoft.com/office/powerpoint/2010/main" val="2678713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1150" y="765175"/>
            <a:ext cx="2087563" cy="5327650"/>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395288" y="765175"/>
            <a:ext cx="6113462" cy="53276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Tree>
    <p:extLst>
      <p:ext uri="{BB962C8B-B14F-4D97-AF65-F5344CB8AC3E}">
        <p14:creationId xmlns:p14="http://schemas.microsoft.com/office/powerpoint/2010/main" val="19981662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0375" y="167357"/>
            <a:ext cx="7773988" cy="741363"/>
          </a:xfrm>
        </p:spPr>
        <p:txBody>
          <a:bodyPr/>
          <a:lstStyle/>
          <a:p>
            <a:r>
              <a:rPr lang="en-US"/>
              <a:t>Click to edit Master title style</a:t>
            </a:r>
          </a:p>
        </p:txBody>
      </p:sp>
      <p:sp>
        <p:nvSpPr>
          <p:cNvPr id="3" name="Table Placeholder 2"/>
          <p:cNvSpPr>
            <a:spLocks noGrp="1"/>
          </p:cNvSpPr>
          <p:nvPr>
            <p:ph type="tbl" idx="1"/>
          </p:nvPr>
        </p:nvSpPr>
        <p:spPr>
          <a:xfrm>
            <a:off x="458788" y="992188"/>
            <a:ext cx="7751762" cy="4386262"/>
          </a:xfrm>
        </p:spPr>
        <p:txBody>
          <a:bodyPr/>
          <a:lstStyle/>
          <a:p>
            <a:pPr lvl="0"/>
            <a:r>
              <a:rPr lang="en-US" noProof="0"/>
              <a:t>Click icon to add table</a:t>
            </a:r>
          </a:p>
        </p:txBody>
      </p:sp>
    </p:spTree>
    <p:extLst>
      <p:ext uri="{BB962C8B-B14F-4D97-AF65-F5344CB8AC3E}">
        <p14:creationId xmlns:p14="http://schemas.microsoft.com/office/powerpoint/2010/main" val="32407386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59087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t>Click to edit Master title style</a:t>
            </a:r>
          </a:p>
        </p:txBody>
      </p:sp>
      <p:sp>
        <p:nvSpPr>
          <p:cNvPr id="3" name="Shape 2"/>
          <p:cNvSpPr>
            <a:spLocks noGrp="1"/>
          </p:cNvSpPr>
          <p:nvPr>
            <p:ph type="body" idx="1"/>
          </p:nvPr>
        </p:nvSpPr>
        <p:spPr/>
        <p:txBody>
          <a:bodyPr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1136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187A68-229F-417C-9E23-A9AD3F41E637}"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3008007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187A68-229F-417C-9E23-A9AD3F41E637}" type="datetimeFigureOut">
              <a:rPr lang="en-US" smtClean="0"/>
              <a:t>12/16/2016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4229987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187A68-229F-417C-9E23-A9AD3F41E637}" type="datetimeFigureOut">
              <a:rPr lang="en-US" smtClean="0"/>
              <a:t>12/16/2016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2619332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187A68-229F-417C-9E23-A9AD3F41E637}" type="datetimeFigureOut">
              <a:rPr lang="en-US" smtClean="0"/>
              <a:t>12/16/2016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195395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187A68-229F-417C-9E23-A9AD3F41E637}" type="datetimeFigureOut">
              <a:rPr lang="en-US" smtClean="0"/>
              <a:t>12/16/2016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2836216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A187A68-229F-417C-9E23-A9AD3F41E637}" type="datetimeFigureOut">
              <a:rPr lang="en-US" smtClean="0"/>
              <a:t>12/16/2016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42622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A187A68-229F-417C-9E23-A9AD3F41E637}" type="datetimeFigureOut">
              <a:rPr lang="en-US" smtClean="0"/>
              <a:t>12/16/2016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3768054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A187A68-229F-417C-9E23-A9AD3F41E637}" type="datetimeFigureOut">
              <a:rPr lang="en-US" smtClean="0"/>
              <a:t>12/16/2016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D4EA60-6390-459F-9BAD-F2F57F77009C}" type="slidenum">
              <a:rPr lang="en-US" smtClean="0"/>
              <a:t>‹#›</a:t>
            </a:fld>
            <a:endParaRPr lang="en-US"/>
          </a:p>
        </p:txBody>
      </p:sp>
    </p:spTree>
    <p:extLst>
      <p:ext uri="{BB962C8B-B14F-4D97-AF65-F5344CB8AC3E}">
        <p14:creationId xmlns:p14="http://schemas.microsoft.com/office/powerpoint/2010/main" val="645253107"/>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body" idx="1"/>
          </p:nvPr>
        </p:nvSpPr>
        <p:spPr bwMode="gray">
          <a:xfrm>
            <a:off x="395288" y="1484313"/>
            <a:ext cx="8353425" cy="46085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txBody>
          <a:bodyPr vert="horz" wrap="square" lIns="0" tIns="0" rIns="0" bIns="0" numCol="1" anchor="t" anchorCtr="0" compatLnSpc="1">
            <a:prstTxWarp prst="textNoShape">
              <a:avLst/>
            </a:prstTxWarp>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endParaRPr lang="en-GB" dirty="0"/>
          </a:p>
        </p:txBody>
      </p:sp>
      <p:sp>
        <p:nvSpPr>
          <p:cNvPr id="1029" name="Rectangle 5"/>
          <p:cNvSpPr>
            <a:spLocks noGrp="1" noChangeArrowheads="1"/>
          </p:cNvSpPr>
          <p:nvPr>
            <p:ph type="title"/>
          </p:nvPr>
        </p:nvSpPr>
        <p:spPr bwMode="gray">
          <a:xfrm>
            <a:off x="395288" y="765175"/>
            <a:ext cx="8353425" cy="3603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txBody>
          <a:bodyPr vert="horz" wrap="square" lIns="0" tIns="0" rIns="0" bIns="0" numCol="1" anchor="ctr" anchorCtr="0" compatLnSpc="1">
            <a:prstTxWarp prst="textNoShape">
              <a:avLst/>
            </a:prstTxWarp>
          </a:bodyPr>
          <a:lstStyle/>
          <a:p>
            <a:pPr lvl="0"/>
            <a:r>
              <a:rPr lang="en-GB" dirty="0"/>
              <a:t>Click to add title</a:t>
            </a:r>
          </a:p>
        </p:txBody>
      </p:sp>
    </p:spTree>
    <p:extLst>
      <p:ext uri="{BB962C8B-B14F-4D97-AF65-F5344CB8AC3E}">
        <p14:creationId xmlns:p14="http://schemas.microsoft.com/office/powerpoint/2010/main" val="3009664460"/>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 id="2147483894" r:id="rId17"/>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bg1"/>
          </a:solidFill>
          <a:latin typeface="Arial" charset="0"/>
        </a:defRPr>
      </a:lvl2pPr>
      <a:lvl3pPr algn="l" rtl="0" eaLnBrk="1" fontAlgn="base" hangingPunct="1">
        <a:spcBef>
          <a:spcPct val="0"/>
        </a:spcBef>
        <a:spcAft>
          <a:spcPct val="0"/>
        </a:spcAft>
        <a:defRPr sz="2000" b="1">
          <a:solidFill>
            <a:schemeClr val="bg1"/>
          </a:solidFill>
          <a:latin typeface="Arial" charset="0"/>
        </a:defRPr>
      </a:lvl3pPr>
      <a:lvl4pPr algn="l" rtl="0" eaLnBrk="1" fontAlgn="base" hangingPunct="1">
        <a:spcBef>
          <a:spcPct val="0"/>
        </a:spcBef>
        <a:spcAft>
          <a:spcPct val="0"/>
        </a:spcAft>
        <a:defRPr sz="2000" b="1">
          <a:solidFill>
            <a:schemeClr val="bg1"/>
          </a:solidFill>
          <a:latin typeface="Arial" charset="0"/>
        </a:defRPr>
      </a:lvl4pPr>
      <a:lvl5pPr algn="l" rtl="0" eaLnBrk="1" fontAlgn="base" hangingPunct="1">
        <a:spcBef>
          <a:spcPct val="0"/>
        </a:spcBef>
        <a:spcAft>
          <a:spcPct val="0"/>
        </a:spcAft>
        <a:defRPr sz="2000" b="1">
          <a:solidFill>
            <a:schemeClr val="bg1"/>
          </a:solidFill>
          <a:latin typeface="Arial" charset="0"/>
        </a:defRPr>
      </a:lvl5pPr>
      <a:lvl6pPr marL="457200" algn="l" rtl="0" eaLnBrk="1" fontAlgn="base" hangingPunct="1">
        <a:spcBef>
          <a:spcPct val="0"/>
        </a:spcBef>
        <a:spcAft>
          <a:spcPct val="0"/>
        </a:spcAft>
        <a:defRPr sz="2000" b="1">
          <a:solidFill>
            <a:schemeClr val="bg1"/>
          </a:solidFill>
          <a:latin typeface="Arial" charset="0"/>
        </a:defRPr>
      </a:lvl6pPr>
      <a:lvl7pPr marL="914400" algn="l" rtl="0" eaLnBrk="1" fontAlgn="base" hangingPunct="1">
        <a:spcBef>
          <a:spcPct val="0"/>
        </a:spcBef>
        <a:spcAft>
          <a:spcPct val="0"/>
        </a:spcAft>
        <a:defRPr sz="2000" b="1">
          <a:solidFill>
            <a:schemeClr val="bg1"/>
          </a:solidFill>
          <a:latin typeface="Arial" charset="0"/>
        </a:defRPr>
      </a:lvl7pPr>
      <a:lvl8pPr marL="1371600" algn="l" rtl="0" eaLnBrk="1" fontAlgn="base" hangingPunct="1">
        <a:spcBef>
          <a:spcPct val="0"/>
        </a:spcBef>
        <a:spcAft>
          <a:spcPct val="0"/>
        </a:spcAft>
        <a:defRPr sz="2000" b="1">
          <a:solidFill>
            <a:schemeClr val="bg1"/>
          </a:solidFill>
          <a:latin typeface="Arial" charset="0"/>
        </a:defRPr>
      </a:lvl8pPr>
      <a:lvl9pPr marL="1828800" algn="l" rtl="0" eaLnBrk="1" fontAlgn="base" hangingPunct="1">
        <a:spcBef>
          <a:spcPct val="0"/>
        </a:spcBef>
        <a:spcAft>
          <a:spcPct val="0"/>
        </a:spcAft>
        <a:defRPr sz="2000" b="1">
          <a:solidFill>
            <a:schemeClr val="bg1"/>
          </a:solidFill>
          <a:latin typeface="Arial" charset="0"/>
        </a:defRPr>
      </a:lvl9pPr>
    </p:titleStyle>
    <p:bodyStyle>
      <a:lvl1pPr marL="177800" indent="-177800" algn="l" rtl="0" eaLnBrk="1" fontAlgn="base" hangingPunct="1">
        <a:spcBef>
          <a:spcPct val="40000"/>
        </a:spcBef>
        <a:spcAft>
          <a:spcPct val="0"/>
        </a:spcAft>
        <a:buClr>
          <a:schemeClr val="accent1"/>
        </a:buClr>
        <a:buFont typeface="Wingdings" pitchFamily="2" charset="2"/>
        <a:buChar char="§"/>
        <a:defRPr lang="sv-SE" dirty="0" smtClean="0">
          <a:solidFill>
            <a:schemeClr val="tx1"/>
          </a:solidFill>
          <a:latin typeface="+mn-lt"/>
          <a:ea typeface="+mn-ea"/>
          <a:cs typeface="+mn-cs"/>
        </a:defRPr>
      </a:lvl1pPr>
      <a:lvl2pPr marL="541338" indent="-184150" algn="l" rtl="0" eaLnBrk="1" fontAlgn="base" hangingPunct="1">
        <a:spcBef>
          <a:spcPct val="40000"/>
        </a:spcBef>
        <a:spcAft>
          <a:spcPct val="0"/>
        </a:spcAft>
        <a:buClr>
          <a:schemeClr val="accent1"/>
        </a:buClr>
        <a:buFont typeface="Wingdings" pitchFamily="2" charset="2"/>
        <a:buChar char="§"/>
        <a:defRPr lang="sv-SE" sz="1600" dirty="0" smtClean="0">
          <a:solidFill>
            <a:schemeClr val="tx1"/>
          </a:solidFill>
          <a:latin typeface="+mn-lt"/>
          <a:ea typeface="+mn-ea"/>
          <a:cs typeface="+mn-cs"/>
        </a:defRPr>
      </a:lvl2pPr>
      <a:lvl3pPr marL="896938" indent="-176213" algn="l" rtl="0" eaLnBrk="1" fontAlgn="base" hangingPunct="1">
        <a:spcBef>
          <a:spcPct val="40000"/>
        </a:spcBef>
        <a:spcAft>
          <a:spcPct val="0"/>
        </a:spcAft>
        <a:buClr>
          <a:schemeClr val="accent1"/>
        </a:buClr>
        <a:buFont typeface="Wingdings" pitchFamily="2" charset="2"/>
        <a:buChar char="§"/>
        <a:defRPr lang="sv-SE" sz="1600" dirty="0" smtClean="0">
          <a:solidFill>
            <a:schemeClr val="tx1"/>
          </a:solidFill>
          <a:latin typeface="+mn-lt"/>
          <a:ea typeface="+mn-ea"/>
          <a:cs typeface="+mn-cs"/>
        </a:defRPr>
      </a:lvl3pPr>
      <a:lvl4pPr marL="1252538" indent="-176213" algn="l" rtl="0" eaLnBrk="1" fontAlgn="base" hangingPunct="1">
        <a:spcBef>
          <a:spcPct val="40000"/>
        </a:spcBef>
        <a:spcAft>
          <a:spcPct val="0"/>
        </a:spcAft>
        <a:buClr>
          <a:schemeClr val="accent1"/>
        </a:buClr>
        <a:buSzPct val="120000"/>
        <a:buFont typeface="Wingdings" pitchFamily="2" charset="2"/>
        <a:buChar char="§"/>
        <a:defRPr lang="sv-SE" sz="1400" dirty="0" smtClean="0">
          <a:solidFill>
            <a:schemeClr val="tx1"/>
          </a:solidFill>
          <a:latin typeface="+mn-lt"/>
          <a:ea typeface="+mn-ea"/>
          <a:cs typeface="+mn-cs"/>
        </a:defRPr>
      </a:lvl4pPr>
      <a:lvl5pPr marL="1616075" indent="-184150" algn="l" rtl="0" eaLnBrk="1" fontAlgn="base" hangingPunct="1">
        <a:spcBef>
          <a:spcPct val="40000"/>
        </a:spcBef>
        <a:spcAft>
          <a:spcPct val="0"/>
        </a:spcAft>
        <a:buClr>
          <a:schemeClr val="accent1"/>
        </a:buClr>
        <a:buFont typeface="Wingdings" pitchFamily="2" charset="2"/>
        <a:buChar char="§"/>
        <a:defRPr lang="en-GB" sz="1400" dirty="0" smtClean="0">
          <a:solidFill>
            <a:schemeClr val="tx1"/>
          </a:solidFill>
          <a:latin typeface="+mn-lt"/>
          <a:ea typeface="+mn-ea"/>
          <a:cs typeface="+mn-cs"/>
        </a:defRPr>
      </a:lvl5pPr>
      <a:lvl6pPr marL="20732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6pPr>
      <a:lvl7pPr marL="25304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7pPr>
      <a:lvl8pPr marL="29876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8pPr>
      <a:lvl9pPr marL="34448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hyperlink" Target="file:///C:\Projects\Zystems\Ariktektprogrammet%2020120127\ConnectWithMQ.pptx" TargetMode="Externa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5.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5.xml"/><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5.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wmf"/><Relationship Id="rId18" Type="http://schemas.openxmlformats.org/officeDocument/2006/relationships/image" Target="../media/image16.png"/><Relationship Id="rId3" Type="http://schemas.openxmlformats.org/officeDocument/2006/relationships/notesSlide" Target="../notesSlides/notesSlide3.xml"/><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slideLayout" Target="../slideLayouts/slideLayout18.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tags" Target="../tags/tag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2.png"/><Relationship Id="rId7"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Layout" Target="../slideLayouts/slideLayout1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Underrubrik 6"/>
          <p:cNvSpPr>
            <a:spLocks noGrp="1"/>
          </p:cNvSpPr>
          <p:nvPr>
            <p:ph type="subTitle" idx="1"/>
          </p:nvPr>
        </p:nvSpPr>
        <p:spPr/>
        <p:txBody>
          <a:bodyPr/>
          <a:lstStyle/>
          <a:p>
            <a:r>
              <a:rPr lang="en-GB" dirty="0"/>
              <a:t>Adapters</a:t>
            </a:r>
          </a:p>
        </p:txBody>
      </p:sp>
      <p:sp>
        <p:nvSpPr>
          <p:cNvPr id="4099" name="Rubrik 5"/>
          <p:cNvSpPr>
            <a:spLocks noGrp="1"/>
          </p:cNvSpPr>
          <p:nvPr>
            <p:ph type="ctrTitle"/>
          </p:nvPr>
        </p:nvSpPr>
        <p:spPr/>
        <p:txBody>
          <a:bodyPr/>
          <a:lstStyle/>
          <a:p>
            <a:r>
              <a:rPr lang="en-US" dirty="0"/>
              <a:t>Developing Integration Solutions using Microsoft BizTalk Server 2016</a:t>
            </a:r>
            <a:endParaRPr lang="en-GB" dirty="0"/>
          </a:p>
        </p:txBody>
      </p:sp>
      <p:sp>
        <p:nvSpPr>
          <p:cNvPr id="4101" name="Platshållare för datum 4"/>
          <p:cNvSpPr>
            <a:spLocks noGrp="1"/>
          </p:cNvSpPr>
          <p:nvPr>
            <p:ph type="dt" sz="half" idx="4294967295"/>
          </p:nvPr>
        </p:nvSpPr>
        <p:spPr>
          <a:xfrm>
            <a:off x="0" y="6350000"/>
            <a:ext cx="1117600" cy="365125"/>
          </a:xfrm>
          <a:prstGeom prst="rect">
            <a:avLst/>
          </a:prstGeom>
        </p:spPr>
        <p:txBody>
          <a:bodyPr/>
          <a:lstStyle/>
          <a:p>
            <a:r>
              <a:rPr lang="sv-SE" dirty="0"/>
              <a:t>2010-01-11</a:t>
            </a:r>
            <a:endParaRPr lang="en-GB" dirty="0"/>
          </a:p>
        </p:txBody>
      </p:sp>
      <p:sp>
        <p:nvSpPr>
          <p:cNvPr id="4100" name="Platshållare för bildnummer 3"/>
          <p:cNvSpPr>
            <a:spLocks noGrp="1"/>
          </p:cNvSpPr>
          <p:nvPr>
            <p:ph type="sldNum" sz="quarter" idx="4294967295"/>
          </p:nvPr>
        </p:nvSpPr>
        <p:spPr>
          <a:xfrm>
            <a:off x="7086600" y="6356350"/>
            <a:ext cx="2057400" cy="365125"/>
          </a:xfrm>
          <a:prstGeom prst="rect">
            <a:avLst/>
          </a:prstGeom>
        </p:spPr>
        <p:txBody>
          <a:bodyPr/>
          <a:lstStyle/>
          <a:p>
            <a:fld id="{C7263310-FD83-4AA7-B24E-B918A77480DB}" type="slidenum">
              <a:rPr lang="en-GB" smtClean="0"/>
              <a:pPr/>
              <a:t>1</a:t>
            </a:fld>
            <a:endParaRPr lang="en-GB"/>
          </a:p>
        </p:txBody>
      </p:sp>
    </p:spTree>
    <p:extLst>
      <p:ext uri="{BB962C8B-B14F-4D97-AF65-F5344CB8AC3E}">
        <p14:creationId xmlns:p14="http://schemas.microsoft.com/office/powerpoint/2010/main" val="1670567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Shape 485377"/>
          <p:cNvSpPr>
            <a:spLocks noGrp="1" noChangeArrowheads="1"/>
          </p:cNvSpPr>
          <p:nvPr>
            <p:ph type="title"/>
          </p:nvPr>
        </p:nvSpPr>
        <p:spPr/>
        <p:txBody>
          <a:bodyPr/>
          <a:lstStyle/>
          <a:p>
            <a:r>
              <a:rPr lang="en-US"/>
              <a:t>Different kinds of adapters</a:t>
            </a:r>
            <a:endParaRPr lang="en-US" dirty="0"/>
          </a:p>
        </p:txBody>
      </p:sp>
      <p:sp>
        <p:nvSpPr>
          <p:cNvPr id="485447" name="Shape 485446"/>
          <p:cNvSpPr>
            <a:spLocks noGrp="1" noChangeArrowheads="1"/>
          </p:cNvSpPr>
          <p:nvPr>
            <p:ph type="body" idx="1"/>
          </p:nvPr>
        </p:nvSpPr>
        <p:spPr/>
        <p:txBody>
          <a:bodyPr/>
          <a:lstStyle/>
          <a:p>
            <a:r>
              <a:rPr lang="en-US" dirty="0"/>
              <a:t>Adapters are what enables BizTalk to communicate with applications through a multitude of protocols and methods without effort</a:t>
            </a:r>
          </a:p>
        </p:txBody>
      </p:sp>
      <p:graphicFrame>
        <p:nvGraphicFramePr>
          <p:cNvPr id="26" name="Table 25"/>
          <p:cNvGraphicFramePr>
            <a:graphicFrameLocks noGrp="1"/>
          </p:cNvGraphicFramePr>
          <p:nvPr>
            <p:extLst>
              <p:ext uri="{D42A27DB-BD31-4B8C-83A1-F6EECF244321}">
                <p14:modId xmlns:p14="http://schemas.microsoft.com/office/powerpoint/2010/main" val="3991283156"/>
              </p:ext>
            </p:extLst>
          </p:nvPr>
        </p:nvGraphicFramePr>
        <p:xfrm>
          <a:off x="1000100" y="2357430"/>
          <a:ext cx="7072362" cy="3751288"/>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4557762">
                  <a:extLst>
                    <a:ext uri="{9D8B030D-6E8A-4147-A177-3AD203B41FA5}">
                      <a16:colId xmlns:a16="http://schemas.microsoft.com/office/drawing/2014/main" val="20001"/>
                    </a:ext>
                  </a:extLst>
                </a:gridCol>
              </a:tblGrid>
              <a:tr h="4312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a:ln>
                            <a:noFill/>
                          </a:ln>
                          <a:solidFill>
                            <a:schemeClr val="tx1"/>
                          </a:solidFill>
                          <a:effectLst/>
                          <a:latin typeface="Arial" charset="0"/>
                          <a:cs typeface="Arial" charset="0"/>
                        </a:rPr>
                        <a:t>Adapter Type</a:t>
                      </a:r>
                      <a:endParaRPr kumimoji="0" lang="en-US" sz="1800" b="0" i="0" u="none" strike="noStrike" cap="none" normalizeH="0" baseline="0" dirty="0">
                        <a:ln>
                          <a:noFill/>
                        </a:ln>
                        <a:solidFill>
                          <a:schemeClr val="tx1"/>
                        </a:solidFill>
                        <a:effectLst/>
                        <a:latin typeface="Arial" charset="0"/>
                        <a:cs typeface="Arial" charset="0"/>
                      </a:endParaRPr>
                    </a:p>
                  </a:txBody>
                  <a:tcPr marL="65314" marR="65314" marT="40341" marB="40341"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a:ln>
                            <a:noFill/>
                          </a:ln>
                          <a:solidFill>
                            <a:schemeClr val="tx1"/>
                          </a:solidFill>
                          <a:effectLst/>
                          <a:latin typeface="Arial" charset="0"/>
                          <a:cs typeface="Arial" charset="0"/>
                        </a:rPr>
                        <a:t>Description</a:t>
                      </a:r>
                      <a:endParaRPr kumimoji="0" lang="en-US" sz="1800" b="0" i="0" u="none" strike="noStrike" cap="none" normalizeH="0" baseline="0" dirty="0">
                        <a:ln>
                          <a:noFill/>
                        </a:ln>
                        <a:solidFill>
                          <a:schemeClr val="tx1"/>
                        </a:solidFill>
                        <a:effectLst/>
                        <a:latin typeface="Arial" charset="0"/>
                        <a:cs typeface="Arial" charset="0"/>
                      </a:endParaRPr>
                    </a:p>
                  </a:txBody>
                  <a:tcPr marL="65314" marR="65314" marT="40341" marB="40341" anchor="ctr" horzOverflow="overflow"/>
                </a:tc>
                <a:extLst>
                  <a:ext uri="{0D108BD9-81ED-4DB2-BD59-A6C34878D82A}">
                    <a16:rowId xmlns:a16="http://schemas.microsoft.com/office/drawing/2014/main" val="10000"/>
                  </a:ext>
                </a:extLst>
              </a:tr>
              <a:tr h="11779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Protocol Adapters</a:t>
                      </a:r>
                    </a:p>
                  </a:txBody>
                  <a:tcPr marL="65314" marR="65314" marT="40341" marB="40341" anchor="ctr" horzOverflow="overflow"/>
                </a:tc>
                <a:tc>
                  <a:txBody>
                    <a:bodyPr/>
                    <a:lstStyle/>
                    <a:p>
                      <a:pPr marL="171450" marR="0" lvl="0" indent="-171450" algn="l" defTabSz="914400" rtl="0" eaLnBrk="1" fontAlgn="base" latinLnBrk="0" hangingPunct="1">
                        <a:lnSpc>
                          <a:spcPct val="100000"/>
                        </a:lnSpc>
                        <a:spcBef>
                          <a:spcPct val="0"/>
                        </a:spcBef>
                        <a:spcAft>
                          <a:spcPct val="0"/>
                        </a:spcAft>
                        <a:buClr>
                          <a:schemeClr val="accent2"/>
                        </a:buClr>
                        <a:buSzTx/>
                        <a:buFont typeface="Wingdings" pitchFamily="2" charset="2"/>
                        <a:buChar char=""/>
                        <a:tabLst/>
                      </a:pPr>
                      <a:r>
                        <a:rPr kumimoji="0" lang="en-US" sz="1800" b="1" i="0" u="none" strike="noStrike" cap="none" normalizeH="0" baseline="0" dirty="0">
                          <a:ln>
                            <a:noFill/>
                          </a:ln>
                          <a:solidFill>
                            <a:schemeClr val="tx1"/>
                          </a:solidFill>
                          <a:effectLst/>
                          <a:latin typeface="Arial" charset="0"/>
                          <a:cs typeface="Arial" charset="0"/>
                        </a:rPr>
                        <a:t>To bridge heterogeneous technologies and protocols</a:t>
                      </a:r>
                    </a:p>
                    <a:p>
                      <a:pPr marL="171450" marR="0" lvl="0" indent="-171450" algn="l" defTabSz="914400" rtl="0" eaLnBrk="1" fontAlgn="base" latinLnBrk="0" hangingPunct="1">
                        <a:lnSpc>
                          <a:spcPct val="100000"/>
                        </a:lnSpc>
                        <a:spcBef>
                          <a:spcPct val="0"/>
                        </a:spcBef>
                        <a:spcAft>
                          <a:spcPct val="0"/>
                        </a:spcAft>
                        <a:buClr>
                          <a:schemeClr val="accent2"/>
                        </a:buClr>
                        <a:buSzTx/>
                        <a:buFont typeface="Wingdings" pitchFamily="2" charset="2"/>
                        <a:buChar char=""/>
                        <a:tabLst/>
                      </a:pPr>
                      <a:r>
                        <a:rPr kumimoji="0" lang="en-US" sz="1800" b="1" i="0" u="none" strike="noStrike" cap="none" normalizeH="0" baseline="0" dirty="0">
                          <a:ln>
                            <a:noFill/>
                          </a:ln>
                          <a:solidFill>
                            <a:schemeClr val="tx1"/>
                          </a:solidFill>
                          <a:effectLst/>
                          <a:latin typeface="Arial" charset="0"/>
                          <a:cs typeface="Arial" charset="0"/>
                        </a:rPr>
                        <a:t>Examples: HTTP, FTP, SMTP, SOAP/WCF, and MSMQ</a:t>
                      </a:r>
                    </a:p>
                  </a:txBody>
                  <a:tcPr marL="65314" marR="65314" marT="40341" marB="40341" anchor="ctr" horzOverflow="overflow"/>
                </a:tc>
                <a:extLst>
                  <a:ext uri="{0D108BD9-81ED-4DB2-BD59-A6C34878D82A}">
                    <a16:rowId xmlns:a16="http://schemas.microsoft.com/office/drawing/2014/main" val="10001"/>
                  </a:ext>
                </a:extLst>
              </a:tr>
              <a:tr h="9311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Data Adapter</a:t>
                      </a:r>
                    </a:p>
                  </a:txBody>
                  <a:tcPr marL="65314" marR="65314" marT="40341" marB="40341" anchor="ctr" horzOverflow="overflow"/>
                </a:tc>
                <a:tc>
                  <a:txBody>
                    <a:bodyPr/>
                    <a:lstStyle/>
                    <a:p>
                      <a:pPr marL="171450" marR="0" lvl="0" indent="-171450" algn="l" defTabSz="914400" rtl="0" eaLnBrk="1" fontAlgn="base" latinLnBrk="0" hangingPunct="1">
                        <a:lnSpc>
                          <a:spcPct val="100000"/>
                        </a:lnSpc>
                        <a:spcBef>
                          <a:spcPct val="0"/>
                        </a:spcBef>
                        <a:spcAft>
                          <a:spcPct val="0"/>
                        </a:spcAft>
                        <a:buClr>
                          <a:schemeClr val="accent2"/>
                        </a:buClr>
                        <a:buSzTx/>
                        <a:buFont typeface="Wingdings" pitchFamily="2" charset="2"/>
                        <a:buChar char=""/>
                        <a:tabLst/>
                      </a:pPr>
                      <a:r>
                        <a:rPr kumimoji="0" lang="en-US" sz="1800" b="1" i="0" u="none" strike="noStrike" cap="none" normalizeH="0" baseline="0" dirty="0">
                          <a:ln>
                            <a:noFill/>
                          </a:ln>
                          <a:solidFill>
                            <a:schemeClr val="tx1"/>
                          </a:solidFill>
                          <a:effectLst/>
                          <a:latin typeface="Arial" charset="0"/>
                          <a:cs typeface="Arial" charset="0"/>
                        </a:rPr>
                        <a:t>To connect to specific databases</a:t>
                      </a:r>
                    </a:p>
                    <a:p>
                      <a:pPr marL="171450" marR="0" lvl="0" indent="-171450" algn="l" defTabSz="914400" rtl="0" eaLnBrk="1" fontAlgn="base" latinLnBrk="0" hangingPunct="1">
                        <a:lnSpc>
                          <a:spcPct val="100000"/>
                        </a:lnSpc>
                        <a:spcBef>
                          <a:spcPct val="0"/>
                        </a:spcBef>
                        <a:spcAft>
                          <a:spcPct val="0"/>
                        </a:spcAft>
                        <a:buClr>
                          <a:schemeClr val="accent2"/>
                        </a:buClr>
                        <a:buSzTx/>
                        <a:buFont typeface="Wingdings" pitchFamily="2" charset="2"/>
                        <a:buChar char=""/>
                        <a:tabLst/>
                      </a:pPr>
                      <a:r>
                        <a:rPr kumimoji="0" lang="en-US" sz="1800" b="1" i="0" u="none" strike="noStrike" cap="none" normalizeH="0" baseline="0" dirty="0">
                          <a:ln>
                            <a:noFill/>
                          </a:ln>
                          <a:solidFill>
                            <a:schemeClr val="tx1"/>
                          </a:solidFill>
                          <a:effectLst/>
                          <a:latin typeface="Arial" charset="0"/>
                          <a:cs typeface="Arial" charset="0"/>
                        </a:rPr>
                        <a:t>Examples: SQL Server, Oracle, and DB2</a:t>
                      </a:r>
                    </a:p>
                  </a:txBody>
                  <a:tcPr marL="65314" marR="65314" marT="40341" marB="40341" anchor="ctr" horzOverflow="overflow"/>
                </a:tc>
                <a:extLst>
                  <a:ext uri="{0D108BD9-81ED-4DB2-BD59-A6C34878D82A}">
                    <a16:rowId xmlns:a16="http://schemas.microsoft.com/office/drawing/2014/main" val="10002"/>
                  </a:ext>
                </a:extLst>
              </a:tr>
              <a:tr h="12110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Application adapter</a:t>
                      </a:r>
                    </a:p>
                  </a:txBody>
                  <a:tcPr marL="65314" marR="65314" marT="40341" marB="40341" anchor="ctr" horzOverflow="overflow"/>
                </a:tc>
                <a:tc>
                  <a:txBody>
                    <a:bodyPr/>
                    <a:lstStyle/>
                    <a:p>
                      <a:pPr marL="171450" marR="0" lvl="0" indent="-171450" algn="l" defTabSz="914400" rtl="0" eaLnBrk="1" fontAlgn="base" latinLnBrk="0" hangingPunct="1">
                        <a:lnSpc>
                          <a:spcPct val="100000"/>
                        </a:lnSpc>
                        <a:spcBef>
                          <a:spcPct val="0"/>
                        </a:spcBef>
                        <a:spcAft>
                          <a:spcPct val="0"/>
                        </a:spcAft>
                        <a:buClr>
                          <a:schemeClr val="accent2"/>
                        </a:buClr>
                        <a:buSzTx/>
                        <a:buFont typeface="Wingdings" pitchFamily="2" charset="2"/>
                        <a:buChar char=""/>
                        <a:tabLst/>
                      </a:pPr>
                      <a:r>
                        <a:rPr kumimoji="0" lang="en-US" sz="1800" b="1" i="0" u="none" strike="noStrike" cap="none" normalizeH="0" baseline="0" dirty="0">
                          <a:ln>
                            <a:noFill/>
                          </a:ln>
                          <a:solidFill>
                            <a:schemeClr val="tx1"/>
                          </a:solidFill>
                          <a:effectLst/>
                          <a:latin typeface="Arial" charset="0"/>
                          <a:cs typeface="Arial" charset="0"/>
                        </a:rPr>
                        <a:t>To connect to packaged and proprietary applications</a:t>
                      </a:r>
                    </a:p>
                    <a:p>
                      <a:pPr marL="171450" marR="0" lvl="0" indent="-171450" algn="l" defTabSz="914400" rtl="0" eaLnBrk="1" fontAlgn="base" latinLnBrk="0" hangingPunct="1">
                        <a:lnSpc>
                          <a:spcPct val="100000"/>
                        </a:lnSpc>
                        <a:spcBef>
                          <a:spcPct val="0"/>
                        </a:spcBef>
                        <a:spcAft>
                          <a:spcPct val="0"/>
                        </a:spcAft>
                        <a:buClr>
                          <a:schemeClr val="accent2"/>
                        </a:buClr>
                        <a:buSzTx/>
                        <a:buFont typeface="Wingdings" pitchFamily="2" charset="2"/>
                        <a:buChar char=""/>
                        <a:tabLst/>
                      </a:pPr>
                      <a:r>
                        <a:rPr kumimoji="0" lang="en-US" sz="1800" b="1" i="0" u="none" strike="noStrike" cap="none" normalizeH="0" baseline="0" dirty="0">
                          <a:ln>
                            <a:noFill/>
                          </a:ln>
                          <a:solidFill>
                            <a:schemeClr val="tx1"/>
                          </a:solidFill>
                          <a:effectLst/>
                          <a:latin typeface="Arial" charset="0"/>
                          <a:cs typeface="Arial" charset="0"/>
                        </a:rPr>
                        <a:t>Examples: SharePoint, SAP, JDE, PeopleSoft, and Siebel</a:t>
                      </a:r>
                    </a:p>
                  </a:txBody>
                  <a:tcPr marL="65314" marR="65314" marT="40341" marB="40341" anchor="ct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0980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v-SE" dirty="0"/>
              <a:t>BizTalk Adapters and Accelerators</a:t>
            </a:r>
          </a:p>
        </p:txBody>
      </p:sp>
      <p:sp>
        <p:nvSpPr>
          <p:cNvPr id="7" name="Freeform 7"/>
          <p:cNvSpPr>
            <a:spLocks/>
          </p:cNvSpPr>
          <p:nvPr/>
        </p:nvSpPr>
        <p:spPr bwMode="auto">
          <a:xfrm>
            <a:off x="173621" y="1268761"/>
            <a:ext cx="8819908" cy="5040560"/>
          </a:xfrm>
          <a:prstGeom prst="roundRect">
            <a:avLst>
              <a:gd name="adj" fmla="val 3291"/>
            </a:avLst>
          </a:prstGeom>
          <a:gradFill flip="none" rotWithShape="1">
            <a:gsLst>
              <a:gs pos="0">
                <a:schemeClr val="bg1"/>
              </a:gs>
              <a:gs pos="100000">
                <a:schemeClr val="accent1"/>
              </a:gs>
            </a:gsLst>
            <a:lin ang="16200000" scaled="1"/>
            <a:tileRect/>
          </a:gradFill>
          <a:ln w="12700" cap="flat" cmpd="sng" algn="ctr">
            <a:noFill/>
            <a:prstDash val="solid"/>
          </a:ln>
          <a:effectLst/>
        </p:spPr>
        <p:txBody>
          <a:bodyPr rtlCol="0" anchor="ctr"/>
          <a:lstStyle/>
          <a:p>
            <a:pPr fontAlgn="auto">
              <a:spcBef>
                <a:spcPts val="0"/>
              </a:spcBef>
              <a:spcAft>
                <a:spcPts val="0"/>
              </a:spcAft>
              <a:defRPr/>
            </a:pPr>
            <a:endParaRPr lang="en-US" sz="1000" kern="0" dirty="0">
              <a:solidFill>
                <a:prstClr val="black">
                  <a:lumMod val="75000"/>
                  <a:lumOff val="25000"/>
                </a:prstClr>
              </a:solidFill>
              <a:latin typeface="Calibri"/>
              <a:cs typeface="+mn-cs"/>
            </a:endParaRPr>
          </a:p>
        </p:txBody>
      </p:sp>
      <p:sp>
        <p:nvSpPr>
          <p:cNvPr id="8" name="Freeform 7"/>
          <p:cNvSpPr>
            <a:spLocks/>
          </p:cNvSpPr>
          <p:nvPr/>
        </p:nvSpPr>
        <p:spPr bwMode="auto">
          <a:xfrm rot="10800000">
            <a:off x="295869"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en-US" sz="1800" kern="0" dirty="0">
              <a:solidFill>
                <a:sysClr val="windowText" lastClr="000000"/>
              </a:solidFill>
              <a:latin typeface="Segoe"/>
              <a:cs typeface="+mn-cs"/>
            </a:endParaRPr>
          </a:p>
        </p:txBody>
      </p:sp>
      <p:sp>
        <p:nvSpPr>
          <p:cNvPr id="9" name="Freeform 7"/>
          <p:cNvSpPr>
            <a:spLocks/>
          </p:cNvSpPr>
          <p:nvPr/>
        </p:nvSpPr>
        <p:spPr bwMode="auto">
          <a:xfrm rot="10800000">
            <a:off x="2452618"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kern="0" dirty="0">
              <a:solidFill>
                <a:sysClr val="windowText" lastClr="000000"/>
              </a:solidFill>
              <a:latin typeface="Segoe"/>
              <a:cs typeface="+mn-cs"/>
            </a:endParaRPr>
          </a:p>
        </p:txBody>
      </p:sp>
      <p:sp>
        <p:nvSpPr>
          <p:cNvPr id="10" name="Freeform 7"/>
          <p:cNvSpPr>
            <a:spLocks/>
          </p:cNvSpPr>
          <p:nvPr/>
        </p:nvSpPr>
        <p:spPr bwMode="auto">
          <a:xfrm rot="10800000">
            <a:off x="4609367"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kern="0" dirty="0">
              <a:solidFill>
                <a:sysClr val="windowText" lastClr="000000"/>
              </a:solidFill>
              <a:latin typeface="Segoe"/>
              <a:cs typeface="+mn-cs"/>
            </a:endParaRPr>
          </a:p>
        </p:txBody>
      </p:sp>
      <p:sp>
        <p:nvSpPr>
          <p:cNvPr id="11" name="Freeform 7"/>
          <p:cNvSpPr>
            <a:spLocks/>
          </p:cNvSpPr>
          <p:nvPr/>
        </p:nvSpPr>
        <p:spPr bwMode="auto">
          <a:xfrm rot="10800000">
            <a:off x="6766117"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kern="0" dirty="0">
              <a:solidFill>
                <a:sysClr val="windowText" lastClr="000000"/>
              </a:solidFill>
              <a:latin typeface="Segoe"/>
              <a:cs typeface="+mn-cs"/>
            </a:endParaRPr>
          </a:p>
        </p:txBody>
      </p:sp>
      <p:sp>
        <p:nvSpPr>
          <p:cNvPr id="12" name="Rounded Rectangle 11"/>
          <p:cNvSpPr/>
          <p:nvPr/>
        </p:nvSpPr>
        <p:spPr bwMode="auto">
          <a:xfrm>
            <a:off x="419295"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3" name="Rounded Rectangle 12"/>
          <p:cNvSpPr/>
          <p:nvPr/>
        </p:nvSpPr>
        <p:spPr bwMode="auto">
          <a:xfrm>
            <a:off x="510498"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TECHNOLOGY</a:t>
            </a:r>
          </a:p>
        </p:txBody>
      </p:sp>
      <p:sp>
        <p:nvSpPr>
          <p:cNvPr id="14" name="Rounded Rectangle 13"/>
          <p:cNvSpPr/>
          <p:nvPr/>
        </p:nvSpPr>
        <p:spPr bwMode="auto">
          <a:xfrm>
            <a:off x="2560612"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5" name="Rounded Rectangle 14"/>
          <p:cNvSpPr/>
          <p:nvPr/>
        </p:nvSpPr>
        <p:spPr bwMode="auto">
          <a:xfrm>
            <a:off x="2651815"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LOB</a:t>
            </a:r>
          </a:p>
        </p:txBody>
      </p:sp>
      <p:sp>
        <p:nvSpPr>
          <p:cNvPr id="16" name="Rounded Rectangle 15"/>
          <p:cNvSpPr/>
          <p:nvPr/>
        </p:nvSpPr>
        <p:spPr bwMode="auto">
          <a:xfrm>
            <a:off x="4736652"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7" name="Rounded Rectangle 16"/>
          <p:cNvSpPr/>
          <p:nvPr/>
        </p:nvSpPr>
        <p:spPr bwMode="auto">
          <a:xfrm>
            <a:off x="4827855"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LEGACY (Host)</a:t>
            </a:r>
          </a:p>
        </p:txBody>
      </p:sp>
      <p:sp>
        <p:nvSpPr>
          <p:cNvPr id="18" name="Rounded Rectangle 17"/>
          <p:cNvSpPr/>
          <p:nvPr/>
        </p:nvSpPr>
        <p:spPr bwMode="auto">
          <a:xfrm>
            <a:off x="6901118"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9" name="Rounded Rectangle 18"/>
          <p:cNvSpPr/>
          <p:nvPr/>
        </p:nvSpPr>
        <p:spPr bwMode="auto">
          <a:xfrm>
            <a:off x="6992321"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ADAPTER PACK</a:t>
            </a:r>
          </a:p>
        </p:txBody>
      </p:sp>
      <p:sp>
        <p:nvSpPr>
          <p:cNvPr id="20" name="Rectangle 19"/>
          <p:cNvSpPr/>
          <p:nvPr/>
        </p:nvSpPr>
        <p:spPr>
          <a:xfrm>
            <a:off x="435980" y="2417547"/>
            <a:ext cx="1878957" cy="2933111"/>
          </a:xfrm>
          <a:prstGeom prst="rect">
            <a:avLst/>
          </a:prstGeom>
        </p:spPr>
        <p:txBody>
          <a:bodyPr wrap="square">
            <a:spAutoFit/>
          </a:bodyPr>
          <a:lstStyle/>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MQ</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MSMQ</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HTTP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SMTP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File</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FTP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SFTP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POP3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SQL (deprecated)</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WCF (7 Bindings)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SOAP (deprecated)</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SharePoint</a:t>
            </a:r>
          </a:p>
        </p:txBody>
      </p:sp>
      <p:sp>
        <p:nvSpPr>
          <p:cNvPr id="21" name="Rectangle 20"/>
          <p:cNvSpPr/>
          <p:nvPr/>
        </p:nvSpPr>
        <p:spPr>
          <a:xfrm>
            <a:off x="2569580" y="2417547"/>
            <a:ext cx="1886673" cy="3099310"/>
          </a:xfrm>
          <a:prstGeom prst="rect">
            <a:avLst/>
          </a:prstGeom>
        </p:spPr>
        <p:txBody>
          <a:bodyPr wrap="square">
            <a:spAutoFit/>
          </a:bodyPr>
          <a:lstStyle/>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PeopleSoft</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JD Edwards</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OneWorld</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XE</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JD Edwards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Enterprise1</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Oracle ODBC</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Siebel</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TIBCO</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Rendezvous</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TIBCO</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EMS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SAP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Microsoft Dynamics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Microsoft Commerce </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Server</a:t>
            </a:r>
          </a:p>
        </p:txBody>
      </p:sp>
      <p:sp>
        <p:nvSpPr>
          <p:cNvPr id="22" name="Rectangle 21"/>
          <p:cNvSpPr/>
          <p:nvPr/>
        </p:nvSpPr>
        <p:spPr>
          <a:xfrm>
            <a:off x="4757195" y="2417547"/>
            <a:ext cx="1747777" cy="3367076"/>
          </a:xfrm>
          <a:prstGeom prst="rect">
            <a:avLst/>
          </a:prstGeom>
        </p:spPr>
        <p:txBody>
          <a:bodyPr wrap="square">
            <a:spAutoFit/>
          </a:bodyPr>
          <a:lstStyle/>
          <a:p>
            <a:pPr fontAlgn="auto">
              <a:lnSpc>
                <a:spcPct val="90000"/>
              </a:lnSpc>
              <a:spcBef>
                <a:spcPts val="0"/>
              </a:spcBef>
              <a:spcAft>
                <a:spcPts val="600"/>
              </a:spcAft>
              <a:defRPr/>
            </a:pP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Host Applications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IBM mainframe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zSeries</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CICS</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and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IMS</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Midrange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iSeries</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(AS/400)</a:t>
            </a:r>
          </a:p>
          <a:p>
            <a:pPr fontAlgn="auto">
              <a:lnSpc>
                <a:spcPct val="90000"/>
              </a:lnSpc>
              <a:spcBef>
                <a:spcPts val="0"/>
              </a:spcBef>
              <a:spcAft>
                <a:spcPts val="600"/>
              </a:spcAft>
              <a:defRPr/>
            </a:pP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IBM DB2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Mainframe DB2</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for z/OS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Midrange DB2/400</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DB2 Universal Database for open platforms</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(AIX, Linux, Solaris, and Windows)</a:t>
            </a:r>
          </a:p>
          <a:p>
            <a:pPr fontAlgn="auto">
              <a:lnSpc>
                <a:spcPct val="90000"/>
              </a:lnSpc>
              <a:spcBef>
                <a:spcPts val="0"/>
              </a:spcBef>
              <a:spcAft>
                <a:spcPts val="600"/>
              </a:spcAft>
              <a:defRPr/>
            </a:pP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Host Files </a:t>
            </a:r>
          </a:p>
          <a:p>
            <a:pPr fontAlgn="auto">
              <a:lnSpc>
                <a:spcPct val="90000"/>
              </a:lnSpc>
              <a:spcBef>
                <a:spcPts val="0"/>
              </a:spcBef>
              <a:spcAft>
                <a:spcPts val="600"/>
              </a:spcAft>
              <a:defRPr/>
            </a:pPr>
            <a:r>
              <a:rPr lang="en-US" sz="1200" b="1" dirty="0" err="1">
                <a:gradFill flip="none" rotWithShape="1">
                  <a:gsLst>
                    <a:gs pos="0">
                      <a:srgbClr val="000000"/>
                    </a:gs>
                    <a:gs pos="100000">
                      <a:srgbClr val="000000"/>
                    </a:gs>
                  </a:gsLst>
                  <a:lin ang="5400000" scaled="1"/>
                  <a:tileRect/>
                </a:gradFill>
                <a:latin typeface="Segoe UI" pitchFamily="34" charset="0"/>
                <a:cs typeface="Segoe UI" pitchFamily="34" charset="0"/>
              </a:rPr>
              <a:t>Websphere</a:t>
            </a: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 MQ</a:t>
            </a:r>
          </a:p>
        </p:txBody>
      </p:sp>
      <p:sp>
        <p:nvSpPr>
          <p:cNvPr id="23" name="Rectangle 22"/>
          <p:cNvSpPr/>
          <p:nvPr/>
        </p:nvSpPr>
        <p:spPr>
          <a:xfrm>
            <a:off x="6921660" y="2417547"/>
            <a:ext cx="1747777" cy="1231106"/>
          </a:xfrm>
          <a:prstGeom prst="rect">
            <a:avLst/>
          </a:prstGeom>
        </p:spPr>
        <p:txBody>
          <a:bodyPr wrap="square">
            <a:spAutoFit/>
          </a:bodyPr>
          <a:lstStyle/>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SAP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Oracle DB</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Siebel</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Oracle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EBS</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SQL Server</a:t>
            </a:r>
          </a:p>
        </p:txBody>
      </p:sp>
      <p:sp>
        <p:nvSpPr>
          <p:cNvPr id="24" name="Rounded Rectangle 23"/>
          <p:cNvSpPr/>
          <p:nvPr/>
        </p:nvSpPr>
        <p:spPr bwMode="auto">
          <a:xfrm>
            <a:off x="6947658" y="3720231"/>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25" name="Rounded Rectangle 24"/>
          <p:cNvSpPr/>
          <p:nvPr/>
        </p:nvSpPr>
        <p:spPr bwMode="auto">
          <a:xfrm>
            <a:off x="7038861" y="3810153"/>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Accelerators</a:t>
            </a:r>
          </a:p>
        </p:txBody>
      </p:sp>
      <p:sp>
        <p:nvSpPr>
          <p:cNvPr id="26" name="Rectangle 25"/>
          <p:cNvSpPr/>
          <p:nvPr/>
        </p:nvSpPr>
        <p:spPr>
          <a:xfrm>
            <a:off x="6991169" y="4717051"/>
            <a:ext cx="1747777" cy="1231106"/>
          </a:xfrm>
          <a:prstGeom prst="rect">
            <a:avLst/>
          </a:prstGeom>
        </p:spPr>
        <p:txBody>
          <a:bodyPr wrap="square">
            <a:spAutoFit/>
          </a:bodyPr>
          <a:lstStyle/>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EDI</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SWIFT</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HIPPA</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HL7</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RosettaNet</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p:txBody>
      </p:sp>
      <p:sp>
        <p:nvSpPr>
          <p:cNvPr id="28" name="Action Button: Document 27">
            <a:hlinkClick r:id="rId2" action="ppaction://program" highlightClick="1"/>
          </p:cNvPr>
          <p:cNvSpPr/>
          <p:nvPr/>
        </p:nvSpPr>
        <p:spPr bwMode="auto">
          <a:xfrm>
            <a:off x="8633489" y="6399104"/>
            <a:ext cx="360040" cy="360040"/>
          </a:xfrm>
          <a:prstGeom prst="actionButtonDocument">
            <a:avLst/>
          </a:prstGeom>
          <a:solidFill>
            <a:schemeClr val="bg1"/>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694562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25115" y="2280007"/>
            <a:ext cx="2925374" cy="3280395"/>
          </a:xfrm>
          <a:prstGeom prst="rect">
            <a:avLst/>
          </a:prstGeom>
        </p:spPr>
      </p:pic>
      <p:pic>
        <p:nvPicPr>
          <p:cNvPr id="3" name="Picture 2"/>
          <p:cNvPicPr>
            <a:picLocks noChangeAspect="1"/>
          </p:cNvPicPr>
          <p:nvPr/>
        </p:nvPicPr>
        <p:blipFill>
          <a:blip r:embed="rId3"/>
          <a:stretch>
            <a:fillRect/>
          </a:stretch>
        </p:blipFill>
        <p:spPr>
          <a:xfrm>
            <a:off x="1982356" y="3259172"/>
            <a:ext cx="3094166" cy="3445436"/>
          </a:xfrm>
          <a:prstGeom prst="rect">
            <a:avLst/>
          </a:prstGeom>
        </p:spPr>
      </p:pic>
      <p:sp>
        <p:nvSpPr>
          <p:cNvPr id="2" name="Title 1"/>
          <p:cNvSpPr>
            <a:spLocks noGrp="1"/>
          </p:cNvSpPr>
          <p:nvPr>
            <p:ph type="title"/>
          </p:nvPr>
        </p:nvSpPr>
        <p:spPr/>
        <p:txBody>
          <a:bodyPr/>
          <a:lstStyle/>
          <a:p>
            <a:r>
              <a:rPr lang="sv-SE"/>
              <a:t>Protocol adapters</a:t>
            </a:r>
            <a:endParaRPr lang="sv-SE" dirty="0"/>
          </a:p>
        </p:txBody>
      </p:sp>
      <p:sp>
        <p:nvSpPr>
          <p:cNvPr id="7" name="Content Placeholder 6"/>
          <p:cNvSpPr>
            <a:spLocks noGrp="1"/>
          </p:cNvSpPr>
          <p:nvPr>
            <p:ph idx="1"/>
          </p:nvPr>
        </p:nvSpPr>
        <p:spPr/>
        <p:txBody>
          <a:bodyPr/>
          <a:lstStyle/>
          <a:p>
            <a:r>
              <a:rPr lang="sv-SE" dirty="0"/>
              <a:t>Protocol adapters included in BizTalk Server 2016:</a:t>
            </a:r>
          </a:p>
          <a:p>
            <a:pPr lvl="1"/>
            <a:r>
              <a:rPr lang="sv-SE" dirty="0"/>
              <a:t>FILE</a:t>
            </a:r>
          </a:p>
          <a:p>
            <a:pPr lvl="1"/>
            <a:r>
              <a:rPr lang="sv-SE" dirty="0"/>
              <a:t>FTP</a:t>
            </a:r>
          </a:p>
          <a:p>
            <a:pPr lvl="1"/>
            <a:r>
              <a:rPr lang="sv-SE" dirty="0"/>
              <a:t>POP3</a:t>
            </a:r>
          </a:p>
          <a:p>
            <a:pPr lvl="1"/>
            <a:r>
              <a:rPr lang="sv-SE" dirty="0"/>
              <a:t>SMTP</a:t>
            </a:r>
          </a:p>
          <a:p>
            <a:pPr lvl="1"/>
            <a:r>
              <a:rPr lang="sv-SE" dirty="0"/>
              <a:t>WCF</a:t>
            </a:r>
          </a:p>
          <a:p>
            <a:pPr lvl="1"/>
            <a:r>
              <a:rPr lang="sv-SE" dirty="0"/>
              <a:t>SFTP</a:t>
            </a:r>
          </a:p>
          <a:p>
            <a:pPr lvl="1"/>
            <a:r>
              <a:rPr lang="sv-SE" dirty="0"/>
              <a:t>FTPS</a:t>
            </a:r>
          </a:p>
          <a:p>
            <a:pPr lvl="1"/>
            <a:endParaRPr lang="sv-SE" dirty="0"/>
          </a:p>
        </p:txBody>
      </p:sp>
      <p:sp>
        <p:nvSpPr>
          <p:cNvPr id="10" name="Rectangle 45"/>
          <p:cNvSpPr>
            <a:spLocks noChangeArrowheads="1"/>
          </p:cNvSpPr>
          <p:nvPr/>
        </p:nvSpPr>
        <p:spPr bwMode="auto">
          <a:xfrm>
            <a:off x="1619672" y="5229200"/>
            <a:ext cx="1338263" cy="395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182880" rIns="182880" anchor="ctr"/>
          <a:lstStyle/>
          <a:p>
            <a:pPr algn="ctr">
              <a:defRPr/>
            </a:pPr>
            <a:r>
              <a:rPr lang="en-GB" sz="1600" b="1" dirty="0"/>
              <a:t>FILE</a:t>
            </a:r>
          </a:p>
        </p:txBody>
      </p:sp>
      <p:sp>
        <p:nvSpPr>
          <p:cNvPr id="11" name="Rectangle 45"/>
          <p:cNvSpPr>
            <a:spLocks noChangeArrowheads="1"/>
          </p:cNvSpPr>
          <p:nvPr/>
        </p:nvSpPr>
        <p:spPr bwMode="auto">
          <a:xfrm>
            <a:off x="4955983" y="2739513"/>
            <a:ext cx="1338263" cy="395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182880" rIns="182880" anchor="ctr"/>
          <a:lstStyle/>
          <a:p>
            <a:pPr algn="ctr">
              <a:defRPr/>
            </a:pPr>
            <a:r>
              <a:rPr lang="en-GB" sz="1600" b="1" dirty="0"/>
              <a:t>FTP</a:t>
            </a:r>
          </a:p>
        </p:txBody>
      </p:sp>
    </p:spTree>
    <p:extLst>
      <p:ext uri="{BB962C8B-B14F-4D97-AF65-F5344CB8AC3E}">
        <p14:creationId xmlns:p14="http://schemas.microsoft.com/office/powerpoint/2010/main" val="1611081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sv-SE"/>
              <a:t>Demo</a:t>
            </a:r>
          </a:p>
        </p:txBody>
      </p:sp>
      <p:sp>
        <p:nvSpPr>
          <p:cNvPr id="26627" name="Content Placeholder 2"/>
          <p:cNvSpPr>
            <a:spLocks noGrp="1"/>
          </p:cNvSpPr>
          <p:nvPr>
            <p:ph idx="1"/>
          </p:nvPr>
        </p:nvSpPr>
        <p:spPr/>
        <p:txBody>
          <a:bodyPr/>
          <a:lstStyle/>
          <a:p>
            <a:r>
              <a:rPr lang="sv-SE"/>
              <a:t>Using protocol adapters</a:t>
            </a:r>
          </a:p>
          <a:p>
            <a:pPr lvl="1"/>
            <a:r>
              <a:rPr lang="sv-SE"/>
              <a:t>File adapter</a:t>
            </a:r>
          </a:p>
          <a:p>
            <a:pPr lvl="2"/>
            <a:r>
              <a:rPr lang="sv-SE"/>
              <a:t>Using macros</a:t>
            </a:r>
          </a:p>
          <a:p>
            <a:pPr lvl="1"/>
            <a:r>
              <a:rPr lang="sv-SE"/>
              <a:t>FTP adapter</a:t>
            </a:r>
            <a:endParaRPr lang="sv-SE" dirty="0"/>
          </a:p>
        </p:txBody>
      </p:sp>
      <p:pic>
        <p:nvPicPr>
          <p:cNvPr id="26630"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3637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Application adapters</a:t>
            </a:r>
          </a:p>
        </p:txBody>
      </p:sp>
      <p:sp>
        <p:nvSpPr>
          <p:cNvPr id="6" name="Content Placeholder 5"/>
          <p:cNvSpPr>
            <a:spLocks noGrp="1"/>
          </p:cNvSpPr>
          <p:nvPr>
            <p:ph idx="1"/>
          </p:nvPr>
        </p:nvSpPr>
        <p:spPr/>
        <p:txBody>
          <a:bodyPr/>
          <a:lstStyle/>
          <a:p>
            <a:r>
              <a:rPr lang="en-US" dirty="0"/>
              <a:t>Line of Business (LOB) adapters (</a:t>
            </a:r>
            <a:r>
              <a:rPr lang="en-US" i="1" dirty="0"/>
              <a:t>Installed by default)</a:t>
            </a:r>
            <a:endParaRPr lang="en-US" dirty="0"/>
          </a:p>
          <a:p>
            <a:pPr lvl="1"/>
            <a:r>
              <a:rPr lang="en-US" sz="1400" dirty="0"/>
              <a:t>SharePoint</a:t>
            </a:r>
          </a:p>
          <a:p>
            <a:pPr lvl="1"/>
            <a:r>
              <a:rPr lang="en-US" sz="1400" dirty="0"/>
              <a:t>SQL (deprecated)</a:t>
            </a:r>
          </a:p>
          <a:p>
            <a:r>
              <a:rPr lang="en-US" dirty="0"/>
              <a:t>Line of Business (LOB) adapters </a:t>
            </a:r>
            <a:r>
              <a:rPr lang="en-US" i="1" dirty="0"/>
              <a:t>(Optional install)</a:t>
            </a:r>
          </a:p>
          <a:p>
            <a:pPr lvl="1"/>
            <a:r>
              <a:rPr lang="en-US" sz="1400" dirty="0" err="1"/>
              <a:t>mySAP</a:t>
            </a:r>
            <a:r>
              <a:rPr lang="en-US" sz="1400" dirty="0"/>
              <a:t> Business Suite</a:t>
            </a:r>
          </a:p>
          <a:p>
            <a:pPr lvl="1"/>
            <a:r>
              <a:rPr lang="en-US" sz="1400" dirty="0"/>
              <a:t>Oracle Database</a:t>
            </a:r>
          </a:p>
          <a:p>
            <a:pPr lvl="1"/>
            <a:r>
              <a:rPr lang="en-US" sz="1400" dirty="0"/>
              <a:t>Oracle E-Business Suite</a:t>
            </a:r>
          </a:p>
          <a:p>
            <a:pPr lvl="1"/>
            <a:r>
              <a:rPr lang="en-US" sz="1400" dirty="0"/>
              <a:t>Siebel </a:t>
            </a:r>
            <a:r>
              <a:rPr lang="en-US" sz="1400" dirty="0" err="1"/>
              <a:t>sBusiness</a:t>
            </a:r>
            <a:r>
              <a:rPr lang="en-US" sz="1400" dirty="0"/>
              <a:t> Applications</a:t>
            </a:r>
          </a:p>
          <a:p>
            <a:pPr lvl="1"/>
            <a:r>
              <a:rPr lang="en-US" sz="1400" dirty="0"/>
              <a:t>SQL Server</a:t>
            </a:r>
          </a:p>
          <a:p>
            <a:endParaRPr lang="en-US" dirty="0"/>
          </a:p>
        </p:txBody>
      </p:sp>
    </p:spTree>
    <p:extLst>
      <p:ext uri="{BB962C8B-B14F-4D97-AF65-F5344CB8AC3E}">
        <p14:creationId xmlns:p14="http://schemas.microsoft.com/office/powerpoint/2010/main" val="211144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Application adapters</a:t>
            </a:r>
          </a:p>
        </p:txBody>
      </p:sp>
      <p:sp>
        <p:nvSpPr>
          <p:cNvPr id="6" name="Content Placeholder 5"/>
          <p:cNvSpPr>
            <a:spLocks noGrp="1"/>
          </p:cNvSpPr>
          <p:nvPr>
            <p:ph idx="1"/>
          </p:nvPr>
        </p:nvSpPr>
        <p:spPr/>
        <p:txBody>
          <a:bodyPr/>
          <a:lstStyle/>
          <a:p>
            <a:r>
              <a:rPr lang="sv-SE" dirty="0"/>
              <a:t>Adapters for Enterprise </a:t>
            </a:r>
            <a:r>
              <a:rPr lang="sv-SE" dirty="0" err="1"/>
              <a:t>Applications</a:t>
            </a:r>
            <a:r>
              <a:rPr lang="sv-SE" dirty="0"/>
              <a:t> </a:t>
            </a:r>
            <a:r>
              <a:rPr lang="en-US" i="1" dirty="0"/>
              <a:t>(Optional install)</a:t>
            </a:r>
            <a:endParaRPr lang="sv-SE" dirty="0"/>
          </a:p>
          <a:p>
            <a:pPr lvl="1"/>
            <a:r>
              <a:rPr lang="sv-SE" sz="1400" dirty="0"/>
              <a:t>JD Edwards </a:t>
            </a:r>
            <a:r>
              <a:rPr lang="sv-SE" sz="1400" dirty="0" err="1"/>
              <a:t>OneWorld</a:t>
            </a:r>
            <a:r>
              <a:rPr lang="sv-SE" sz="1400" dirty="0"/>
              <a:t> XE</a:t>
            </a:r>
          </a:p>
          <a:p>
            <a:pPr lvl="1"/>
            <a:r>
              <a:rPr lang="sv-SE" sz="1400" dirty="0"/>
              <a:t>JD Edwards </a:t>
            </a:r>
            <a:r>
              <a:rPr lang="sv-SE" sz="1400" dirty="0" err="1"/>
              <a:t>EnterpriseOne</a:t>
            </a:r>
            <a:endParaRPr lang="sv-SE" sz="1400" dirty="0"/>
          </a:p>
          <a:p>
            <a:pPr lvl="1"/>
            <a:r>
              <a:rPr lang="sv-SE" sz="1400" dirty="0"/>
              <a:t>ODBC for Oracle</a:t>
            </a:r>
          </a:p>
          <a:p>
            <a:pPr lvl="1"/>
            <a:r>
              <a:rPr lang="sv-SE" sz="1400" dirty="0"/>
              <a:t>Oracle </a:t>
            </a:r>
            <a:r>
              <a:rPr lang="sv-SE" sz="1400" dirty="0" err="1"/>
              <a:t>eBusiness</a:t>
            </a:r>
            <a:r>
              <a:rPr lang="sv-SE" sz="1400" dirty="0"/>
              <a:t> </a:t>
            </a:r>
            <a:r>
              <a:rPr lang="sv-SE" sz="1400" dirty="0" err="1"/>
              <a:t>Suite</a:t>
            </a:r>
            <a:endParaRPr lang="sv-SE" sz="1400" dirty="0"/>
          </a:p>
          <a:p>
            <a:pPr lvl="1"/>
            <a:r>
              <a:rPr lang="sv-SE" sz="1400" dirty="0" err="1"/>
              <a:t>Tibco</a:t>
            </a:r>
            <a:r>
              <a:rPr lang="sv-SE" sz="1400" dirty="0"/>
              <a:t> Rendezvous</a:t>
            </a:r>
          </a:p>
          <a:p>
            <a:pPr lvl="1"/>
            <a:r>
              <a:rPr lang="sv-SE" sz="1400" dirty="0" err="1"/>
              <a:t>Tibco</a:t>
            </a:r>
            <a:r>
              <a:rPr lang="sv-SE" sz="1400" dirty="0"/>
              <a:t> Enterprise </a:t>
            </a:r>
            <a:r>
              <a:rPr lang="sv-SE" sz="1400" dirty="0" err="1"/>
              <a:t>Message</a:t>
            </a:r>
            <a:r>
              <a:rPr lang="sv-SE" sz="1400" dirty="0"/>
              <a:t> Service</a:t>
            </a:r>
          </a:p>
          <a:p>
            <a:pPr lvl="1"/>
            <a:r>
              <a:rPr lang="sv-SE" sz="1400" dirty="0" err="1"/>
              <a:t>PeopleSoft</a:t>
            </a:r>
            <a:r>
              <a:rPr lang="sv-SE" sz="1400" dirty="0"/>
              <a:t> Enterprise</a:t>
            </a:r>
          </a:p>
          <a:p>
            <a:pPr lvl="1"/>
            <a:r>
              <a:rPr lang="sv-SE" sz="1400" dirty="0"/>
              <a:t>SAP</a:t>
            </a:r>
          </a:p>
          <a:p>
            <a:r>
              <a:rPr lang="en-US" dirty="0"/>
              <a:t>Other Application Adapters </a:t>
            </a:r>
            <a:r>
              <a:rPr lang="en-US" i="1" dirty="0"/>
              <a:t>(Optional install)</a:t>
            </a:r>
            <a:endParaRPr lang="en-US" dirty="0"/>
          </a:p>
          <a:p>
            <a:pPr lvl="1"/>
            <a:r>
              <a:rPr lang="en-US" sz="1400" dirty="0"/>
              <a:t>Host Applications</a:t>
            </a:r>
          </a:p>
          <a:p>
            <a:pPr lvl="1"/>
            <a:r>
              <a:rPr lang="en-US" sz="1400" dirty="0"/>
              <a:t>IBM DB2</a:t>
            </a:r>
          </a:p>
          <a:p>
            <a:pPr lvl="1"/>
            <a:r>
              <a:rPr lang="en-US" sz="1400" dirty="0"/>
              <a:t>Host Files</a:t>
            </a:r>
          </a:p>
          <a:p>
            <a:pPr lvl="1"/>
            <a:r>
              <a:rPr lang="en-US" sz="1400" dirty="0"/>
              <a:t>WebSphere MQ</a:t>
            </a:r>
          </a:p>
        </p:txBody>
      </p:sp>
    </p:spTree>
    <p:extLst>
      <p:ext uri="{BB962C8B-B14F-4D97-AF65-F5344CB8AC3E}">
        <p14:creationId xmlns:p14="http://schemas.microsoft.com/office/powerpoint/2010/main" val="2220793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827584" y="1343676"/>
            <a:ext cx="6073666" cy="4359018"/>
          </a:xfrm>
          <a:prstGeom prst="rect">
            <a:avLst/>
          </a:prstGeom>
          <a:ln>
            <a:solidFill>
              <a:schemeClr val="tx1"/>
            </a:solidFill>
          </a:ln>
          <a:effectLst>
            <a:outerShdw blurRad="50800" dist="38100" dir="8100000" algn="tr" rotWithShape="0">
              <a:prstClr val="black">
                <a:alpha val="40000"/>
              </a:prstClr>
            </a:outerShdw>
          </a:effectLst>
        </p:spPr>
      </p:pic>
      <p:sp>
        <p:nvSpPr>
          <p:cNvPr id="2" name="Title 1"/>
          <p:cNvSpPr>
            <a:spLocks noGrp="1"/>
          </p:cNvSpPr>
          <p:nvPr>
            <p:ph type="title"/>
          </p:nvPr>
        </p:nvSpPr>
        <p:spPr/>
        <p:txBody>
          <a:bodyPr/>
          <a:lstStyle/>
          <a:p>
            <a:r>
              <a:rPr lang="en-US" dirty="0"/>
              <a:t>Installing additional adapters</a:t>
            </a:r>
          </a:p>
        </p:txBody>
      </p:sp>
      <p:pic>
        <p:nvPicPr>
          <p:cNvPr id="5" name="Picture 4"/>
          <p:cNvPicPr>
            <a:picLocks noChangeAspect="1"/>
          </p:cNvPicPr>
          <p:nvPr/>
        </p:nvPicPr>
        <p:blipFill>
          <a:blip r:embed="rId3"/>
          <a:stretch>
            <a:fillRect/>
          </a:stretch>
        </p:blipFill>
        <p:spPr>
          <a:xfrm>
            <a:off x="1475656" y="1896727"/>
            <a:ext cx="6075589" cy="4080238"/>
          </a:xfrm>
          <a:prstGeom prst="rect">
            <a:avLst/>
          </a:prstGeom>
          <a:ln>
            <a:solidFill>
              <a:schemeClr val="tx1"/>
            </a:solidFill>
          </a:ln>
          <a:effectLst>
            <a:outerShdw blurRad="50800" dist="38100" dir="8100000" algn="tr" rotWithShape="0">
              <a:prstClr val="black">
                <a:alpha val="40000"/>
              </a:prstClr>
            </a:outerShdw>
          </a:effectLst>
        </p:spPr>
      </p:pic>
      <p:pic>
        <p:nvPicPr>
          <p:cNvPr id="6" name="Picture 5"/>
          <p:cNvPicPr>
            <a:picLocks noChangeAspect="1"/>
          </p:cNvPicPr>
          <p:nvPr/>
        </p:nvPicPr>
        <p:blipFill>
          <a:blip r:embed="rId4"/>
          <a:stretch>
            <a:fillRect/>
          </a:stretch>
        </p:blipFill>
        <p:spPr>
          <a:xfrm>
            <a:off x="2191682" y="2439065"/>
            <a:ext cx="4709568" cy="3688400"/>
          </a:xfrm>
          <a:prstGeom prst="rect">
            <a:avLst/>
          </a:prstGeom>
          <a:ln>
            <a:solidFill>
              <a:schemeClr val="tx1"/>
            </a:solidFill>
          </a:ln>
          <a:effectLst>
            <a:outerShdw blurRad="50800" dist="38100" dir="8100000" algn="tr" rotWithShape="0">
              <a:prstClr val="black">
                <a:alpha val="40000"/>
              </a:prstClr>
            </a:outerShdw>
          </a:effectLst>
        </p:spPr>
      </p:pic>
      <p:pic>
        <p:nvPicPr>
          <p:cNvPr id="7" name="Picture 6"/>
          <p:cNvPicPr>
            <a:picLocks noChangeAspect="1"/>
          </p:cNvPicPr>
          <p:nvPr/>
        </p:nvPicPr>
        <p:blipFill>
          <a:blip r:embed="rId5"/>
          <a:stretch>
            <a:fillRect/>
          </a:stretch>
        </p:blipFill>
        <p:spPr>
          <a:xfrm>
            <a:off x="2987824" y="2924944"/>
            <a:ext cx="4724809" cy="3688400"/>
          </a:xfrm>
          <a:prstGeom prst="rect">
            <a:avLst/>
          </a:prstGeom>
          <a:ln>
            <a:solidFill>
              <a:schemeClr val="tx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57207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sv-SE"/>
              <a:t>Demo</a:t>
            </a:r>
          </a:p>
        </p:txBody>
      </p:sp>
      <p:sp>
        <p:nvSpPr>
          <p:cNvPr id="26627" name="Content Placeholder 2"/>
          <p:cNvSpPr>
            <a:spLocks noGrp="1"/>
          </p:cNvSpPr>
          <p:nvPr>
            <p:ph idx="1"/>
          </p:nvPr>
        </p:nvSpPr>
        <p:spPr/>
        <p:txBody>
          <a:bodyPr/>
          <a:lstStyle/>
          <a:p>
            <a:r>
              <a:rPr lang="sv-SE" dirty="0" err="1"/>
              <a:t>Using</a:t>
            </a:r>
            <a:r>
              <a:rPr lang="sv-SE" dirty="0"/>
              <a:t> an </a:t>
            </a:r>
            <a:r>
              <a:rPr lang="sv-SE" dirty="0" err="1"/>
              <a:t>application</a:t>
            </a:r>
            <a:r>
              <a:rPr lang="sv-SE" dirty="0"/>
              <a:t> adapter</a:t>
            </a:r>
          </a:p>
          <a:p>
            <a:pPr lvl="1"/>
            <a:r>
              <a:rPr lang="sv-SE" dirty="0"/>
              <a:t>WCF-SQL Adapter</a:t>
            </a:r>
          </a:p>
        </p:txBody>
      </p:sp>
      <p:pic>
        <p:nvPicPr>
          <p:cNvPr id="26630"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2307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dirty="0"/>
              <a:t>Lesson 2: Custom Adapters</a:t>
            </a:r>
          </a:p>
        </p:txBody>
      </p:sp>
      <p:sp>
        <p:nvSpPr>
          <p:cNvPr id="6147" name="Rectangle 3"/>
          <p:cNvSpPr>
            <a:spLocks noGrp="1" noChangeArrowheads="1"/>
          </p:cNvSpPr>
          <p:nvPr>
            <p:ph type="body" idx="1"/>
          </p:nvPr>
        </p:nvSpPr>
        <p:spPr/>
        <p:txBody>
          <a:bodyPr/>
          <a:lstStyle/>
          <a:p>
            <a:pPr marL="342900" indent="-342900">
              <a:buFont typeface="Wingdings" pitchFamily="2" charset="2"/>
              <a:buChar char="§"/>
            </a:pPr>
            <a:r>
              <a:rPr lang="en-US" dirty="0"/>
              <a:t>Developing custom adapters</a:t>
            </a:r>
          </a:p>
          <a:p>
            <a:endParaRPr lang="en-US" dirty="0"/>
          </a:p>
        </p:txBody>
      </p:sp>
    </p:spTree>
    <p:extLst>
      <p:ext uri="{BB962C8B-B14F-4D97-AF65-F5344CB8AC3E}">
        <p14:creationId xmlns:p14="http://schemas.microsoft.com/office/powerpoint/2010/main" val="2234461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Custom Adapters</a:t>
            </a:r>
            <a:endParaRPr lang="sv-SE" dirty="0"/>
          </a:p>
        </p:txBody>
      </p:sp>
      <p:sp>
        <p:nvSpPr>
          <p:cNvPr id="3" name="Content Placeholder 2"/>
          <p:cNvSpPr>
            <a:spLocks noGrp="1"/>
          </p:cNvSpPr>
          <p:nvPr>
            <p:ph idx="1"/>
          </p:nvPr>
        </p:nvSpPr>
        <p:spPr/>
        <p:txBody>
          <a:bodyPr/>
          <a:lstStyle/>
          <a:p>
            <a:r>
              <a:rPr lang="sv-SE"/>
              <a:t>Developed as a c# class library</a:t>
            </a:r>
          </a:p>
          <a:p>
            <a:r>
              <a:rPr lang="sv-SE"/>
              <a:t>Use the BizTalk Adapter Framework</a:t>
            </a:r>
          </a:p>
          <a:p>
            <a:pPr lvl="1"/>
            <a:r>
              <a:rPr lang="sv-SE"/>
              <a:t>Still viable, might not be preferred</a:t>
            </a:r>
          </a:p>
          <a:p>
            <a:pPr lvl="1"/>
            <a:r>
              <a:rPr lang="sv-SE"/>
              <a:t>API to BizTalk shared services</a:t>
            </a:r>
          </a:p>
          <a:p>
            <a:pPr lvl="1"/>
            <a:r>
              <a:rPr lang="sv-SE"/>
              <a:t>Templates and samples for creating custom adapters</a:t>
            </a:r>
          </a:p>
          <a:p>
            <a:pPr lvl="1"/>
            <a:r>
              <a:rPr lang="sv-SE"/>
              <a:t>Works like any built in adapter</a:t>
            </a:r>
          </a:p>
          <a:p>
            <a:r>
              <a:rPr lang="sv-SE"/>
              <a:t>Use the WCF LOB Adapter SDK</a:t>
            </a:r>
          </a:p>
          <a:p>
            <a:pPr lvl="1"/>
            <a:r>
              <a:rPr lang="sv-SE"/>
              <a:t>New initiative from Microsoft</a:t>
            </a:r>
          </a:p>
          <a:p>
            <a:pPr lvl="1"/>
            <a:r>
              <a:rPr lang="sv-SE"/>
              <a:t>Not really BizTalk – WCF!</a:t>
            </a:r>
          </a:p>
          <a:p>
            <a:pPr lvl="1"/>
            <a:r>
              <a:rPr lang="sv-SE"/>
              <a:t>Use through WCF-Custom/CustomIsolated adapter as a binding.</a:t>
            </a:r>
            <a:endParaRPr lang="sv-SE" dirty="0"/>
          </a:p>
        </p:txBody>
      </p:sp>
    </p:spTree>
    <p:extLst>
      <p:ext uri="{BB962C8B-B14F-4D97-AF65-F5344CB8AC3E}">
        <p14:creationId xmlns:p14="http://schemas.microsoft.com/office/powerpoint/2010/main" val="1265377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auto">
          <a:xfrm>
            <a:off x="899592" y="3103260"/>
            <a:ext cx="6995170" cy="936104"/>
          </a:xfrm>
          <a:prstGeom prst="roundRect">
            <a:avLst>
              <a:gd name="adj" fmla="val 6285"/>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tIns="0" rIns="0" bIns="0" anchor="ctr"/>
          <a:lstStyle/>
          <a:p>
            <a:pPr algn="ctr">
              <a:buClr>
                <a:schemeClr val="bg2"/>
              </a:buClr>
              <a:defRPr/>
            </a:pPr>
            <a:endParaRPr lang="sv-SE">
              <a:solidFill>
                <a:schemeClr val="tx1"/>
              </a:solidFill>
            </a:endParaRPr>
          </a:p>
        </p:txBody>
      </p:sp>
      <p:sp>
        <p:nvSpPr>
          <p:cNvPr id="6146" name="Rectangle 2"/>
          <p:cNvSpPr>
            <a:spLocks noGrp="1" noChangeArrowheads="1"/>
          </p:cNvSpPr>
          <p:nvPr>
            <p:ph type="title"/>
          </p:nvPr>
        </p:nvSpPr>
        <p:spPr/>
        <p:txBody>
          <a:bodyPr/>
          <a:lstStyle/>
          <a:p>
            <a:r>
              <a:rPr lang="en-US" dirty="0"/>
              <a:t>Course Outline</a:t>
            </a:r>
          </a:p>
        </p:txBody>
      </p:sp>
      <p:sp>
        <p:nvSpPr>
          <p:cNvPr id="6147" name="Rectangle 3"/>
          <p:cNvSpPr>
            <a:spLocks noGrp="1" noChangeArrowheads="1"/>
          </p:cNvSpPr>
          <p:nvPr>
            <p:ph idx="1"/>
          </p:nvPr>
        </p:nvSpPr>
        <p:spPr>
          <a:xfrm>
            <a:off x="395288" y="1340768"/>
            <a:ext cx="8353425" cy="4608512"/>
          </a:xfrm>
        </p:spPr>
        <p:txBody>
          <a:bodyPr/>
          <a:lstStyle/>
          <a:p>
            <a:pPr lvl="2"/>
            <a:r>
              <a:rPr lang="en-US" sz="1400" dirty="0"/>
              <a:t>Module 1: Introduction to BizTalk Server</a:t>
            </a:r>
          </a:p>
          <a:p>
            <a:pPr lvl="2"/>
            <a:r>
              <a:rPr lang="en-US" sz="1400" dirty="0"/>
              <a:t>Module 2: Schemas</a:t>
            </a:r>
          </a:p>
          <a:p>
            <a:pPr lvl="2"/>
            <a:r>
              <a:rPr lang="en-US" sz="1400" dirty="0"/>
              <a:t>Module 3: Maps</a:t>
            </a:r>
          </a:p>
          <a:p>
            <a:pPr lvl="2"/>
            <a:r>
              <a:rPr lang="en-US" sz="1400" dirty="0"/>
              <a:t>Module 4: Testing and Deploying BizTalk projects</a:t>
            </a:r>
          </a:p>
          <a:p>
            <a:pPr lvl="2"/>
            <a:r>
              <a:rPr lang="en-US" sz="1400" dirty="0"/>
              <a:t>Module 5: Pipelines</a:t>
            </a:r>
          </a:p>
          <a:p>
            <a:pPr lvl="2"/>
            <a:r>
              <a:rPr lang="en-US" sz="1400" dirty="0"/>
              <a:t>Module 6: Routing</a:t>
            </a:r>
          </a:p>
          <a:p>
            <a:pPr lvl="2"/>
            <a:r>
              <a:rPr lang="en-US" b="1" dirty="0"/>
              <a:t>Module 7: Adapters</a:t>
            </a:r>
          </a:p>
          <a:p>
            <a:pPr lvl="3"/>
            <a:r>
              <a:rPr lang="en-US" b="1" dirty="0"/>
              <a:t>Lesson 1: Introduction to Adapters</a:t>
            </a:r>
          </a:p>
          <a:p>
            <a:pPr lvl="3"/>
            <a:r>
              <a:rPr lang="en-US" b="1" dirty="0"/>
              <a:t>Lesson 2: Custom Adapters</a:t>
            </a:r>
          </a:p>
          <a:p>
            <a:pPr lvl="2">
              <a:defRPr/>
            </a:pPr>
            <a:r>
              <a:rPr lang="en-US" sz="1400" dirty="0">
                <a:solidFill>
                  <a:schemeClr val="bg1">
                    <a:lumMod val="65000"/>
                  </a:schemeClr>
                </a:solidFill>
              </a:rPr>
              <a:t>Module 8: Web Services and WCF </a:t>
            </a:r>
          </a:p>
          <a:p>
            <a:pPr lvl="2">
              <a:defRPr/>
            </a:pPr>
            <a:r>
              <a:rPr lang="en-US" sz="1400" dirty="0">
                <a:solidFill>
                  <a:schemeClr val="bg1">
                    <a:lumMod val="65000"/>
                  </a:schemeClr>
                </a:solidFill>
              </a:rPr>
              <a:t>Module 9: Introduction to Orchestrations </a:t>
            </a:r>
          </a:p>
          <a:p>
            <a:pPr lvl="2">
              <a:defRPr/>
            </a:pPr>
            <a:r>
              <a:rPr lang="en-US" sz="1400" dirty="0">
                <a:solidFill>
                  <a:schemeClr val="bg1">
                    <a:lumMod val="65000"/>
                  </a:schemeClr>
                </a:solidFill>
              </a:rPr>
              <a:t>Module 10: Applied Orchestration Techniques</a:t>
            </a:r>
          </a:p>
          <a:p>
            <a:pPr lvl="2">
              <a:defRPr/>
            </a:pPr>
            <a:r>
              <a:rPr lang="en-US" sz="1400" dirty="0">
                <a:solidFill>
                  <a:schemeClr val="bg1">
                    <a:lumMod val="65000"/>
                  </a:schemeClr>
                </a:solidFill>
              </a:rPr>
              <a:t>Module 11: Business Activity Monitoring</a:t>
            </a:r>
          </a:p>
          <a:p>
            <a:pPr lvl="2">
              <a:defRPr/>
            </a:pPr>
            <a:r>
              <a:rPr lang="en-US" sz="1400" dirty="0">
                <a:solidFill>
                  <a:schemeClr val="bg1">
                    <a:lumMod val="65000"/>
                  </a:schemeClr>
                </a:solidFill>
              </a:rPr>
              <a:t>Module 12: Integrating Business Rules</a:t>
            </a:r>
          </a:p>
          <a:p>
            <a:pPr lvl="2">
              <a:defRPr/>
            </a:pPr>
            <a:r>
              <a:rPr lang="en-US" sz="1400" dirty="0">
                <a:solidFill>
                  <a:schemeClr val="bg1">
                    <a:lumMod val="65000"/>
                  </a:schemeClr>
                </a:solidFill>
              </a:rPr>
              <a:t>Module 13: Deploying and Managing Applications </a:t>
            </a:r>
          </a:p>
          <a:p>
            <a:pPr lvl="2">
              <a:defRPr/>
            </a:pPr>
            <a:r>
              <a:rPr lang="en-US" sz="1400">
                <a:solidFill>
                  <a:schemeClr val="bg1">
                    <a:lumMod val="65000"/>
                  </a:schemeClr>
                </a:solidFill>
              </a:rPr>
              <a:t>Extra modules</a:t>
            </a:r>
            <a:endParaRPr lang="en-US" sz="1400" dirty="0">
              <a:solidFill>
                <a:schemeClr val="bg1">
                  <a:lumMod val="65000"/>
                </a:schemeClr>
              </a:solidFill>
            </a:endParaRPr>
          </a:p>
        </p:txBody>
      </p:sp>
      <p:pic>
        <p:nvPicPr>
          <p:cNvPr id="14" name="Picture 13"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268760"/>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568793"/>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868826"/>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168859"/>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468892"/>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768925"/>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v-SE"/>
              <a:t>Summary</a:t>
            </a:r>
            <a:endParaRPr lang="sv-SE" dirty="0"/>
          </a:p>
        </p:txBody>
      </p:sp>
      <p:sp>
        <p:nvSpPr>
          <p:cNvPr id="7" name="Content Placeholder 6"/>
          <p:cNvSpPr>
            <a:spLocks noGrp="1"/>
          </p:cNvSpPr>
          <p:nvPr>
            <p:ph idx="1"/>
          </p:nvPr>
        </p:nvSpPr>
        <p:spPr/>
        <p:txBody>
          <a:bodyPr/>
          <a:lstStyle/>
          <a:p>
            <a:r>
              <a:rPr lang="sv-SE" dirty="0"/>
              <a:t>Adapters are the part of the BizTalk Server infrastructure that delivers messages to and from BizTalk Server to other applications, places or data sources. </a:t>
            </a:r>
          </a:p>
          <a:p>
            <a:r>
              <a:rPr lang="sv-SE" dirty="0"/>
              <a:t>There is a wide range of adapters available for BizTalk Server.</a:t>
            </a:r>
          </a:p>
          <a:p>
            <a:r>
              <a:rPr lang="sv-SE" dirty="0"/>
              <a:t>You can develop your own adapters – but it’s not an easy task.</a:t>
            </a:r>
          </a:p>
        </p:txBody>
      </p:sp>
    </p:spTree>
    <p:extLst>
      <p:ext uri="{BB962C8B-B14F-4D97-AF65-F5344CB8AC3E}">
        <p14:creationId xmlns:p14="http://schemas.microsoft.com/office/powerpoint/2010/main" val="2541918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Q &amp; A</a:t>
            </a:r>
          </a:p>
        </p:txBody>
      </p:sp>
      <p:sp>
        <p:nvSpPr>
          <p:cNvPr id="3" name="Platshållare för innehåll 2"/>
          <p:cNvSpPr>
            <a:spLocks noGrp="1"/>
          </p:cNvSpPr>
          <p:nvPr>
            <p:ph type="body" idx="1"/>
          </p:nvPr>
        </p:nvSpPr>
        <p:spPr/>
        <p:txBody>
          <a:bodyPr/>
          <a:lstStyle/>
          <a:p>
            <a:endParaRPr lang="sv-SE" dirty="0"/>
          </a:p>
          <a:p>
            <a:endParaRPr lang="sv-SE" dirty="0"/>
          </a:p>
          <a:p>
            <a:endParaRPr lang="sv-SE" dirty="0"/>
          </a:p>
          <a:p>
            <a:r>
              <a:rPr lang="sv-SE" dirty="0"/>
              <a:t>Adapters</a:t>
            </a:r>
          </a:p>
        </p:txBody>
      </p:sp>
    </p:spTree>
    <p:extLst>
      <p:ext uri="{BB962C8B-B14F-4D97-AF65-F5344CB8AC3E}">
        <p14:creationId xmlns:p14="http://schemas.microsoft.com/office/powerpoint/2010/main" val="3688165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BTSHOL07b Integration with Azure Logic Apps</a:t>
            </a:r>
            <a:endParaRPr lang="sv-SE" dirty="0"/>
          </a:p>
        </p:txBody>
      </p:sp>
      <p:sp>
        <p:nvSpPr>
          <p:cNvPr id="3" name="Content Placeholder 2"/>
          <p:cNvSpPr>
            <a:spLocks noGrp="1"/>
          </p:cNvSpPr>
          <p:nvPr>
            <p:ph idx="1"/>
          </p:nvPr>
        </p:nvSpPr>
        <p:spPr>
          <a:xfrm>
            <a:off x="755576" y="1484313"/>
            <a:ext cx="7993137" cy="4608512"/>
          </a:xfrm>
        </p:spPr>
        <p:txBody>
          <a:bodyPr/>
          <a:lstStyle/>
          <a:p>
            <a:r>
              <a:rPr lang="en-US" dirty="0"/>
              <a:t>Logic Apps orchestrates messages through a set of API Apps.</a:t>
            </a:r>
          </a:p>
          <a:p>
            <a:r>
              <a:rPr lang="en-US" dirty="0"/>
              <a:t>Logic Apps can not handle code. </a:t>
            </a:r>
          </a:p>
          <a:p>
            <a:r>
              <a:rPr lang="en-US" dirty="0"/>
              <a:t>Logic Apps are hosted in Azure.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682" y="2852936"/>
            <a:ext cx="6094636" cy="2882255"/>
          </a:xfrm>
          <a:prstGeom prst="rect">
            <a:avLst/>
          </a:prstGeom>
        </p:spPr>
      </p:pic>
    </p:spTree>
    <p:extLst>
      <p:ext uri="{BB962C8B-B14F-4D97-AF65-F5344CB8AC3E}">
        <p14:creationId xmlns:p14="http://schemas.microsoft.com/office/powerpoint/2010/main" val="496669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BTSHOL07b Integration with Azure Logic Apps</a:t>
            </a:r>
          </a:p>
        </p:txBody>
      </p:sp>
      <p:grpSp>
        <p:nvGrpSpPr>
          <p:cNvPr id="15" name="Group 14"/>
          <p:cNvGrpSpPr/>
          <p:nvPr/>
        </p:nvGrpSpPr>
        <p:grpSpPr>
          <a:xfrm>
            <a:off x="1403648" y="2550534"/>
            <a:ext cx="1296144" cy="1296144"/>
            <a:chOff x="1403648" y="2564904"/>
            <a:chExt cx="1296144" cy="1296144"/>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8808" y="2888845"/>
              <a:ext cx="870748" cy="708472"/>
            </a:xfrm>
            <a:prstGeom prst="rect">
              <a:avLst/>
            </a:prstGeom>
          </p:spPr>
        </p:pic>
        <p:sp>
          <p:nvSpPr>
            <p:cNvPr id="8" name="Oval 7"/>
            <p:cNvSpPr/>
            <p:nvPr/>
          </p:nvSpPr>
          <p:spPr bwMode="auto">
            <a:xfrm>
              <a:off x="1403648" y="2564904"/>
              <a:ext cx="1296144" cy="1296144"/>
            </a:xfrm>
            <a:prstGeom prst="ellipse">
              <a:avLst/>
            </a:prstGeom>
            <a:noFill/>
            <a:ln w="38100" cap="flat"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grpSp>
        <p:nvGrpSpPr>
          <p:cNvPr id="14" name="Group 13"/>
          <p:cNvGrpSpPr/>
          <p:nvPr/>
        </p:nvGrpSpPr>
        <p:grpSpPr>
          <a:xfrm>
            <a:off x="3161945" y="2550534"/>
            <a:ext cx="1296144" cy="1296144"/>
            <a:chOff x="3161945" y="2595009"/>
            <a:chExt cx="1296144" cy="1296144"/>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9872" y="2852936"/>
              <a:ext cx="780290" cy="780290"/>
            </a:xfrm>
            <a:prstGeom prst="rect">
              <a:avLst/>
            </a:prstGeom>
          </p:spPr>
        </p:pic>
        <p:sp>
          <p:nvSpPr>
            <p:cNvPr id="9" name="Oval 8"/>
            <p:cNvSpPr/>
            <p:nvPr/>
          </p:nvSpPr>
          <p:spPr bwMode="auto">
            <a:xfrm>
              <a:off x="3161945" y="2595009"/>
              <a:ext cx="1296144" cy="1296144"/>
            </a:xfrm>
            <a:prstGeom prst="ellipse">
              <a:avLst/>
            </a:prstGeom>
            <a:noFill/>
            <a:ln w="38100" cap="flat"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grpSp>
        <p:nvGrpSpPr>
          <p:cNvPr id="13" name="Group 12"/>
          <p:cNvGrpSpPr/>
          <p:nvPr/>
        </p:nvGrpSpPr>
        <p:grpSpPr>
          <a:xfrm>
            <a:off x="4920242" y="2550534"/>
            <a:ext cx="1296144" cy="1296144"/>
            <a:chOff x="4920242" y="2625114"/>
            <a:chExt cx="1296144" cy="1296144"/>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4156" y="2832680"/>
              <a:ext cx="894121" cy="894121"/>
            </a:xfrm>
            <a:prstGeom prst="rect">
              <a:avLst/>
            </a:prstGeom>
          </p:spPr>
        </p:pic>
        <p:sp>
          <p:nvSpPr>
            <p:cNvPr id="10" name="Oval 9"/>
            <p:cNvSpPr/>
            <p:nvPr/>
          </p:nvSpPr>
          <p:spPr bwMode="auto">
            <a:xfrm>
              <a:off x="4920242" y="2625114"/>
              <a:ext cx="1296144" cy="1296144"/>
            </a:xfrm>
            <a:prstGeom prst="ellipse">
              <a:avLst/>
            </a:prstGeom>
            <a:noFill/>
            <a:ln w="38100" cap="flat"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grpSp>
        <p:nvGrpSpPr>
          <p:cNvPr id="12" name="Group 11"/>
          <p:cNvGrpSpPr/>
          <p:nvPr/>
        </p:nvGrpSpPr>
        <p:grpSpPr>
          <a:xfrm>
            <a:off x="6678539" y="2550534"/>
            <a:ext cx="1296144" cy="1296144"/>
            <a:chOff x="6678539" y="2655219"/>
            <a:chExt cx="1296144" cy="1296144"/>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6256" y="2854053"/>
              <a:ext cx="934987" cy="934987"/>
            </a:xfrm>
            <a:prstGeom prst="rect">
              <a:avLst/>
            </a:prstGeom>
          </p:spPr>
        </p:pic>
        <p:sp>
          <p:nvSpPr>
            <p:cNvPr id="11" name="Oval 10"/>
            <p:cNvSpPr/>
            <p:nvPr/>
          </p:nvSpPr>
          <p:spPr bwMode="auto">
            <a:xfrm>
              <a:off x="6678539" y="2655219"/>
              <a:ext cx="1296144" cy="1296144"/>
            </a:xfrm>
            <a:prstGeom prst="ellipse">
              <a:avLst/>
            </a:prstGeom>
            <a:noFill/>
            <a:ln w="38100" cap="flat"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cxnSp>
        <p:nvCxnSpPr>
          <p:cNvPr id="17" name="Straight Arrow Connector 16"/>
          <p:cNvCxnSpPr>
            <a:stCxn id="8" idx="6"/>
            <a:endCxn id="9" idx="2"/>
          </p:cNvCxnSpPr>
          <p:nvPr/>
        </p:nvCxnSpPr>
        <p:spPr bwMode="auto">
          <a:xfrm>
            <a:off x="2699792" y="3198606"/>
            <a:ext cx="462153" cy="0"/>
          </a:xfrm>
          <a:prstGeom prst="straightConnector1">
            <a:avLst/>
          </a:prstGeom>
          <a:noFill/>
          <a:ln w="38100" cap="flat" cmpd="sng" algn="ctr">
            <a:solidFill>
              <a:srgbClr val="0070C0"/>
            </a:solidFill>
            <a:prstDash val="solid"/>
            <a:round/>
            <a:headEnd type="none" w="med" len="med"/>
            <a:tailEnd type="triangle" w="med" len="med"/>
          </a:ln>
          <a:effectLst/>
        </p:spPr>
      </p:cxnSp>
      <p:cxnSp>
        <p:nvCxnSpPr>
          <p:cNvPr id="18" name="Straight Arrow Connector 17"/>
          <p:cNvCxnSpPr/>
          <p:nvPr/>
        </p:nvCxnSpPr>
        <p:spPr bwMode="auto">
          <a:xfrm>
            <a:off x="6216386" y="3186693"/>
            <a:ext cx="462153" cy="0"/>
          </a:xfrm>
          <a:prstGeom prst="straightConnector1">
            <a:avLst/>
          </a:prstGeom>
          <a:noFill/>
          <a:ln w="38100" cap="flat" cmpd="sng" algn="ctr">
            <a:solidFill>
              <a:srgbClr val="0070C0"/>
            </a:solidFill>
            <a:prstDash val="solid"/>
            <a:round/>
            <a:headEnd type="none" w="med" len="med"/>
            <a:tailEnd type="triangle" w="med" len="med"/>
          </a:ln>
          <a:effectLst/>
        </p:spPr>
      </p:cxnSp>
      <p:cxnSp>
        <p:nvCxnSpPr>
          <p:cNvPr id="19" name="Straight Arrow Connector 18"/>
          <p:cNvCxnSpPr/>
          <p:nvPr/>
        </p:nvCxnSpPr>
        <p:spPr bwMode="auto">
          <a:xfrm>
            <a:off x="4458089" y="3180139"/>
            <a:ext cx="462153" cy="0"/>
          </a:xfrm>
          <a:prstGeom prst="straightConnector1">
            <a:avLst/>
          </a:prstGeom>
          <a:noFill/>
          <a:ln w="38100" cap="flat" cmpd="sng" algn="ctr">
            <a:solidFill>
              <a:srgbClr val="0070C0"/>
            </a:solidFill>
            <a:prstDash val="solid"/>
            <a:round/>
            <a:headEnd type="none" w="med" len="med"/>
            <a:tailEnd type="triangle" w="med" len="med"/>
          </a:ln>
          <a:effectLst/>
        </p:spPr>
      </p:cxnSp>
      <p:sp>
        <p:nvSpPr>
          <p:cNvPr id="20" name="TextBox 19"/>
          <p:cNvSpPr txBox="1"/>
          <p:nvPr/>
        </p:nvSpPr>
        <p:spPr>
          <a:xfrm>
            <a:off x="1403648" y="3930874"/>
            <a:ext cx="1296144" cy="338554"/>
          </a:xfrm>
          <a:prstGeom prst="rect">
            <a:avLst/>
          </a:prstGeom>
          <a:noFill/>
        </p:spPr>
        <p:txBody>
          <a:bodyPr wrap="square" rtlCol="0">
            <a:spAutoFit/>
          </a:bodyPr>
          <a:lstStyle/>
          <a:p>
            <a:pPr algn="ctr"/>
            <a:r>
              <a:rPr lang="en-US" dirty="0"/>
              <a:t>Twitter</a:t>
            </a:r>
          </a:p>
        </p:txBody>
      </p:sp>
      <p:sp>
        <p:nvSpPr>
          <p:cNvPr id="21" name="TextBox 20"/>
          <p:cNvSpPr txBox="1"/>
          <p:nvPr/>
        </p:nvSpPr>
        <p:spPr>
          <a:xfrm>
            <a:off x="3130989" y="3930874"/>
            <a:ext cx="1296144" cy="338554"/>
          </a:xfrm>
          <a:prstGeom prst="rect">
            <a:avLst/>
          </a:prstGeom>
          <a:noFill/>
        </p:spPr>
        <p:txBody>
          <a:bodyPr wrap="square" rtlCol="0">
            <a:spAutoFit/>
          </a:bodyPr>
          <a:lstStyle/>
          <a:p>
            <a:pPr algn="ctr"/>
            <a:r>
              <a:rPr lang="en-US" dirty="0"/>
              <a:t>Logic App</a:t>
            </a:r>
          </a:p>
        </p:txBody>
      </p:sp>
      <p:sp>
        <p:nvSpPr>
          <p:cNvPr id="22" name="TextBox 21"/>
          <p:cNvSpPr txBox="1"/>
          <p:nvPr/>
        </p:nvSpPr>
        <p:spPr>
          <a:xfrm>
            <a:off x="4904764" y="3954542"/>
            <a:ext cx="1296144" cy="338554"/>
          </a:xfrm>
          <a:prstGeom prst="rect">
            <a:avLst/>
          </a:prstGeom>
          <a:noFill/>
        </p:spPr>
        <p:txBody>
          <a:bodyPr wrap="square" rtlCol="0">
            <a:spAutoFit/>
          </a:bodyPr>
          <a:lstStyle/>
          <a:p>
            <a:pPr algn="ctr"/>
            <a:r>
              <a:rPr lang="en-US" dirty="0"/>
              <a:t>BizTalk</a:t>
            </a:r>
          </a:p>
        </p:txBody>
      </p:sp>
      <p:sp>
        <p:nvSpPr>
          <p:cNvPr id="23" name="TextBox 22"/>
          <p:cNvSpPr txBox="1"/>
          <p:nvPr/>
        </p:nvSpPr>
        <p:spPr>
          <a:xfrm>
            <a:off x="6678539" y="3930874"/>
            <a:ext cx="1296144" cy="338554"/>
          </a:xfrm>
          <a:prstGeom prst="rect">
            <a:avLst/>
          </a:prstGeom>
          <a:noFill/>
        </p:spPr>
        <p:txBody>
          <a:bodyPr wrap="square" rtlCol="0">
            <a:spAutoFit/>
          </a:bodyPr>
          <a:lstStyle/>
          <a:p>
            <a:pPr algn="ctr"/>
            <a:r>
              <a:rPr lang="en-US" dirty="0"/>
              <a:t>MS SQL</a:t>
            </a:r>
          </a:p>
        </p:txBody>
      </p:sp>
      <p:sp>
        <p:nvSpPr>
          <p:cNvPr id="24" name="Rectangle 23"/>
          <p:cNvSpPr/>
          <p:nvPr/>
        </p:nvSpPr>
        <p:spPr bwMode="auto">
          <a:xfrm>
            <a:off x="2727576" y="2478526"/>
            <a:ext cx="1772415" cy="1790902"/>
          </a:xfrm>
          <a:prstGeom prst="rect">
            <a:avLst/>
          </a:prstGeom>
          <a:solidFill>
            <a:schemeClr val="bg1">
              <a:alpha val="85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25" name="Rectangle 24"/>
          <p:cNvSpPr/>
          <p:nvPr/>
        </p:nvSpPr>
        <p:spPr bwMode="auto">
          <a:xfrm>
            <a:off x="4496187" y="2478526"/>
            <a:ext cx="1772415" cy="1790902"/>
          </a:xfrm>
          <a:prstGeom prst="rect">
            <a:avLst/>
          </a:prstGeom>
          <a:solidFill>
            <a:schemeClr val="bg1">
              <a:alpha val="85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26" name="Rectangle 25"/>
          <p:cNvSpPr/>
          <p:nvPr/>
        </p:nvSpPr>
        <p:spPr bwMode="auto">
          <a:xfrm>
            <a:off x="6264798" y="2478526"/>
            <a:ext cx="1772415" cy="1790902"/>
          </a:xfrm>
          <a:prstGeom prst="rect">
            <a:avLst/>
          </a:prstGeom>
          <a:solidFill>
            <a:schemeClr val="bg1">
              <a:alpha val="85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99633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5"/>
                                        </p:tgtEl>
                                      </p:cBhvr>
                                    </p:animEffect>
                                    <p:set>
                                      <p:cBhvr>
                                        <p:cTn id="12" dur="1" fill="hold">
                                          <p:stCondLst>
                                            <p:cond delay="499"/>
                                          </p:stCondLst>
                                        </p:cTn>
                                        <p:tgtEl>
                                          <p:spTgt spid="2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26"/>
                                        </p:tgtEl>
                                      </p:cBhvr>
                                    </p:animEffect>
                                    <p:set>
                                      <p:cBhvr>
                                        <p:cTn id="17"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BTSHOL07b Integration with Azure Logic Apps</a:t>
            </a:r>
          </a:p>
        </p:txBody>
      </p:sp>
      <p:cxnSp>
        <p:nvCxnSpPr>
          <p:cNvPr id="19" name="Straight Arrow Connector 18"/>
          <p:cNvCxnSpPr>
            <a:stCxn id="9" idx="6"/>
            <a:endCxn id="10" idx="2"/>
          </p:cNvCxnSpPr>
          <p:nvPr/>
        </p:nvCxnSpPr>
        <p:spPr bwMode="auto">
          <a:xfrm>
            <a:off x="4458089" y="2780928"/>
            <a:ext cx="462153" cy="0"/>
          </a:xfrm>
          <a:prstGeom prst="straightConnector1">
            <a:avLst/>
          </a:prstGeom>
          <a:noFill/>
          <a:ln w="38100" cap="flat" cmpd="sng" algn="ctr">
            <a:solidFill>
              <a:srgbClr val="0070C0"/>
            </a:solidFill>
            <a:prstDash val="solid"/>
            <a:round/>
            <a:headEnd type="none" w="med" len="med"/>
            <a:tailEnd type="triangle" w="med" len="med"/>
          </a:ln>
          <a:effectLst/>
        </p:spPr>
      </p:cxnSp>
      <p:grpSp>
        <p:nvGrpSpPr>
          <p:cNvPr id="42" name="Group 41"/>
          <p:cNvGrpSpPr/>
          <p:nvPr/>
        </p:nvGrpSpPr>
        <p:grpSpPr>
          <a:xfrm>
            <a:off x="3130989" y="2132856"/>
            <a:ext cx="1327100" cy="1718894"/>
            <a:chOff x="3130989" y="2132856"/>
            <a:chExt cx="1327100" cy="1718894"/>
          </a:xfrm>
        </p:grpSpPr>
        <p:grpSp>
          <p:nvGrpSpPr>
            <p:cNvPr id="14" name="Group 13"/>
            <p:cNvGrpSpPr/>
            <p:nvPr/>
          </p:nvGrpSpPr>
          <p:grpSpPr>
            <a:xfrm>
              <a:off x="3161945" y="2132856"/>
              <a:ext cx="1296144" cy="1296144"/>
              <a:chOff x="3161945" y="2595009"/>
              <a:chExt cx="1296144" cy="1296144"/>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9872" y="2852936"/>
                <a:ext cx="780290" cy="780290"/>
              </a:xfrm>
              <a:prstGeom prst="rect">
                <a:avLst/>
              </a:prstGeom>
            </p:spPr>
          </p:pic>
          <p:sp>
            <p:nvSpPr>
              <p:cNvPr id="9" name="Oval 8"/>
              <p:cNvSpPr/>
              <p:nvPr/>
            </p:nvSpPr>
            <p:spPr bwMode="auto">
              <a:xfrm>
                <a:off x="3161945" y="2595009"/>
                <a:ext cx="1296144" cy="1296144"/>
              </a:xfrm>
              <a:prstGeom prst="ellipse">
                <a:avLst/>
              </a:prstGeom>
              <a:noFill/>
              <a:ln w="38100" cap="flat"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sp>
          <p:nvSpPr>
            <p:cNvPr id="21" name="TextBox 20"/>
            <p:cNvSpPr txBox="1"/>
            <p:nvPr/>
          </p:nvSpPr>
          <p:spPr>
            <a:xfrm>
              <a:off x="3130989" y="3513196"/>
              <a:ext cx="1296144" cy="338554"/>
            </a:xfrm>
            <a:prstGeom prst="rect">
              <a:avLst/>
            </a:prstGeom>
            <a:noFill/>
          </p:spPr>
          <p:txBody>
            <a:bodyPr wrap="square" rtlCol="0">
              <a:spAutoFit/>
            </a:bodyPr>
            <a:lstStyle/>
            <a:p>
              <a:pPr algn="ctr"/>
              <a:r>
                <a:rPr lang="en-US" dirty="0"/>
                <a:t>Logic App</a:t>
              </a:r>
            </a:p>
          </p:txBody>
        </p:sp>
      </p:grpSp>
      <p:grpSp>
        <p:nvGrpSpPr>
          <p:cNvPr id="43" name="Group 42"/>
          <p:cNvGrpSpPr/>
          <p:nvPr/>
        </p:nvGrpSpPr>
        <p:grpSpPr>
          <a:xfrm>
            <a:off x="4904764" y="2132856"/>
            <a:ext cx="1311622" cy="1742562"/>
            <a:chOff x="4904764" y="2132856"/>
            <a:chExt cx="1311622" cy="1742562"/>
          </a:xfrm>
        </p:grpSpPr>
        <p:grpSp>
          <p:nvGrpSpPr>
            <p:cNvPr id="13" name="Group 12"/>
            <p:cNvGrpSpPr/>
            <p:nvPr/>
          </p:nvGrpSpPr>
          <p:grpSpPr>
            <a:xfrm>
              <a:off x="4920242" y="2132856"/>
              <a:ext cx="1296144" cy="1296144"/>
              <a:chOff x="4920242" y="2625114"/>
              <a:chExt cx="1296144" cy="1296144"/>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4156" y="2832680"/>
                <a:ext cx="894121" cy="894121"/>
              </a:xfrm>
              <a:prstGeom prst="rect">
                <a:avLst/>
              </a:prstGeom>
            </p:spPr>
          </p:pic>
          <p:sp>
            <p:nvSpPr>
              <p:cNvPr id="10" name="Oval 9"/>
              <p:cNvSpPr/>
              <p:nvPr/>
            </p:nvSpPr>
            <p:spPr bwMode="auto">
              <a:xfrm>
                <a:off x="4920242" y="2625114"/>
                <a:ext cx="1296144" cy="1296144"/>
              </a:xfrm>
              <a:prstGeom prst="ellipse">
                <a:avLst/>
              </a:prstGeom>
              <a:noFill/>
              <a:ln w="38100" cap="flat"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sp>
          <p:nvSpPr>
            <p:cNvPr id="22" name="TextBox 21"/>
            <p:cNvSpPr txBox="1"/>
            <p:nvPr/>
          </p:nvSpPr>
          <p:spPr>
            <a:xfrm>
              <a:off x="4904764" y="3536864"/>
              <a:ext cx="1296144" cy="338554"/>
            </a:xfrm>
            <a:prstGeom prst="rect">
              <a:avLst/>
            </a:prstGeom>
            <a:noFill/>
          </p:spPr>
          <p:txBody>
            <a:bodyPr wrap="square" rtlCol="0">
              <a:spAutoFit/>
            </a:bodyPr>
            <a:lstStyle/>
            <a:p>
              <a:pPr algn="ctr"/>
              <a:r>
                <a:rPr lang="en-US" dirty="0"/>
                <a:t>BizTalk</a:t>
              </a:r>
            </a:p>
          </p:txBody>
        </p:sp>
      </p:grpSp>
      <p:grpSp>
        <p:nvGrpSpPr>
          <p:cNvPr id="39" name="Group 38"/>
          <p:cNvGrpSpPr/>
          <p:nvPr/>
        </p:nvGrpSpPr>
        <p:grpSpPr>
          <a:xfrm>
            <a:off x="4067944" y="2142381"/>
            <a:ext cx="1296144" cy="1689231"/>
            <a:chOff x="6263242" y="2162519"/>
            <a:chExt cx="1296144" cy="1689231"/>
          </a:xfrm>
        </p:grpSpPr>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5444" y="2408692"/>
              <a:ext cx="866783" cy="866783"/>
            </a:xfrm>
            <a:prstGeom prst="rect">
              <a:avLst/>
            </a:prstGeom>
          </p:spPr>
        </p:pic>
        <p:sp>
          <p:nvSpPr>
            <p:cNvPr id="37" name="Oval 36"/>
            <p:cNvSpPr/>
            <p:nvPr/>
          </p:nvSpPr>
          <p:spPr bwMode="auto">
            <a:xfrm>
              <a:off x="6263242" y="2162519"/>
              <a:ext cx="1296144" cy="1296144"/>
            </a:xfrm>
            <a:prstGeom prst="ellipse">
              <a:avLst/>
            </a:prstGeom>
            <a:noFill/>
            <a:ln w="38100" cap="flat"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38" name="TextBox 37"/>
            <p:cNvSpPr txBox="1"/>
            <p:nvPr/>
          </p:nvSpPr>
          <p:spPr>
            <a:xfrm>
              <a:off x="6263242" y="3513196"/>
              <a:ext cx="1296144" cy="338554"/>
            </a:xfrm>
            <a:prstGeom prst="rect">
              <a:avLst/>
            </a:prstGeom>
            <a:noFill/>
          </p:spPr>
          <p:txBody>
            <a:bodyPr wrap="square" rtlCol="0">
              <a:spAutoFit/>
            </a:bodyPr>
            <a:lstStyle/>
            <a:p>
              <a:pPr algn="ctr"/>
              <a:r>
                <a:rPr lang="en-US" dirty="0"/>
                <a:t>Service Bus</a:t>
              </a:r>
            </a:p>
          </p:txBody>
        </p:sp>
      </p:grpSp>
      <p:grpSp>
        <p:nvGrpSpPr>
          <p:cNvPr id="46" name="Group 45"/>
          <p:cNvGrpSpPr/>
          <p:nvPr/>
        </p:nvGrpSpPr>
        <p:grpSpPr>
          <a:xfrm>
            <a:off x="3161945" y="2780928"/>
            <a:ext cx="3054441" cy="9525"/>
            <a:chOff x="3161945" y="2780928"/>
            <a:chExt cx="3054441" cy="9525"/>
          </a:xfrm>
        </p:grpSpPr>
        <p:cxnSp>
          <p:nvCxnSpPr>
            <p:cNvPr id="44" name="Straight Arrow Connector 43"/>
            <p:cNvCxnSpPr>
              <a:stCxn id="9" idx="2"/>
              <a:endCxn id="37" idx="2"/>
            </p:cNvCxnSpPr>
            <p:nvPr/>
          </p:nvCxnSpPr>
          <p:spPr bwMode="auto">
            <a:xfrm>
              <a:off x="3161945" y="2780928"/>
              <a:ext cx="905999" cy="9525"/>
            </a:xfrm>
            <a:prstGeom prst="straightConnector1">
              <a:avLst/>
            </a:prstGeom>
            <a:noFill/>
            <a:ln w="38100" cap="flat" cmpd="sng" algn="ctr">
              <a:solidFill>
                <a:srgbClr val="0070C0"/>
              </a:solidFill>
              <a:prstDash val="solid"/>
              <a:round/>
              <a:headEnd type="none" w="med" len="med"/>
              <a:tailEnd type="triangle" w="med" len="med"/>
            </a:ln>
            <a:effectLst/>
          </p:spPr>
        </p:cxnSp>
        <p:cxnSp>
          <p:nvCxnSpPr>
            <p:cNvPr id="45" name="Straight Arrow Connector 44"/>
            <p:cNvCxnSpPr>
              <a:stCxn id="37" idx="6"/>
              <a:endCxn id="10" idx="6"/>
            </p:cNvCxnSpPr>
            <p:nvPr/>
          </p:nvCxnSpPr>
          <p:spPr bwMode="auto">
            <a:xfrm flipV="1">
              <a:off x="5364088" y="2780928"/>
              <a:ext cx="852298" cy="9525"/>
            </a:xfrm>
            <a:prstGeom prst="straightConnector1">
              <a:avLst/>
            </a:prstGeom>
            <a:noFill/>
            <a:ln w="38100" cap="flat" cmpd="sng" algn="ctr">
              <a:solidFill>
                <a:srgbClr val="0070C0"/>
              </a:solidFill>
              <a:prstDash val="solid"/>
              <a:round/>
              <a:headEnd type="none" w="med" len="med"/>
              <a:tailEnd type="triangle" w="med" len="med"/>
            </a:ln>
            <a:effectLst/>
          </p:spPr>
        </p:cxnSp>
      </p:grpSp>
    </p:spTree>
    <p:extLst>
      <p:ext uri="{BB962C8B-B14F-4D97-AF65-F5344CB8AC3E}">
        <p14:creationId xmlns:p14="http://schemas.microsoft.com/office/powerpoint/2010/main" val="106182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5.55556E-7 -2.59259E-6 L -0.14323 0.0007 " pathEditMode="relative" rAng="0" ptsTypes="AA">
                                      <p:cBhvr>
                                        <p:cTn id="6" dur="2000" fill="hold"/>
                                        <p:tgtEl>
                                          <p:spTgt spid="42"/>
                                        </p:tgtEl>
                                        <p:attrNameLst>
                                          <p:attrName>ppt_x</p:attrName>
                                          <p:attrName>ppt_y</p:attrName>
                                        </p:attrNameLst>
                                      </p:cBhvr>
                                      <p:rCtr x="-7170" y="23"/>
                                    </p:animMotion>
                                  </p:childTnLst>
                                </p:cTn>
                              </p:par>
                              <p:par>
                                <p:cTn id="7" presetID="42" presetClass="path" presetSubtype="0" accel="50000" decel="50000" fill="hold" nodeType="withEffect">
                                  <p:stCondLst>
                                    <p:cond delay="0"/>
                                  </p:stCondLst>
                                  <p:childTnLst>
                                    <p:animMotion origin="layout" path="M 2.77778E-7 -2.96296E-6 L 0.14375 -0.00092 " pathEditMode="relative" rAng="0" ptsTypes="AA">
                                      <p:cBhvr>
                                        <p:cTn id="8" dur="2000" fill="hold"/>
                                        <p:tgtEl>
                                          <p:spTgt spid="43"/>
                                        </p:tgtEl>
                                        <p:attrNameLst>
                                          <p:attrName>ppt_x</p:attrName>
                                          <p:attrName>ppt_y</p:attrName>
                                        </p:attrNameLst>
                                      </p:cBhvr>
                                      <p:rCtr x="7187" y="-46"/>
                                    </p:animMotion>
                                  </p:childTnLst>
                                </p:cTn>
                              </p:par>
                              <p:par>
                                <p:cTn id="9" presetID="1" presetClass="exit" presetSubtype="0" fill="hold" nodeType="withEffect">
                                  <p:stCondLst>
                                    <p:cond delay="0"/>
                                  </p:stCondLst>
                                  <p:childTnLst>
                                    <p:set>
                                      <p:cBhvr>
                                        <p:cTn id="10" dur="1" fill="hold">
                                          <p:stCondLst>
                                            <p:cond delay="0"/>
                                          </p:stCondLst>
                                        </p:cTn>
                                        <p:tgtEl>
                                          <p:spTgt spid="19"/>
                                        </p:tgtEl>
                                        <p:attrNameLst>
                                          <p:attrName>style.visibility</p:attrName>
                                        </p:attrNameLst>
                                      </p:cBhvr>
                                      <p:to>
                                        <p:strVal val="hidden"/>
                                      </p:to>
                                    </p:se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childTnLst>
                          </p:cTn>
                        </p:par>
                        <p:par>
                          <p:cTn id="15" fill="hold">
                            <p:stCondLst>
                              <p:cond delay="2500"/>
                            </p:stCondLst>
                            <p:childTnLst>
                              <p:par>
                                <p:cTn id="16" presetID="10" presetClass="entr" presetSubtype="0" fill="hold" nodeType="after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Queue and what is a Topic</a:t>
            </a:r>
          </a:p>
        </p:txBody>
      </p:sp>
      <p:sp>
        <p:nvSpPr>
          <p:cNvPr id="38" name="TextBox 37"/>
          <p:cNvSpPr txBox="1"/>
          <p:nvPr/>
        </p:nvSpPr>
        <p:spPr>
          <a:xfrm>
            <a:off x="3698776" y="2506005"/>
            <a:ext cx="1296144" cy="338554"/>
          </a:xfrm>
          <a:prstGeom prst="rect">
            <a:avLst/>
          </a:prstGeom>
          <a:noFill/>
        </p:spPr>
        <p:txBody>
          <a:bodyPr wrap="square" rtlCol="0">
            <a:spAutoFit/>
          </a:bodyPr>
          <a:lstStyle/>
          <a:p>
            <a:pPr algn="ctr"/>
            <a:r>
              <a:rPr lang="en-US" dirty="0"/>
              <a:t>Queue</a:t>
            </a: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5896" y="1669043"/>
            <a:ext cx="1421904" cy="888690"/>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744" y="1880828"/>
            <a:ext cx="474754" cy="474754"/>
          </a:xfrm>
          <a:prstGeom prst="rect">
            <a:avLst/>
          </a:prstGeom>
        </p:spPr>
      </p:pic>
      <p:sp>
        <p:nvSpPr>
          <p:cNvPr id="41" name="TextBox 40"/>
          <p:cNvSpPr txBox="1"/>
          <p:nvPr/>
        </p:nvSpPr>
        <p:spPr>
          <a:xfrm>
            <a:off x="1857049" y="2324729"/>
            <a:ext cx="1296144" cy="338554"/>
          </a:xfrm>
          <a:prstGeom prst="rect">
            <a:avLst/>
          </a:prstGeom>
          <a:noFill/>
        </p:spPr>
        <p:txBody>
          <a:bodyPr wrap="square" rtlCol="0">
            <a:spAutoFit/>
          </a:bodyPr>
          <a:lstStyle/>
          <a:p>
            <a:pPr algn="ctr"/>
            <a:r>
              <a:rPr lang="en-US" dirty="0"/>
              <a:t>Message</a:t>
            </a:r>
          </a:p>
        </p:txBody>
      </p:sp>
      <p:cxnSp>
        <p:nvCxnSpPr>
          <p:cNvPr id="26" name="Straight Arrow Connector 25"/>
          <p:cNvCxnSpPr/>
          <p:nvPr/>
        </p:nvCxnSpPr>
        <p:spPr bwMode="auto">
          <a:xfrm>
            <a:off x="2915816" y="2113388"/>
            <a:ext cx="936104" cy="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28" name="Rectangle: Rounded Corners 27"/>
          <p:cNvSpPr/>
          <p:nvPr/>
        </p:nvSpPr>
        <p:spPr bwMode="auto">
          <a:xfrm>
            <a:off x="1907704" y="1736812"/>
            <a:ext cx="1211510" cy="1143751"/>
          </a:xfrm>
          <a:prstGeom prst="roundRect">
            <a:avLst/>
          </a:prstGeom>
          <a:no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1844824"/>
            <a:ext cx="474754" cy="474754"/>
          </a:xfrm>
          <a:prstGeom prst="rect">
            <a:avLst/>
          </a:prstGeom>
        </p:spPr>
      </p:pic>
      <p:sp>
        <p:nvSpPr>
          <p:cNvPr id="49" name="TextBox 48"/>
          <p:cNvSpPr txBox="1"/>
          <p:nvPr/>
        </p:nvSpPr>
        <p:spPr>
          <a:xfrm>
            <a:off x="5457449" y="2288725"/>
            <a:ext cx="1296144" cy="338554"/>
          </a:xfrm>
          <a:prstGeom prst="rect">
            <a:avLst/>
          </a:prstGeom>
          <a:noFill/>
        </p:spPr>
        <p:txBody>
          <a:bodyPr wrap="square" rtlCol="0">
            <a:spAutoFit/>
          </a:bodyPr>
          <a:lstStyle/>
          <a:p>
            <a:pPr algn="ctr"/>
            <a:r>
              <a:rPr lang="en-US" dirty="0"/>
              <a:t>Message</a:t>
            </a:r>
          </a:p>
        </p:txBody>
      </p:sp>
      <p:cxnSp>
        <p:nvCxnSpPr>
          <p:cNvPr id="50" name="Straight Arrow Connector 49"/>
          <p:cNvCxnSpPr/>
          <p:nvPr/>
        </p:nvCxnSpPr>
        <p:spPr bwMode="auto">
          <a:xfrm>
            <a:off x="4817715" y="2113388"/>
            <a:ext cx="936104" cy="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51" name="Rectangle: Rounded Corners 50"/>
          <p:cNvSpPr/>
          <p:nvPr/>
        </p:nvSpPr>
        <p:spPr bwMode="auto">
          <a:xfrm>
            <a:off x="5508104" y="1700808"/>
            <a:ext cx="1211510" cy="1143751"/>
          </a:xfrm>
          <a:prstGeom prst="roundRect">
            <a:avLst/>
          </a:prstGeom>
          <a:no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65" name="TextBox 64"/>
          <p:cNvSpPr txBox="1"/>
          <p:nvPr/>
        </p:nvSpPr>
        <p:spPr>
          <a:xfrm>
            <a:off x="5321771" y="2844242"/>
            <a:ext cx="1584175" cy="338554"/>
          </a:xfrm>
          <a:prstGeom prst="rect">
            <a:avLst/>
          </a:prstGeom>
          <a:noFill/>
        </p:spPr>
        <p:txBody>
          <a:bodyPr wrap="square" rtlCol="0">
            <a:spAutoFit/>
          </a:bodyPr>
          <a:lstStyle/>
          <a:p>
            <a:pPr algn="ctr"/>
            <a:r>
              <a:rPr lang="en-US" dirty="0"/>
              <a:t>Consumer</a:t>
            </a:r>
          </a:p>
        </p:txBody>
      </p:sp>
      <p:grpSp>
        <p:nvGrpSpPr>
          <p:cNvPr id="85" name="Group 84"/>
          <p:cNvGrpSpPr/>
          <p:nvPr/>
        </p:nvGrpSpPr>
        <p:grpSpPr>
          <a:xfrm>
            <a:off x="2536726" y="2780980"/>
            <a:ext cx="6216083" cy="3283744"/>
            <a:chOff x="2536726" y="2780980"/>
            <a:chExt cx="6216083" cy="3283744"/>
          </a:xfrm>
        </p:grpSpPr>
        <p:sp>
          <p:nvSpPr>
            <p:cNvPr id="54" name="TextBox 53"/>
            <p:cNvSpPr txBox="1"/>
            <p:nvPr/>
          </p:nvSpPr>
          <p:spPr>
            <a:xfrm>
              <a:off x="3731568" y="4605793"/>
              <a:ext cx="1296144" cy="338554"/>
            </a:xfrm>
            <a:prstGeom prst="rect">
              <a:avLst/>
            </a:prstGeom>
            <a:noFill/>
          </p:spPr>
          <p:txBody>
            <a:bodyPr wrap="square" rtlCol="0">
              <a:spAutoFit/>
            </a:bodyPr>
            <a:lstStyle/>
            <a:p>
              <a:pPr algn="ctr"/>
              <a:r>
                <a:rPr lang="en-US" dirty="0"/>
                <a:t>Topic</a:t>
              </a:r>
            </a:p>
          </p:txBody>
        </p:sp>
        <p:pic>
          <p:nvPicPr>
            <p:cNvPr id="55" name="Picture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8688" y="3768831"/>
              <a:ext cx="1421904" cy="888690"/>
            </a:xfrm>
            <a:prstGeom prst="rect">
              <a:avLst/>
            </a:prstGeom>
          </p:spPr>
        </p:pic>
        <p:cxnSp>
          <p:nvCxnSpPr>
            <p:cNvPr id="63" name="Straight Arrow Connector 62"/>
            <p:cNvCxnSpPr/>
            <p:nvPr/>
          </p:nvCxnSpPr>
          <p:spPr bwMode="auto">
            <a:xfrm>
              <a:off x="4850507" y="4213176"/>
              <a:ext cx="936104" cy="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31" name="Rectangle 30"/>
            <p:cNvSpPr/>
            <p:nvPr/>
          </p:nvSpPr>
          <p:spPr bwMode="auto">
            <a:xfrm>
              <a:off x="5868144" y="3997655"/>
              <a:ext cx="1440160" cy="45771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kumimoji="0" lang="en-US" sz="1600" b="0" i="0" u="none" strike="noStrike" cap="none" normalizeH="0" baseline="0" dirty="0">
                  <a:ln>
                    <a:noFill/>
                  </a:ln>
                  <a:solidFill>
                    <a:schemeClr val="tx1"/>
                  </a:solidFill>
                  <a:effectLst/>
                  <a:latin typeface="Arial" charset="0"/>
                </a:rPr>
                <a:t>Subscription</a:t>
              </a:r>
            </a:p>
          </p:txBody>
        </p:sp>
        <p:cxnSp>
          <p:nvCxnSpPr>
            <p:cNvPr id="67" name="Connector: Elbow 66"/>
            <p:cNvCxnSpPr/>
            <p:nvPr/>
          </p:nvCxnSpPr>
          <p:spPr bwMode="auto">
            <a:xfrm rot="16200000" flipH="1">
              <a:off x="2478225" y="2839481"/>
              <a:ext cx="1432196" cy="1315194"/>
            </a:xfrm>
            <a:prstGeom prst="bentConnector3">
              <a:avLst>
                <a:gd name="adj1" fmla="val 99880"/>
              </a:avLst>
            </a:prstGeom>
            <a:solidFill>
              <a:schemeClr val="bg1"/>
            </a:solidFill>
            <a:ln w="9525" cap="flat" cmpd="sng" algn="ctr">
              <a:solidFill>
                <a:schemeClr val="tx1"/>
              </a:solidFill>
              <a:prstDash val="solid"/>
              <a:round/>
              <a:headEnd type="none" w="med" len="med"/>
              <a:tailEnd type="triangle"/>
            </a:ln>
            <a:effectLst/>
          </p:spPr>
        </p:cxnSp>
        <p:cxnSp>
          <p:nvCxnSpPr>
            <p:cNvPr id="74" name="Connector: Elbow 73"/>
            <p:cNvCxnSpPr>
              <a:stCxn id="55" idx="3"/>
              <a:endCxn id="75" idx="1"/>
            </p:cNvCxnSpPr>
            <p:nvPr/>
          </p:nvCxnSpPr>
          <p:spPr bwMode="auto">
            <a:xfrm>
              <a:off x="5090592" y="4213176"/>
              <a:ext cx="777552" cy="1326567"/>
            </a:xfrm>
            <a:prstGeom prst="bentConnector3">
              <a:avLst/>
            </a:prstGeom>
            <a:solidFill>
              <a:schemeClr val="bg1"/>
            </a:solidFill>
            <a:ln w="9525" cap="flat" cmpd="sng" algn="ctr">
              <a:solidFill>
                <a:schemeClr val="tx1"/>
              </a:solidFill>
              <a:prstDash val="solid"/>
              <a:round/>
              <a:headEnd type="none" w="med" len="med"/>
              <a:tailEnd type="triangle"/>
            </a:ln>
            <a:effectLst/>
          </p:spPr>
        </p:cxnSp>
        <p:sp>
          <p:nvSpPr>
            <p:cNvPr id="75" name="Rectangle 74"/>
            <p:cNvSpPr/>
            <p:nvPr/>
          </p:nvSpPr>
          <p:spPr bwMode="auto">
            <a:xfrm>
              <a:off x="5868144" y="5310885"/>
              <a:ext cx="1440160" cy="45771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kumimoji="0" lang="en-US" sz="1600" b="0" i="0" u="none" strike="noStrike" cap="none" normalizeH="0" baseline="0" dirty="0">
                  <a:ln>
                    <a:noFill/>
                  </a:ln>
                  <a:solidFill>
                    <a:schemeClr val="tx1"/>
                  </a:solidFill>
                  <a:effectLst/>
                  <a:latin typeface="Arial" charset="0"/>
                </a:rPr>
                <a:t>Subscription</a:t>
              </a:r>
            </a:p>
          </p:txBody>
        </p:sp>
        <p:grpSp>
          <p:nvGrpSpPr>
            <p:cNvPr id="79" name="Group 78"/>
            <p:cNvGrpSpPr/>
            <p:nvPr/>
          </p:nvGrpSpPr>
          <p:grpSpPr>
            <a:xfrm>
              <a:off x="7448327" y="3654636"/>
              <a:ext cx="1296144" cy="1143751"/>
              <a:chOff x="7431384" y="2399586"/>
              <a:chExt cx="1296144" cy="1143751"/>
            </a:xfrm>
          </p:grpSpPr>
          <p:pic>
            <p:nvPicPr>
              <p:cNvPr id="76" name="Picture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2079" y="2543602"/>
                <a:ext cx="474754" cy="474754"/>
              </a:xfrm>
              <a:prstGeom prst="rect">
                <a:avLst/>
              </a:prstGeom>
            </p:spPr>
          </p:pic>
          <p:sp>
            <p:nvSpPr>
              <p:cNvPr id="77" name="TextBox 76"/>
              <p:cNvSpPr txBox="1"/>
              <p:nvPr/>
            </p:nvSpPr>
            <p:spPr>
              <a:xfrm>
                <a:off x="7431384" y="2987503"/>
                <a:ext cx="1296144" cy="338554"/>
              </a:xfrm>
              <a:prstGeom prst="rect">
                <a:avLst/>
              </a:prstGeom>
              <a:noFill/>
            </p:spPr>
            <p:txBody>
              <a:bodyPr wrap="square" rtlCol="0">
                <a:spAutoFit/>
              </a:bodyPr>
              <a:lstStyle/>
              <a:p>
                <a:pPr algn="ctr"/>
                <a:r>
                  <a:rPr lang="en-US" dirty="0"/>
                  <a:t>Message</a:t>
                </a:r>
              </a:p>
            </p:txBody>
          </p:sp>
          <p:sp>
            <p:nvSpPr>
              <p:cNvPr id="78" name="Rectangle: Rounded Corners 77"/>
              <p:cNvSpPr/>
              <p:nvPr/>
            </p:nvSpPr>
            <p:spPr bwMode="auto">
              <a:xfrm>
                <a:off x="7482039" y="2399586"/>
                <a:ext cx="1211510" cy="1143751"/>
              </a:xfrm>
              <a:prstGeom prst="roundRect">
                <a:avLst/>
              </a:prstGeom>
              <a:no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grpSp>
          <p:nvGrpSpPr>
            <p:cNvPr id="80" name="Group 79"/>
            <p:cNvGrpSpPr/>
            <p:nvPr/>
          </p:nvGrpSpPr>
          <p:grpSpPr>
            <a:xfrm>
              <a:off x="7456665" y="4920973"/>
              <a:ext cx="1296144" cy="1143751"/>
              <a:chOff x="7431384" y="2399586"/>
              <a:chExt cx="1296144" cy="1143751"/>
            </a:xfrm>
          </p:grpSpPr>
          <p:pic>
            <p:nvPicPr>
              <p:cNvPr id="81" name="Picture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2079" y="2543602"/>
                <a:ext cx="474754" cy="474754"/>
              </a:xfrm>
              <a:prstGeom prst="rect">
                <a:avLst/>
              </a:prstGeom>
            </p:spPr>
          </p:pic>
          <p:sp>
            <p:nvSpPr>
              <p:cNvPr id="82" name="TextBox 81"/>
              <p:cNvSpPr txBox="1"/>
              <p:nvPr/>
            </p:nvSpPr>
            <p:spPr>
              <a:xfrm>
                <a:off x="7431384" y="2987503"/>
                <a:ext cx="1296144" cy="338554"/>
              </a:xfrm>
              <a:prstGeom prst="rect">
                <a:avLst/>
              </a:prstGeom>
              <a:noFill/>
            </p:spPr>
            <p:txBody>
              <a:bodyPr wrap="square" rtlCol="0">
                <a:spAutoFit/>
              </a:bodyPr>
              <a:lstStyle/>
              <a:p>
                <a:pPr algn="ctr"/>
                <a:r>
                  <a:rPr lang="en-US" dirty="0"/>
                  <a:t>Message</a:t>
                </a:r>
              </a:p>
            </p:txBody>
          </p:sp>
          <p:sp>
            <p:nvSpPr>
              <p:cNvPr id="83" name="Rectangle: Rounded Corners 82"/>
              <p:cNvSpPr/>
              <p:nvPr/>
            </p:nvSpPr>
            <p:spPr bwMode="auto">
              <a:xfrm>
                <a:off x="7482039" y="2399586"/>
                <a:ext cx="1211510" cy="1143751"/>
              </a:xfrm>
              <a:prstGeom prst="roundRect">
                <a:avLst/>
              </a:prstGeom>
              <a:no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grpSp>
    </p:spTree>
    <p:extLst>
      <p:ext uri="{BB962C8B-B14F-4D97-AF65-F5344CB8AC3E}">
        <p14:creationId xmlns:p14="http://schemas.microsoft.com/office/powerpoint/2010/main" val="244909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Hands-On-Labs</a:t>
            </a:r>
          </a:p>
        </p:txBody>
      </p:sp>
      <p:sp>
        <p:nvSpPr>
          <p:cNvPr id="6" name="Content Placeholder 5"/>
          <p:cNvSpPr>
            <a:spLocks noGrp="1"/>
          </p:cNvSpPr>
          <p:nvPr>
            <p:ph idx="1"/>
          </p:nvPr>
        </p:nvSpPr>
        <p:spPr>
          <a:xfrm>
            <a:off x="2483769" y="1484313"/>
            <a:ext cx="6048672" cy="4608512"/>
          </a:xfrm>
          <a:ln w="19050">
            <a:solidFill>
              <a:schemeClr val="tx1"/>
            </a:solidFill>
          </a:ln>
        </p:spPr>
        <p:style>
          <a:lnRef idx="1">
            <a:schemeClr val="accent2"/>
          </a:lnRef>
          <a:fillRef idx="2">
            <a:schemeClr val="accent2"/>
          </a:fillRef>
          <a:effectRef idx="1">
            <a:schemeClr val="accent2"/>
          </a:effectRef>
          <a:fontRef idx="minor">
            <a:schemeClr val="dk1"/>
          </a:fontRef>
        </p:style>
        <p:txBody>
          <a:bodyPr/>
          <a:lstStyle/>
          <a:p>
            <a:r>
              <a:rPr lang="en-US" dirty="0"/>
              <a:t>Integration with Azure Logic Apps</a:t>
            </a:r>
            <a:br>
              <a:rPr lang="sv-SE" dirty="0"/>
            </a:br>
            <a:endParaRPr lang="sv-SE" dirty="0"/>
          </a:p>
          <a:p>
            <a:pPr lvl="1"/>
            <a:r>
              <a:rPr lang="en-US" dirty="0"/>
              <a:t>Trainer builds Logic Apps and provides subscriptions for each student</a:t>
            </a:r>
          </a:p>
          <a:p>
            <a:pPr lvl="1"/>
            <a:r>
              <a:rPr lang="en-US" dirty="0"/>
              <a:t>(Students) creates Receive Locations picking messages of the subscriptions</a:t>
            </a:r>
          </a:p>
          <a:p>
            <a:pPr lvl="1"/>
            <a:r>
              <a:rPr lang="en-US" dirty="0"/>
              <a:t>Create Orchestration to handle the </a:t>
            </a:r>
            <a:r>
              <a:rPr lang="en-US" dirty="0" err="1"/>
              <a:t>on-premise</a:t>
            </a:r>
            <a:r>
              <a:rPr lang="en-US" dirty="0"/>
              <a:t> process</a:t>
            </a:r>
          </a:p>
          <a:p>
            <a:pPr lvl="1"/>
            <a:r>
              <a:rPr lang="en-US" dirty="0"/>
              <a:t>Create WCF-SQL Send port</a:t>
            </a:r>
          </a:p>
        </p:txBody>
      </p:sp>
      <p:pic>
        <p:nvPicPr>
          <p:cNvPr id="8" name="Picture 2" descr="C:\Users\hedbergjh\AppData\Local\Microsoft\Windows\Temporary Internet Files\Content.IE5\J28LFE4J\MC90044128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908720"/>
            <a:ext cx="1656183" cy="1656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dbergjh\AppData\Local\Microsoft\Windows\Temporary Internet Files\Content.IE5\5WVNV7T6\MP900316349[1].jpg"/>
          <p:cNvPicPr>
            <a:picLocks noChangeAspect="1" noChangeArrowheads="1"/>
          </p:cNvPicPr>
          <p:nvPr/>
        </p:nvPicPr>
        <p:blipFill rotWithShape="1">
          <a:blip r:embed="rId3">
            <a:extLst>
              <a:ext uri="{28A0092B-C50C-407E-A947-70E740481C1C}">
                <a14:useLocalDpi xmlns:a14="http://schemas.microsoft.com/office/drawing/2010/main" val="0"/>
              </a:ext>
            </a:extLst>
          </a:blip>
          <a:srcRect l="62217"/>
          <a:stretch/>
        </p:blipFill>
        <p:spPr bwMode="auto">
          <a:xfrm>
            <a:off x="694857" y="1484784"/>
            <a:ext cx="1768112" cy="46085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898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Quiz</a:t>
            </a:r>
          </a:p>
        </p:txBody>
      </p:sp>
      <p:sp>
        <p:nvSpPr>
          <p:cNvPr id="3" name="Content Placeholder 2"/>
          <p:cNvSpPr>
            <a:spLocks noGrp="1"/>
          </p:cNvSpPr>
          <p:nvPr>
            <p:ph idx="1"/>
          </p:nvPr>
        </p:nvSpPr>
        <p:spPr/>
        <p:txBody>
          <a:bodyPr/>
          <a:lstStyle/>
          <a:p>
            <a:r>
              <a:rPr lang="sv-SE" dirty="0"/>
              <a:t>What are the three categories of adapters?</a:t>
            </a:r>
          </a:p>
          <a:p>
            <a:r>
              <a:rPr lang="sv-SE" dirty="0"/>
              <a:t>What is the responsibility of adapters?</a:t>
            </a:r>
          </a:p>
          <a:p>
            <a:r>
              <a:rPr lang="sv-SE" dirty="0"/>
              <a:t>Where do adapters run?</a:t>
            </a:r>
          </a:p>
        </p:txBody>
      </p:sp>
      <p:pic>
        <p:nvPicPr>
          <p:cNvPr id="9" name="Picture 2" descr="C:\Users\hedbergjh\AppData\Local\Microsoft\Windows\Temporary Internet Files\Content.IE5\I8B783MH\MC90043490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581128"/>
            <a:ext cx="1603871" cy="1603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085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a:t>Lesson 1: Introduction to Adapters</a:t>
            </a:r>
            <a:endParaRPr lang="en-US" dirty="0"/>
          </a:p>
        </p:txBody>
      </p:sp>
      <p:sp>
        <p:nvSpPr>
          <p:cNvPr id="6147" name="Rectangle 3"/>
          <p:cNvSpPr>
            <a:spLocks noGrp="1" noChangeArrowheads="1"/>
          </p:cNvSpPr>
          <p:nvPr>
            <p:ph type="body" idx="1"/>
          </p:nvPr>
        </p:nvSpPr>
        <p:spPr/>
        <p:txBody>
          <a:bodyPr>
            <a:normAutofit fontScale="55000" lnSpcReduction="20000"/>
          </a:bodyPr>
          <a:lstStyle/>
          <a:p>
            <a:pPr marL="342900" indent="-342900">
              <a:buFont typeface="Wingdings" pitchFamily="2" charset="2"/>
              <a:buChar char="§"/>
            </a:pPr>
            <a:r>
              <a:rPr lang="en-US" dirty="0"/>
              <a:t>What role do adapters play?</a:t>
            </a:r>
          </a:p>
          <a:p>
            <a:pPr marL="342900" indent="-342900">
              <a:buFont typeface="Wingdings" pitchFamily="2" charset="2"/>
              <a:buChar char="§"/>
            </a:pPr>
            <a:r>
              <a:rPr lang="en-US" dirty="0"/>
              <a:t>What is an Adapter?</a:t>
            </a:r>
          </a:p>
          <a:p>
            <a:pPr marL="342900" indent="-342900">
              <a:buFont typeface="Wingdings" pitchFamily="2" charset="2"/>
              <a:buChar char="§"/>
            </a:pPr>
            <a:r>
              <a:rPr lang="en-US" dirty="0"/>
              <a:t>Adapters in the BizTalk infrastructure</a:t>
            </a:r>
          </a:p>
          <a:p>
            <a:pPr marL="342900" indent="-342900">
              <a:buFont typeface="Wingdings" pitchFamily="2" charset="2"/>
              <a:buChar char="§"/>
            </a:pPr>
            <a:r>
              <a:rPr lang="en-US" dirty="0"/>
              <a:t>Protocol Adapters</a:t>
            </a:r>
          </a:p>
          <a:p>
            <a:pPr marL="342900" indent="-342900">
              <a:buFont typeface="Wingdings" pitchFamily="2" charset="2"/>
              <a:buChar char="§"/>
            </a:pPr>
            <a:r>
              <a:rPr lang="en-US" dirty="0"/>
              <a:t>Demonstration: Using a Protocol Adapter</a:t>
            </a:r>
          </a:p>
          <a:p>
            <a:pPr marL="342900" indent="-342900">
              <a:buFont typeface="Wingdings" pitchFamily="2" charset="2"/>
              <a:buChar char="§"/>
            </a:pPr>
            <a:r>
              <a:rPr lang="en-US" dirty="0"/>
              <a:t>Application Adapters</a:t>
            </a:r>
          </a:p>
          <a:p>
            <a:pPr marL="342900" indent="-342900">
              <a:buFont typeface="Wingdings" pitchFamily="2" charset="2"/>
              <a:buChar char="§"/>
            </a:pPr>
            <a:r>
              <a:rPr lang="en-US" dirty="0"/>
              <a:t>Demonstration: Using an Application Adapter</a:t>
            </a:r>
          </a:p>
          <a:p>
            <a:endParaRPr lang="en-US" dirty="0"/>
          </a:p>
        </p:txBody>
      </p:sp>
    </p:spTree>
    <p:extLst>
      <p:ext uri="{BB962C8B-B14F-4D97-AF65-F5344CB8AC3E}">
        <p14:creationId xmlns:p14="http://schemas.microsoft.com/office/powerpoint/2010/main" val="694009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role does adapters play?</a:t>
            </a:r>
            <a:endParaRPr lang="en-US" altLang="x-none" dirty="0"/>
          </a:p>
        </p:txBody>
      </p:sp>
      <p:sp>
        <p:nvSpPr>
          <p:cNvPr id="60" name="Rectangle 59"/>
          <p:cNvSpPr/>
          <p:nvPr/>
        </p:nvSpPr>
        <p:spPr bwMode="auto">
          <a:xfrm>
            <a:off x="3274817" y="3246991"/>
            <a:ext cx="65" cy="27699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alibri" pitchFamily="34" charset="0"/>
            </a:endParaRPr>
          </a:p>
        </p:txBody>
      </p:sp>
      <p:grpSp>
        <p:nvGrpSpPr>
          <p:cNvPr id="28" name="Group 27"/>
          <p:cNvGrpSpPr/>
          <p:nvPr/>
        </p:nvGrpSpPr>
        <p:grpSpPr>
          <a:xfrm>
            <a:off x="3429000" y="1527175"/>
            <a:ext cx="1011238" cy="1412044"/>
            <a:chOff x="3429000" y="1527175"/>
            <a:chExt cx="1011238" cy="1412044"/>
          </a:xfrm>
        </p:grpSpPr>
        <p:pic>
          <p:nvPicPr>
            <p:cNvPr id="8" name="Picture 36"/>
            <p:cNvPicPr>
              <a:picLocks noChangeAspect="1" noChangeArrowheads="1"/>
            </p:cNvPicPr>
            <p:nvPr/>
          </p:nvPicPr>
          <p:blipFill>
            <a:blip r:embed="rId4" cstate="print"/>
            <a:srcRect/>
            <a:stretch>
              <a:fillRect/>
            </a:stretch>
          </p:blipFill>
          <p:spPr bwMode="ltGray">
            <a:xfrm>
              <a:off x="3429000" y="1527175"/>
              <a:ext cx="1011238" cy="990600"/>
            </a:xfrm>
            <a:prstGeom prst="rect">
              <a:avLst/>
            </a:prstGeom>
            <a:noFill/>
            <a:ln w="9525">
              <a:noFill/>
              <a:miter lim="800000"/>
              <a:headEnd/>
              <a:tailEnd/>
            </a:ln>
          </p:spPr>
        </p:pic>
        <p:pic>
          <p:nvPicPr>
            <p:cNvPr id="25" name="Picture 49"/>
            <p:cNvPicPr>
              <a:picLocks noChangeAspect="1" noChangeArrowheads="1"/>
            </p:cNvPicPr>
            <p:nvPr/>
          </p:nvPicPr>
          <p:blipFill>
            <a:blip r:embed="rId5" cstate="print"/>
            <a:srcRect/>
            <a:stretch>
              <a:fillRect/>
            </a:stretch>
          </p:blipFill>
          <p:spPr bwMode="auto">
            <a:xfrm>
              <a:off x="3786182" y="2500306"/>
              <a:ext cx="451175" cy="438913"/>
            </a:xfrm>
            <a:prstGeom prst="rect">
              <a:avLst/>
            </a:prstGeom>
            <a:noFill/>
            <a:ln w="9525">
              <a:noFill/>
              <a:miter lim="800000"/>
              <a:headEnd/>
              <a:tailEnd/>
            </a:ln>
          </p:spPr>
        </p:pic>
      </p:grpSp>
      <p:grpSp>
        <p:nvGrpSpPr>
          <p:cNvPr id="29" name="Group 28"/>
          <p:cNvGrpSpPr/>
          <p:nvPr/>
        </p:nvGrpSpPr>
        <p:grpSpPr>
          <a:xfrm>
            <a:off x="2095500" y="1732740"/>
            <a:ext cx="1074256" cy="1489757"/>
            <a:chOff x="2095500" y="1732740"/>
            <a:chExt cx="1074256" cy="1489757"/>
          </a:xfrm>
        </p:grpSpPr>
        <p:pic>
          <p:nvPicPr>
            <p:cNvPr id="14" name="Picture 41"/>
            <p:cNvPicPr>
              <a:picLocks noChangeAspect="1" noChangeArrowheads="1"/>
            </p:cNvPicPr>
            <p:nvPr/>
          </p:nvPicPr>
          <p:blipFill>
            <a:blip r:embed="rId6"/>
            <a:stretch>
              <a:fillRect/>
            </a:stretch>
          </p:blipFill>
          <p:spPr bwMode="ltGray">
            <a:xfrm>
              <a:off x="2095500" y="1732740"/>
              <a:ext cx="895350" cy="888272"/>
            </a:xfrm>
            <a:prstGeom prst="rect">
              <a:avLst/>
            </a:prstGeom>
            <a:noFill/>
            <a:ln w="9525">
              <a:noFill/>
              <a:miter lim="800000"/>
              <a:headEnd/>
              <a:tailEnd/>
            </a:ln>
          </p:spPr>
        </p:pic>
        <p:sp>
          <p:nvSpPr>
            <p:cNvPr id="15" name="Text Box 42"/>
            <p:cNvSpPr txBox="1">
              <a:spLocks noChangeArrowheads="1"/>
            </p:cNvSpPr>
            <p:nvPr/>
          </p:nvSpPr>
          <p:spPr bwMode="black">
            <a:xfrm>
              <a:off x="2201555" y="2673763"/>
              <a:ext cx="663964" cy="313932"/>
            </a:xfrm>
            <a:prstGeom prst="rect">
              <a:avLst/>
            </a:prstGeom>
            <a:noFill/>
            <a:ln w="12700" algn="ctr">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WS-*</a:t>
              </a:r>
            </a:p>
          </p:txBody>
        </p:sp>
        <p:pic>
          <p:nvPicPr>
            <p:cNvPr id="27" name="Picture 21"/>
            <p:cNvPicPr>
              <a:picLocks noChangeAspect="1" noChangeArrowheads="1"/>
            </p:cNvPicPr>
            <p:nvPr/>
          </p:nvPicPr>
          <p:blipFill>
            <a:blip r:embed="rId7" cstate="print"/>
            <a:srcRect/>
            <a:stretch>
              <a:fillRect/>
            </a:stretch>
          </p:blipFill>
          <p:spPr bwMode="auto">
            <a:xfrm>
              <a:off x="2714612" y="2786058"/>
              <a:ext cx="455144" cy="436439"/>
            </a:xfrm>
            <a:prstGeom prst="rect">
              <a:avLst/>
            </a:prstGeom>
            <a:noFill/>
            <a:ln w="9525">
              <a:noFill/>
              <a:miter lim="800000"/>
              <a:headEnd/>
              <a:tailEnd/>
            </a:ln>
          </p:spPr>
        </p:pic>
      </p:grpSp>
      <p:grpSp>
        <p:nvGrpSpPr>
          <p:cNvPr id="3" name="Group 2"/>
          <p:cNvGrpSpPr/>
          <p:nvPr/>
        </p:nvGrpSpPr>
        <p:grpSpPr>
          <a:xfrm>
            <a:off x="533400" y="2453101"/>
            <a:ext cx="1779100" cy="1396607"/>
            <a:chOff x="533400" y="2453101"/>
            <a:chExt cx="1779100" cy="1396607"/>
          </a:xfrm>
        </p:grpSpPr>
        <p:pic>
          <p:nvPicPr>
            <p:cNvPr id="12" name="Picture 44"/>
            <p:cNvPicPr>
              <a:picLocks noChangeAspect="1" noChangeArrowheads="1"/>
            </p:cNvPicPr>
            <p:nvPr/>
          </p:nvPicPr>
          <p:blipFill>
            <a:blip r:embed="rId8" cstate="print"/>
            <a:srcRect/>
            <a:stretch>
              <a:fillRect/>
            </a:stretch>
          </p:blipFill>
          <p:spPr bwMode="ltGray">
            <a:xfrm>
              <a:off x="533400" y="2453101"/>
              <a:ext cx="1258888" cy="985837"/>
            </a:xfrm>
            <a:prstGeom prst="rect">
              <a:avLst/>
            </a:prstGeom>
            <a:noFill/>
            <a:ln w="9525">
              <a:noFill/>
              <a:miter lim="800000"/>
              <a:headEnd/>
              <a:tailEnd/>
            </a:ln>
          </p:spPr>
        </p:pic>
        <p:sp>
          <p:nvSpPr>
            <p:cNvPr id="13" name="Text Box 45"/>
            <p:cNvSpPr txBox="1">
              <a:spLocks noChangeArrowheads="1"/>
            </p:cNvSpPr>
            <p:nvPr/>
          </p:nvSpPr>
          <p:spPr bwMode="black">
            <a:xfrm>
              <a:off x="800100" y="3535776"/>
              <a:ext cx="1057256" cy="313932"/>
            </a:xfrm>
            <a:prstGeom prst="rect">
              <a:avLst/>
            </a:prstGeom>
            <a:noFill/>
            <a:ln w="12700" algn="ctr">
              <a:noFill/>
              <a:miter lim="800000"/>
              <a:headEnd/>
              <a:tailEnd/>
            </a:ln>
          </p:spPr>
          <p:txBody>
            <a:bodyPr wrap="squar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Web</a:t>
              </a:r>
            </a:p>
          </p:txBody>
        </p:sp>
        <p:pic>
          <p:nvPicPr>
            <p:cNvPr id="30" name="Picture 22"/>
            <p:cNvPicPr>
              <a:picLocks noChangeAspect="1" noChangeArrowheads="1"/>
            </p:cNvPicPr>
            <p:nvPr/>
          </p:nvPicPr>
          <p:blipFill>
            <a:blip r:embed="rId7" cstate="print"/>
            <a:srcRect/>
            <a:stretch>
              <a:fillRect/>
            </a:stretch>
          </p:blipFill>
          <p:spPr bwMode="auto">
            <a:xfrm>
              <a:off x="1857356" y="3214686"/>
              <a:ext cx="455144" cy="436439"/>
            </a:xfrm>
            <a:prstGeom prst="rect">
              <a:avLst/>
            </a:prstGeom>
            <a:noFill/>
            <a:ln w="9525">
              <a:noFill/>
              <a:miter lim="800000"/>
              <a:headEnd/>
              <a:tailEnd/>
            </a:ln>
          </p:spPr>
        </p:pic>
      </p:grpSp>
      <p:grpSp>
        <p:nvGrpSpPr>
          <p:cNvPr id="4" name="Group 3"/>
          <p:cNvGrpSpPr/>
          <p:nvPr/>
        </p:nvGrpSpPr>
        <p:grpSpPr>
          <a:xfrm>
            <a:off x="519325" y="4000504"/>
            <a:ext cx="2007489" cy="1416597"/>
            <a:chOff x="519325" y="4000504"/>
            <a:chExt cx="2007489" cy="1416597"/>
          </a:xfrm>
        </p:grpSpPr>
        <p:sp>
          <p:nvSpPr>
            <p:cNvPr id="43" name="Oval 11"/>
            <p:cNvSpPr>
              <a:spLocks noChangeArrowheads="1"/>
            </p:cNvSpPr>
            <p:nvPr/>
          </p:nvSpPr>
          <p:spPr bwMode="auto">
            <a:xfrm>
              <a:off x="1019156" y="4000504"/>
              <a:ext cx="838200" cy="750771"/>
            </a:xfrm>
            <a:prstGeom prst="ellipse">
              <a:avLst/>
            </a:prstGeom>
            <a:solidFill>
              <a:srgbClr val="FFFFFF"/>
            </a:solidFill>
            <a:ln w="9525">
              <a:solidFill>
                <a:schemeClr val="tx1"/>
              </a:solidFill>
              <a:round/>
              <a:headEnd/>
              <a:tailEnd/>
            </a:ln>
          </p:spPr>
          <p:txBody>
            <a:bodyPr wrap="none" anchor="ctr"/>
            <a:lstStyle/>
            <a:p>
              <a:endParaRPr lang="en-US" dirty="0"/>
            </a:p>
          </p:txBody>
        </p:sp>
        <p:pic>
          <p:nvPicPr>
            <p:cNvPr id="44" name="Picture 12"/>
            <p:cNvPicPr>
              <a:picLocks noChangeAspect="1" noChangeArrowheads="1"/>
            </p:cNvPicPr>
            <p:nvPr/>
          </p:nvPicPr>
          <p:blipFill>
            <a:blip r:embed="rId9" cstate="print"/>
            <a:srcRect/>
            <a:stretch>
              <a:fillRect/>
            </a:stretch>
          </p:blipFill>
          <p:spPr bwMode="auto">
            <a:xfrm>
              <a:off x="1062299" y="4165257"/>
              <a:ext cx="751915" cy="420223"/>
            </a:xfrm>
            <a:prstGeom prst="rect">
              <a:avLst/>
            </a:prstGeom>
            <a:noFill/>
            <a:ln w="9525">
              <a:noFill/>
              <a:miter lim="800000"/>
              <a:headEnd/>
              <a:tailEnd/>
            </a:ln>
          </p:spPr>
        </p:pic>
        <p:pic>
          <p:nvPicPr>
            <p:cNvPr id="45" name="Picture 13"/>
            <p:cNvPicPr>
              <a:picLocks noChangeAspect="1" noChangeArrowheads="1"/>
            </p:cNvPicPr>
            <p:nvPr/>
          </p:nvPicPr>
          <p:blipFill>
            <a:blip r:embed="rId10" cstate="print"/>
            <a:srcRect/>
            <a:stretch>
              <a:fillRect/>
            </a:stretch>
          </p:blipFill>
          <p:spPr bwMode="auto">
            <a:xfrm>
              <a:off x="704644" y="4500570"/>
              <a:ext cx="468217" cy="381000"/>
            </a:xfrm>
            <a:prstGeom prst="rect">
              <a:avLst/>
            </a:prstGeom>
            <a:noFill/>
            <a:ln w="9525">
              <a:noFill/>
              <a:miter lim="800000"/>
              <a:headEnd/>
              <a:tailEnd/>
            </a:ln>
          </p:spPr>
        </p:pic>
        <p:sp>
          <p:nvSpPr>
            <p:cNvPr id="46" name="Text Box 26"/>
            <p:cNvSpPr txBox="1">
              <a:spLocks noChangeArrowheads="1"/>
            </p:cNvSpPr>
            <p:nvPr/>
          </p:nvSpPr>
          <p:spPr bwMode="auto">
            <a:xfrm>
              <a:off x="519325" y="4881570"/>
              <a:ext cx="928459" cy="535531"/>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Business</a:t>
              </a:r>
              <a:br>
                <a:rPr lang="en-US" sz="1600" dirty="0">
                  <a:effectLst>
                    <a:outerShdw blurRad="38100" dist="38100" dir="2700000" algn="tl">
                      <a:srgbClr val="000000">
                        <a:alpha val="43137"/>
                      </a:srgbClr>
                    </a:outerShdw>
                  </a:effectLst>
                  <a:latin typeface="+mn-lt"/>
                </a:rPr>
              </a:br>
              <a:r>
                <a:rPr lang="en-US" sz="1600" dirty="0">
                  <a:effectLst>
                    <a:outerShdw blurRad="38100" dist="38100" dir="2700000" algn="tl">
                      <a:srgbClr val="000000">
                        <a:alpha val="43137"/>
                      </a:srgbClr>
                    </a:outerShdw>
                  </a:effectLst>
                  <a:latin typeface="+mn-lt"/>
                </a:rPr>
                <a:t>Process</a:t>
              </a:r>
            </a:p>
          </p:txBody>
        </p:sp>
        <p:pic>
          <p:nvPicPr>
            <p:cNvPr id="32" name="Picture 25"/>
            <p:cNvPicPr>
              <a:picLocks noChangeAspect="1" noChangeArrowheads="1"/>
            </p:cNvPicPr>
            <p:nvPr/>
          </p:nvPicPr>
          <p:blipFill>
            <a:blip r:embed="rId7" cstate="print"/>
            <a:srcRect/>
            <a:stretch>
              <a:fillRect/>
            </a:stretch>
          </p:blipFill>
          <p:spPr bwMode="auto">
            <a:xfrm>
              <a:off x="2071670" y="4000504"/>
              <a:ext cx="455144" cy="436439"/>
            </a:xfrm>
            <a:prstGeom prst="rect">
              <a:avLst/>
            </a:prstGeom>
            <a:noFill/>
            <a:ln w="9525">
              <a:noFill/>
              <a:miter lim="800000"/>
              <a:headEnd/>
              <a:tailEnd/>
            </a:ln>
          </p:spPr>
        </p:pic>
      </p:grpSp>
      <p:grpSp>
        <p:nvGrpSpPr>
          <p:cNvPr id="7" name="Group 6"/>
          <p:cNvGrpSpPr/>
          <p:nvPr/>
        </p:nvGrpSpPr>
        <p:grpSpPr>
          <a:xfrm>
            <a:off x="3489843" y="4500570"/>
            <a:ext cx="680045" cy="2000264"/>
            <a:chOff x="3489843" y="4500570"/>
            <a:chExt cx="680045" cy="2000264"/>
          </a:xfrm>
        </p:grpSpPr>
        <p:grpSp>
          <p:nvGrpSpPr>
            <p:cNvPr id="11" name="Group 66"/>
            <p:cNvGrpSpPr/>
            <p:nvPr/>
          </p:nvGrpSpPr>
          <p:grpSpPr>
            <a:xfrm>
              <a:off x="3489843" y="5043902"/>
              <a:ext cx="653529" cy="1456932"/>
              <a:chOff x="3529534" y="4953000"/>
              <a:chExt cx="653529" cy="1456932"/>
            </a:xfrm>
          </p:grpSpPr>
          <p:pic>
            <p:nvPicPr>
              <p:cNvPr id="47" name="Picture 15"/>
              <p:cNvPicPr>
                <a:picLocks noChangeAspect="1" noChangeArrowheads="1"/>
              </p:cNvPicPr>
              <p:nvPr/>
            </p:nvPicPr>
            <p:blipFill>
              <a:blip r:embed="rId11" cstate="print"/>
              <a:srcRect/>
              <a:stretch>
                <a:fillRect/>
              </a:stretch>
            </p:blipFill>
            <p:spPr bwMode="auto">
              <a:xfrm>
                <a:off x="3536950" y="4953000"/>
                <a:ext cx="646113" cy="990600"/>
              </a:xfrm>
              <a:prstGeom prst="rect">
                <a:avLst/>
              </a:prstGeom>
              <a:noFill/>
              <a:ln w="9525">
                <a:noFill/>
                <a:miter lim="800000"/>
                <a:headEnd/>
                <a:tailEnd/>
              </a:ln>
            </p:spPr>
          </p:pic>
          <p:sp>
            <p:nvSpPr>
              <p:cNvPr id="48" name="Text Box 28"/>
              <p:cNvSpPr txBox="1">
                <a:spLocks noChangeArrowheads="1"/>
              </p:cNvSpPr>
              <p:nvPr/>
            </p:nvSpPr>
            <p:spPr bwMode="auto">
              <a:xfrm>
                <a:off x="3529534" y="6096000"/>
                <a:ext cx="546367" cy="313932"/>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LOB</a:t>
                </a:r>
              </a:p>
            </p:txBody>
          </p:sp>
        </p:grpSp>
        <p:pic>
          <p:nvPicPr>
            <p:cNvPr id="54" name="Picture 25"/>
            <p:cNvPicPr>
              <a:picLocks noChangeAspect="1" noChangeArrowheads="1"/>
            </p:cNvPicPr>
            <p:nvPr/>
          </p:nvPicPr>
          <p:blipFill>
            <a:blip r:embed="rId7" cstate="print"/>
            <a:srcRect/>
            <a:stretch>
              <a:fillRect/>
            </a:stretch>
          </p:blipFill>
          <p:spPr bwMode="auto">
            <a:xfrm>
              <a:off x="3714744" y="4500570"/>
              <a:ext cx="455144" cy="436439"/>
            </a:xfrm>
            <a:prstGeom prst="rect">
              <a:avLst/>
            </a:prstGeom>
            <a:noFill/>
            <a:ln w="9525">
              <a:noFill/>
              <a:miter lim="800000"/>
              <a:headEnd/>
              <a:tailEnd/>
            </a:ln>
          </p:spPr>
        </p:pic>
      </p:grpSp>
      <p:pic>
        <p:nvPicPr>
          <p:cNvPr id="57" name="Picture 8" descr="BizTalkSvr_h_rgb.png"/>
          <p:cNvPicPr>
            <a:picLocks noChangeAspect="1"/>
          </p:cNvPicPr>
          <p:nvPr/>
        </p:nvPicPr>
        <p:blipFill>
          <a:blip r:embed="rId12"/>
          <a:srcRect/>
          <a:stretch>
            <a:fillRect/>
          </a:stretch>
        </p:blipFill>
        <p:spPr bwMode="auto">
          <a:xfrm>
            <a:off x="3643306" y="3571877"/>
            <a:ext cx="1987034" cy="428627"/>
          </a:xfrm>
          <a:prstGeom prst="rect">
            <a:avLst/>
          </a:prstGeom>
          <a:noFill/>
          <a:ln w="9525">
            <a:noFill/>
            <a:miter lim="800000"/>
            <a:headEnd/>
            <a:tailEnd/>
          </a:ln>
        </p:spPr>
      </p:pic>
      <p:grpSp>
        <p:nvGrpSpPr>
          <p:cNvPr id="20" name="Group 19"/>
          <p:cNvGrpSpPr/>
          <p:nvPr/>
        </p:nvGrpSpPr>
        <p:grpSpPr>
          <a:xfrm>
            <a:off x="4643438" y="4500570"/>
            <a:ext cx="1251523" cy="1961760"/>
            <a:chOff x="4643438" y="4500570"/>
            <a:chExt cx="1251523" cy="1961760"/>
          </a:xfrm>
        </p:grpSpPr>
        <p:pic>
          <p:nvPicPr>
            <p:cNvPr id="1026" name="Picture 2" descr="C:\Users\ericz.REDMOND\AppData\Local\Microsoft\Windows\Temporary Internet Files\Content.IE5\B3DQC4M2\MCj02415610000[1].wmf"/>
            <p:cNvPicPr>
              <a:picLocks noChangeAspect="1" noChangeArrowheads="1"/>
            </p:cNvPicPr>
            <p:nvPr/>
          </p:nvPicPr>
          <p:blipFill>
            <a:blip r:embed="rId13" cstate="print"/>
            <a:srcRect/>
            <a:stretch>
              <a:fillRect/>
            </a:stretch>
          </p:blipFill>
          <p:spPr bwMode="auto">
            <a:xfrm>
              <a:off x="4643438" y="4929198"/>
              <a:ext cx="1162195" cy="1066800"/>
            </a:xfrm>
            <a:prstGeom prst="rect">
              <a:avLst/>
            </a:prstGeom>
            <a:noFill/>
          </p:spPr>
        </p:pic>
        <p:sp>
          <p:nvSpPr>
            <p:cNvPr id="58" name="Text Box 28"/>
            <p:cNvSpPr txBox="1">
              <a:spLocks noChangeArrowheads="1"/>
            </p:cNvSpPr>
            <p:nvPr/>
          </p:nvSpPr>
          <p:spPr bwMode="auto">
            <a:xfrm>
              <a:off x="4719638" y="6148398"/>
              <a:ext cx="1175323" cy="313932"/>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Embedded</a:t>
              </a:r>
            </a:p>
          </p:txBody>
        </p:sp>
        <p:pic>
          <p:nvPicPr>
            <p:cNvPr id="52" name="Picture 49"/>
            <p:cNvPicPr>
              <a:picLocks noChangeAspect="1" noChangeArrowheads="1"/>
            </p:cNvPicPr>
            <p:nvPr/>
          </p:nvPicPr>
          <p:blipFill>
            <a:blip r:embed="rId5" cstate="print"/>
            <a:srcRect/>
            <a:stretch>
              <a:fillRect/>
            </a:stretch>
          </p:blipFill>
          <p:spPr bwMode="auto">
            <a:xfrm>
              <a:off x="4857752" y="4500570"/>
              <a:ext cx="451175" cy="438913"/>
            </a:xfrm>
            <a:prstGeom prst="rect">
              <a:avLst/>
            </a:prstGeom>
            <a:noFill/>
            <a:ln w="9525">
              <a:noFill/>
              <a:miter lim="800000"/>
              <a:headEnd/>
              <a:tailEnd/>
            </a:ln>
          </p:spPr>
        </p:pic>
      </p:grpSp>
      <p:grpSp>
        <p:nvGrpSpPr>
          <p:cNvPr id="5" name="Group 4"/>
          <p:cNvGrpSpPr/>
          <p:nvPr/>
        </p:nvGrpSpPr>
        <p:grpSpPr>
          <a:xfrm>
            <a:off x="2028212" y="4429132"/>
            <a:ext cx="1280451" cy="1785950"/>
            <a:chOff x="2028212" y="4429132"/>
            <a:chExt cx="1280451" cy="1785950"/>
          </a:xfrm>
        </p:grpSpPr>
        <p:grpSp>
          <p:nvGrpSpPr>
            <p:cNvPr id="10" name="Group 65"/>
            <p:cNvGrpSpPr/>
            <p:nvPr/>
          </p:nvGrpSpPr>
          <p:grpSpPr>
            <a:xfrm>
              <a:off x="2028212" y="4663266"/>
              <a:ext cx="829276" cy="1551816"/>
              <a:chOff x="1855167" y="4634749"/>
              <a:chExt cx="829276" cy="1551816"/>
            </a:xfrm>
          </p:grpSpPr>
          <p:pic>
            <p:nvPicPr>
              <p:cNvPr id="49" name="Picture 14"/>
              <p:cNvPicPr>
                <a:picLocks noChangeAspect="1" noChangeArrowheads="1"/>
              </p:cNvPicPr>
              <p:nvPr/>
            </p:nvPicPr>
            <p:blipFill>
              <a:blip r:embed="rId14" cstate="print"/>
              <a:srcRect/>
              <a:stretch>
                <a:fillRect/>
              </a:stretch>
            </p:blipFill>
            <p:spPr bwMode="auto">
              <a:xfrm>
                <a:off x="1943080" y="4634749"/>
                <a:ext cx="741363" cy="1143000"/>
              </a:xfrm>
              <a:prstGeom prst="rect">
                <a:avLst/>
              </a:prstGeom>
              <a:noFill/>
              <a:ln w="9525">
                <a:noFill/>
                <a:miter lim="800000"/>
                <a:headEnd/>
                <a:tailEnd/>
              </a:ln>
            </p:spPr>
          </p:pic>
          <p:sp>
            <p:nvSpPr>
              <p:cNvPr id="50" name="Text Box 27"/>
              <p:cNvSpPr txBox="1">
                <a:spLocks noChangeArrowheads="1"/>
              </p:cNvSpPr>
              <p:nvPr/>
            </p:nvSpPr>
            <p:spPr bwMode="auto">
              <a:xfrm>
                <a:off x="1855167" y="5872633"/>
                <a:ext cx="805028" cy="313932"/>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Legacy</a:t>
                </a:r>
              </a:p>
            </p:txBody>
          </p:sp>
        </p:grpSp>
        <p:pic>
          <p:nvPicPr>
            <p:cNvPr id="53" name="Picture 49"/>
            <p:cNvPicPr>
              <a:picLocks noChangeAspect="1" noChangeArrowheads="1"/>
            </p:cNvPicPr>
            <p:nvPr/>
          </p:nvPicPr>
          <p:blipFill>
            <a:blip r:embed="rId5" cstate="print"/>
            <a:srcRect/>
            <a:stretch>
              <a:fillRect/>
            </a:stretch>
          </p:blipFill>
          <p:spPr bwMode="auto">
            <a:xfrm>
              <a:off x="2857488" y="4429132"/>
              <a:ext cx="451175" cy="438913"/>
            </a:xfrm>
            <a:prstGeom prst="rect">
              <a:avLst/>
            </a:prstGeom>
            <a:noFill/>
            <a:ln w="9525">
              <a:noFill/>
              <a:miter lim="800000"/>
              <a:headEnd/>
              <a:tailEnd/>
            </a:ln>
          </p:spPr>
        </p:pic>
      </p:grpSp>
      <p:grpSp>
        <p:nvGrpSpPr>
          <p:cNvPr id="21" name="Group 20"/>
          <p:cNvGrpSpPr/>
          <p:nvPr/>
        </p:nvGrpSpPr>
        <p:grpSpPr>
          <a:xfrm>
            <a:off x="5959475" y="4357694"/>
            <a:ext cx="1508125" cy="2139658"/>
            <a:chOff x="5959475" y="4357694"/>
            <a:chExt cx="1508125" cy="2139658"/>
          </a:xfrm>
        </p:grpSpPr>
        <p:grpSp>
          <p:nvGrpSpPr>
            <p:cNvPr id="9" name="Group 68"/>
            <p:cNvGrpSpPr/>
            <p:nvPr/>
          </p:nvGrpSpPr>
          <p:grpSpPr>
            <a:xfrm>
              <a:off x="5959475" y="4760084"/>
              <a:ext cx="1508125" cy="1737268"/>
              <a:chOff x="6096000" y="4894263"/>
              <a:chExt cx="1508125" cy="1737268"/>
            </a:xfrm>
          </p:grpSpPr>
          <p:pic>
            <p:nvPicPr>
              <p:cNvPr id="34" name="Picture 18"/>
              <p:cNvPicPr>
                <a:picLocks noChangeAspect="1" noChangeArrowheads="1"/>
              </p:cNvPicPr>
              <p:nvPr/>
            </p:nvPicPr>
            <p:blipFill>
              <a:blip r:embed="rId15" cstate="print"/>
              <a:srcRect/>
              <a:stretch>
                <a:fillRect/>
              </a:stretch>
            </p:blipFill>
            <p:spPr bwMode="auto">
              <a:xfrm>
                <a:off x="6096000" y="4970463"/>
                <a:ext cx="746125" cy="914400"/>
              </a:xfrm>
              <a:prstGeom prst="rect">
                <a:avLst/>
              </a:prstGeom>
              <a:noFill/>
              <a:ln w="9525">
                <a:noFill/>
                <a:miter lim="800000"/>
                <a:headEnd/>
                <a:tailEnd/>
              </a:ln>
            </p:spPr>
          </p:pic>
          <p:pic>
            <p:nvPicPr>
              <p:cNvPr id="35" name="Picture 19"/>
              <p:cNvPicPr>
                <a:picLocks noChangeAspect="1" noChangeArrowheads="1"/>
              </p:cNvPicPr>
              <p:nvPr/>
            </p:nvPicPr>
            <p:blipFill>
              <a:blip r:embed="rId16" cstate="print"/>
              <a:srcRect/>
              <a:stretch>
                <a:fillRect/>
              </a:stretch>
            </p:blipFill>
            <p:spPr bwMode="auto">
              <a:xfrm>
                <a:off x="6613525" y="4894263"/>
                <a:ext cx="577850" cy="866775"/>
              </a:xfrm>
              <a:prstGeom prst="rect">
                <a:avLst/>
              </a:prstGeom>
              <a:noFill/>
              <a:ln w="9525">
                <a:noFill/>
                <a:miter lim="800000"/>
                <a:headEnd/>
                <a:tailEnd/>
              </a:ln>
            </p:spPr>
          </p:pic>
          <p:pic>
            <p:nvPicPr>
              <p:cNvPr id="36" name="Picture 20"/>
              <p:cNvPicPr>
                <a:picLocks noChangeAspect="1" noChangeArrowheads="1"/>
              </p:cNvPicPr>
              <p:nvPr/>
            </p:nvPicPr>
            <p:blipFill>
              <a:blip r:embed="rId17" cstate="print"/>
              <a:srcRect/>
              <a:stretch>
                <a:fillRect/>
              </a:stretch>
            </p:blipFill>
            <p:spPr bwMode="auto">
              <a:xfrm>
                <a:off x="6765925" y="5199063"/>
                <a:ext cx="838200" cy="820737"/>
              </a:xfrm>
              <a:prstGeom prst="rect">
                <a:avLst/>
              </a:prstGeom>
              <a:noFill/>
              <a:ln w="9525">
                <a:noFill/>
                <a:miter lim="800000"/>
                <a:headEnd/>
                <a:tailEnd/>
              </a:ln>
            </p:spPr>
          </p:pic>
          <p:sp>
            <p:nvSpPr>
              <p:cNvPr id="37" name="Text Box 30"/>
              <p:cNvSpPr txBox="1">
                <a:spLocks noChangeArrowheads="1"/>
              </p:cNvSpPr>
              <p:nvPr/>
            </p:nvSpPr>
            <p:spPr bwMode="auto">
              <a:xfrm>
                <a:off x="6411761" y="6096000"/>
                <a:ext cx="919547" cy="535531"/>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Trading</a:t>
                </a:r>
                <a:br>
                  <a:rPr lang="en-US" sz="1600" dirty="0">
                    <a:effectLst>
                      <a:outerShdw blurRad="38100" dist="38100" dir="2700000" algn="tl">
                        <a:srgbClr val="000000">
                          <a:alpha val="43137"/>
                        </a:srgbClr>
                      </a:outerShdw>
                    </a:effectLst>
                    <a:latin typeface="+mn-lt"/>
                  </a:rPr>
                </a:br>
                <a:r>
                  <a:rPr lang="en-US" sz="1600" dirty="0">
                    <a:effectLst>
                      <a:outerShdw blurRad="38100" dist="38100" dir="2700000" algn="tl">
                        <a:srgbClr val="000000">
                          <a:alpha val="43137"/>
                        </a:srgbClr>
                      </a:outerShdw>
                    </a:effectLst>
                    <a:latin typeface="+mn-lt"/>
                  </a:rPr>
                  <a:t>Partners</a:t>
                </a:r>
              </a:p>
            </p:txBody>
          </p:sp>
        </p:grpSp>
        <p:pic>
          <p:nvPicPr>
            <p:cNvPr id="55" name="Picture 49"/>
            <p:cNvPicPr>
              <a:picLocks noChangeAspect="1" noChangeArrowheads="1"/>
            </p:cNvPicPr>
            <p:nvPr/>
          </p:nvPicPr>
          <p:blipFill>
            <a:blip r:embed="rId5" cstate="print"/>
            <a:srcRect/>
            <a:stretch>
              <a:fillRect/>
            </a:stretch>
          </p:blipFill>
          <p:spPr bwMode="auto">
            <a:xfrm>
              <a:off x="6000760" y="4357694"/>
              <a:ext cx="451175" cy="438913"/>
            </a:xfrm>
            <a:prstGeom prst="rect">
              <a:avLst/>
            </a:prstGeom>
            <a:noFill/>
            <a:ln w="9525">
              <a:noFill/>
              <a:miter lim="800000"/>
              <a:headEnd/>
              <a:tailEnd/>
            </a:ln>
          </p:spPr>
        </p:pic>
      </p:grpSp>
      <p:grpSp>
        <p:nvGrpSpPr>
          <p:cNvPr id="22" name="Group 21"/>
          <p:cNvGrpSpPr/>
          <p:nvPr/>
        </p:nvGrpSpPr>
        <p:grpSpPr>
          <a:xfrm>
            <a:off x="6906907" y="4143380"/>
            <a:ext cx="1743606" cy="1562420"/>
            <a:chOff x="6906907" y="4143380"/>
            <a:chExt cx="1743606" cy="1562420"/>
          </a:xfrm>
        </p:grpSpPr>
        <p:sp>
          <p:nvSpPr>
            <p:cNvPr id="56" name="Text Box 30"/>
            <p:cNvSpPr txBox="1">
              <a:spLocks noChangeArrowheads="1"/>
            </p:cNvSpPr>
            <p:nvPr/>
          </p:nvSpPr>
          <p:spPr bwMode="auto">
            <a:xfrm>
              <a:off x="7772400" y="5072074"/>
              <a:ext cx="776175" cy="313932"/>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Cloud </a:t>
              </a:r>
            </a:p>
          </p:txBody>
        </p:sp>
        <p:pic>
          <p:nvPicPr>
            <p:cNvPr id="62" name="Picture 2" descr="C:\Program Files\Microsoft Resource DVD Artwork\DVD_ART\Artwork_Imagery\Shapes and Graphics\Internet Cloud\cloud internet.png"/>
            <p:cNvPicPr>
              <a:picLocks noChangeAspect="1" noChangeArrowheads="1"/>
            </p:cNvPicPr>
            <p:nvPr/>
          </p:nvPicPr>
          <p:blipFill>
            <a:blip r:embed="rId18" cstate="print"/>
            <a:stretch>
              <a:fillRect/>
            </a:stretch>
          </p:blipFill>
          <p:spPr bwMode="auto">
            <a:xfrm flipH="1">
              <a:off x="7546058" y="4214818"/>
              <a:ext cx="1104455" cy="895286"/>
            </a:xfrm>
            <a:prstGeom prst="rect">
              <a:avLst/>
            </a:prstGeom>
            <a:noFill/>
          </p:spPr>
        </p:pic>
        <p:sp>
          <p:nvSpPr>
            <p:cNvPr id="63" name="TextBox 62"/>
            <p:cNvSpPr txBox="1"/>
            <p:nvPr/>
          </p:nvSpPr>
          <p:spPr>
            <a:xfrm>
              <a:off x="7728857" y="5170269"/>
              <a:ext cx="857927" cy="535531"/>
            </a:xfrm>
            <a:prstGeom prst="rect">
              <a:avLst/>
            </a:prstGeom>
            <a:noFill/>
          </p:spPr>
          <p:txBody>
            <a:bodyPr wrap="none" rtlCol="0">
              <a:spAutoFit/>
            </a:bodyPr>
            <a:lstStyle/>
            <a:p>
              <a:pPr algn="ctr">
                <a:lnSpc>
                  <a:spcPct val="90000"/>
                </a:lnSpc>
                <a:spcBef>
                  <a:spcPts val="0"/>
                </a:spcBef>
              </a:pPr>
              <a:endParaRPr lang="en-US" sz="1600" dirty="0">
                <a:solidFill>
                  <a:schemeClr val="bg1"/>
                </a:solidFill>
                <a:latin typeface="+mn-lt"/>
              </a:endParaRPr>
            </a:p>
            <a:p>
              <a:pPr algn="ctr">
                <a:lnSpc>
                  <a:spcPct val="90000"/>
                </a:lnSpc>
                <a:spcBef>
                  <a:spcPts val="0"/>
                </a:spcBef>
              </a:pPr>
              <a:r>
                <a:rPr lang="en-US" sz="1600" dirty="0">
                  <a:solidFill>
                    <a:schemeClr val="bg1"/>
                  </a:solidFill>
                  <a:latin typeface="+mn-lt"/>
                </a:rPr>
                <a:t>Partner</a:t>
              </a:r>
            </a:p>
          </p:txBody>
        </p:sp>
        <p:pic>
          <p:nvPicPr>
            <p:cNvPr id="61" name="Picture 49"/>
            <p:cNvPicPr>
              <a:picLocks noChangeAspect="1" noChangeArrowheads="1"/>
            </p:cNvPicPr>
            <p:nvPr/>
          </p:nvPicPr>
          <p:blipFill>
            <a:blip r:embed="rId5" cstate="print"/>
            <a:srcRect/>
            <a:stretch>
              <a:fillRect/>
            </a:stretch>
          </p:blipFill>
          <p:spPr bwMode="auto">
            <a:xfrm>
              <a:off x="6906907" y="4143380"/>
              <a:ext cx="451175" cy="438913"/>
            </a:xfrm>
            <a:prstGeom prst="rect">
              <a:avLst/>
            </a:prstGeom>
            <a:noFill/>
            <a:ln w="9525">
              <a:noFill/>
              <a:miter lim="800000"/>
              <a:headEnd/>
              <a:tailEnd/>
            </a:ln>
          </p:spPr>
        </p:pic>
      </p:grpSp>
      <p:grpSp>
        <p:nvGrpSpPr>
          <p:cNvPr id="23" name="Group 22"/>
          <p:cNvGrpSpPr/>
          <p:nvPr/>
        </p:nvGrpSpPr>
        <p:grpSpPr>
          <a:xfrm>
            <a:off x="6929454" y="2337214"/>
            <a:ext cx="1833546" cy="1663700"/>
            <a:chOff x="6929454" y="2337214"/>
            <a:chExt cx="1833546" cy="1663700"/>
          </a:xfrm>
        </p:grpSpPr>
        <p:pic>
          <p:nvPicPr>
            <p:cNvPr id="16" name="Picture 38"/>
            <p:cNvPicPr>
              <a:picLocks noChangeAspect="1" noChangeArrowheads="1"/>
            </p:cNvPicPr>
            <p:nvPr/>
          </p:nvPicPr>
          <p:blipFill>
            <a:blip r:embed="rId19" cstate="print"/>
            <a:srcRect/>
            <a:stretch>
              <a:fillRect/>
            </a:stretch>
          </p:blipFill>
          <p:spPr bwMode="ltGray">
            <a:xfrm>
              <a:off x="7400925" y="2337214"/>
              <a:ext cx="1301750" cy="1301750"/>
            </a:xfrm>
            <a:prstGeom prst="rect">
              <a:avLst/>
            </a:prstGeom>
            <a:noFill/>
            <a:ln w="9525">
              <a:noFill/>
              <a:miter lim="800000"/>
              <a:headEnd/>
              <a:tailEnd/>
            </a:ln>
          </p:spPr>
        </p:pic>
        <p:sp>
          <p:nvSpPr>
            <p:cNvPr id="17" name="Text Box 39"/>
            <p:cNvSpPr txBox="1">
              <a:spLocks noChangeArrowheads="1"/>
            </p:cNvSpPr>
            <p:nvPr/>
          </p:nvSpPr>
          <p:spPr bwMode="black">
            <a:xfrm>
              <a:off x="7473950" y="3467514"/>
              <a:ext cx="1289050" cy="533400"/>
            </a:xfrm>
            <a:prstGeom prst="rect">
              <a:avLst/>
            </a:prstGeom>
            <a:noFill/>
            <a:ln w="12700" algn="ctr">
              <a:noFill/>
              <a:miter lim="800000"/>
              <a:headEnd/>
              <a:tailEnd/>
            </a:ln>
          </p:spPr>
          <p:txBody>
            <a:bodyPr>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Devices</a:t>
              </a:r>
              <a:br>
                <a:rPr lang="en-US" sz="1600" dirty="0">
                  <a:effectLst>
                    <a:outerShdw blurRad="38100" dist="38100" dir="2700000" algn="tl">
                      <a:srgbClr val="000000">
                        <a:alpha val="43137"/>
                      </a:srgbClr>
                    </a:outerShdw>
                  </a:effectLst>
                  <a:latin typeface="+mn-lt"/>
                </a:rPr>
              </a:br>
              <a:r>
                <a:rPr lang="en-US" sz="1600" dirty="0">
                  <a:effectLst>
                    <a:outerShdw blurRad="38100" dist="38100" dir="2700000" algn="tl">
                      <a:srgbClr val="000000">
                        <a:alpha val="43137"/>
                      </a:srgbClr>
                    </a:outerShdw>
                  </a:effectLst>
                  <a:latin typeface="+mn-lt"/>
                </a:rPr>
                <a:t>and People</a:t>
              </a:r>
            </a:p>
          </p:txBody>
        </p:sp>
        <p:pic>
          <p:nvPicPr>
            <p:cNvPr id="65" name="Picture 49"/>
            <p:cNvPicPr>
              <a:picLocks noChangeAspect="1" noChangeArrowheads="1"/>
            </p:cNvPicPr>
            <p:nvPr/>
          </p:nvPicPr>
          <p:blipFill>
            <a:blip r:embed="rId5" cstate="print"/>
            <a:srcRect/>
            <a:stretch>
              <a:fillRect/>
            </a:stretch>
          </p:blipFill>
          <p:spPr bwMode="auto">
            <a:xfrm>
              <a:off x="6929454" y="3286124"/>
              <a:ext cx="451175" cy="438913"/>
            </a:xfrm>
            <a:prstGeom prst="rect">
              <a:avLst/>
            </a:prstGeom>
            <a:noFill/>
            <a:ln w="9525">
              <a:noFill/>
              <a:miter lim="800000"/>
              <a:headEnd/>
              <a:tailEnd/>
            </a:ln>
          </p:spPr>
        </p:pic>
      </p:grpSp>
      <p:grpSp>
        <p:nvGrpSpPr>
          <p:cNvPr id="24" name="Group 23"/>
          <p:cNvGrpSpPr/>
          <p:nvPr/>
        </p:nvGrpSpPr>
        <p:grpSpPr>
          <a:xfrm>
            <a:off x="5978213" y="1729201"/>
            <a:ext cx="1289395" cy="1485485"/>
            <a:chOff x="5978213" y="1729201"/>
            <a:chExt cx="1289395" cy="1485485"/>
          </a:xfrm>
        </p:grpSpPr>
        <p:pic>
          <p:nvPicPr>
            <p:cNvPr id="18" name="Picture 34"/>
            <p:cNvPicPr>
              <a:picLocks noChangeAspect="1" noChangeArrowheads="1"/>
            </p:cNvPicPr>
            <p:nvPr/>
          </p:nvPicPr>
          <p:blipFill>
            <a:blip r:embed="rId20" cstate="print"/>
            <a:srcRect/>
            <a:stretch>
              <a:fillRect/>
            </a:stretch>
          </p:blipFill>
          <p:spPr bwMode="ltGray">
            <a:xfrm>
              <a:off x="6367463" y="1729201"/>
              <a:ext cx="868362" cy="871538"/>
            </a:xfrm>
            <a:prstGeom prst="rect">
              <a:avLst/>
            </a:prstGeom>
            <a:noFill/>
            <a:ln w="9525">
              <a:noFill/>
              <a:miter lim="800000"/>
              <a:headEnd/>
              <a:tailEnd/>
            </a:ln>
          </p:spPr>
        </p:pic>
        <p:sp>
          <p:nvSpPr>
            <p:cNvPr id="19" name="Text Box 35"/>
            <p:cNvSpPr txBox="1">
              <a:spLocks noChangeArrowheads="1"/>
            </p:cNvSpPr>
            <p:nvPr/>
          </p:nvSpPr>
          <p:spPr bwMode="black">
            <a:xfrm>
              <a:off x="6305550" y="2656301"/>
              <a:ext cx="962058" cy="535531"/>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Packaged</a:t>
              </a:r>
              <a:br>
                <a:rPr lang="en-US" sz="1600" dirty="0">
                  <a:effectLst>
                    <a:outerShdw blurRad="38100" dist="38100" dir="2700000" algn="tl">
                      <a:srgbClr val="000000">
                        <a:alpha val="43137"/>
                      </a:srgbClr>
                    </a:outerShdw>
                  </a:effectLst>
                  <a:latin typeface="+mn-lt"/>
                </a:rPr>
              </a:br>
              <a:r>
                <a:rPr lang="en-US" sz="1600" dirty="0">
                  <a:effectLst>
                    <a:outerShdw blurRad="38100" dist="38100" dir="2700000" algn="tl">
                      <a:srgbClr val="000000">
                        <a:alpha val="43137"/>
                      </a:srgbClr>
                    </a:outerShdw>
                  </a:effectLst>
                  <a:latin typeface="+mn-lt"/>
                </a:rPr>
                <a:t>Apps</a:t>
              </a:r>
            </a:p>
          </p:txBody>
        </p:sp>
        <p:pic>
          <p:nvPicPr>
            <p:cNvPr id="66" name="Picture 49"/>
            <p:cNvPicPr>
              <a:picLocks noChangeAspect="1" noChangeArrowheads="1"/>
            </p:cNvPicPr>
            <p:nvPr/>
          </p:nvPicPr>
          <p:blipFill>
            <a:blip r:embed="rId5" cstate="print"/>
            <a:srcRect/>
            <a:stretch>
              <a:fillRect/>
            </a:stretch>
          </p:blipFill>
          <p:spPr bwMode="auto">
            <a:xfrm>
              <a:off x="5978213" y="2775773"/>
              <a:ext cx="451175" cy="438913"/>
            </a:xfrm>
            <a:prstGeom prst="rect">
              <a:avLst/>
            </a:prstGeom>
            <a:noFill/>
            <a:ln w="9525">
              <a:noFill/>
              <a:miter lim="800000"/>
              <a:headEnd/>
              <a:tailEnd/>
            </a:ln>
          </p:spPr>
        </p:pic>
      </p:grpSp>
      <p:grpSp>
        <p:nvGrpSpPr>
          <p:cNvPr id="26" name="Group 25"/>
          <p:cNvGrpSpPr/>
          <p:nvPr/>
        </p:nvGrpSpPr>
        <p:grpSpPr>
          <a:xfrm>
            <a:off x="4837112" y="1528763"/>
            <a:ext cx="1068388" cy="1481894"/>
            <a:chOff x="4837112" y="1528763"/>
            <a:chExt cx="1068388" cy="1481894"/>
          </a:xfrm>
        </p:grpSpPr>
        <p:pic>
          <p:nvPicPr>
            <p:cNvPr id="6" name="Picture 32"/>
            <p:cNvPicPr>
              <a:picLocks noChangeAspect="1" noChangeArrowheads="1"/>
            </p:cNvPicPr>
            <p:nvPr/>
          </p:nvPicPr>
          <p:blipFill>
            <a:blip r:embed="rId21" cstate="print"/>
            <a:srcRect/>
            <a:stretch>
              <a:fillRect/>
            </a:stretch>
          </p:blipFill>
          <p:spPr bwMode="ltGray">
            <a:xfrm>
              <a:off x="4837112" y="1528763"/>
              <a:ext cx="1068388" cy="1065212"/>
            </a:xfrm>
            <a:prstGeom prst="rect">
              <a:avLst/>
            </a:prstGeom>
            <a:noFill/>
            <a:ln w="9525">
              <a:noFill/>
              <a:miter lim="800000"/>
              <a:headEnd/>
              <a:tailEnd/>
            </a:ln>
          </p:spPr>
        </p:pic>
        <p:pic>
          <p:nvPicPr>
            <p:cNvPr id="67" name="Picture 49"/>
            <p:cNvPicPr>
              <a:picLocks noChangeAspect="1" noChangeArrowheads="1"/>
            </p:cNvPicPr>
            <p:nvPr/>
          </p:nvPicPr>
          <p:blipFill>
            <a:blip r:embed="rId5" cstate="print"/>
            <a:srcRect/>
            <a:stretch>
              <a:fillRect/>
            </a:stretch>
          </p:blipFill>
          <p:spPr bwMode="auto">
            <a:xfrm>
              <a:off x="5000628" y="2571744"/>
              <a:ext cx="451175" cy="438913"/>
            </a:xfrm>
            <a:prstGeom prst="rect">
              <a:avLst/>
            </a:prstGeom>
            <a:noFill/>
            <a:ln w="9525">
              <a:noFill/>
              <a:miter lim="800000"/>
              <a:headEnd/>
              <a:tailEnd/>
            </a:ln>
          </p:spPr>
        </p:pic>
      </p:grpSp>
      <p:grpSp>
        <p:nvGrpSpPr>
          <p:cNvPr id="31" name="Group 30"/>
          <p:cNvGrpSpPr/>
          <p:nvPr/>
        </p:nvGrpSpPr>
        <p:grpSpPr>
          <a:xfrm>
            <a:off x="1928794" y="3061536"/>
            <a:ext cx="5388192" cy="1510472"/>
            <a:chOff x="1857356" y="3000372"/>
            <a:chExt cx="5388192" cy="1510472"/>
          </a:xfrm>
        </p:grpSpPr>
        <p:sp>
          <p:nvSpPr>
            <p:cNvPr id="69" name="Freeform 11"/>
            <p:cNvSpPr>
              <a:spLocks/>
            </p:cNvSpPr>
            <p:nvPr/>
          </p:nvSpPr>
          <p:spPr bwMode="auto">
            <a:xfrm>
              <a:off x="5500694" y="3643314"/>
              <a:ext cx="1744532" cy="750405"/>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0" name="Freeform 11"/>
            <p:cNvSpPr>
              <a:spLocks/>
            </p:cNvSpPr>
            <p:nvPr/>
          </p:nvSpPr>
          <p:spPr bwMode="auto">
            <a:xfrm flipH="1">
              <a:off x="1857356" y="3643314"/>
              <a:ext cx="1654771" cy="739842"/>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2" name="Freeform 17"/>
            <p:cNvSpPr>
              <a:spLocks/>
            </p:cNvSpPr>
            <p:nvPr/>
          </p:nvSpPr>
          <p:spPr bwMode="auto">
            <a:xfrm>
              <a:off x="3214678" y="3000372"/>
              <a:ext cx="2286016" cy="142876"/>
            </a:xfrm>
            <a:custGeom>
              <a:avLst/>
              <a:gdLst/>
              <a:ahLst/>
              <a:cxnLst>
                <a:cxn ang="0">
                  <a:pos x="0" y="46"/>
                </a:cxn>
                <a:cxn ang="0">
                  <a:pos x="748" y="40"/>
                </a:cxn>
              </a:cxnLst>
              <a:rect l="0" t="0" r="r" b="b"/>
              <a:pathLst>
                <a:path w="748" h="46">
                  <a:moveTo>
                    <a:pt x="0" y="46"/>
                  </a:moveTo>
                  <a:cubicBezTo>
                    <a:pt x="0" y="46"/>
                    <a:pt x="366" y="0"/>
                    <a:pt x="748" y="40"/>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3" name="Freeform 11"/>
            <p:cNvSpPr>
              <a:spLocks/>
            </p:cNvSpPr>
            <p:nvPr/>
          </p:nvSpPr>
          <p:spPr bwMode="auto">
            <a:xfrm flipH="1" flipV="1">
              <a:off x="1918520" y="3143248"/>
              <a:ext cx="1336774" cy="714380"/>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4" name="Freeform 11"/>
            <p:cNvSpPr>
              <a:spLocks/>
            </p:cNvSpPr>
            <p:nvPr/>
          </p:nvSpPr>
          <p:spPr bwMode="auto">
            <a:xfrm flipV="1">
              <a:off x="5501016" y="3122700"/>
              <a:ext cx="1744532" cy="750405"/>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7" name="Freeform 17"/>
            <p:cNvSpPr>
              <a:spLocks/>
            </p:cNvSpPr>
            <p:nvPr/>
          </p:nvSpPr>
          <p:spPr bwMode="auto">
            <a:xfrm flipV="1">
              <a:off x="3428992" y="4378242"/>
              <a:ext cx="2133616" cy="132602"/>
            </a:xfrm>
            <a:custGeom>
              <a:avLst/>
              <a:gdLst/>
              <a:ahLst/>
              <a:cxnLst>
                <a:cxn ang="0">
                  <a:pos x="0" y="46"/>
                </a:cxn>
                <a:cxn ang="0">
                  <a:pos x="748" y="40"/>
                </a:cxn>
              </a:cxnLst>
              <a:rect l="0" t="0" r="r" b="b"/>
              <a:pathLst>
                <a:path w="748" h="46">
                  <a:moveTo>
                    <a:pt x="0" y="46"/>
                  </a:moveTo>
                  <a:cubicBezTo>
                    <a:pt x="0" y="46"/>
                    <a:pt x="366" y="0"/>
                    <a:pt x="748" y="40"/>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grpSp>
      <p:pic>
        <p:nvPicPr>
          <p:cNvPr id="68" name="Picture 5" descr="C:\Users\hedbergjh\Pictures\Microsoft Clip Organizer\00432684.png"/>
          <p:cNvPicPr>
            <a:picLocks noChangeAspect="1" noChangeArrowheads="1"/>
          </p:cNvPicPr>
          <p:nvPr/>
        </p:nvPicPr>
        <p:blipFill>
          <a:blip r:embed="rId22"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6791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200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2000"/>
                            </p:stCondLst>
                            <p:childTnLst>
                              <p:par>
                                <p:cTn id="8" presetID="1" presetClass="entr" presetSubtype="0" fill="hold" nodeType="afterEffect">
                                  <p:stCondLst>
                                    <p:cond delay="1000"/>
                                  </p:stCondLst>
                                  <p:childTnLst>
                                    <p:set>
                                      <p:cBhvr>
                                        <p:cTn id="9" dur="1" fill="hold">
                                          <p:stCondLst>
                                            <p:cond delay="0"/>
                                          </p:stCondLst>
                                        </p:cTn>
                                        <p:tgtEl>
                                          <p:spTgt spid="24"/>
                                        </p:tgtEl>
                                        <p:attrNameLst>
                                          <p:attrName>style.visibility</p:attrName>
                                        </p:attrNameLst>
                                      </p:cBhvr>
                                      <p:to>
                                        <p:strVal val="visible"/>
                                      </p:to>
                                    </p:set>
                                  </p:childTnLst>
                                </p:cTn>
                              </p:par>
                            </p:childTnLst>
                          </p:cTn>
                        </p:par>
                        <p:par>
                          <p:cTn id="10" fill="hold">
                            <p:stCondLst>
                              <p:cond delay="3000"/>
                            </p:stCondLst>
                            <p:childTnLst>
                              <p:par>
                                <p:cTn id="11" presetID="1" presetClass="entr" presetSubtype="0" fill="hold" nodeType="afterEffect">
                                  <p:stCondLst>
                                    <p:cond delay="1000"/>
                                  </p:stCondLst>
                                  <p:childTnLst>
                                    <p:set>
                                      <p:cBhvr>
                                        <p:cTn id="12" dur="1" fill="hold">
                                          <p:stCondLst>
                                            <p:cond delay="0"/>
                                          </p:stCondLst>
                                        </p:cTn>
                                        <p:tgtEl>
                                          <p:spTgt spid="20"/>
                                        </p:tgtEl>
                                        <p:attrNameLst>
                                          <p:attrName>style.visibility</p:attrName>
                                        </p:attrNameLst>
                                      </p:cBhvr>
                                      <p:to>
                                        <p:strVal val="visible"/>
                                      </p:to>
                                    </p:set>
                                  </p:childTnLst>
                                </p:cTn>
                              </p:par>
                            </p:childTnLst>
                          </p:cTn>
                        </p:par>
                        <p:par>
                          <p:cTn id="13" fill="hold">
                            <p:stCondLst>
                              <p:cond delay="4000"/>
                            </p:stCondLst>
                            <p:childTnLst>
                              <p:par>
                                <p:cTn id="14" presetID="1" presetClass="entr" presetSubtype="0" fill="hold" nodeType="afterEffect">
                                  <p:stCondLst>
                                    <p:cond delay="100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5000"/>
                            </p:stCondLst>
                            <p:childTnLst>
                              <p:par>
                                <p:cTn id="17" presetID="1" presetClass="entr" presetSubtype="0" fill="hold" nodeType="afterEffect">
                                  <p:stCondLst>
                                    <p:cond delay="1000"/>
                                  </p:stCondLst>
                                  <p:childTnLst>
                                    <p:set>
                                      <p:cBhvr>
                                        <p:cTn id="18" dur="1" fill="hold">
                                          <p:stCondLst>
                                            <p:cond delay="0"/>
                                          </p:stCondLst>
                                        </p:cTn>
                                        <p:tgtEl>
                                          <p:spTgt spid="28"/>
                                        </p:tgtEl>
                                        <p:attrNameLst>
                                          <p:attrName>style.visibility</p:attrName>
                                        </p:attrNameLst>
                                      </p:cBhvr>
                                      <p:to>
                                        <p:strVal val="visible"/>
                                      </p:to>
                                    </p:set>
                                  </p:childTnLst>
                                </p:cTn>
                              </p:par>
                            </p:childTnLst>
                          </p:cTn>
                        </p:par>
                        <p:par>
                          <p:cTn id="19" fill="hold">
                            <p:stCondLst>
                              <p:cond delay="6000"/>
                            </p:stCondLst>
                            <p:childTnLst>
                              <p:par>
                                <p:cTn id="20" presetID="1" presetClass="entr" presetSubtype="0" fill="hold" nodeType="afterEffect">
                                  <p:stCondLst>
                                    <p:cond delay="1000"/>
                                  </p:stCondLst>
                                  <p:childTnLst>
                                    <p:set>
                                      <p:cBhvr>
                                        <p:cTn id="21" dur="1" fill="hold">
                                          <p:stCondLst>
                                            <p:cond delay="0"/>
                                          </p:stCondLst>
                                        </p:cTn>
                                        <p:tgtEl>
                                          <p:spTgt spid="21"/>
                                        </p:tgtEl>
                                        <p:attrNameLst>
                                          <p:attrName>style.visibility</p:attrName>
                                        </p:attrNameLst>
                                      </p:cBhvr>
                                      <p:to>
                                        <p:strVal val="visible"/>
                                      </p:to>
                                    </p:set>
                                  </p:childTnLst>
                                </p:cTn>
                              </p:par>
                            </p:childTnLst>
                          </p:cTn>
                        </p:par>
                        <p:par>
                          <p:cTn id="22" fill="hold">
                            <p:stCondLst>
                              <p:cond delay="7000"/>
                            </p:stCondLst>
                            <p:childTnLst>
                              <p:par>
                                <p:cTn id="23" presetID="1" presetClass="entr" presetSubtype="0" fill="hold" nodeType="afterEffect">
                                  <p:stCondLst>
                                    <p:cond delay="1000"/>
                                  </p:stCondLst>
                                  <p:childTnLst>
                                    <p:set>
                                      <p:cBhvr>
                                        <p:cTn id="24" dur="1" fill="hold">
                                          <p:stCondLst>
                                            <p:cond delay="0"/>
                                          </p:stCondLst>
                                        </p:cTn>
                                        <p:tgtEl>
                                          <p:spTgt spid="29"/>
                                        </p:tgtEl>
                                        <p:attrNameLst>
                                          <p:attrName>style.visibility</p:attrName>
                                        </p:attrNameLst>
                                      </p:cBhvr>
                                      <p:to>
                                        <p:strVal val="visible"/>
                                      </p:to>
                                    </p:set>
                                  </p:childTnLst>
                                </p:cTn>
                              </p:par>
                            </p:childTnLst>
                          </p:cTn>
                        </p:par>
                        <p:par>
                          <p:cTn id="25" fill="hold">
                            <p:stCondLst>
                              <p:cond delay="8000"/>
                            </p:stCondLst>
                            <p:childTnLst>
                              <p:par>
                                <p:cTn id="26" presetID="1" presetClass="entr" presetSubtype="0" fill="hold" nodeType="afterEffect">
                                  <p:stCondLst>
                                    <p:cond delay="1000"/>
                                  </p:stCondLst>
                                  <p:childTnLst>
                                    <p:set>
                                      <p:cBhvr>
                                        <p:cTn id="27" dur="1" fill="hold">
                                          <p:stCondLst>
                                            <p:cond delay="0"/>
                                          </p:stCondLst>
                                        </p:cTn>
                                        <p:tgtEl>
                                          <p:spTgt spid="23"/>
                                        </p:tgtEl>
                                        <p:attrNameLst>
                                          <p:attrName>style.visibility</p:attrName>
                                        </p:attrNameLst>
                                      </p:cBhvr>
                                      <p:to>
                                        <p:strVal val="visible"/>
                                      </p:to>
                                    </p:set>
                                  </p:childTnLst>
                                </p:cTn>
                              </p:par>
                            </p:childTnLst>
                          </p:cTn>
                        </p:par>
                        <p:par>
                          <p:cTn id="28" fill="hold">
                            <p:stCondLst>
                              <p:cond delay="9000"/>
                            </p:stCondLst>
                            <p:childTnLst>
                              <p:par>
                                <p:cTn id="29" presetID="1" presetClass="entr" presetSubtype="0" fill="hold" nodeType="afterEffect">
                                  <p:stCondLst>
                                    <p:cond delay="1000"/>
                                  </p:stCondLst>
                                  <p:childTnLst>
                                    <p:set>
                                      <p:cBhvr>
                                        <p:cTn id="30" dur="1" fill="hold">
                                          <p:stCondLst>
                                            <p:cond delay="0"/>
                                          </p:stCondLst>
                                        </p:cTn>
                                        <p:tgtEl>
                                          <p:spTgt spid="4"/>
                                        </p:tgtEl>
                                        <p:attrNameLst>
                                          <p:attrName>style.visibility</p:attrName>
                                        </p:attrNameLst>
                                      </p:cBhvr>
                                      <p:to>
                                        <p:strVal val="visible"/>
                                      </p:to>
                                    </p:set>
                                  </p:childTnLst>
                                </p:cTn>
                              </p:par>
                            </p:childTnLst>
                          </p:cTn>
                        </p:par>
                        <p:par>
                          <p:cTn id="31" fill="hold">
                            <p:stCondLst>
                              <p:cond delay="10000"/>
                            </p:stCondLst>
                            <p:childTnLst>
                              <p:par>
                                <p:cTn id="32" presetID="1" presetClass="entr" presetSubtype="0" fill="hold" nodeType="afterEffect">
                                  <p:stCondLst>
                                    <p:cond delay="1000"/>
                                  </p:stCondLst>
                                  <p:childTnLst>
                                    <p:set>
                                      <p:cBhvr>
                                        <p:cTn id="33" dur="1" fill="hold">
                                          <p:stCondLst>
                                            <p:cond delay="0"/>
                                          </p:stCondLst>
                                        </p:cTn>
                                        <p:tgtEl>
                                          <p:spTgt spid="26"/>
                                        </p:tgtEl>
                                        <p:attrNameLst>
                                          <p:attrName>style.visibility</p:attrName>
                                        </p:attrNameLst>
                                      </p:cBhvr>
                                      <p:to>
                                        <p:strVal val="visible"/>
                                      </p:to>
                                    </p:set>
                                  </p:childTnLst>
                                </p:cTn>
                              </p:par>
                            </p:childTnLst>
                          </p:cTn>
                        </p:par>
                        <p:par>
                          <p:cTn id="34" fill="hold">
                            <p:stCondLst>
                              <p:cond delay="11000"/>
                            </p:stCondLst>
                            <p:childTnLst>
                              <p:par>
                                <p:cTn id="35" presetID="1" presetClass="entr" presetSubtype="0" fill="hold" nodeType="afterEffect">
                                  <p:stCondLst>
                                    <p:cond delay="1000"/>
                                  </p:stCondLst>
                                  <p:childTnLst>
                                    <p:set>
                                      <p:cBhvr>
                                        <p:cTn id="36" dur="1" fill="hold">
                                          <p:stCondLst>
                                            <p:cond delay="0"/>
                                          </p:stCondLst>
                                        </p:cTn>
                                        <p:tgtEl>
                                          <p:spTgt spid="7"/>
                                        </p:tgtEl>
                                        <p:attrNameLst>
                                          <p:attrName>style.visibility</p:attrName>
                                        </p:attrNameLst>
                                      </p:cBhvr>
                                      <p:to>
                                        <p:strVal val="visible"/>
                                      </p:to>
                                    </p:set>
                                  </p:childTnLst>
                                </p:cTn>
                              </p:par>
                            </p:childTnLst>
                          </p:cTn>
                        </p:par>
                        <p:par>
                          <p:cTn id="37" fill="hold">
                            <p:stCondLst>
                              <p:cond delay="12000"/>
                            </p:stCondLst>
                            <p:childTnLst>
                              <p:par>
                                <p:cTn id="38" presetID="1" presetClass="entr" presetSubtype="0" fill="hold" nodeType="afterEffect">
                                  <p:stCondLst>
                                    <p:cond delay="1000"/>
                                  </p:stCondLst>
                                  <p:childTnLst>
                                    <p:set>
                                      <p:cBhvr>
                                        <p:cTn id="39" dur="1" fill="hold">
                                          <p:stCondLst>
                                            <p:cond delay="0"/>
                                          </p:stCondLst>
                                        </p:cTn>
                                        <p:tgtEl>
                                          <p:spTgt spid="22"/>
                                        </p:tgtEl>
                                        <p:attrNameLst>
                                          <p:attrName>style.visibility</p:attrName>
                                        </p:attrNameLst>
                                      </p:cBhvr>
                                      <p:to>
                                        <p:strVal val="visible"/>
                                      </p:to>
                                    </p:set>
                                  </p:childTnLst>
                                </p:cTn>
                              </p:par>
                            </p:childTnLst>
                          </p:cTn>
                        </p:par>
                        <p:par>
                          <p:cTn id="40" fill="hold">
                            <p:stCondLst>
                              <p:cond delay="13000"/>
                            </p:stCondLst>
                            <p:childTnLst>
                              <p:par>
                                <p:cTn id="41" presetID="1" presetClass="entr" presetSubtype="0" fill="hold" nodeType="afterEffect">
                                  <p:stCondLst>
                                    <p:cond delay="200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Where are adapters placed?</a:t>
            </a:r>
            <a:endParaRPr lang="sv-SE" dirty="0"/>
          </a:p>
        </p:txBody>
      </p:sp>
      <p:grpSp>
        <p:nvGrpSpPr>
          <p:cNvPr id="6" name="Group 5"/>
          <p:cNvGrpSpPr/>
          <p:nvPr/>
        </p:nvGrpSpPr>
        <p:grpSpPr>
          <a:xfrm>
            <a:off x="5172865" y="2243138"/>
            <a:ext cx="3113080" cy="2228850"/>
            <a:chOff x="1601788" y="1828800"/>
            <a:chExt cx="6096000" cy="4351338"/>
          </a:xfrm>
        </p:grpSpPr>
        <p:sp>
          <p:nvSpPr>
            <p:cNvPr id="33" name="Can 32"/>
            <p:cNvSpPr>
              <a:spLocks noChangeArrowheads="1"/>
            </p:cNvSpPr>
            <p:nvPr/>
          </p:nvSpPr>
          <p:spPr bwMode="auto">
            <a:xfrm rot="10800000">
              <a:off x="4745038" y="4205288"/>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34" name="Can 33"/>
            <p:cNvSpPr>
              <a:spLocks noChangeArrowheads="1"/>
            </p:cNvSpPr>
            <p:nvPr/>
          </p:nvSpPr>
          <p:spPr bwMode="auto">
            <a:xfrm rot="10800000">
              <a:off x="4740275" y="4214813"/>
              <a:ext cx="133350" cy="1139825"/>
            </a:xfrm>
            <a:prstGeom prst="can">
              <a:avLst>
                <a:gd name="adj" fmla="val 87257"/>
              </a:avLst>
            </a:prstGeom>
            <a:gradFill rotWithShape="1">
              <a:gsLst>
                <a:gs pos="0">
                  <a:schemeClr val="accent2"/>
                </a:gs>
                <a:gs pos="50000">
                  <a:schemeClr val="accent2">
                    <a:gamma/>
                    <a:tint val="33725"/>
                    <a:invGamma/>
                  </a:schemeClr>
                </a:gs>
                <a:gs pos="100000">
                  <a:schemeClr val="accent2"/>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35" name="Can 34"/>
            <p:cNvSpPr>
              <a:spLocks noChangeArrowheads="1"/>
            </p:cNvSpPr>
            <p:nvPr/>
          </p:nvSpPr>
          <p:spPr bwMode="auto">
            <a:xfrm rot="10800000">
              <a:off x="3106738" y="4205288"/>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36" name="Can 35"/>
            <p:cNvSpPr>
              <a:spLocks noChangeArrowheads="1"/>
            </p:cNvSpPr>
            <p:nvPr/>
          </p:nvSpPr>
          <p:spPr bwMode="auto">
            <a:xfrm rot="10800000">
              <a:off x="3101975" y="4214813"/>
              <a:ext cx="133350" cy="1139825"/>
            </a:xfrm>
            <a:prstGeom prst="can">
              <a:avLst>
                <a:gd name="adj" fmla="val 87257"/>
              </a:avLst>
            </a:prstGeom>
            <a:gradFill rotWithShape="1">
              <a:gsLst>
                <a:gs pos="0">
                  <a:schemeClr val="accent2"/>
                </a:gs>
                <a:gs pos="50000">
                  <a:schemeClr val="accent2">
                    <a:gamma/>
                    <a:tint val="33725"/>
                    <a:invGamma/>
                  </a:schemeClr>
                </a:gs>
                <a:gs pos="100000">
                  <a:schemeClr val="accent2"/>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37" name="Can 36"/>
            <p:cNvSpPr>
              <a:spLocks noChangeArrowheads="1"/>
            </p:cNvSpPr>
            <p:nvPr/>
          </p:nvSpPr>
          <p:spPr bwMode="auto">
            <a:xfrm rot="10800000">
              <a:off x="6383338" y="4205288"/>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38" name="Can 37"/>
            <p:cNvSpPr>
              <a:spLocks noChangeArrowheads="1"/>
            </p:cNvSpPr>
            <p:nvPr/>
          </p:nvSpPr>
          <p:spPr bwMode="auto">
            <a:xfrm rot="10800000">
              <a:off x="6378575" y="4214813"/>
              <a:ext cx="133350" cy="1139825"/>
            </a:xfrm>
            <a:prstGeom prst="can">
              <a:avLst>
                <a:gd name="adj" fmla="val 87257"/>
              </a:avLst>
            </a:prstGeom>
            <a:gradFill rotWithShape="1">
              <a:gsLst>
                <a:gs pos="0">
                  <a:schemeClr val="accent2"/>
                </a:gs>
                <a:gs pos="50000">
                  <a:schemeClr val="accent2">
                    <a:gamma/>
                    <a:tint val="33725"/>
                    <a:invGamma/>
                  </a:schemeClr>
                </a:gs>
                <a:gs pos="100000">
                  <a:schemeClr val="accent2"/>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grpSp>
          <p:nvGrpSpPr>
            <p:cNvPr id="39" name="Group 38"/>
            <p:cNvGrpSpPr>
              <a:grpSpLocks/>
            </p:cNvGrpSpPr>
            <p:nvPr/>
          </p:nvGrpSpPr>
          <p:grpSpPr bwMode="auto">
            <a:xfrm>
              <a:off x="4343400" y="5029200"/>
              <a:ext cx="992188" cy="1150938"/>
              <a:chOff x="732" y="1056"/>
              <a:chExt cx="804" cy="933"/>
            </a:xfrm>
          </p:grpSpPr>
          <p:pic>
            <p:nvPicPr>
              <p:cNvPr id="62" name="Rectangle 10272"/>
              <p:cNvPicPr>
                <a:picLocks noChangeAspect="1" noChangeArrowheads="1"/>
              </p:cNvPicPr>
              <p:nvPr/>
            </p:nvPicPr>
            <p:blipFill>
              <a:blip r:embed="rId2" cstate="print"/>
              <a:srcRect/>
              <a:stretch>
                <a:fillRect/>
              </a:stretch>
            </p:blipFill>
            <p:spPr bwMode="auto">
              <a:xfrm>
                <a:off x="732" y="1413"/>
                <a:ext cx="804" cy="576"/>
              </a:xfrm>
              <a:prstGeom prst="rect">
                <a:avLst/>
              </a:prstGeom>
              <a:noFill/>
              <a:ln w="9525">
                <a:noFill/>
                <a:miter lim="800000"/>
                <a:headEnd/>
                <a:tailEnd/>
              </a:ln>
            </p:spPr>
          </p:pic>
          <p:pic>
            <p:nvPicPr>
              <p:cNvPr id="63" name="Rectangle 10273"/>
              <p:cNvPicPr>
                <a:picLocks noChangeAspect="1" noChangeArrowheads="1"/>
              </p:cNvPicPr>
              <p:nvPr/>
            </p:nvPicPr>
            <p:blipFill>
              <a:blip r:embed="rId3" cstate="print"/>
              <a:srcRect/>
              <a:stretch>
                <a:fillRect/>
              </a:stretch>
            </p:blipFill>
            <p:spPr bwMode="auto">
              <a:xfrm>
                <a:off x="889" y="1056"/>
                <a:ext cx="455" cy="672"/>
              </a:xfrm>
              <a:prstGeom prst="rect">
                <a:avLst/>
              </a:prstGeom>
              <a:noFill/>
              <a:ln w="9525">
                <a:noFill/>
                <a:miter lim="800000"/>
                <a:headEnd/>
                <a:tailEnd/>
              </a:ln>
            </p:spPr>
          </p:pic>
        </p:grpSp>
        <p:grpSp>
          <p:nvGrpSpPr>
            <p:cNvPr id="40" name="Group 39"/>
            <p:cNvGrpSpPr>
              <a:grpSpLocks/>
            </p:cNvGrpSpPr>
            <p:nvPr/>
          </p:nvGrpSpPr>
          <p:grpSpPr bwMode="auto">
            <a:xfrm>
              <a:off x="5943600" y="5029200"/>
              <a:ext cx="992188" cy="1150938"/>
              <a:chOff x="732" y="1056"/>
              <a:chExt cx="804" cy="933"/>
            </a:xfrm>
          </p:grpSpPr>
          <p:pic>
            <p:nvPicPr>
              <p:cNvPr id="60" name="Rectangle 10270"/>
              <p:cNvPicPr>
                <a:picLocks noChangeAspect="1" noChangeArrowheads="1"/>
              </p:cNvPicPr>
              <p:nvPr/>
            </p:nvPicPr>
            <p:blipFill>
              <a:blip r:embed="rId2" cstate="print"/>
              <a:srcRect/>
              <a:stretch>
                <a:fillRect/>
              </a:stretch>
            </p:blipFill>
            <p:spPr bwMode="auto">
              <a:xfrm>
                <a:off x="732" y="1413"/>
                <a:ext cx="804" cy="576"/>
              </a:xfrm>
              <a:prstGeom prst="rect">
                <a:avLst/>
              </a:prstGeom>
              <a:noFill/>
              <a:ln w="9525">
                <a:noFill/>
                <a:miter lim="800000"/>
                <a:headEnd/>
                <a:tailEnd/>
              </a:ln>
            </p:spPr>
          </p:pic>
          <p:pic>
            <p:nvPicPr>
              <p:cNvPr id="61" name="Rectangle 10271"/>
              <p:cNvPicPr>
                <a:picLocks noChangeAspect="1" noChangeArrowheads="1"/>
              </p:cNvPicPr>
              <p:nvPr/>
            </p:nvPicPr>
            <p:blipFill>
              <a:blip r:embed="rId3" cstate="print"/>
              <a:srcRect/>
              <a:stretch>
                <a:fillRect/>
              </a:stretch>
            </p:blipFill>
            <p:spPr bwMode="auto">
              <a:xfrm>
                <a:off x="889" y="1056"/>
                <a:ext cx="455" cy="672"/>
              </a:xfrm>
              <a:prstGeom prst="rect">
                <a:avLst/>
              </a:prstGeom>
              <a:noFill/>
              <a:ln w="9525">
                <a:noFill/>
                <a:miter lim="800000"/>
                <a:headEnd/>
                <a:tailEnd/>
              </a:ln>
            </p:spPr>
          </p:pic>
        </p:grpSp>
        <p:grpSp>
          <p:nvGrpSpPr>
            <p:cNvPr id="41" name="Group 40"/>
            <p:cNvGrpSpPr>
              <a:grpSpLocks/>
            </p:cNvGrpSpPr>
            <p:nvPr/>
          </p:nvGrpSpPr>
          <p:grpSpPr bwMode="auto">
            <a:xfrm>
              <a:off x="2744788" y="5029200"/>
              <a:ext cx="992187" cy="1150938"/>
              <a:chOff x="732" y="1056"/>
              <a:chExt cx="804" cy="933"/>
            </a:xfrm>
          </p:grpSpPr>
          <p:pic>
            <p:nvPicPr>
              <p:cNvPr id="58" name="Rectangle 10268"/>
              <p:cNvPicPr>
                <a:picLocks noChangeAspect="1" noChangeArrowheads="1"/>
              </p:cNvPicPr>
              <p:nvPr/>
            </p:nvPicPr>
            <p:blipFill>
              <a:blip r:embed="rId2" cstate="print"/>
              <a:srcRect/>
              <a:stretch>
                <a:fillRect/>
              </a:stretch>
            </p:blipFill>
            <p:spPr bwMode="auto">
              <a:xfrm>
                <a:off x="732" y="1413"/>
                <a:ext cx="804" cy="576"/>
              </a:xfrm>
              <a:prstGeom prst="rect">
                <a:avLst/>
              </a:prstGeom>
              <a:noFill/>
              <a:ln w="9525">
                <a:noFill/>
                <a:miter lim="800000"/>
                <a:headEnd/>
                <a:tailEnd/>
              </a:ln>
            </p:spPr>
          </p:pic>
          <p:pic>
            <p:nvPicPr>
              <p:cNvPr id="59" name="Rectangle 10269"/>
              <p:cNvPicPr>
                <a:picLocks noChangeAspect="1" noChangeArrowheads="1"/>
              </p:cNvPicPr>
              <p:nvPr/>
            </p:nvPicPr>
            <p:blipFill>
              <a:blip r:embed="rId3" cstate="print"/>
              <a:srcRect/>
              <a:stretch>
                <a:fillRect/>
              </a:stretch>
            </p:blipFill>
            <p:spPr bwMode="auto">
              <a:xfrm>
                <a:off x="889" y="1056"/>
                <a:ext cx="455" cy="672"/>
              </a:xfrm>
              <a:prstGeom prst="rect">
                <a:avLst/>
              </a:prstGeom>
              <a:noFill/>
              <a:ln w="9525">
                <a:noFill/>
                <a:miter lim="800000"/>
                <a:headEnd/>
                <a:tailEnd/>
              </a:ln>
            </p:spPr>
          </p:pic>
        </p:grpSp>
        <p:sp>
          <p:nvSpPr>
            <p:cNvPr id="42" name="Can 41"/>
            <p:cNvSpPr>
              <a:spLocks noChangeArrowheads="1"/>
            </p:cNvSpPr>
            <p:nvPr/>
          </p:nvSpPr>
          <p:spPr bwMode="auto">
            <a:xfrm>
              <a:off x="4287838" y="2486025"/>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43" name="Can 42"/>
            <p:cNvSpPr>
              <a:spLocks noChangeArrowheads="1"/>
            </p:cNvSpPr>
            <p:nvPr/>
          </p:nvSpPr>
          <p:spPr bwMode="auto">
            <a:xfrm>
              <a:off x="4294188" y="2495550"/>
              <a:ext cx="133350" cy="1139825"/>
            </a:xfrm>
            <a:prstGeom prst="can">
              <a:avLst>
                <a:gd name="adj" fmla="val 87257"/>
              </a:avLst>
            </a:prstGeom>
            <a:gradFill rotWithShape="1">
              <a:gsLst>
                <a:gs pos="0">
                  <a:schemeClr val="accent2"/>
                </a:gs>
                <a:gs pos="50000">
                  <a:schemeClr val="accent2">
                    <a:gamma/>
                    <a:tint val="33725"/>
                    <a:invGamma/>
                  </a:schemeClr>
                </a:gs>
                <a:gs pos="100000">
                  <a:schemeClr val="accent2"/>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44" name="Can 43"/>
            <p:cNvSpPr>
              <a:spLocks noChangeArrowheads="1"/>
            </p:cNvSpPr>
            <p:nvPr/>
          </p:nvSpPr>
          <p:spPr bwMode="auto">
            <a:xfrm>
              <a:off x="2649538" y="2486025"/>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45" name="Can 44"/>
            <p:cNvSpPr>
              <a:spLocks noChangeArrowheads="1"/>
            </p:cNvSpPr>
            <p:nvPr/>
          </p:nvSpPr>
          <p:spPr bwMode="auto">
            <a:xfrm>
              <a:off x="2643188" y="2495550"/>
              <a:ext cx="133350" cy="1139825"/>
            </a:xfrm>
            <a:prstGeom prst="can">
              <a:avLst>
                <a:gd name="adj" fmla="val 87257"/>
              </a:avLst>
            </a:prstGeom>
            <a:gradFill rotWithShape="1">
              <a:gsLst>
                <a:gs pos="0">
                  <a:schemeClr val="accent2"/>
                </a:gs>
                <a:gs pos="50000">
                  <a:schemeClr val="accent2">
                    <a:gamma/>
                    <a:tint val="33725"/>
                    <a:invGamma/>
                  </a:schemeClr>
                </a:gs>
                <a:gs pos="100000">
                  <a:schemeClr val="accent2"/>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46" name="Can 45"/>
            <p:cNvSpPr>
              <a:spLocks noChangeArrowheads="1"/>
            </p:cNvSpPr>
            <p:nvPr/>
          </p:nvSpPr>
          <p:spPr bwMode="auto">
            <a:xfrm>
              <a:off x="5926138" y="2486025"/>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47" name="Can 46"/>
            <p:cNvSpPr>
              <a:spLocks noChangeArrowheads="1"/>
            </p:cNvSpPr>
            <p:nvPr/>
          </p:nvSpPr>
          <p:spPr bwMode="auto">
            <a:xfrm>
              <a:off x="5921375" y="2495550"/>
              <a:ext cx="133350" cy="1139825"/>
            </a:xfrm>
            <a:prstGeom prst="can">
              <a:avLst>
                <a:gd name="adj" fmla="val 87257"/>
              </a:avLst>
            </a:prstGeom>
            <a:gradFill rotWithShape="1">
              <a:gsLst>
                <a:gs pos="0">
                  <a:schemeClr val="accent2"/>
                </a:gs>
                <a:gs pos="50000">
                  <a:schemeClr val="accent2">
                    <a:gamma/>
                    <a:tint val="33725"/>
                    <a:invGamma/>
                  </a:schemeClr>
                </a:gs>
                <a:gs pos="100000">
                  <a:schemeClr val="accent2"/>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pic>
          <p:nvPicPr>
            <p:cNvPr id="48" name="Rectangle 10257"/>
            <p:cNvPicPr>
              <a:picLocks noChangeAspect="1" noChangeArrowheads="1"/>
            </p:cNvPicPr>
            <p:nvPr/>
          </p:nvPicPr>
          <p:blipFill>
            <a:blip r:embed="rId4"/>
            <a:srcRect/>
            <a:stretch>
              <a:fillRect/>
            </a:stretch>
          </p:blipFill>
          <p:spPr bwMode="auto">
            <a:xfrm>
              <a:off x="1601788" y="3513138"/>
              <a:ext cx="6096000" cy="879475"/>
            </a:xfrm>
            <a:prstGeom prst="rect">
              <a:avLst/>
            </a:prstGeom>
            <a:noFill/>
            <a:ln w="9525">
              <a:noFill/>
              <a:miter lim="800000"/>
              <a:headEnd/>
              <a:tailEnd/>
            </a:ln>
          </p:spPr>
        </p:pic>
        <p:grpSp>
          <p:nvGrpSpPr>
            <p:cNvPr id="49" name="Group 48"/>
            <p:cNvGrpSpPr>
              <a:grpSpLocks/>
            </p:cNvGrpSpPr>
            <p:nvPr/>
          </p:nvGrpSpPr>
          <p:grpSpPr bwMode="auto">
            <a:xfrm>
              <a:off x="3886200" y="1828800"/>
              <a:ext cx="992188" cy="1150938"/>
              <a:chOff x="732" y="1056"/>
              <a:chExt cx="804" cy="933"/>
            </a:xfrm>
          </p:grpSpPr>
          <p:pic>
            <p:nvPicPr>
              <p:cNvPr id="56" name="Rectangle 10266"/>
              <p:cNvPicPr>
                <a:picLocks noChangeAspect="1" noChangeArrowheads="1"/>
              </p:cNvPicPr>
              <p:nvPr/>
            </p:nvPicPr>
            <p:blipFill>
              <a:blip r:embed="rId2" cstate="print"/>
              <a:srcRect/>
              <a:stretch>
                <a:fillRect/>
              </a:stretch>
            </p:blipFill>
            <p:spPr bwMode="auto">
              <a:xfrm>
                <a:off x="732" y="1413"/>
                <a:ext cx="804" cy="576"/>
              </a:xfrm>
              <a:prstGeom prst="rect">
                <a:avLst/>
              </a:prstGeom>
              <a:noFill/>
              <a:ln w="9525">
                <a:noFill/>
                <a:miter lim="800000"/>
                <a:headEnd/>
                <a:tailEnd/>
              </a:ln>
            </p:spPr>
          </p:pic>
          <p:pic>
            <p:nvPicPr>
              <p:cNvPr id="57" name="Rectangle 10267"/>
              <p:cNvPicPr>
                <a:picLocks noChangeAspect="1" noChangeArrowheads="1"/>
              </p:cNvPicPr>
              <p:nvPr/>
            </p:nvPicPr>
            <p:blipFill>
              <a:blip r:embed="rId3" cstate="print"/>
              <a:srcRect/>
              <a:stretch>
                <a:fillRect/>
              </a:stretch>
            </p:blipFill>
            <p:spPr bwMode="auto">
              <a:xfrm>
                <a:off x="889" y="1056"/>
                <a:ext cx="455" cy="672"/>
              </a:xfrm>
              <a:prstGeom prst="rect">
                <a:avLst/>
              </a:prstGeom>
              <a:noFill/>
              <a:ln w="9525">
                <a:noFill/>
                <a:miter lim="800000"/>
                <a:headEnd/>
                <a:tailEnd/>
              </a:ln>
            </p:spPr>
          </p:pic>
        </p:grpSp>
        <p:grpSp>
          <p:nvGrpSpPr>
            <p:cNvPr id="50" name="Group 49"/>
            <p:cNvGrpSpPr>
              <a:grpSpLocks/>
            </p:cNvGrpSpPr>
            <p:nvPr/>
          </p:nvGrpSpPr>
          <p:grpSpPr bwMode="auto">
            <a:xfrm>
              <a:off x="5486400" y="1828800"/>
              <a:ext cx="992188" cy="1150938"/>
              <a:chOff x="732" y="1056"/>
              <a:chExt cx="804" cy="933"/>
            </a:xfrm>
          </p:grpSpPr>
          <p:pic>
            <p:nvPicPr>
              <p:cNvPr id="54" name="Rectangle 10264"/>
              <p:cNvPicPr>
                <a:picLocks noChangeAspect="1" noChangeArrowheads="1"/>
              </p:cNvPicPr>
              <p:nvPr/>
            </p:nvPicPr>
            <p:blipFill>
              <a:blip r:embed="rId2" cstate="print"/>
              <a:srcRect/>
              <a:stretch>
                <a:fillRect/>
              </a:stretch>
            </p:blipFill>
            <p:spPr bwMode="auto">
              <a:xfrm>
                <a:off x="732" y="1413"/>
                <a:ext cx="804" cy="576"/>
              </a:xfrm>
              <a:prstGeom prst="rect">
                <a:avLst/>
              </a:prstGeom>
              <a:noFill/>
              <a:ln w="9525">
                <a:noFill/>
                <a:miter lim="800000"/>
                <a:headEnd/>
                <a:tailEnd/>
              </a:ln>
            </p:spPr>
          </p:pic>
          <p:pic>
            <p:nvPicPr>
              <p:cNvPr id="55" name="Rectangle 10265"/>
              <p:cNvPicPr>
                <a:picLocks noChangeAspect="1" noChangeArrowheads="1"/>
              </p:cNvPicPr>
              <p:nvPr/>
            </p:nvPicPr>
            <p:blipFill>
              <a:blip r:embed="rId3" cstate="print"/>
              <a:srcRect/>
              <a:stretch>
                <a:fillRect/>
              </a:stretch>
            </p:blipFill>
            <p:spPr bwMode="auto">
              <a:xfrm>
                <a:off x="889" y="1056"/>
                <a:ext cx="455" cy="672"/>
              </a:xfrm>
              <a:prstGeom prst="rect">
                <a:avLst/>
              </a:prstGeom>
              <a:noFill/>
              <a:ln w="9525">
                <a:noFill/>
                <a:miter lim="800000"/>
                <a:headEnd/>
                <a:tailEnd/>
              </a:ln>
            </p:spPr>
          </p:pic>
        </p:grpSp>
        <p:grpSp>
          <p:nvGrpSpPr>
            <p:cNvPr id="51" name="Group 50"/>
            <p:cNvGrpSpPr>
              <a:grpSpLocks/>
            </p:cNvGrpSpPr>
            <p:nvPr/>
          </p:nvGrpSpPr>
          <p:grpSpPr bwMode="auto">
            <a:xfrm>
              <a:off x="2287588" y="1828800"/>
              <a:ext cx="992187" cy="1150938"/>
              <a:chOff x="732" y="1056"/>
              <a:chExt cx="804" cy="933"/>
            </a:xfrm>
          </p:grpSpPr>
          <p:pic>
            <p:nvPicPr>
              <p:cNvPr id="52" name="Rectangle 10262"/>
              <p:cNvPicPr>
                <a:picLocks noChangeAspect="1" noChangeArrowheads="1"/>
              </p:cNvPicPr>
              <p:nvPr/>
            </p:nvPicPr>
            <p:blipFill>
              <a:blip r:embed="rId2" cstate="print"/>
              <a:srcRect/>
              <a:stretch>
                <a:fillRect/>
              </a:stretch>
            </p:blipFill>
            <p:spPr bwMode="auto">
              <a:xfrm>
                <a:off x="732" y="1413"/>
                <a:ext cx="804" cy="576"/>
              </a:xfrm>
              <a:prstGeom prst="rect">
                <a:avLst/>
              </a:prstGeom>
              <a:noFill/>
              <a:ln w="9525">
                <a:noFill/>
                <a:miter lim="800000"/>
                <a:headEnd/>
                <a:tailEnd/>
              </a:ln>
            </p:spPr>
          </p:pic>
          <p:pic>
            <p:nvPicPr>
              <p:cNvPr id="53" name="Rectangle 10263"/>
              <p:cNvPicPr>
                <a:picLocks noChangeAspect="1" noChangeArrowheads="1"/>
              </p:cNvPicPr>
              <p:nvPr/>
            </p:nvPicPr>
            <p:blipFill>
              <a:blip r:embed="rId3" cstate="print"/>
              <a:srcRect/>
              <a:stretch>
                <a:fillRect/>
              </a:stretch>
            </p:blipFill>
            <p:spPr bwMode="auto">
              <a:xfrm>
                <a:off x="889" y="1056"/>
                <a:ext cx="455" cy="672"/>
              </a:xfrm>
              <a:prstGeom prst="rect">
                <a:avLst/>
              </a:prstGeom>
              <a:noFill/>
              <a:ln w="9525">
                <a:noFill/>
                <a:miter lim="800000"/>
                <a:headEnd/>
                <a:tailEnd/>
              </a:ln>
            </p:spPr>
          </p:pic>
        </p:grpSp>
      </p:grpSp>
      <p:grpSp>
        <p:nvGrpSpPr>
          <p:cNvPr id="7" name="Group 6"/>
          <p:cNvGrpSpPr/>
          <p:nvPr/>
        </p:nvGrpSpPr>
        <p:grpSpPr>
          <a:xfrm>
            <a:off x="858041" y="2157411"/>
            <a:ext cx="2427278" cy="2543172"/>
            <a:chOff x="1077913" y="2506662"/>
            <a:chExt cx="3676650" cy="3894138"/>
          </a:xfrm>
        </p:grpSpPr>
        <p:sp>
          <p:nvSpPr>
            <p:cNvPr id="8" name="Can 7"/>
            <p:cNvSpPr>
              <a:spLocks noChangeArrowheads="1"/>
            </p:cNvSpPr>
            <p:nvPr/>
          </p:nvSpPr>
          <p:spPr bwMode="auto">
            <a:xfrm rot="8100000">
              <a:off x="3544890" y="4549777"/>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9" name="Can 8"/>
            <p:cNvSpPr>
              <a:spLocks noChangeArrowheads="1"/>
            </p:cNvSpPr>
            <p:nvPr/>
          </p:nvSpPr>
          <p:spPr bwMode="auto">
            <a:xfrm rot="2700000">
              <a:off x="2144714" y="4502152"/>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10" name="Can 9"/>
            <p:cNvSpPr>
              <a:spLocks noChangeArrowheads="1"/>
            </p:cNvSpPr>
            <p:nvPr/>
          </p:nvSpPr>
          <p:spPr bwMode="auto">
            <a:xfrm rot="10800000">
              <a:off x="2830513" y="4378325"/>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grpSp>
          <p:nvGrpSpPr>
            <p:cNvPr id="11" name="Group 10"/>
            <p:cNvGrpSpPr>
              <a:grpSpLocks/>
            </p:cNvGrpSpPr>
            <p:nvPr/>
          </p:nvGrpSpPr>
          <p:grpSpPr bwMode="auto">
            <a:xfrm>
              <a:off x="2333625" y="5221287"/>
              <a:ext cx="992188" cy="1150938"/>
              <a:chOff x="732" y="1056"/>
              <a:chExt cx="804" cy="933"/>
            </a:xfrm>
          </p:grpSpPr>
          <p:pic>
            <p:nvPicPr>
              <p:cNvPr id="31" name="Rectangle 10272"/>
              <p:cNvPicPr>
                <a:picLocks noChangeAspect="1" noChangeArrowheads="1"/>
              </p:cNvPicPr>
              <p:nvPr/>
            </p:nvPicPr>
            <p:blipFill>
              <a:blip r:embed="rId5" cstate="print"/>
              <a:srcRect/>
              <a:stretch>
                <a:fillRect/>
              </a:stretch>
            </p:blipFill>
            <p:spPr bwMode="auto">
              <a:xfrm>
                <a:off x="732" y="1413"/>
                <a:ext cx="804" cy="576"/>
              </a:xfrm>
              <a:prstGeom prst="rect">
                <a:avLst/>
              </a:prstGeom>
              <a:noFill/>
              <a:ln w="9525">
                <a:noFill/>
                <a:miter lim="800000"/>
                <a:headEnd/>
                <a:tailEnd/>
              </a:ln>
            </p:spPr>
          </p:pic>
          <p:pic>
            <p:nvPicPr>
              <p:cNvPr id="32" name="Rectangle 10273"/>
              <p:cNvPicPr>
                <a:picLocks noChangeAspect="1" noChangeArrowheads="1"/>
              </p:cNvPicPr>
              <p:nvPr/>
            </p:nvPicPr>
            <p:blipFill>
              <a:blip r:embed="rId6" cstate="print"/>
              <a:srcRect/>
              <a:stretch>
                <a:fillRect/>
              </a:stretch>
            </p:blipFill>
            <p:spPr bwMode="auto">
              <a:xfrm>
                <a:off x="889" y="1056"/>
                <a:ext cx="455" cy="672"/>
              </a:xfrm>
              <a:prstGeom prst="rect">
                <a:avLst/>
              </a:prstGeom>
              <a:noFill/>
              <a:ln w="9525">
                <a:noFill/>
                <a:miter lim="800000"/>
                <a:headEnd/>
                <a:tailEnd/>
              </a:ln>
            </p:spPr>
          </p:pic>
        </p:grpSp>
        <p:grpSp>
          <p:nvGrpSpPr>
            <p:cNvPr id="12" name="Group 11"/>
            <p:cNvGrpSpPr>
              <a:grpSpLocks/>
            </p:cNvGrpSpPr>
            <p:nvPr/>
          </p:nvGrpSpPr>
          <p:grpSpPr bwMode="auto">
            <a:xfrm>
              <a:off x="3724275" y="5240337"/>
              <a:ext cx="992188" cy="1150938"/>
              <a:chOff x="732" y="1056"/>
              <a:chExt cx="804" cy="933"/>
            </a:xfrm>
          </p:grpSpPr>
          <p:pic>
            <p:nvPicPr>
              <p:cNvPr id="29" name="Rectangle 10270"/>
              <p:cNvPicPr>
                <a:picLocks noChangeAspect="1" noChangeArrowheads="1"/>
              </p:cNvPicPr>
              <p:nvPr/>
            </p:nvPicPr>
            <p:blipFill>
              <a:blip r:embed="rId5" cstate="print"/>
              <a:srcRect/>
              <a:stretch>
                <a:fillRect/>
              </a:stretch>
            </p:blipFill>
            <p:spPr bwMode="auto">
              <a:xfrm>
                <a:off x="732" y="1413"/>
                <a:ext cx="804" cy="576"/>
              </a:xfrm>
              <a:prstGeom prst="rect">
                <a:avLst/>
              </a:prstGeom>
              <a:noFill/>
              <a:ln w="9525">
                <a:noFill/>
                <a:miter lim="800000"/>
                <a:headEnd/>
                <a:tailEnd/>
              </a:ln>
            </p:spPr>
          </p:pic>
          <p:pic>
            <p:nvPicPr>
              <p:cNvPr id="30" name="Rectangle 10271"/>
              <p:cNvPicPr>
                <a:picLocks noChangeAspect="1" noChangeArrowheads="1"/>
              </p:cNvPicPr>
              <p:nvPr/>
            </p:nvPicPr>
            <p:blipFill>
              <a:blip r:embed="rId6" cstate="print"/>
              <a:srcRect/>
              <a:stretch>
                <a:fillRect/>
              </a:stretch>
            </p:blipFill>
            <p:spPr bwMode="auto">
              <a:xfrm>
                <a:off x="889" y="1056"/>
                <a:ext cx="455" cy="672"/>
              </a:xfrm>
              <a:prstGeom prst="rect">
                <a:avLst/>
              </a:prstGeom>
              <a:noFill/>
              <a:ln w="9525">
                <a:noFill/>
                <a:miter lim="800000"/>
                <a:headEnd/>
                <a:tailEnd/>
              </a:ln>
            </p:spPr>
          </p:pic>
        </p:grpSp>
        <p:grpSp>
          <p:nvGrpSpPr>
            <p:cNvPr id="13" name="Group 12"/>
            <p:cNvGrpSpPr>
              <a:grpSpLocks/>
            </p:cNvGrpSpPr>
            <p:nvPr/>
          </p:nvGrpSpPr>
          <p:grpSpPr bwMode="auto">
            <a:xfrm>
              <a:off x="1106488" y="5249862"/>
              <a:ext cx="992187" cy="1150938"/>
              <a:chOff x="732" y="1056"/>
              <a:chExt cx="804" cy="933"/>
            </a:xfrm>
          </p:grpSpPr>
          <p:pic>
            <p:nvPicPr>
              <p:cNvPr id="27" name="Rectangle 10268"/>
              <p:cNvPicPr>
                <a:picLocks noChangeAspect="1" noChangeArrowheads="1"/>
              </p:cNvPicPr>
              <p:nvPr/>
            </p:nvPicPr>
            <p:blipFill>
              <a:blip r:embed="rId5" cstate="print"/>
              <a:srcRect/>
              <a:stretch>
                <a:fillRect/>
              </a:stretch>
            </p:blipFill>
            <p:spPr bwMode="auto">
              <a:xfrm>
                <a:off x="732" y="1413"/>
                <a:ext cx="804" cy="576"/>
              </a:xfrm>
              <a:prstGeom prst="rect">
                <a:avLst/>
              </a:prstGeom>
              <a:noFill/>
              <a:ln w="9525">
                <a:noFill/>
                <a:miter lim="800000"/>
                <a:headEnd/>
                <a:tailEnd/>
              </a:ln>
            </p:spPr>
          </p:pic>
          <p:pic>
            <p:nvPicPr>
              <p:cNvPr id="28" name="Rectangle 10269"/>
              <p:cNvPicPr>
                <a:picLocks noChangeAspect="1" noChangeArrowheads="1"/>
              </p:cNvPicPr>
              <p:nvPr/>
            </p:nvPicPr>
            <p:blipFill>
              <a:blip r:embed="rId6" cstate="print"/>
              <a:srcRect/>
              <a:stretch>
                <a:fillRect/>
              </a:stretch>
            </p:blipFill>
            <p:spPr bwMode="auto">
              <a:xfrm>
                <a:off x="889" y="1056"/>
                <a:ext cx="455" cy="672"/>
              </a:xfrm>
              <a:prstGeom prst="rect">
                <a:avLst/>
              </a:prstGeom>
              <a:noFill/>
              <a:ln w="9525">
                <a:noFill/>
                <a:miter lim="800000"/>
                <a:headEnd/>
                <a:tailEnd/>
              </a:ln>
            </p:spPr>
          </p:pic>
        </p:grpSp>
        <p:grpSp>
          <p:nvGrpSpPr>
            <p:cNvPr id="14" name="Group 13"/>
            <p:cNvGrpSpPr>
              <a:grpSpLocks/>
            </p:cNvGrpSpPr>
            <p:nvPr/>
          </p:nvGrpSpPr>
          <p:grpSpPr bwMode="auto">
            <a:xfrm>
              <a:off x="2409825" y="2506662"/>
              <a:ext cx="992188" cy="1150938"/>
              <a:chOff x="732" y="1056"/>
              <a:chExt cx="804" cy="933"/>
            </a:xfrm>
          </p:grpSpPr>
          <p:pic>
            <p:nvPicPr>
              <p:cNvPr id="25" name="Rectangle 10266"/>
              <p:cNvPicPr>
                <a:picLocks noChangeAspect="1" noChangeArrowheads="1"/>
              </p:cNvPicPr>
              <p:nvPr/>
            </p:nvPicPr>
            <p:blipFill>
              <a:blip r:embed="rId5" cstate="print"/>
              <a:srcRect/>
              <a:stretch>
                <a:fillRect/>
              </a:stretch>
            </p:blipFill>
            <p:spPr bwMode="auto">
              <a:xfrm>
                <a:off x="732" y="1413"/>
                <a:ext cx="804" cy="576"/>
              </a:xfrm>
              <a:prstGeom prst="rect">
                <a:avLst/>
              </a:prstGeom>
              <a:noFill/>
              <a:ln w="9525">
                <a:noFill/>
                <a:miter lim="800000"/>
                <a:headEnd/>
                <a:tailEnd/>
              </a:ln>
            </p:spPr>
          </p:pic>
          <p:pic>
            <p:nvPicPr>
              <p:cNvPr id="26" name="Rectangle 10267"/>
              <p:cNvPicPr>
                <a:picLocks noChangeAspect="1" noChangeArrowheads="1"/>
              </p:cNvPicPr>
              <p:nvPr/>
            </p:nvPicPr>
            <p:blipFill>
              <a:blip r:embed="rId6" cstate="print"/>
              <a:srcRect/>
              <a:stretch>
                <a:fillRect/>
              </a:stretch>
            </p:blipFill>
            <p:spPr bwMode="auto">
              <a:xfrm>
                <a:off x="889" y="1056"/>
                <a:ext cx="455" cy="672"/>
              </a:xfrm>
              <a:prstGeom prst="rect">
                <a:avLst/>
              </a:prstGeom>
              <a:noFill/>
              <a:ln w="9525">
                <a:noFill/>
                <a:miter lim="800000"/>
                <a:headEnd/>
                <a:tailEnd/>
              </a:ln>
            </p:spPr>
          </p:pic>
        </p:grpSp>
        <p:sp>
          <p:nvSpPr>
            <p:cNvPr id="15" name="Can 14"/>
            <p:cNvSpPr>
              <a:spLocks noChangeArrowheads="1"/>
            </p:cNvSpPr>
            <p:nvPr/>
          </p:nvSpPr>
          <p:spPr bwMode="auto">
            <a:xfrm rot="10800000">
              <a:off x="2830513" y="3454400"/>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16" name="Can 15"/>
            <p:cNvSpPr>
              <a:spLocks noChangeArrowheads="1"/>
            </p:cNvSpPr>
            <p:nvPr/>
          </p:nvSpPr>
          <p:spPr bwMode="auto">
            <a:xfrm rot="2700000">
              <a:off x="3611564" y="3263902"/>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grpSp>
          <p:nvGrpSpPr>
            <p:cNvPr id="17" name="Group 16"/>
            <p:cNvGrpSpPr>
              <a:grpSpLocks/>
            </p:cNvGrpSpPr>
            <p:nvPr/>
          </p:nvGrpSpPr>
          <p:grpSpPr bwMode="auto">
            <a:xfrm>
              <a:off x="3762375" y="2506662"/>
              <a:ext cx="992188" cy="1150938"/>
              <a:chOff x="732" y="1056"/>
              <a:chExt cx="804" cy="933"/>
            </a:xfrm>
          </p:grpSpPr>
          <p:pic>
            <p:nvPicPr>
              <p:cNvPr id="23" name="Rectangle 10264"/>
              <p:cNvPicPr>
                <a:picLocks noChangeAspect="1" noChangeArrowheads="1"/>
              </p:cNvPicPr>
              <p:nvPr/>
            </p:nvPicPr>
            <p:blipFill>
              <a:blip r:embed="rId5" cstate="print"/>
              <a:srcRect/>
              <a:stretch>
                <a:fillRect/>
              </a:stretch>
            </p:blipFill>
            <p:spPr bwMode="auto">
              <a:xfrm>
                <a:off x="732" y="1413"/>
                <a:ext cx="804" cy="576"/>
              </a:xfrm>
              <a:prstGeom prst="rect">
                <a:avLst/>
              </a:prstGeom>
              <a:noFill/>
              <a:ln w="9525">
                <a:noFill/>
                <a:miter lim="800000"/>
                <a:headEnd/>
                <a:tailEnd/>
              </a:ln>
            </p:spPr>
          </p:pic>
          <p:pic>
            <p:nvPicPr>
              <p:cNvPr id="24" name="Rectangle 10265"/>
              <p:cNvPicPr>
                <a:picLocks noChangeAspect="1" noChangeArrowheads="1"/>
              </p:cNvPicPr>
              <p:nvPr/>
            </p:nvPicPr>
            <p:blipFill>
              <a:blip r:embed="rId6" cstate="print"/>
              <a:srcRect/>
              <a:stretch>
                <a:fillRect/>
              </a:stretch>
            </p:blipFill>
            <p:spPr bwMode="auto">
              <a:xfrm>
                <a:off x="889" y="1056"/>
                <a:ext cx="455" cy="672"/>
              </a:xfrm>
              <a:prstGeom prst="rect">
                <a:avLst/>
              </a:prstGeom>
              <a:noFill/>
              <a:ln w="9525">
                <a:noFill/>
                <a:miter lim="800000"/>
                <a:headEnd/>
                <a:tailEnd/>
              </a:ln>
            </p:spPr>
          </p:pic>
        </p:grpSp>
        <p:sp>
          <p:nvSpPr>
            <p:cNvPr id="18" name="Can 17"/>
            <p:cNvSpPr>
              <a:spLocks noChangeArrowheads="1"/>
            </p:cNvSpPr>
            <p:nvPr/>
          </p:nvSpPr>
          <p:spPr bwMode="auto">
            <a:xfrm rot="8100000">
              <a:off x="2030414" y="3273427"/>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19" name="Oval 18"/>
            <p:cNvSpPr/>
            <p:nvPr/>
          </p:nvSpPr>
          <p:spPr bwMode="auto">
            <a:xfrm>
              <a:off x="2352675" y="3895724"/>
              <a:ext cx="1085850" cy="1047751"/>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CA" sz="2300" dirty="0">
                <a:solidFill>
                  <a:srgbClr val="FFFFFF"/>
                </a:solidFill>
                <a:effectLst>
                  <a:outerShdw blurRad="38100" dist="38100" dir="2700000" algn="tl">
                    <a:srgbClr val="000000">
                      <a:alpha val="43137"/>
                    </a:srgbClr>
                  </a:outerShdw>
                </a:effectLst>
                <a:latin typeface="Trebuchet MS" pitchFamily="34" charset="0"/>
              </a:endParaRPr>
            </a:p>
          </p:txBody>
        </p:sp>
        <p:grpSp>
          <p:nvGrpSpPr>
            <p:cNvPr id="20" name="Group 19"/>
            <p:cNvGrpSpPr>
              <a:grpSpLocks/>
            </p:cNvGrpSpPr>
            <p:nvPr/>
          </p:nvGrpSpPr>
          <p:grpSpPr bwMode="auto">
            <a:xfrm>
              <a:off x="1077913" y="2506662"/>
              <a:ext cx="992187" cy="1150938"/>
              <a:chOff x="732" y="1056"/>
              <a:chExt cx="804" cy="933"/>
            </a:xfrm>
          </p:grpSpPr>
          <p:pic>
            <p:nvPicPr>
              <p:cNvPr id="21" name="Rectangle 10262"/>
              <p:cNvPicPr>
                <a:picLocks noChangeAspect="1" noChangeArrowheads="1"/>
              </p:cNvPicPr>
              <p:nvPr/>
            </p:nvPicPr>
            <p:blipFill>
              <a:blip r:embed="rId5" cstate="print"/>
              <a:srcRect/>
              <a:stretch>
                <a:fillRect/>
              </a:stretch>
            </p:blipFill>
            <p:spPr bwMode="auto">
              <a:xfrm>
                <a:off x="732" y="1413"/>
                <a:ext cx="804" cy="576"/>
              </a:xfrm>
              <a:prstGeom prst="rect">
                <a:avLst/>
              </a:prstGeom>
              <a:noFill/>
              <a:ln w="9525">
                <a:noFill/>
                <a:miter lim="800000"/>
                <a:headEnd/>
                <a:tailEnd/>
              </a:ln>
            </p:spPr>
          </p:pic>
          <p:pic>
            <p:nvPicPr>
              <p:cNvPr id="22" name="Rectangle 10263"/>
              <p:cNvPicPr>
                <a:picLocks noChangeAspect="1" noChangeArrowheads="1"/>
              </p:cNvPicPr>
              <p:nvPr/>
            </p:nvPicPr>
            <p:blipFill>
              <a:blip r:embed="rId6" cstate="print"/>
              <a:srcRect/>
              <a:stretch>
                <a:fillRect/>
              </a:stretch>
            </p:blipFill>
            <p:spPr bwMode="auto">
              <a:xfrm>
                <a:off x="889" y="1056"/>
                <a:ext cx="455" cy="672"/>
              </a:xfrm>
              <a:prstGeom prst="rect">
                <a:avLst/>
              </a:prstGeom>
              <a:noFill/>
              <a:ln w="9525">
                <a:noFill/>
                <a:miter lim="800000"/>
                <a:headEnd/>
                <a:tailEnd/>
              </a:ln>
            </p:spPr>
          </p:pic>
        </p:grpSp>
      </p:grpSp>
      <p:pic>
        <p:nvPicPr>
          <p:cNvPr id="64" name="Picture 21"/>
          <p:cNvPicPr>
            <a:picLocks noChangeAspect="1" noChangeArrowheads="1"/>
          </p:cNvPicPr>
          <p:nvPr/>
        </p:nvPicPr>
        <p:blipFill>
          <a:blip r:embed="rId7" cstate="print"/>
          <a:srcRect/>
          <a:stretch>
            <a:fillRect/>
          </a:stretch>
        </p:blipFill>
        <p:spPr bwMode="auto">
          <a:xfrm>
            <a:off x="2245368" y="3081604"/>
            <a:ext cx="223499" cy="214314"/>
          </a:xfrm>
          <a:prstGeom prst="rect">
            <a:avLst/>
          </a:prstGeom>
          <a:noFill/>
          <a:ln w="9525">
            <a:noFill/>
            <a:miter lim="800000"/>
            <a:headEnd/>
            <a:tailEnd/>
          </a:ln>
        </p:spPr>
      </p:pic>
      <p:pic>
        <p:nvPicPr>
          <p:cNvPr id="65" name="Picture 21"/>
          <p:cNvPicPr>
            <a:picLocks noChangeAspect="1" noChangeArrowheads="1"/>
          </p:cNvPicPr>
          <p:nvPr/>
        </p:nvPicPr>
        <p:blipFill>
          <a:blip r:embed="rId7" cstate="print"/>
          <a:srcRect/>
          <a:stretch>
            <a:fillRect/>
          </a:stretch>
        </p:blipFill>
        <p:spPr bwMode="auto">
          <a:xfrm>
            <a:off x="1949342" y="2939208"/>
            <a:ext cx="223499" cy="214314"/>
          </a:xfrm>
          <a:prstGeom prst="rect">
            <a:avLst/>
          </a:prstGeom>
          <a:noFill/>
          <a:ln w="9525">
            <a:noFill/>
            <a:miter lim="800000"/>
            <a:headEnd/>
            <a:tailEnd/>
          </a:ln>
        </p:spPr>
      </p:pic>
      <p:pic>
        <p:nvPicPr>
          <p:cNvPr id="66" name="Picture 21"/>
          <p:cNvPicPr>
            <a:picLocks noChangeAspect="1" noChangeArrowheads="1"/>
          </p:cNvPicPr>
          <p:nvPr/>
        </p:nvPicPr>
        <p:blipFill>
          <a:blip r:embed="rId7" cstate="print"/>
          <a:srcRect/>
          <a:stretch>
            <a:fillRect/>
          </a:stretch>
        </p:blipFill>
        <p:spPr bwMode="auto">
          <a:xfrm>
            <a:off x="1643042" y="3132704"/>
            <a:ext cx="223499" cy="214314"/>
          </a:xfrm>
          <a:prstGeom prst="rect">
            <a:avLst/>
          </a:prstGeom>
          <a:noFill/>
          <a:ln w="9525">
            <a:noFill/>
            <a:miter lim="800000"/>
            <a:headEnd/>
            <a:tailEnd/>
          </a:ln>
        </p:spPr>
      </p:pic>
      <p:pic>
        <p:nvPicPr>
          <p:cNvPr id="67" name="Picture 21"/>
          <p:cNvPicPr>
            <a:picLocks noChangeAspect="1" noChangeArrowheads="1"/>
          </p:cNvPicPr>
          <p:nvPr/>
        </p:nvPicPr>
        <p:blipFill>
          <a:blip r:embed="rId7" cstate="print"/>
          <a:srcRect/>
          <a:stretch>
            <a:fillRect/>
          </a:stretch>
        </p:blipFill>
        <p:spPr bwMode="auto">
          <a:xfrm>
            <a:off x="1684747" y="3520506"/>
            <a:ext cx="223499" cy="214314"/>
          </a:xfrm>
          <a:prstGeom prst="rect">
            <a:avLst/>
          </a:prstGeom>
          <a:noFill/>
          <a:ln w="9525">
            <a:noFill/>
            <a:miter lim="800000"/>
            <a:headEnd/>
            <a:tailEnd/>
          </a:ln>
        </p:spPr>
      </p:pic>
      <p:pic>
        <p:nvPicPr>
          <p:cNvPr id="68" name="Picture 21"/>
          <p:cNvPicPr>
            <a:picLocks noChangeAspect="1" noChangeArrowheads="1"/>
          </p:cNvPicPr>
          <p:nvPr/>
        </p:nvPicPr>
        <p:blipFill>
          <a:blip r:embed="rId7" cstate="print"/>
          <a:srcRect/>
          <a:stretch>
            <a:fillRect/>
          </a:stretch>
        </p:blipFill>
        <p:spPr bwMode="auto">
          <a:xfrm>
            <a:off x="1940157" y="3621536"/>
            <a:ext cx="223499" cy="214314"/>
          </a:xfrm>
          <a:prstGeom prst="rect">
            <a:avLst/>
          </a:prstGeom>
          <a:noFill/>
          <a:ln w="9525">
            <a:noFill/>
            <a:miter lim="800000"/>
            <a:headEnd/>
            <a:tailEnd/>
          </a:ln>
        </p:spPr>
      </p:pic>
      <p:pic>
        <p:nvPicPr>
          <p:cNvPr id="69" name="Picture 21"/>
          <p:cNvPicPr>
            <a:picLocks noChangeAspect="1" noChangeArrowheads="1"/>
          </p:cNvPicPr>
          <p:nvPr/>
        </p:nvPicPr>
        <p:blipFill>
          <a:blip r:embed="rId7" cstate="print"/>
          <a:srcRect/>
          <a:stretch>
            <a:fillRect/>
          </a:stretch>
        </p:blipFill>
        <p:spPr bwMode="auto">
          <a:xfrm>
            <a:off x="2205361" y="3496538"/>
            <a:ext cx="223499" cy="214314"/>
          </a:xfrm>
          <a:prstGeom prst="rect">
            <a:avLst/>
          </a:prstGeom>
          <a:noFill/>
          <a:ln w="9525">
            <a:noFill/>
            <a:miter lim="800000"/>
            <a:headEnd/>
            <a:tailEnd/>
          </a:ln>
        </p:spPr>
      </p:pic>
      <p:pic>
        <p:nvPicPr>
          <p:cNvPr id="70" name="Picture 21"/>
          <p:cNvPicPr>
            <a:picLocks noChangeAspect="1" noChangeArrowheads="1"/>
          </p:cNvPicPr>
          <p:nvPr/>
        </p:nvPicPr>
        <p:blipFill>
          <a:blip r:embed="rId7" cstate="print"/>
          <a:srcRect/>
          <a:stretch>
            <a:fillRect/>
          </a:stretch>
        </p:blipFill>
        <p:spPr bwMode="auto">
          <a:xfrm>
            <a:off x="5858973" y="3397218"/>
            <a:ext cx="223499" cy="214314"/>
          </a:xfrm>
          <a:prstGeom prst="rect">
            <a:avLst/>
          </a:prstGeom>
          <a:noFill/>
          <a:ln w="9525">
            <a:noFill/>
            <a:miter lim="800000"/>
            <a:headEnd/>
            <a:tailEnd/>
          </a:ln>
        </p:spPr>
      </p:pic>
      <p:pic>
        <p:nvPicPr>
          <p:cNvPr id="71" name="Picture 21"/>
          <p:cNvPicPr>
            <a:picLocks noChangeAspect="1" noChangeArrowheads="1"/>
          </p:cNvPicPr>
          <p:nvPr/>
        </p:nvPicPr>
        <p:blipFill>
          <a:blip r:embed="rId7" cstate="print"/>
          <a:srcRect/>
          <a:stretch>
            <a:fillRect/>
          </a:stretch>
        </p:blipFill>
        <p:spPr bwMode="auto">
          <a:xfrm>
            <a:off x="5633296" y="3000372"/>
            <a:ext cx="223499" cy="214314"/>
          </a:xfrm>
          <a:prstGeom prst="rect">
            <a:avLst/>
          </a:prstGeom>
          <a:noFill/>
          <a:ln w="9525">
            <a:noFill/>
            <a:miter lim="800000"/>
            <a:headEnd/>
            <a:tailEnd/>
          </a:ln>
        </p:spPr>
      </p:pic>
      <p:pic>
        <p:nvPicPr>
          <p:cNvPr id="72" name="Picture 21"/>
          <p:cNvPicPr>
            <a:picLocks noChangeAspect="1" noChangeArrowheads="1"/>
          </p:cNvPicPr>
          <p:nvPr/>
        </p:nvPicPr>
        <p:blipFill>
          <a:blip r:embed="rId7" cstate="print"/>
          <a:srcRect/>
          <a:stretch>
            <a:fillRect/>
          </a:stretch>
        </p:blipFill>
        <p:spPr bwMode="auto">
          <a:xfrm>
            <a:off x="6471093" y="2998662"/>
            <a:ext cx="223499" cy="214314"/>
          </a:xfrm>
          <a:prstGeom prst="rect">
            <a:avLst/>
          </a:prstGeom>
          <a:noFill/>
          <a:ln w="9525">
            <a:noFill/>
            <a:miter lim="800000"/>
            <a:headEnd/>
            <a:tailEnd/>
          </a:ln>
        </p:spPr>
      </p:pic>
      <p:pic>
        <p:nvPicPr>
          <p:cNvPr id="73" name="Picture 21"/>
          <p:cNvPicPr>
            <a:picLocks noChangeAspect="1" noChangeArrowheads="1"/>
          </p:cNvPicPr>
          <p:nvPr/>
        </p:nvPicPr>
        <p:blipFill>
          <a:blip r:embed="rId7" cstate="print"/>
          <a:srcRect/>
          <a:stretch>
            <a:fillRect/>
          </a:stretch>
        </p:blipFill>
        <p:spPr bwMode="auto">
          <a:xfrm>
            <a:off x="7308281" y="3000372"/>
            <a:ext cx="223499" cy="214314"/>
          </a:xfrm>
          <a:prstGeom prst="rect">
            <a:avLst/>
          </a:prstGeom>
          <a:noFill/>
          <a:ln w="9525">
            <a:noFill/>
            <a:miter lim="800000"/>
            <a:headEnd/>
            <a:tailEnd/>
          </a:ln>
        </p:spPr>
      </p:pic>
      <p:pic>
        <p:nvPicPr>
          <p:cNvPr id="74" name="Picture 21"/>
          <p:cNvPicPr>
            <a:picLocks noChangeAspect="1" noChangeArrowheads="1"/>
          </p:cNvPicPr>
          <p:nvPr/>
        </p:nvPicPr>
        <p:blipFill>
          <a:blip r:embed="rId7" cstate="print"/>
          <a:srcRect/>
          <a:stretch>
            <a:fillRect/>
          </a:stretch>
        </p:blipFill>
        <p:spPr bwMode="auto">
          <a:xfrm>
            <a:off x="6694592" y="3398178"/>
            <a:ext cx="223499" cy="214314"/>
          </a:xfrm>
          <a:prstGeom prst="rect">
            <a:avLst/>
          </a:prstGeom>
          <a:noFill/>
          <a:ln w="9525">
            <a:noFill/>
            <a:miter lim="800000"/>
            <a:headEnd/>
            <a:tailEnd/>
          </a:ln>
        </p:spPr>
      </p:pic>
      <p:pic>
        <p:nvPicPr>
          <p:cNvPr id="75" name="Picture 21"/>
          <p:cNvPicPr>
            <a:picLocks noChangeAspect="1" noChangeArrowheads="1"/>
          </p:cNvPicPr>
          <p:nvPr/>
        </p:nvPicPr>
        <p:blipFill>
          <a:blip r:embed="rId7" cstate="print"/>
          <a:srcRect/>
          <a:stretch>
            <a:fillRect/>
          </a:stretch>
        </p:blipFill>
        <p:spPr bwMode="auto">
          <a:xfrm>
            <a:off x="7532869" y="3388384"/>
            <a:ext cx="223499" cy="214314"/>
          </a:xfrm>
          <a:prstGeom prst="rect">
            <a:avLst/>
          </a:prstGeom>
          <a:noFill/>
          <a:ln w="9525">
            <a:noFill/>
            <a:miter lim="800000"/>
            <a:headEnd/>
            <a:tailEnd/>
          </a:ln>
        </p:spPr>
      </p:pic>
      <p:pic>
        <p:nvPicPr>
          <p:cNvPr id="76" name="Picture 8" descr="BizTalkSvr_h_rgb.png"/>
          <p:cNvPicPr>
            <a:picLocks noChangeAspect="1"/>
          </p:cNvPicPr>
          <p:nvPr/>
        </p:nvPicPr>
        <p:blipFill>
          <a:blip r:embed="rId8"/>
          <a:srcRect/>
          <a:stretch>
            <a:fillRect/>
          </a:stretch>
        </p:blipFill>
        <p:spPr bwMode="auto">
          <a:xfrm>
            <a:off x="1694412" y="3336064"/>
            <a:ext cx="714380" cy="154100"/>
          </a:xfrm>
          <a:prstGeom prst="rect">
            <a:avLst/>
          </a:prstGeom>
          <a:noFill/>
          <a:ln w="9525">
            <a:noFill/>
            <a:miter lim="800000"/>
            <a:headEnd/>
            <a:tailEnd/>
          </a:ln>
        </p:spPr>
      </p:pic>
      <p:pic>
        <p:nvPicPr>
          <p:cNvPr id="77" name="Picture 8" descr="BizTalkSvr_h_rgb.png"/>
          <p:cNvPicPr>
            <a:picLocks noChangeAspect="1"/>
          </p:cNvPicPr>
          <p:nvPr/>
        </p:nvPicPr>
        <p:blipFill>
          <a:blip r:embed="rId8"/>
          <a:srcRect/>
          <a:stretch>
            <a:fillRect/>
          </a:stretch>
        </p:blipFill>
        <p:spPr bwMode="auto">
          <a:xfrm>
            <a:off x="6000760" y="3143248"/>
            <a:ext cx="1357322" cy="292790"/>
          </a:xfrm>
          <a:prstGeom prst="rect">
            <a:avLst/>
          </a:prstGeom>
          <a:noFill/>
          <a:ln w="9525">
            <a:noFill/>
            <a:miter lim="800000"/>
            <a:headEnd/>
            <a:tailEnd/>
          </a:ln>
        </p:spPr>
      </p:pic>
    </p:spTree>
    <p:extLst>
      <p:ext uri="{BB962C8B-B14F-4D97-AF65-F5344CB8AC3E}">
        <p14:creationId xmlns:p14="http://schemas.microsoft.com/office/powerpoint/2010/main" val="2748048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What is an adapter?</a:t>
            </a:r>
            <a:endParaRPr lang="sv-SE" dirty="0"/>
          </a:p>
        </p:txBody>
      </p:sp>
      <p:sp>
        <p:nvSpPr>
          <p:cNvPr id="5" name="Content Placeholder 4"/>
          <p:cNvSpPr>
            <a:spLocks noGrp="1"/>
          </p:cNvSpPr>
          <p:nvPr>
            <p:ph idx="1"/>
          </p:nvPr>
        </p:nvSpPr>
        <p:spPr/>
        <p:txBody>
          <a:bodyPr/>
          <a:lstStyle/>
          <a:p>
            <a:r>
              <a:rPr lang="sv-SE" dirty="0"/>
              <a:t>.NET or COM components</a:t>
            </a:r>
          </a:p>
          <a:p>
            <a:r>
              <a:rPr lang="sv-SE" dirty="0"/>
              <a:t>Allows BizTalk to communicate over some kind of protocol with another system</a:t>
            </a:r>
          </a:p>
          <a:p>
            <a:r>
              <a:rPr lang="sv-SE" dirty="0"/>
              <a:t>Can support a one way or two way Message Exchange Pattern (MEP)</a:t>
            </a:r>
          </a:p>
          <a:p>
            <a:r>
              <a:rPr lang="sv-SE" dirty="0"/>
              <a:t>Can handle metadata and </a:t>
            </a:r>
            <a:r>
              <a:rPr lang="sv-SE"/>
              <a:t>message context</a:t>
            </a:r>
            <a:endParaRPr lang="sv-SE" dirty="0"/>
          </a:p>
        </p:txBody>
      </p:sp>
      <p:sp>
        <p:nvSpPr>
          <p:cNvPr id="6" name="Rounded Rectangle 15"/>
          <p:cNvSpPr/>
          <p:nvPr/>
        </p:nvSpPr>
        <p:spPr bwMode="blackWhite">
          <a:xfrm>
            <a:off x="3286116" y="3369934"/>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Tree>
    <p:extLst>
      <p:ext uri="{BB962C8B-B14F-4D97-AF65-F5344CB8AC3E}">
        <p14:creationId xmlns:p14="http://schemas.microsoft.com/office/powerpoint/2010/main" val="1801072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Receive Adapters</a:t>
            </a:r>
            <a:endParaRPr lang="sv-SE" dirty="0"/>
          </a:p>
        </p:txBody>
      </p:sp>
      <p:sp>
        <p:nvSpPr>
          <p:cNvPr id="8" name="Content Placeholder 7"/>
          <p:cNvSpPr>
            <a:spLocks noGrp="1"/>
          </p:cNvSpPr>
          <p:nvPr>
            <p:ph sz="half" idx="1"/>
          </p:nvPr>
        </p:nvSpPr>
        <p:spPr>
          <a:xfrm>
            <a:off x="4648200" y="1484313"/>
            <a:ext cx="4388296" cy="4608512"/>
          </a:xfrm>
        </p:spPr>
        <p:txBody>
          <a:bodyPr/>
          <a:lstStyle/>
          <a:p>
            <a:r>
              <a:rPr lang="sv-SE" sz="2000" dirty="0"/>
              <a:t>Responsible for delivering the message to BizTalk</a:t>
            </a:r>
          </a:p>
          <a:p>
            <a:r>
              <a:rPr lang="sv-SE" sz="2000" dirty="0"/>
              <a:t>Can support OneWay, Request/Response or Asynchronous callback MEPs.</a:t>
            </a:r>
          </a:p>
          <a:p>
            <a:r>
              <a:rPr lang="sv-SE" sz="2000" dirty="0"/>
              <a:t>Can add metadata to the message context before publishing the message to the MessageBox.</a:t>
            </a:r>
          </a:p>
          <a:p>
            <a:endParaRPr lang="sv-SE" dirty="0"/>
          </a:p>
        </p:txBody>
      </p:sp>
      <p:sp>
        <p:nvSpPr>
          <p:cNvPr id="41" name="Rounded Rectangle 7"/>
          <p:cNvSpPr/>
          <p:nvPr/>
        </p:nvSpPr>
        <p:spPr bwMode="blackWhite">
          <a:xfrm>
            <a:off x="859752" y="1561570"/>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2" name="Rounded Rectangle 9"/>
          <p:cNvSpPr/>
          <p:nvPr/>
        </p:nvSpPr>
        <p:spPr bwMode="blackWhite">
          <a:xfrm>
            <a:off x="931190" y="1652680"/>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sp>
        <p:nvSpPr>
          <p:cNvPr id="56" name="Rounded Rectangle 9"/>
          <p:cNvSpPr/>
          <p:nvPr/>
        </p:nvSpPr>
        <p:spPr bwMode="blackWhite">
          <a:xfrm>
            <a:off x="1026931" y="1769969"/>
            <a:ext cx="2357454" cy="24288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Location</a:t>
            </a:r>
          </a:p>
        </p:txBody>
      </p:sp>
      <p:sp>
        <p:nvSpPr>
          <p:cNvPr id="57" name="Rounded Rectangle 12"/>
          <p:cNvSpPr/>
          <p:nvPr/>
        </p:nvSpPr>
        <p:spPr bwMode="blackWhite">
          <a:xfrm>
            <a:off x="1216942" y="4341736"/>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59" name="Rounded Rectangle 15"/>
          <p:cNvSpPr/>
          <p:nvPr/>
        </p:nvSpPr>
        <p:spPr bwMode="blackWhite">
          <a:xfrm>
            <a:off x="1243085" y="2879246"/>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58" name="Rounded Rectangle 15"/>
          <p:cNvSpPr/>
          <p:nvPr/>
        </p:nvSpPr>
        <p:spPr bwMode="blackWhite">
          <a:xfrm>
            <a:off x="1239774" y="2015854"/>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60" name="Bent Arrow 26"/>
          <p:cNvSpPr/>
          <p:nvPr/>
        </p:nvSpPr>
        <p:spPr bwMode="ltGray">
          <a:xfrm flipV="1">
            <a:off x="1931322" y="1412776"/>
            <a:ext cx="1785950" cy="4143405"/>
          </a:xfrm>
          <a:prstGeom prst="bentArrow">
            <a:avLst>
              <a:gd name="adj1" fmla="val 26854"/>
              <a:gd name="adj2" fmla="val 24293"/>
              <a:gd name="adj3" fmla="val 25528"/>
              <a:gd name="adj4" fmla="val 38402"/>
            </a:avLst>
          </a:prstGeom>
          <a:gradFill flip="none" rotWithShape="1">
            <a:gsLst>
              <a:gs pos="50000">
                <a:srgbClr val="BFBFBF">
                  <a:alpha val="0"/>
                </a:srgbClr>
              </a:gs>
              <a:gs pos="100000">
                <a:srgbClr val="EAEAEA"/>
              </a:gs>
            </a:gsLst>
            <a:lin ang="16200000" scaled="1"/>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grpSp>
        <p:nvGrpSpPr>
          <p:cNvPr id="31" name="Grupp 50"/>
          <p:cNvGrpSpPr/>
          <p:nvPr/>
        </p:nvGrpSpPr>
        <p:grpSpPr>
          <a:xfrm>
            <a:off x="3788710" y="4627488"/>
            <a:ext cx="1719394" cy="994437"/>
            <a:chOff x="3500430" y="4500570"/>
            <a:chExt cx="2071702" cy="1285884"/>
          </a:xfrm>
        </p:grpSpPr>
        <p:pic>
          <p:nvPicPr>
            <p:cNvPr id="32" name="Picture 132" descr="Volume01"/>
            <p:cNvPicPr>
              <a:picLocks noChangeAspect="1" noChangeArrowheads="1"/>
            </p:cNvPicPr>
            <p:nvPr/>
          </p:nvPicPr>
          <p:blipFill>
            <a:blip r:embed="rId2"/>
            <a:srcRect/>
            <a:stretch>
              <a:fillRect/>
            </a:stretch>
          </p:blipFill>
          <p:spPr bwMode="auto">
            <a:xfrm>
              <a:off x="3500430" y="4500570"/>
              <a:ext cx="2071702" cy="1285884"/>
            </a:xfrm>
            <a:prstGeom prst="rect">
              <a:avLst/>
            </a:prstGeom>
            <a:noFill/>
          </p:spPr>
        </p:pic>
        <p:sp>
          <p:nvSpPr>
            <p:cNvPr id="33" name="textruta 46"/>
            <p:cNvSpPr txBox="1"/>
            <p:nvPr/>
          </p:nvSpPr>
          <p:spPr>
            <a:xfrm>
              <a:off x="3500430" y="5214950"/>
              <a:ext cx="2071702" cy="338554"/>
            </a:xfrm>
            <a:prstGeom prst="rect">
              <a:avLst/>
            </a:prstGeom>
            <a:noFill/>
          </p:spPr>
          <p:txBody>
            <a:bodyPr wrap="square" rtlCol="0">
              <a:spAutoFit/>
            </a:bodyPr>
            <a:lstStyle/>
            <a:p>
              <a:pPr algn="ctr"/>
              <a:r>
                <a:rPr lang="en-US" dirty="0">
                  <a:solidFill>
                    <a:schemeClr val="tx2">
                      <a:lumMod val="25000"/>
                    </a:schemeClr>
                  </a:solidFill>
                </a:rPr>
                <a:t>Message Box</a:t>
              </a:r>
            </a:p>
          </p:txBody>
        </p:sp>
      </p:grpSp>
    </p:spTree>
    <p:extLst>
      <p:ext uri="{BB962C8B-B14F-4D97-AF65-F5344CB8AC3E}">
        <p14:creationId xmlns:p14="http://schemas.microsoft.com/office/powerpoint/2010/main" val="4211836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Send Adapters</a:t>
            </a:r>
            <a:endParaRPr lang="sv-SE" dirty="0"/>
          </a:p>
        </p:txBody>
      </p:sp>
      <p:sp>
        <p:nvSpPr>
          <p:cNvPr id="5" name="Content Placeholder 4"/>
          <p:cNvSpPr>
            <a:spLocks noGrp="1"/>
          </p:cNvSpPr>
          <p:nvPr>
            <p:ph sz="half" idx="1"/>
          </p:nvPr>
        </p:nvSpPr>
        <p:spPr/>
        <p:txBody>
          <a:bodyPr/>
          <a:lstStyle/>
          <a:p>
            <a:r>
              <a:rPr lang="sv-SE" sz="2400" dirty="0"/>
              <a:t>Responsible for delivering the message from BizTalk to URI.</a:t>
            </a:r>
          </a:p>
          <a:p>
            <a:r>
              <a:rPr lang="sv-SE" sz="2400" dirty="0"/>
              <a:t>Can support OneWay or Solicit/Response MEPs.</a:t>
            </a:r>
          </a:p>
          <a:p>
            <a:r>
              <a:rPr lang="sv-SE" sz="2400" dirty="0"/>
              <a:t>Can use metadata delivered in the message context to make decisions on how to send message.</a:t>
            </a:r>
          </a:p>
          <a:p>
            <a:endParaRPr lang="sv-SE" dirty="0"/>
          </a:p>
        </p:txBody>
      </p:sp>
      <p:sp>
        <p:nvSpPr>
          <p:cNvPr id="36" name="Rounded Rectangle 7"/>
          <p:cNvSpPr/>
          <p:nvPr/>
        </p:nvSpPr>
        <p:spPr bwMode="blackWhite">
          <a:xfrm>
            <a:off x="6249844" y="1357298"/>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37" name="Rounded Rectangle 9"/>
          <p:cNvSpPr/>
          <p:nvPr/>
        </p:nvSpPr>
        <p:spPr bwMode="blackWhite">
          <a:xfrm>
            <a:off x="6321282" y="1448408"/>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sp>
        <p:nvSpPr>
          <p:cNvPr id="38" name="Rounded Rectangle 12"/>
          <p:cNvSpPr/>
          <p:nvPr/>
        </p:nvSpPr>
        <p:spPr bwMode="blackWhite">
          <a:xfrm>
            <a:off x="6629866" y="3532230"/>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40" name="Rounded Rectangle 15"/>
          <p:cNvSpPr/>
          <p:nvPr/>
        </p:nvSpPr>
        <p:spPr bwMode="blackWhite">
          <a:xfrm>
            <a:off x="6633177" y="2674974"/>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39" name="Rounded Rectangle 15"/>
          <p:cNvSpPr/>
          <p:nvPr/>
        </p:nvSpPr>
        <p:spPr bwMode="blackWhite">
          <a:xfrm>
            <a:off x="6629866" y="1811582"/>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54" name="Bent Arrow 27"/>
          <p:cNvSpPr/>
          <p:nvPr/>
        </p:nvSpPr>
        <p:spPr bwMode="ltGray">
          <a:xfrm rot="16200000" flipV="1">
            <a:off x="5592679" y="2557521"/>
            <a:ext cx="3360764" cy="1668342"/>
          </a:xfrm>
          <a:prstGeom prst="bentArrow">
            <a:avLst>
              <a:gd name="adj1" fmla="val 26001"/>
              <a:gd name="adj2" fmla="val 32331"/>
              <a:gd name="adj3" fmla="val 28955"/>
              <a:gd name="adj4" fmla="val 31386"/>
            </a:avLst>
          </a:prstGeom>
          <a:gradFill flip="none" rotWithShape="1">
            <a:gsLst>
              <a:gs pos="50000">
                <a:srgbClr val="BFBFBF">
                  <a:alpha val="0"/>
                </a:srgbClr>
              </a:gs>
              <a:gs pos="100000">
                <a:srgbClr val="EAEAEA"/>
              </a:gs>
            </a:gsLst>
            <a:lin ang="16800000" scaled="0"/>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grpSp>
        <p:nvGrpSpPr>
          <p:cNvPr id="18" name="Grupp 50"/>
          <p:cNvGrpSpPr/>
          <p:nvPr/>
        </p:nvGrpSpPr>
        <p:grpSpPr>
          <a:xfrm>
            <a:off x="4427984" y="4429132"/>
            <a:ext cx="1719394" cy="994437"/>
            <a:chOff x="3500430" y="4500570"/>
            <a:chExt cx="2071702" cy="1285884"/>
          </a:xfrm>
        </p:grpSpPr>
        <p:pic>
          <p:nvPicPr>
            <p:cNvPr id="19" name="Picture 132" descr="Volume01"/>
            <p:cNvPicPr>
              <a:picLocks noChangeAspect="1" noChangeArrowheads="1"/>
            </p:cNvPicPr>
            <p:nvPr/>
          </p:nvPicPr>
          <p:blipFill>
            <a:blip r:embed="rId2"/>
            <a:srcRect/>
            <a:stretch>
              <a:fillRect/>
            </a:stretch>
          </p:blipFill>
          <p:spPr bwMode="auto">
            <a:xfrm>
              <a:off x="3500430" y="4500570"/>
              <a:ext cx="2071702" cy="1285884"/>
            </a:xfrm>
            <a:prstGeom prst="rect">
              <a:avLst/>
            </a:prstGeom>
            <a:noFill/>
          </p:spPr>
        </p:pic>
        <p:sp>
          <p:nvSpPr>
            <p:cNvPr id="20" name="textruta 46"/>
            <p:cNvSpPr txBox="1"/>
            <p:nvPr/>
          </p:nvSpPr>
          <p:spPr>
            <a:xfrm>
              <a:off x="3500430" y="5214950"/>
              <a:ext cx="2071702" cy="338554"/>
            </a:xfrm>
            <a:prstGeom prst="rect">
              <a:avLst/>
            </a:prstGeom>
            <a:noFill/>
          </p:spPr>
          <p:txBody>
            <a:bodyPr wrap="square" rtlCol="0">
              <a:spAutoFit/>
            </a:bodyPr>
            <a:lstStyle/>
            <a:p>
              <a:pPr algn="ctr"/>
              <a:r>
                <a:rPr lang="en-US" dirty="0">
                  <a:solidFill>
                    <a:schemeClr val="tx2">
                      <a:lumMod val="25000"/>
                    </a:schemeClr>
                  </a:solidFill>
                </a:rPr>
                <a:t>Message Box</a:t>
              </a:r>
            </a:p>
          </p:txBody>
        </p:sp>
      </p:grpSp>
    </p:spTree>
    <p:extLst>
      <p:ext uri="{BB962C8B-B14F-4D97-AF65-F5344CB8AC3E}">
        <p14:creationId xmlns:p14="http://schemas.microsoft.com/office/powerpoint/2010/main" val="259441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Where do I get adapters?</a:t>
            </a:r>
            <a:endParaRPr lang="sv-SE" dirty="0"/>
          </a:p>
        </p:txBody>
      </p:sp>
      <p:sp>
        <p:nvSpPr>
          <p:cNvPr id="3" name="Content Placeholder 2"/>
          <p:cNvSpPr>
            <a:spLocks noGrp="1"/>
          </p:cNvSpPr>
          <p:nvPr>
            <p:ph idx="1"/>
          </p:nvPr>
        </p:nvSpPr>
        <p:spPr/>
        <p:txBody>
          <a:bodyPr/>
          <a:lstStyle/>
          <a:p>
            <a:r>
              <a:rPr lang="sv-SE" dirty="0"/>
              <a:t>Out of the box – delivered with BizTalk</a:t>
            </a:r>
          </a:p>
          <a:p>
            <a:r>
              <a:rPr lang="sv-SE" dirty="0"/>
              <a:t>Extra adapters (</a:t>
            </a:r>
            <a:r>
              <a:rPr lang="sv-SE" dirty="0" err="1"/>
              <a:t>comes</a:t>
            </a:r>
            <a:r>
              <a:rPr lang="sv-SE" dirty="0"/>
              <a:t> </a:t>
            </a:r>
            <a:r>
              <a:rPr lang="sv-SE" dirty="0" err="1"/>
              <a:t>with</a:t>
            </a:r>
            <a:r>
              <a:rPr lang="sv-SE" dirty="0"/>
              <a:t> BizTalk installation media)</a:t>
            </a:r>
          </a:p>
          <a:p>
            <a:pPr lvl="1"/>
            <a:r>
              <a:rPr lang="sv-SE" dirty="0"/>
              <a:t>Line of Business Adapters (WCF adapters)</a:t>
            </a:r>
          </a:p>
          <a:p>
            <a:pPr lvl="1"/>
            <a:r>
              <a:rPr lang="sv-SE" dirty="0"/>
              <a:t>Adapters for Enterprise </a:t>
            </a:r>
            <a:r>
              <a:rPr lang="sv-SE" dirty="0" err="1"/>
              <a:t>Applications</a:t>
            </a:r>
            <a:endParaRPr lang="sv-SE" dirty="0"/>
          </a:p>
          <a:p>
            <a:pPr lvl="1"/>
            <a:r>
              <a:rPr lang="sv-SE" dirty="0" err="1"/>
              <a:t>Host</a:t>
            </a:r>
            <a:r>
              <a:rPr lang="sv-SE" dirty="0"/>
              <a:t> </a:t>
            </a:r>
            <a:r>
              <a:rPr lang="sv-SE" dirty="0" err="1"/>
              <a:t>Integation</a:t>
            </a:r>
            <a:r>
              <a:rPr lang="sv-SE" dirty="0"/>
              <a:t> Adapters</a:t>
            </a:r>
          </a:p>
          <a:p>
            <a:r>
              <a:rPr lang="sv-SE" dirty="0" err="1"/>
              <a:t>Offered</a:t>
            </a:r>
            <a:r>
              <a:rPr lang="sv-SE" dirty="0"/>
              <a:t> by </a:t>
            </a:r>
            <a:r>
              <a:rPr lang="sv-SE" dirty="0" err="1"/>
              <a:t>third</a:t>
            </a:r>
            <a:r>
              <a:rPr lang="sv-SE" dirty="0"/>
              <a:t> party </a:t>
            </a:r>
            <a:r>
              <a:rPr lang="sv-SE" dirty="0" err="1"/>
              <a:t>ISV’s</a:t>
            </a:r>
            <a:r>
              <a:rPr lang="sv-SE" dirty="0"/>
              <a:t>.</a:t>
            </a:r>
          </a:p>
          <a:p>
            <a:pPr lvl="1"/>
            <a:r>
              <a:rPr lang="sv-SE" dirty="0"/>
              <a:t>For example /n software</a:t>
            </a:r>
          </a:p>
          <a:p>
            <a:r>
              <a:rPr lang="sv-SE" dirty="0"/>
              <a:t>Through the community</a:t>
            </a:r>
          </a:p>
          <a:p>
            <a:pPr lvl="1"/>
            <a:r>
              <a:rPr lang="sv-SE" dirty="0"/>
              <a:t>For example the SFTP, null, Tcp/ip, TALK adapters, among others.</a:t>
            </a:r>
          </a:p>
          <a:p>
            <a:r>
              <a:rPr lang="sv-SE" dirty="0"/>
              <a:t>Custom Adapters</a:t>
            </a:r>
          </a:p>
          <a:p>
            <a:pPr lvl="1"/>
            <a:r>
              <a:rPr lang="sv-SE" dirty="0"/>
              <a:t>Build it yourself using one of the available framworks.</a:t>
            </a:r>
          </a:p>
        </p:txBody>
      </p:sp>
    </p:spTree>
    <p:extLst>
      <p:ext uri="{BB962C8B-B14F-4D97-AF65-F5344CB8AC3E}">
        <p14:creationId xmlns:p14="http://schemas.microsoft.com/office/powerpoint/2010/main" val="2935155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88.8|8.8|1.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npassad Addskills Theme">
  <a:themeElements>
    <a:clrScheme name="© 2008 Logica Slide Master 1">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fontScheme name="© 2008 Logica Slide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bg2"/>
          </a:buClr>
          <a:buSzTx/>
          <a:buFontTx/>
          <a:buNone/>
          <a:tabLst/>
          <a:defRPr kumimoji="0" lang="de-DE"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bg2"/>
          </a:buClr>
          <a:buSzTx/>
          <a:buFontTx/>
          <a:buNone/>
          <a:tabLst/>
          <a:defRPr kumimoji="0" lang="de-DE" sz="1600" b="0" i="0" u="none" strike="noStrike" cap="none" normalizeH="0" baseline="0" smtClean="0">
            <a:ln>
              <a:noFill/>
            </a:ln>
            <a:solidFill>
              <a:schemeClr val="tx1"/>
            </a:solidFill>
            <a:effectLst/>
            <a:latin typeface="Arial" charset="0"/>
          </a:defRPr>
        </a:defPPr>
      </a:lstStyle>
    </a:lnDef>
  </a:objectDefaults>
  <a:extraClrSchemeLst>
    <a:extraClrScheme>
      <a:clrScheme name="© 2008 Logica Slide Master 1">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fault.potx" id="{50080178-9A08-4EFD-9B63-B252A6E24CE2}" vid="{E87812AB-6A0B-4E42-B8B8-4F8BBA431F6F}"/>
    </a:ext>
  </a:extLst>
</a:theme>
</file>

<file path=ppt/theme/theme3.xml><?xml version="1.0" encoding="utf-8"?>
<a:theme xmlns:a="http://schemas.openxmlformats.org/drawingml/2006/main" name="Office Theme">
  <a:themeElements>
    <a:clrScheme name="">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2009-11-13T23:08:29Z</outs:dateTime>
      <outs:isPinned>true</outs:isPinned>
    </outs:relatedDate>
    <outs:relatedDate>
      <outs:type>2</outs:type>
      <outs:displayName>Created</outs:displayName>
      <outs:dateTime>2009-03-09T21:00:21Z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hedbergjh</outs:displayName>
          <outs:accountName/>
        </outs:relatedPerson>
      </outs:people>
      <outs:source>0</outs:source>
      <outs:isPinned>true</outs:isPinned>
    </outs:relatedPeopleItem>
    <outs:relatedPeopleItem>
      <outs:category>Last modified by</outs:category>
      <outs:people>
        <outs:relatedPerson>
          <outs:displayName>Hedberg, Johan</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456EABD5-34AD-42C3-961A-905E52F76613}">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Logica Slide Template 08</Template>
  <TotalTime>10148</TotalTime>
  <Words>1168</Words>
  <Application>Microsoft Office PowerPoint</Application>
  <PresentationFormat>On-screen Show (4:3)</PresentationFormat>
  <Paragraphs>279</Paragraphs>
  <Slides>27</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Arial</vt:lpstr>
      <vt:lpstr>Calibri</vt:lpstr>
      <vt:lpstr>Calibri Light</vt:lpstr>
      <vt:lpstr>Segoe</vt:lpstr>
      <vt:lpstr>Segoe UI</vt:lpstr>
      <vt:lpstr>Trebuchet MS</vt:lpstr>
      <vt:lpstr>Verdana</vt:lpstr>
      <vt:lpstr>Wingdings</vt:lpstr>
      <vt:lpstr>Office Theme</vt:lpstr>
      <vt:lpstr>Anpassad Addskills Theme</vt:lpstr>
      <vt:lpstr>Developing Integration Solutions using Microsoft BizTalk Server 2016</vt:lpstr>
      <vt:lpstr>Course Outline</vt:lpstr>
      <vt:lpstr>Lesson 1: Introduction to Adapters</vt:lpstr>
      <vt:lpstr>What role does adapters play?</vt:lpstr>
      <vt:lpstr>Where are adapters placed?</vt:lpstr>
      <vt:lpstr>What is an adapter?</vt:lpstr>
      <vt:lpstr>Receive Adapters</vt:lpstr>
      <vt:lpstr>Send Adapters</vt:lpstr>
      <vt:lpstr>Where do I get adapters?</vt:lpstr>
      <vt:lpstr>Different kinds of adapters</vt:lpstr>
      <vt:lpstr>BizTalk Adapters and Accelerators</vt:lpstr>
      <vt:lpstr>Protocol adapters</vt:lpstr>
      <vt:lpstr>Demo</vt:lpstr>
      <vt:lpstr>Application adapters</vt:lpstr>
      <vt:lpstr>Application adapters</vt:lpstr>
      <vt:lpstr>Installing additional adapters</vt:lpstr>
      <vt:lpstr>Demo</vt:lpstr>
      <vt:lpstr>Lesson 2: Custom Adapters</vt:lpstr>
      <vt:lpstr>Custom Adapters</vt:lpstr>
      <vt:lpstr>Summary</vt:lpstr>
      <vt:lpstr>Q &amp; A</vt:lpstr>
      <vt:lpstr>BTSHOL07b Integration with Azure Logic Apps</vt:lpstr>
      <vt:lpstr>BTSHOL07b Integration with Azure Logic Apps</vt:lpstr>
      <vt:lpstr>BTSHOL07b Integration with Azure Logic Apps</vt:lpstr>
      <vt:lpstr>What is a Queue and what is a Topic</vt:lpstr>
      <vt:lpstr>Hands-On-Labs</vt:lpstr>
      <vt:lpstr>Quiz</vt:lpstr>
    </vt:vector>
  </TitlesOfParts>
  <Company>WM-Data 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Allmännt</dc:title>
  <dc:creator>hedbergjh</dc:creator>
  <cp:lastModifiedBy>Mikael Håkansson</cp:lastModifiedBy>
  <cp:revision>336</cp:revision>
  <dcterms:created xsi:type="dcterms:W3CDTF">2009-03-09T21:00:21Z</dcterms:created>
  <dcterms:modified xsi:type="dcterms:W3CDTF">2016-12-16T12:50:43Z</dcterms:modified>
  <cp:category>Sales &amp; Marketing</cp:category>
</cp:coreProperties>
</file>