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2"/>
  </p:notesMasterIdLst>
  <p:sldIdLst>
    <p:sldId id="257" r:id="rId5"/>
    <p:sldId id="441" r:id="rId6"/>
    <p:sldId id="490" r:id="rId7"/>
    <p:sldId id="497" r:id="rId8"/>
    <p:sldId id="492" r:id="rId9"/>
    <p:sldId id="544" r:id="rId10"/>
    <p:sldId id="496" r:id="rId11"/>
    <p:sldId id="493" r:id="rId12"/>
    <p:sldId id="498" r:id="rId13"/>
    <p:sldId id="494" r:id="rId14"/>
    <p:sldId id="499" r:id="rId15"/>
    <p:sldId id="495" r:id="rId16"/>
    <p:sldId id="500" r:id="rId17"/>
    <p:sldId id="501" r:id="rId18"/>
    <p:sldId id="502" r:id="rId19"/>
    <p:sldId id="504" r:id="rId20"/>
    <p:sldId id="503" r:id="rId21"/>
    <p:sldId id="505" r:id="rId22"/>
    <p:sldId id="506" r:id="rId23"/>
    <p:sldId id="520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15" r:id="rId32"/>
    <p:sldId id="516" r:id="rId33"/>
    <p:sldId id="514" r:id="rId34"/>
    <p:sldId id="518" r:id="rId35"/>
    <p:sldId id="517" r:id="rId36"/>
    <p:sldId id="523" r:id="rId37"/>
    <p:sldId id="524" r:id="rId38"/>
    <p:sldId id="525" r:id="rId39"/>
    <p:sldId id="521" r:id="rId40"/>
    <p:sldId id="522" r:id="rId41"/>
    <p:sldId id="529" r:id="rId42"/>
    <p:sldId id="530" r:id="rId43"/>
    <p:sldId id="526" r:id="rId44"/>
    <p:sldId id="531" r:id="rId45"/>
    <p:sldId id="537" r:id="rId46"/>
    <p:sldId id="532" r:id="rId47"/>
    <p:sldId id="533" r:id="rId48"/>
    <p:sldId id="534" r:id="rId49"/>
    <p:sldId id="536" r:id="rId50"/>
    <p:sldId id="538" r:id="rId51"/>
    <p:sldId id="539" r:id="rId52"/>
    <p:sldId id="540" r:id="rId53"/>
    <p:sldId id="541" r:id="rId54"/>
    <p:sldId id="543" r:id="rId55"/>
    <p:sldId id="542" r:id="rId56"/>
    <p:sldId id="527" r:id="rId57"/>
    <p:sldId id="519" r:id="rId58"/>
    <p:sldId id="488" r:id="rId59"/>
    <p:sldId id="319" r:id="rId60"/>
    <p:sldId id="31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9A9A59-8592-44C1-AACC-CC1A4C9BB74F}">
          <p14:sldIdLst>
            <p14:sldId id="257"/>
            <p14:sldId id="441"/>
          </p14:sldIdLst>
        </p14:section>
        <p14:section name="Main Section" id="{74482BBA-7A12-4BC9-9F9C-8732C2C3C69F}">
          <p14:sldIdLst>
            <p14:sldId id="490"/>
            <p14:sldId id="497"/>
            <p14:sldId id="492"/>
            <p14:sldId id="544"/>
            <p14:sldId id="496"/>
            <p14:sldId id="493"/>
            <p14:sldId id="498"/>
            <p14:sldId id="494"/>
            <p14:sldId id="499"/>
            <p14:sldId id="495"/>
            <p14:sldId id="500"/>
            <p14:sldId id="501"/>
            <p14:sldId id="502"/>
            <p14:sldId id="504"/>
            <p14:sldId id="503"/>
            <p14:sldId id="505"/>
            <p14:sldId id="506"/>
            <p14:sldId id="520"/>
            <p14:sldId id="507"/>
            <p14:sldId id="508"/>
            <p14:sldId id="509"/>
            <p14:sldId id="510"/>
            <p14:sldId id="511"/>
            <p14:sldId id="512"/>
            <p14:sldId id="513"/>
            <p14:sldId id="515"/>
            <p14:sldId id="516"/>
            <p14:sldId id="514"/>
            <p14:sldId id="518"/>
            <p14:sldId id="517"/>
            <p14:sldId id="523"/>
            <p14:sldId id="524"/>
            <p14:sldId id="525"/>
            <p14:sldId id="521"/>
            <p14:sldId id="522"/>
            <p14:sldId id="529"/>
            <p14:sldId id="530"/>
            <p14:sldId id="526"/>
            <p14:sldId id="531"/>
            <p14:sldId id="537"/>
            <p14:sldId id="532"/>
            <p14:sldId id="533"/>
            <p14:sldId id="534"/>
            <p14:sldId id="536"/>
            <p14:sldId id="538"/>
            <p14:sldId id="539"/>
            <p14:sldId id="540"/>
            <p14:sldId id="541"/>
            <p14:sldId id="543"/>
            <p14:sldId id="542"/>
            <p14:sldId id="527"/>
            <p14:sldId id="519"/>
            <p14:sldId id="488"/>
          </p14:sldIdLst>
        </p14:section>
        <p14:section name="End Credits" id="{4D55CC82-96E3-4467-B3EB-D7E8F7998C34}">
          <p14:sldIdLst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9EC"/>
    <a:srgbClr val="8A2BE2"/>
    <a:srgbClr val="000080"/>
    <a:srgbClr val="8B0000"/>
    <a:srgbClr val="0000FF"/>
    <a:srgbClr val="FF99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1" autoAdjust="0"/>
    <p:restoredTop sz="80135" autoAdjust="0"/>
  </p:normalViewPr>
  <p:slideViewPr>
    <p:cSldViewPr snapToGrid="0" showGuides="1">
      <p:cViewPr varScale="1">
        <p:scale>
          <a:sx n="74" d="100"/>
          <a:sy n="74" d="100"/>
        </p:scale>
        <p:origin x="135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Dawson" userId="439f1389f21a368f" providerId="LiveId" clId="{C0C9450A-871D-48F4-B13C-91A0E1DB332A}"/>
    <pc:docChg chg="modSld">
      <pc:chgData name="Andy Dawson" userId="439f1389f21a368f" providerId="LiveId" clId="{C0C9450A-871D-48F4-B13C-91A0E1DB332A}" dt="2019-03-22T21:34:29.554" v="9" actId="20577"/>
      <pc:docMkLst>
        <pc:docMk/>
      </pc:docMkLst>
      <pc:sldChg chg="modSp">
        <pc:chgData name="Andy Dawson" userId="439f1389f21a368f" providerId="LiveId" clId="{C0C9450A-871D-48F4-B13C-91A0E1DB332A}" dt="2019-03-22T21:34:29.554" v="9" actId="20577"/>
        <pc:sldMkLst>
          <pc:docMk/>
          <pc:sldMk cId="541529789" sldId="501"/>
        </pc:sldMkLst>
        <pc:spChg chg="mod">
          <ac:chgData name="Andy Dawson" userId="439f1389f21a368f" providerId="LiveId" clId="{C0C9450A-871D-48F4-B13C-91A0E1DB332A}" dt="2019-03-22T21:34:29.554" v="9" actId="20577"/>
          <ac:spMkLst>
            <pc:docMk/>
            <pc:sldMk cId="541529789" sldId="501"/>
            <ac:spMk id="3" creationId="{3335235E-886E-4A4C-A34A-88AB72F8D0D6}"/>
          </ac:spMkLst>
        </pc:spChg>
      </pc:sldChg>
    </pc:docChg>
  </pc:docChgLst>
  <pc:docChgLst>
    <pc:chgData userId="439f1389f21a368f" providerId="LiveId" clId="{2922BB5A-0382-4233-9B17-79EE1234F12C}"/>
  </pc:docChgLst>
  <pc:docChgLst>
    <pc:chgData name="Andy Dawson" userId="439f1389f21a368f" providerId="LiveId" clId="{EE61375B-D410-418F-AC32-4D2890C10373}"/>
  </pc:docChgLst>
  <pc:docChgLst>
    <pc:chgData name="Andy Dawson" userId="439f1389f21a368f" providerId="LiveId" clId="{3D096E98-1064-49C9-8418-A5D7616008F2}"/>
  </pc:docChgLst>
  <pc:docChgLst>
    <pc:chgData name="Andy Dawson" userId="439f1389f21a368f" providerId="LiveId" clId="{97463431-C5BB-4FC4-A8F5-FA58BEAD266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545AF-72B9-46FF-9B44-EF0A06F170D4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31B9F-8AD3-40C2-8D8B-ED4316966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25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Limited number of commands, (although a few are not listed above), so can list them here</a:t>
            </a:r>
          </a:p>
          <a:p>
            <a:r>
              <a:rPr lang="en-GB" dirty="0"/>
              <a:t>Theme generator is at aka.ms/</a:t>
            </a:r>
            <a:r>
              <a:rPr lang="en-GB" dirty="0" err="1"/>
              <a:t>spthemebuilder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1B9F-8AD3-40C2-8D8B-ED43169664D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9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everything is covered by this, e.g. the creation of a new site collection has only just been added!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1B9F-8AD3-40C2-8D8B-ED43169664D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926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See, I told you that you have to do everything yourself!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1B9F-8AD3-40C2-8D8B-ED43169664D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42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that assume that all scripts have a connection block at the 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1B9F-8AD3-40C2-8D8B-ED43169664D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3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Note: Async</a:t>
            </a:r>
          </a:p>
          <a:p>
            <a:r>
              <a:rPr lang="en-GB" dirty="0"/>
              <a:t>SP PnP PowerShell had this as a beta feature for quite a while</a:t>
            </a:r>
          </a:p>
          <a:p>
            <a:r>
              <a:rPr lang="en-GB" dirty="0"/>
              <a:t>Note that New-</a:t>
            </a:r>
            <a:r>
              <a:rPr lang="en-GB" dirty="0" err="1"/>
              <a:t>PnPTenantSite</a:t>
            </a:r>
            <a:r>
              <a:rPr lang="en-GB" dirty="0"/>
              <a:t> allows only a limited set of </a:t>
            </a:r>
            <a:r>
              <a:rPr lang="en-GB" dirty="0" err="1"/>
              <a:t>Lcids</a:t>
            </a:r>
            <a:r>
              <a:rPr lang="en-GB" dirty="0"/>
              <a:t> at site collection creation. Can then be changed following creation.</a:t>
            </a:r>
          </a:p>
          <a:p>
            <a:r>
              <a:rPr lang="en-GB" dirty="0"/>
              <a:t>$web = $</a:t>
            </a:r>
            <a:r>
              <a:rPr lang="en-GB" dirty="0" err="1"/>
              <a:t>ctx.Web</a:t>
            </a:r>
            <a:r>
              <a:rPr lang="en-GB" dirty="0"/>
              <a:t>;</a:t>
            </a:r>
          </a:p>
          <a:p>
            <a:r>
              <a:rPr lang="en-GB" dirty="0"/>
              <a:t>$</a:t>
            </a:r>
            <a:r>
              <a:rPr lang="en-GB" dirty="0" err="1"/>
              <a:t>ctx.Load</a:t>
            </a:r>
            <a:r>
              <a:rPr lang="en-GB" dirty="0"/>
              <a:t>($web);</a:t>
            </a:r>
          </a:p>
          <a:p>
            <a:r>
              <a:rPr lang="en-GB" dirty="0"/>
              <a:t>$</a:t>
            </a:r>
            <a:r>
              <a:rPr lang="en-GB" dirty="0" err="1"/>
              <a:t>ctx.ExecuteQuery</a:t>
            </a:r>
            <a:r>
              <a:rPr lang="en-GB" dirty="0"/>
              <a:t>();</a:t>
            </a:r>
          </a:p>
          <a:p>
            <a:r>
              <a:rPr lang="en-GB" dirty="0"/>
              <a:t>$</a:t>
            </a:r>
            <a:r>
              <a:rPr lang="en-GB" dirty="0" err="1"/>
              <a:t>web.RegionalSettings.LocaleId</a:t>
            </a:r>
            <a:r>
              <a:rPr lang="en-GB" dirty="0"/>
              <a:t> = 2057;</a:t>
            </a:r>
          </a:p>
          <a:p>
            <a:r>
              <a:rPr lang="en-GB" dirty="0"/>
              <a:t>$</a:t>
            </a:r>
            <a:r>
              <a:rPr lang="en-GB" dirty="0" err="1"/>
              <a:t>web.Update</a:t>
            </a:r>
            <a:r>
              <a:rPr lang="en-GB" dirty="0"/>
              <a:t>();</a:t>
            </a:r>
          </a:p>
          <a:p>
            <a:r>
              <a:rPr lang="en-GB" dirty="0"/>
              <a:t>$</a:t>
            </a:r>
            <a:r>
              <a:rPr lang="en-GB" dirty="0" err="1"/>
              <a:t>ctx.ExecuteQuery</a:t>
            </a:r>
            <a:r>
              <a:rPr lang="en-GB" dirty="0"/>
              <a:t>();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1B9F-8AD3-40C2-8D8B-ED43169664D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057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</a:t>
            </a:r>
            <a:r>
              <a:rPr lang="en-GB" dirty="0" err="1"/>
              <a:t>async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1B9F-8AD3-40C2-8D8B-ED43169664D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50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1B9F-8AD3-40C2-8D8B-ED43169664D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7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1850" y="3646446"/>
            <a:ext cx="10515600" cy="173006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831850" y="5403499"/>
            <a:ext cx="10515600" cy="1131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5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chard Fenne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Richard Fennell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86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1748957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richardfennell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26792" y="3557290"/>
            <a:ext cx="3338009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rfennell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78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0732" y="3557290"/>
            <a:ext cx="1559897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8" y="1560655"/>
            <a:ext cx="1986927" cy="514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0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72432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74783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71305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2713053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535424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8535424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077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982666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99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4653611"/>
            <a:ext cx="10515600" cy="1730064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Citation</a:t>
            </a:r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543340"/>
            <a:ext cx="10515600" cy="4002156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solidFill>
                  <a:srgbClr val="21B9E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99429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8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59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87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390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chnolog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51" y="3544448"/>
            <a:ext cx="3247415" cy="1855665"/>
          </a:xfrm>
          <a:prstGeom prst="rect">
            <a:avLst/>
          </a:prstGeom>
        </p:spPr>
      </p:pic>
      <p:pic>
        <p:nvPicPr>
          <p:cNvPr id="20" name="Picture 1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78" y="1371384"/>
            <a:ext cx="3084946" cy="13918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94" y="3990707"/>
            <a:ext cx="3069030" cy="977877"/>
          </a:xfrm>
          <a:prstGeom prst="rect">
            <a:avLst/>
          </a:prstGeom>
        </p:spPr>
      </p:pic>
      <p:pic>
        <p:nvPicPr>
          <p:cNvPr id="21" name="Picture 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986" y="3702911"/>
            <a:ext cx="2335956" cy="4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5809170"/>
            <a:ext cx="2280406" cy="45530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4332398"/>
            <a:ext cx="3122692" cy="5063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11"/>
          <a:stretch/>
        </p:blipFill>
        <p:spPr bwMode="auto">
          <a:xfrm>
            <a:off x="1052986" y="1503126"/>
            <a:ext cx="1916918" cy="4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C:\Users\rik\Pictures\BizTalk_h_rgb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86" y="5025732"/>
            <a:ext cx="1459945" cy="55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2220910"/>
            <a:ext cx="3810000" cy="4191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3015987"/>
            <a:ext cx="2763527" cy="417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4" y="904892"/>
            <a:ext cx="2959700" cy="4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4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060979" y="1170679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blogs.blackmarble.co.uk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60979" y="218234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+44 (0)1274 300175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060979" y="31884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@</a:t>
            </a:r>
            <a:r>
              <a:rPr lang="en-GB" sz="1800" dirty="0" err="1">
                <a:latin typeface="Segoe UI Light" pitchFamily="34" charset="0"/>
              </a:rPr>
              <a:t>blackmarble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060979" y="419452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 Ltd.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60979" y="52006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4995887"/>
            <a:ext cx="778780" cy="77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1977621"/>
            <a:ext cx="778780" cy="778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971533"/>
            <a:ext cx="778780" cy="77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2983709"/>
            <a:ext cx="778780" cy="778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3989797"/>
            <a:ext cx="778780" cy="778780"/>
          </a:xfrm>
          <a:prstGeom prst="rect">
            <a:avLst/>
          </a:prstGeom>
        </p:spPr>
      </p:pic>
      <p:pic>
        <p:nvPicPr>
          <p:cNvPr id="15" name="Picture 14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24" y="3332138"/>
            <a:ext cx="5381327" cy="17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3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088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3393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092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887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6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815" y="3579541"/>
            <a:ext cx="8084635" cy="1852729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459259"/>
            <a:ext cx="8084635" cy="908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68719" y="2538297"/>
            <a:ext cx="1939059" cy="382905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6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888405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88840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</p:spTree>
    <p:extLst>
      <p:ext uri="{BB962C8B-B14F-4D97-AF65-F5344CB8AC3E}">
        <p14:creationId xmlns:p14="http://schemas.microsoft.com/office/powerpoint/2010/main" val="20754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MV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LinkedIn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Andy Dawson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1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818603" y="3557290"/>
            <a:ext cx="3600198" cy="3683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adawson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4" y="1861219"/>
            <a:ext cx="2417018" cy="46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ccardo Viglian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Riccardo Viglianisi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9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CaptainShmaser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01382" y="3557290"/>
            <a:ext cx="3414068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rviglianisi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3" y="1504109"/>
            <a:ext cx="1821734" cy="50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9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ccardo Viglian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Rik Hepworth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9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rikhepworth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01381" y="3557290"/>
            <a:ext cx="3512039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rhepworth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3" y="1756983"/>
            <a:ext cx="2699120" cy="48226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ert Hog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Robert Hogg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10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1618328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roberthogg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10099" y="3557290"/>
            <a:ext cx="3448030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blogs.blackmarble.co.uk/blogs/boss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32325" y="3557290"/>
            <a:ext cx="1424196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6" y="1967594"/>
            <a:ext cx="2883998" cy="4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8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41502"/>
            <a:ext cx="12192000" cy="369332"/>
            <a:chOff x="0" y="932934"/>
            <a:chExt cx="12192000" cy="36933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969818"/>
              <a:ext cx="12192000" cy="2955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052945" y="932934"/>
              <a:ext cx="2161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+44 1274 300 175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8977746" y="932934"/>
              <a:ext cx="216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blackmarble.com</a:t>
              </a: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0" y="6575822"/>
            <a:ext cx="12192000" cy="291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5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6" r:id="rId5"/>
    <p:sldLayoutId id="2147483670" r:id="rId6"/>
    <p:sldLayoutId id="2147483671" r:id="rId7"/>
    <p:sldLayoutId id="2147483673" r:id="rId8"/>
    <p:sldLayoutId id="2147483667" r:id="rId9"/>
    <p:sldLayoutId id="2147483672" r:id="rId10"/>
    <p:sldLayoutId id="2147483661" r:id="rId11"/>
    <p:sldLayoutId id="2147483665" r:id="rId12"/>
    <p:sldLayoutId id="2147483664" r:id="rId13"/>
    <p:sldLayoutId id="2147483652" r:id="rId14"/>
    <p:sldLayoutId id="2147483653" r:id="rId15"/>
    <p:sldLayoutId id="2147483654" r:id="rId16"/>
    <p:sldLayoutId id="2147483655" r:id="rId17"/>
    <p:sldLayoutId id="2147483662" r:id="rId18"/>
    <p:sldLayoutId id="2147483663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B9E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3558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rePoint/PnP-PowerShe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ffice.com/" TargetMode="External"/><Relationship Id="rId2" Type="http://schemas.openxmlformats.org/officeDocument/2006/relationships/hyperlink" Target="https://www.nuget.org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community.microsoft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office.com/sharepoin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/>
              <a:t>SharePoint Online Automation Using PowerShell - A Beginner’s Guide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Andy Dawson MVP</a:t>
            </a:r>
          </a:p>
        </p:txBody>
      </p:sp>
    </p:spTree>
    <p:extLst>
      <p:ext uri="{BB962C8B-B14F-4D97-AF65-F5344CB8AC3E}">
        <p14:creationId xmlns:p14="http://schemas.microsoft.com/office/powerpoint/2010/main" val="3158612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26FF-6E24-49E8-9A9E-F76FD316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Site Collection Admin GUI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9A37-60C3-400E-BC2C-9AB66DF5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AC851-816F-4F75-A04B-4329A923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46" y="0"/>
            <a:ext cx="11433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5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DEEA-8D1B-445E-8295-874E14FB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EAD1-A4EB-4F73-98EC-8F6D58F82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Library level</a:t>
            </a:r>
          </a:p>
          <a:p>
            <a:pPr lvl="1"/>
            <a:r>
              <a:rPr lang="en-GB" dirty="0"/>
              <a:t>Configuration of items at the library level includes:</a:t>
            </a:r>
          </a:p>
          <a:p>
            <a:pPr marL="457200" lvl="1" indent="0">
              <a:buNone/>
            </a:pPr>
            <a:r>
              <a:rPr lang="en-GB" dirty="0"/>
              <a:t>	Versioning settings</a:t>
            </a:r>
          </a:p>
          <a:p>
            <a:pPr marL="457200" lvl="1" indent="0">
              <a:buNone/>
            </a:pPr>
            <a:r>
              <a:rPr lang="en-GB" dirty="0"/>
              <a:t>	Library/folder/item permissions</a:t>
            </a:r>
          </a:p>
          <a:p>
            <a:pPr marL="457200" lvl="1" indent="0">
              <a:buNone/>
            </a:pPr>
            <a:r>
              <a:rPr lang="en-GB" dirty="0"/>
              <a:t>	Manipulation of items within a list/library</a:t>
            </a:r>
          </a:p>
          <a:p>
            <a:pPr marL="457200" lvl="1" indent="0">
              <a:buNone/>
            </a:pPr>
            <a:r>
              <a:rPr lang="en-GB" dirty="0"/>
              <a:t>	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17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BAAA-6693-4852-BE98-D14CD76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Site/Feature Admin GUI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82CE-4396-40FD-8779-9D311E5FF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6C9FD-E01E-47BD-9FA1-4E68030AE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9" y="0"/>
            <a:ext cx="11448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3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ADB1-B02D-46BE-86BE-527B8705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3B2D-C1B3-4B72-9AB9-7102E1181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SharePoint Online Management Shell</a:t>
            </a:r>
          </a:p>
          <a:p>
            <a:pPr lvl="1"/>
            <a:r>
              <a:rPr lang="en-GB" dirty="0"/>
              <a:t>Basic, tenant level admin</a:t>
            </a:r>
          </a:p>
          <a:p>
            <a:r>
              <a:rPr lang="en-GB" dirty="0"/>
              <a:t>SharePoint PnP PowerShell</a:t>
            </a:r>
          </a:p>
          <a:p>
            <a:pPr lvl="1"/>
            <a:r>
              <a:rPr lang="en-GB" dirty="0"/>
              <a:t>Far more fully featured</a:t>
            </a:r>
          </a:p>
          <a:p>
            <a:pPr lvl="1"/>
            <a:r>
              <a:rPr lang="en-GB" dirty="0"/>
              <a:t>Maturing rapidly</a:t>
            </a:r>
          </a:p>
          <a:p>
            <a:r>
              <a:rPr lang="en-GB" dirty="0"/>
              <a:t>CSOM PowerShell</a:t>
            </a:r>
          </a:p>
          <a:p>
            <a:pPr lvl="1"/>
            <a:r>
              <a:rPr lang="en-GB" dirty="0"/>
              <a:t>Roll-your-own</a:t>
            </a:r>
          </a:p>
          <a:p>
            <a:pPr lvl="1"/>
            <a:r>
              <a:rPr lang="en-GB" dirty="0"/>
              <a:t>More complex</a:t>
            </a:r>
          </a:p>
          <a:p>
            <a:pPr lvl="1"/>
            <a:r>
              <a:rPr lang="en-GB" dirty="0"/>
              <a:t>The only option for items not covered by the above frameworks</a:t>
            </a:r>
          </a:p>
          <a:p>
            <a:endParaRPr lang="en-GB" dirty="0"/>
          </a:p>
          <a:p>
            <a:r>
              <a:rPr lang="en-GB" dirty="0"/>
              <a:t>Also Office 365 PowerShell for user and license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03316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C31A-4C6D-41F4-8F66-820A58C9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SharePoint Online Management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235E-886E-4A4C-A34A-88AB72F8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Add/Get/Remove/Set-</a:t>
            </a:r>
            <a:r>
              <a:rPr lang="en-GB" dirty="0" err="1"/>
              <a:t>SPOUser</a:t>
            </a:r>
            <a:endParaRPr lang="en-GB" dirty="0"/>
          </a:p>
          <a:p>
            <a:r>
              <a:rPr lang="en-GB" dirty="0"/>
              <a:t>Get-</a:t>
            </a:r>
            <a:r>
              <a:rPr lang="en-GB" dirty="0" err="1"/>
              <a:t>SPOExternalUser</a:t>
            </a:r>
            <a:endParaRPr lang="en-GB" dirty="0"/>
          </a:p>
          <a:p>
            <a:r>
              <a:rPr lang="en-GB" dirty="0"/>
              <a:t>Get/New/Remove/Set-</a:t>
            </a:r>
            <a:r>
              <a:rPr lang="en-GB" dirty="0" err="1"/>
              <a:t>SPOSiteGroup</a:t>
            </a:r>
            <a:endParaRPr lang="en-GB" dirty="0"/>
          </a:p>
          <a:p>
            <a:r>
              <a:rPr lang="en-GB" dirty="0"/>
              <a:t>Get/Remove/Restore-</a:t>
            </a:r>
            <a:r>
              <a:rPr lang="en-GB" dirty="0" err="1"/>
              <a:t>SPODeletedSite</a:t>
            </a:r>
            <a:endParaRPr lang="en-GB" dirty="0"/>
          </a:p>
          <a:p>
            <a:r>
              <a:rPr lang="en-GB" dirty="0"/>
              <a:t>Get/New/Remove/Repair/Set/Test/Upgrade-</a:t>
            </a:r>
            <a:r>
              <a:rPr lang="en-GB" dirty="0" err="1"/>
              <a:t>SPOSite</a:t>
            </a:r>
            <a:endParaRPr lang="en-GB" dirty="0"/>
          </a:p>
          <a:p>
            <a:r>
              <a:rPr lang="en-GB" dirty="0"/>
              <a:t>Get/Set-</a:t>
            </a:r>
            <a:r>
              <a:rPr lang="en-GB" dirty="0" err="1"/>
              <a:t>SPOTenant</a:t>
            </a:r>
            <a:endParaRPr lang="en-GB" dirty="0"/>
          </a:p>
          <a:p>
            <a:r>
              <a:rPr lang="en-GB" dirty="0"/>
              <a:t>Get/Remove/Set-</a:t>
            </a:r>
            <a:r>
              <a:rPr lang="en-GB" dirty="0" err="1"/>
              <a:t>SPOTenantSyncClientRestriction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New commands are being added!</a:t>
            </a:r>
          </a:p>
        </p:txBody>
      </p:sp>
    </p:spTree>
    <p:extLst>
      <p:ext uri="{BB962C8B-B14F-4D97-AF65-F5344CB8AC3E}">
        <p14:creationId xmlns:p14="http://schemas.microsoft.com/office/powerpoint/2010/main" val="54152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B7A2-61C8-4B81-8A9D-05E68DF9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SharePoint PnP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FD3B-4C32-4721-B81A-D6AC4D27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3300" dirty="0"/>
              <a:t>Apps</a:t>
            </a:r>
          </a:p>
          <a:p>
            <a:r>
              <a:rPr lang="en-GB" sz="3300" dirty="0"/>
              <a:t>Base cmdlets</a:t>
            </a:r>
          </a:p>
          <a:p>
            <a:r>
              <a:rPr lang="en-GB" sz="3300" dirty="0"/>
              <a:t>Branding</a:t>
            </a:r>
          </a:p>
          <a:p>
            <a:r>
              <a:rPr lang="en-GB" sz="3300" dirty="0"/>
              <a:t>Client-side pages</a:t>
            </a:r>
          </a:p>
          <a:p>
            <a:r>
              <a:rPr lang="en-GB" sz="3300" dirty="0"/>
              <a:t>Content types</a:t>
            </a:r>
          </a:p>
          <a:p>
            <a:r>
              <a:rPr lang="en-GB" sz="3300" dirty="0"/>
              <a:t>Document sets</a:t>
            </a:r>
          </a:p>
          <a:p>
            <a:r>
              <a:rPr lang="en-GB" sz="3300" dirty="0"/>
              <a:t>Event receivers</a:t>
            </a:r>
          </a:p>
          <a:p>
            <a:r>
              <a:rPr lang="en-GB" sz="3300" dirty="0"/>
              <a:t>Features</a:t>
            </a:r>
          </a:p>
          <a:p>
            <a:r>
              <a:rPr lang="en-GB" sz="3300" dirty="0"/>
              <a:t>Fields</a:t>
            </a:r>
          </a:p>
          <a:p>
            <a:r>
              <a:rPr lang="en-GB" sz="3300" dirty="0"/>
              <a:t>Files and folders</a:t>
            </a:r>
          </a:p>
          <a:p>
            <a:r>
              <a:rPr lang="en-GB" sz="3300" dirty="0"/>
              <a:t>Information management</a:t>
            </a:r>
          </a:p>
          <a:p>
            <a:r>
              <a:rPr lang="en-GB" sz="3300" dirty="0"/>
              <a:t>Lists</a:t>
            </a:r>
          </a:p>
          <a:p>
            <a:r>
              <a:rPr lang="en-GB" sz="3300" dirty="0"/>
              <a:t>Microsoft Graph</a:t>
            </a:r>
          </a:p>
          <a:p>
            <a:r>
              <a:rPr lang="en-GB" sz="3300" dirty="0"/>
              <a:t>Provisioning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532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B7A2-61C8-4B81-8A9D-05E68DF9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SharePoint PnP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FD3B-4C32-4721-B81A-D6AC4D27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2900" dirty="0"/>
              <a:t>Publishing</a:t>
            </a:r>
          </a:p>
          <a:p>
            <a:r>
              <a:rPr lang="en-GB" sz="2900" dirty="0"/>
              <a:t>Records management</a:t>
            </a:r>
          </a:p>
          <a:p>
            <a:r>
              <a:rPr lang="en-GB" sz="2900" dirty="0"/>
              <a:t>Search</a:t>
            </a:r>
          </a:p>
          <a:p>
            <a:r>
              <a:rPr lang="en-GB" sz="2900" dirty="0"/>
              <a:t>SharePoint recycle bin</a:t>
            </a:r>
          </a:p>
          <a:p>
            <a:r>
              <a:rPr lang="en-GB" sz="2900" dirty="0"/>
              <a:t>SharePoint </a:t>
            </a:r>
            <a:r>
              <a:rPr lang="en-GB" sz="2900" dirty="0" err="1"/>
              <a:t>WebHooks</a:t>
            </a:r>
            <a:endParaRPr lang="en-GB" sz="2900" dirty="0"/>
          </a:p>
          <a:p>
            <a:r>
              <a:rPr lang="en-GB" sz="2900" dirty="0"/>
              <a:t>Sites</a:t>
            </a:r>
          </a:p>
          <a:p>
            <a:r>
              <a:rPr lang="en-GB" sz="2900" dirty="0"/>
              <a:t>Taxonomy</a:t>
            </a:r>
          </a:p>
          <a:p>
            <a:r>
              <a:rPr lang="en-GB" sz="2900" dirty="0"/>
              <a:t>Tenant administration</a:t>
            </a:r>
          </a:p>
          <a:p>
            <a:r>
              <a:rPr lang="en-GB" sz="2900" dirty="0"/>
              <a:t>User and group management</a:t>
            </a:r>
          </a:p>
          <a:p>
            <a:r>
              <a:rPr lang="en-GB" sz="2900" dirty="0"/>
              <a:t>User profiles</a:t>
            </a:r>
          </a:p>
          <a:p>
            <a:r>
              <a:rPr lang="en-GB" sz="2900" dirty="0"/>
              <a:t>Utilities</a:t>
            </a:r>
          </a:p>
          <a:p>
            <a:r>
              <a:rPr lang="en-GB" sz="2900" dirty="0"/>
              <a:t>Web parts</a:t>
            </a:r>
          </a:p>
          <a:p>
            <a:r>
              <a:rPr lang="en-GB" sz="2900" dirty="0"/>
              <a:t>Webs</a:t>
            </a:r>
          </a:p>
          <a:p>
            <a:r>
              <a:rPr lang="en-GB" sz="2900" dirty="0"/>
              <a:t>Workflows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07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9324-0192-4D62-9D26-E6D40A76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CSOM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B843-047F-40B0-BEE3-0C3DB78EA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all configuration options are covered, even by this!</a:t>
            </a:r>
          </a:p>
          <a:p>
            <a:r>
              <a:rPr lang="en-GB" dirty="0"/>
              <a:t>See the Office 365 blog for information on the CSOM version</a:t>
            </a:r>
          </a:p>
        </p:txBody>
      </p:sp>
    </p:spTree>
    <p:extLst>
      <p:ext uri="{BB962C8B-B14F-4D97-AF65-F5344CB8AC3E}">
        <p14:creationId xmlns:p14="http://schemas.microsoft.com/office/powerpoint/2010/main" val="297184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3C2E-847C-413E-9260-C8C5C55D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and Installing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92DD-F8B7-4173-B8C4-9D83CE52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b="1" u="sng" dirty="0"/>
              <a:t>SharePoint Online Management Shell</a:t>
            </a:r>
          </a:p>
          <a:p>
            <a:r>
              <a:rPr lang="en-GB" dirty="0"/>
              <a:t>Download from </a:t>
            </a:r>
            <a:r>
              <a:rPr lang="en-GB" dirty="0">
                <a:hlinkClick r:id="rId2"/>
              </a:rPr>
              <a:t>https://www.microsoft.com/en-us/download/details.aspx?id=35588</a:t>
            </a:r>
            <a:r>
              <a:rPr lang="en-GB" dirty="0"/>
              <a:t> </a:t>
            </a:r>
          </a:p>
          <a:p>
            <a:r>
              <a:rPr lang="en-GB" dirty="0"/>
              <a:t>Downloads as an .</a:t>
            </a:r>
            <a:r>
              <a:rPr lang="en-GB" dirty="0" err="1"/>
              <a:t>msi</a:t>
            </a:r>
            <a:r>
              <a:rPr lang="en-GB" dirty="0"/>
              <a:t> file</a:t>
            </a:r>
          </a:p>
          <a:p>
            <a:r>
              <a:rPr lang="en-GB" dirty="0"/>
              <a:t>If you have a previous version, this will have to be uninstalled before the new version can be installed</a:t>
            </a:r>
          </a:p>
          <a:p>
            <a:r>
              <a:rPr lang="en-GB" dirty="0"/>
              <a:t>The version number of this matches the </a:t>
            </a:r>
            <a:r>
              <a:rPr lang="en-GB" dirty="0" err="1"/>
              <a:t>Microsoft.SharePointOnline.CSOM</a:t>
            </a:r>
            <a:r>
              <a:rPr lang="en-GB" dirty="0"/>
              <a:t> module (see later), so you should try to keep this up-to-date</a:t>
            </a:r>
          </a:p>
        </p:txBody>
      </p:sp>
    </p:spTree>
    <p:extLst>
      <p:ext uri="{BB962C8B-B14F-4D97-AF65-F5344CB8AC3E}">
        <p14:creationId xmlns:p14="http://schemas.microsoft.com/office/powerpoint/2010/main" val="376133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069A-3490-4595-87E2-C623BD93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and Installing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89FAC-6F60-4487-9BB1-684DB5BB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200" b="1" u="sng" dirty="0"/>
              <a:t>SharePoint PnP PowerShell</a:t>
            </a:r>
          </a:p>
          <a:p>
            <a:r>
              <a:rPr lang="en-GB" dirty="0">
                <a:hlinkClick r:id="rId2"/>
              </a:rPr>
              <a:t>https://github.com/SharePoint/PnP-PowerShell</a:t>
            </a:r>
            <a:r>
              <a:rPr lang="en-GB" dirty="0"/>
              <a:t> </a:t>
            </a:r>
          </a:p>
          <a:p>
            <a:r>
              <a:rPr lang="en-GB" dirty="0"/>
              <a:t>Install-Module </a:t>
            </a:r>
            <a:r>
              <a:rPr lang="en-GB" dirty="0" err="1"/>
              <a:t>SharePointPnPPowerShellOnline</a:t>
            </a:r>
            <a:endParaRPr lang="en-GB" dirty="0"/>
          </a:p>
          <a:p>
            <a:pPr lvl="1"/>
            <a:r>
              <a:rPr lang="en-GB" dirty="0"/>
              <a:t>Ends up in </a:t>
            </a:r>
            <a:r>
              <a:rPr lang="en-GB" dirty="0">
                <a:latin typeface="Lucida Console" panose="020B0609040504020204" pitchFamily="49" charset="0"/>
              </a:rPr>
              <a:t>C:\Program Files\</a:t>
            </a:r>
            <a:r>
              <a:rPr lang="en-GB" dirty="0" err="1">
                <a:latin typeface="Lucida Console" panose="020B0609040504020204" pitchFamily="49" charset="0"/>
              </a:rPr>
              <a:t>WindowsPowerShell</a:t>
            </a:r>
            <a:r>
              <a:rPr lang="en-GB" dirty="0">
                <a:latin typeface="Lucida Console" panose="020B0609040504020204" pitchFamily="49" charset="0"/>
              </a:rPr>
              <a:t>\Modules\</a:t>
            </a:r>
            <a:r>
              <a:rPr lang="en-GB" dirty="0" err="1">
                <a:latin typeface="Lucida Console" panose="020B0609040504020204" pitchFamily="49" charset="0"/>
              </a:rPr>
              <a:t>SharePointPnPPowerShellOnline</a:t>
            </a:r>
            <a:r>
              <a:rPr lang="en-GB" dirty="0">
                <a:latin typeface="Lucida Console" panose="020B0609040504020204" pitchFamily="49" charset="0"/>
              </a:rPr>
              <a:t>\&lt;version&gt;</a:t>
            </a:r>
          </a:p>
          <a:p>
            <a:r>
              <a:rPr lang="en-GB" dirty="0"/>
              <a:t>Or download the setup files and install the cmdlets manually</a:t>
            </a:r>
          </a:p>
          <a:p>
            <a:r>
              <a:rPr lang="en-GB" dirty="0"/>
              <a:t>Updated monthly.</a:t>
            </a:r>
          </a:p>
          <a:p>
            <a:pPr lvl="1"/>
            <a:r>
              <a:rPr lang="en-GB" dirty="0"/>
              <a:t>You can work with a specific version if required, but recommended to keep up-to-date</a:t>
            </a:r>
          </a:p>
          <a:p>
            <a:pPr lvl="1"/>
            <a:r>
              <a:rPr lang="en-GB" dirty="0"/>
              <a:t>Older versions may have incompatibilities with later versions of SharePoint Online</a:t>
            </a:r>
          </a:p>
        </p:txBody>
      </p:sp>
    </p:spTree>
    <p:extLst>
      <p:ext uri="{BB962C8B-B14F-4D97-AF65-F5344CB8AC3E}">
        <p14:creationId xmlns:p14="http://schemas.microsoft.com/office/powerpoint/2010/main" val="403362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690EC3-8802-49EE-81B9-BD12E573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85" y="5214166"/>
            <a:ext cx="646717" cy="1018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8CEABB-4E71-4815-96D0-EB8DF0B3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274" y="2534682"/>
            <a:ext cx="785399" cy="79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4B87D6-F97F-46F7-8ABF-48E70197D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275" y="3748681"/>
            <a:ext cx="785399" cy="79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7C5ED3-0F37-4946-A0CD-F3432C73563E}"/>
              </a:ext>
            </a:extLst>
          </p:cNvPr>
          <p:cNvSpPr txBox="1"/>
          <p:nvPr/>
        </p:nvSpPr>
        <p:spPr>
          <a:xfrm>
            <a:off x="6800043" y="2710757"/>
            <a:ext cx="13260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@W4050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9035C9-4132-44E2-9A4F-284405BD76F0}"/>
              </a:ext>
            </a:extLst>
          </p:cNvPr>
          <p:cNvSpPr txBox="1"/>
          <p:nvPr/>
        </p:nvSpPr>
        <p:spPr>
          <a:xfrm>
            <a:off x="6800043" y="3947906"/>
            <a:ext cx="5174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blogs.blackmarble.co.uk/blogs/</a:t>
            </a:r>
            <a:r>
              <a:rPr lang="en-GB" sz="2200" dirty="0" err="1"/>
              <a:t>adawson</a:t>
            </a:r>
            <a:endParaRPr lang="en-GB" sz="2200" dirty="0"/>
          </a:p>
        </p:txBody>
      </p:sp>
      <p:pic>
        <p:nvPicPr>
          <p:cNvPr id="3" name="Picture 2" descr="A picture containing toy&#10;&#10;Description generated with high confidence">
            <a:extLst>
              <a:ext uri="{FF2B5EF4-FFF2-40B4-BE49-F238E27FC236}">
                <a16:creationId xmlns:a16="http://schemas.microsoft.com/office/drawing/2014/main" id="{1AE9729B-63D7-4C70-AA1B-120C02585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39" y="311728"/>
            <a:ext cx="3161699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6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7D6E-D4F9-4F2B-BF14-737DF568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Failing To Update Can Lead To…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DAECE-AFDF-428F-B8E6-7F636504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1" y="2739382"/>
            <a:ext cx="11143778" cy="18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2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35A-122D-4C3A-B7B4-FD9E08BE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and Installing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7C56-7B1A-439C-8462-FDDBF15B4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200" b="1" u="sng" dirty="0"/>
              <a:t>CSOM PowerShell</a:t>
            </a:r>
          </a:p>
          <a:p>
            <a:r>
              <a:rPr lang="en-GB" dirty="0"/>
              <a:t>grab nuget.exe from </a:t>
            </a:r>
            <a:r>
              <a:rPr lang="en-GB" dirty="0">
                <a:hlinkClick r:id="rId2"/>
              </a:rPr>
              <a:t>https://www.nuget.org/downloads</a:t>
            </a:r>
            <a:r>
              <a:rPr lang="en-GB" dirty="0"/>
              <a:t> </a:t>
            </a:r>
          </a:p>
          <a:p>
            <a:r>
              <a:rPr lang="en-GB" dirty="0"/>
              <a:t>nuget.exe install </a:t>
            </a:r>
            <a:r>
              <a:rPr lang="en-GB" dirty="0" err="1"/>
              <a:t>Microsoft.SharePointOnline.CSOM</a:t>
            </a:r>
            <a:endParaRPr lang="en-GB" dirty="0"/>
          </a:p>
          <a:p>
            <a:pPr lvl="1"/>
            <a:r>
              <a:rPr lang="en-GB" dirty="0"/>
              <a:t>This will install to a set of sub-folders in the current directory          </a:t>
            </a:r>
          </a:p>
          <a:p>
            <a:r>
              <a:rPr lang="en-GB" dirty="0"/>
              <a:t>Or, can be installed globally (within the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C:\Program Files\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PackageManagement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NuGet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\Packages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Microsoft.SharePointOnline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CSOM.&lt;version&gt;\lib</a:t>
            </a:r>
            <a:r>
              <a:rPr lang="en-GB" dirty="0"/>
              <a:t> folder) by using install-package </a:t>
            </a:r>
            <a:r>
              <a:rPr lang="en-GB" dirty="0" err="1"/>
              <a:t>microsoft.sharepointonline.csom</a:t>
            </a:r>
            <a:r>
              <a:rPr lang="en-GB" dirty="0"/>
              <a:t> -Source nuget.org</a:t>
            </a:r>
          </a:p>
          <a:p>
            <a:r>
              <a:rPr lang="en-GB" dirty="0"/>
              <a:t>New version released monthly with new functionality. See </a:t>
            </a:r>
            <a:r>
              <a:rPr lang="en-GB" dirty="0">
                <a:hlinkClick r:id="rId3"/>
              </a:rPr>
              <a:t>https://dev.office.com</a:t>
            </a:r>
            <a:r>
              <a:rPr lang="en-GB" dirty="0"/>
              <a:t> blog or </a:t>
            </a:r>
            <a:r>
              <a:rPr lang="en-GB" dirty="0">
                <a:hlinkClick r:id="rId4"/>
              </a:rPr>
              <a:t>https://techcommunity.microsoft.com</a:t>
            </a:r>
            <a:r>
              <a:rPr lang="en-GB" dirty="0"/>
              <a:t> for announcements (although these tend to be hard to find).</a:t>
            </a:r>
          </a:p>
        </p:txBody>
      </p:sp>
    </p:spTree>
    <p:extLst>
      <p:ext uri="{BB962C8B-B14F-4D97-AF65-F5344CB8AC3E}">
        <p14:creationId xmlns:p14="http://schemas.microsoft.com/office/powerpoint/2010/main" val="4201353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9069-A3B8-4A2A-877F-12569687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and Installing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7629B-834E-4996-A6B5-F451DC4C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SharePoint Online Shell and SharePoint PnP PowerShell used to have a namespace clash.</a:t>
            </a:r>
          </a:p>
          <a:p>
            <a:pPr lvl="1"/>
            <a:r>
              <a:rPr lang="en-GB" dirty="0"/>
              <a:t>The order of installation therefore used to be important</a:t>
            </a:r>
          </a:p>
          <a:p>
            <a:pPr lvl="1"/>
            <a:r>
              <a:rPr lang="en-GB" dirty="0"/>
              <a:t>This has been resolved and is no longer an issue</a:t>
            </a:r>
          </a:p>
          <a:p>
            <a:endParaRPr lang="en-GB" dirty="0"/>
          </a:p>
          <a:p>
            <a:r>
              <a:rPr lang="en-GB" dirty="0"/>
              <a:t>Keep PnP PowerShell and CSOM modules up to date! </a:t>
            </a:r>
          </a:p>
        </p:txBody>
      </p:sp>
    </p:spTree>
    <p:extLst>
      <p:ext uri="{BB962C8B-B14F-4D97-AF65-F5344CB8AC3E}">
        <p14:creationId xmlns:p14="http://schemas.microsoft.com/office/powerpoint/2010/main" val="524879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C9BB-8094-4534-9D6E-8ED32CFF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5FA1-BB8F-4780-AC2B-BF2610C5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required part of the procedure</a:t>
            </a:r>
          </a:p>
          <a:p>
            <a:pPr lvl="1"/>
            <a:r>
              <a:rPr lang="en-GB" dirty="0"/>
              <a:t>You cannot skip this step; nothing works without it!</a:t>
            </a:r>
          </a:p>
          <a:p>
            <a:pPr lvl="1"/>
            <a:endParaRPr lang="en-GB" dirty="0"/>
          </a:p>
          <a:p>
            <a:r>
              <a:rPr lang="en-GB" dirty="0"/>
              <a:t>SharePoint Online Management Shell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SPOService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Url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https://mydomain-admin.sharepoint.com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admin@mydomain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.[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onmicrosoft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.]com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796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43C7-8D03-449B-90EA-F2D55855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60470-1B20-4D35-AFEB-69E3181D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SharePoint PnP PowerShell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PnPOnline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Url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https://mydomain.sharepoint.com </a:t>
            </a:r>
          </a:p>
          <a:p>
            <a:r>
              <a:rPr lang="en-GB" dirty="0"/>
              <a:t>Use Disconnect-</a:t>
            </a:r>
            <a:r>
              <a:rPr lang="en-GB" dirty="0" err="1"/>
              <a:t>PnPOnline</a:t>
            </a:r>
            <a:r>
              <a:rPr lang="en-GB" dirty="0"/>
              <a:t> at the end of your session</a:t>
            </a:r>
          </a:p>
          <a:p>
            <a:r>
              <a:rPr lang="en-GB" dirty="0"/>
              <a:t>Has some funky options, including</a:t>
            </a:r>
          </a:p>
          <a:p>
            <a:pPr lvl="1"/>
            <a:r>
              <a:rPr lang="en-GB" dirty="0"/>
              <a:t>-</a:t>
            </a:r>
            <a:r>
              <a:rPr lang="en-GB" dirty="0" err="1"/>
              <a:t>CurrentCredentials</a:t>
            </a:r>
            <a:endParaRPr lang="en-GB" dirty="0"/>
          </a:p>
          <a:p>
            <a:pPr lvl="1"/>
            <a:r>
              <a:rPr lang="en-GB" dirty="0"/>
              <a:t>-</a:t>
            </a:r>
            <a:r>
              <a:rPr lang="en-GB" dirty="0" err="1"/>
              <a:t>SPOManagementShell</a:t>
            </a:r>
            <a:endParaRPr lang="en-GB" dirty="0"/>
          </a:p>
          <a:p>
            <a:pPr lvl="1"/>
            <a:r>
              <a:rPr lang="en-GB" dirty="0"/>
              <a:t>-</a:t>
            </a:r>
            <a:r>
              <a:rPr lang="en-GB" dirty="0" err="1"/>
              <a:t>AppId</a:t>
            </a:r>
            <a:r>
              <a:rPr lang="en-GB" dirty="0"/>
              <a:t> &lt;String&gt;-</a:t>
            </a:r>
            <a:r>
              <a:rPr lang="en-GB" dirty="0" err="1"/>
              <a:t>AppSecret</a:t>
            </a:r>
            <a:r>
              <a:rPr lang="en-GB" dirty="0"/>
              <a:t> &lt;String&gt;</a:t>
            </a:r>
          </a:p>
          <a:p>
            <a:pPr lvl="1"/>
            <a:r>
              <a:rPr lang="en-GB" dirty="0"/>
              <a:t>-Credentials &lt;String&gt; - will look up cred set in the Windows Credentials Manager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8568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A68C-D2A3-4AB6-BA9C-2B536A56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8B9AE-3342-441C-82C9-7060C51A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4500" dirty="0"/>
              <a:t>CSOM PowerShell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0000FF"/>
                </a:solidFill>
                <a:latin typeface="Lucida Console" panose="020B0609040504020204" pitchFamily="49" charset="0"/>
              </a:rPr>
              <a:t>Add-Type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8B0000"/>
                </a:solidFill>
                <a:latin typeface="Lucida Console" panose="020B0609040504020204" pitchFamily="49" charset="0"/>
              </a:rPr>
              <a:t>"&lt;</a:t>
            </a:r>
            <a:r>
              <a:rPr lang="en-GB" sz="2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pathtoCSOMmodule</a:t>
            </a:r>
            <a:r>
              <a:rPr lang="en-GB" sz="2900" dirty="0">
                <a:solidFill>
                  <a:srgbClr val="8B0000"/>
                </a:solidFill>
                <a:latin typeface="Lucida Console" panose="020B0609040504020204" pitchFamily="49" charset="0"/>
              </a:rPr>
              <a:t>&gt;\Microsoft.SharePoint.Client.dll"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0000FF"/>
                </a:solidFill>
                <a:latin typeface="Lucida Console" panose="020B0609040504020204" pitchFamily="49" charset="0"/>
              </a:rPr>
              <a:t>Add-Type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8B0000"/>
                </a:solidFill>
                <a:latin typeface="Lucida Console" panose="020B0609040504020204" pitchFamily="49" charset="0"/>
              </a:rPr>
              <a:t>"&lt;</a:t>
            </a:r>
            <a:r>
              <a:rPr lang="en-GB" sz="2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pathtoCSOMmodule</a:t>
            </a:r>
            <a:r>
              <a:rPr lang="en-GB" sz="2900" dirty="0">
                <a:solidFill>
                  <a:srgbClr val="8B0000"/>
                </a:solidFill>
                <a:latin typeface="Lucida Console" panose="020B0609040504020204" pitchFamily="49" charset="0"/>
              </a:rPr>
              <a:t>&gt;\Microsoft.SharePoint.Client.Runtime.dll"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2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2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siteUrl</a:t>
            </a:r>
            <a:r>
              <a:rPr lang="fr-FR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2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2900" dirty="0">
                <a:solidFill>
                  <a:srgbClr val="8B0000"/>
                </a:solidFill>
                <a:latin typeface="Lucida Console" panose="020B0609040504020204" pitchFamily="49" charset="0"/>
              </a:rPr>
              <a:t>“https://mydomain.sharepoint.com/”</a:t>
            </a:r>
            <a:r>
              <a:rPr lang="fr-FR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FF4500"/>
                </a:solidFill>
                <a:latin typeface="Lucida Console" panose="020B0609040504020204" pitchFamily="49" charset="0"/>
              </a:rPr>
              <a:t>$username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8B0000"/>
                </a:solidFill>
                <a:latin typeface="Lucida Console" panose="020B0609040504020204" pitchFamily="49" charset="0"/>
              </a:rPr>
              <a:t>"Andy@mydomain.onmicrosoft.com"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FF4500"/>
                </a:solidFill>
                <a:latin typeface="Lucida Console" panose="020B0609040504020204" pitchFamily="49" charset="0"/>
              </a:rPr>
              <a:t>$password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000080"/>
                </a:solidFill>
                <a:latin typeface="Lucida Console" panose="020B0609040504020204" pitchFamily="49" charset="0"/>
              </a:rPr>
              <a:t>-Prompt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8B0000"/>
                </a:solidFill>
                <a:latin typeface="Lucida Console" panose="020B0609040504020204" pitchFamily="49" charset="0"/>
              </a:rPr>
              <a:t>"Enter password"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2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AsSecureString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2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ctx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Microsoft.SharePoint.Client.ClientContext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sz="2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2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siteUrl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$credentials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Microsoft.SharePoint.Client.SharePointOnlineCredentials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sz="2900" dirty="0">
                <a:solidFill>
                  <a:srgbClr val="FF4500"/>
                </a:solidFill>
                <a:latin typeface="Lucida Console" panose="020B0609040504020204" pitchFamily="49" charset="0"/>
              </a:rPr>
              <a:t>$username</a:t>
            </a:r>
            <a:r>
              <a:rPr lang="en-GB" sz="2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FF4500"/>
                </a:solidFill>
                <a:latin typeface="Lucida Console" panose="020B0609040504020204" pitchFamily="49" charset="0"/>
              </a:rPr>
              <a:t>$password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)  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2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ctx</a:t>
            </a:r>
            <a:r>
              <a:rPr lang="en-GB" sz="2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sz="2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Credentials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2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900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708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4F64-056D-491C-91F4-6918CF6D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Tenant Config – New Site 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F4314-B652-41C8-8DF8-13F377BCA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EB0E58-E2A7-47A1-A914-9016E72957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57394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F7D8-D7F1-4CC2-9CBD-D0CF50CD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Site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5D24-FFF8-4667-ACE9-34D302A4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SharePoint Online Management Shell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SPOSite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Url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https://mydomain.sharepoint.com/sites/Test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-Owner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andy@mydomain.onmicrosoft.com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StorageQuota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1000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-Title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"Test Site Collection“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-Template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STS#0 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endParaRPr lang="en-GB" dirty="0"/>
          </a:p>
          <a:p>
            <a:r>
              <a:rPr lang="en-GB" dirty="0"/>
              <a:t>SharePoint PnP PowerShell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PnPTenantSite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Url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https://blackmarbledev.sharepoint.com/sites/Test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-Owner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andy@mydomain.onmicrosoft.com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TimeZone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-Title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"Test Site Collection"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-Template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STS#0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StorageQuota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1000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674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CEA3-605E-4D6E-9204-E78421C7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Site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706D-49D5-48E6-A91C-15C6F839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CSOM PowerShell</a:t>
            </a:r>
          </a:p>
          <a:p>
            <a:pPr marL="0" lvl="0" indent="0">
              <a:buNone/>
            </a:pPr>
            <a:r>
              <a:rPr lang="en-GB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&lt;Connection stuff goes here&gt;</a:t>
            </a:r>
          </a:p>
          <a:p>
            <a:pPr marL="0" lvl="0" indent="0">
              <a:buNone/>
            </a:pPr>
            <a:r>
              <a:rPr lang="en-GB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$tenant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Microsoft.Online.SharePoint.TenantAdministration.Tenant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ctx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GB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SCproperties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Microsoft.Online.SharePoint.TenantAdministration.SiteCreationProperties</a:t>
            </a:r>
            <a:br>
              <a:rPr lang="en-GB" sz="1800" dirty="0">
                <a:solidFill>
                  <a:srgbClr val="8A2BE2"/>
                </a:solidFill>
                <a:latin typeface="Lucida Console" panose="020B0609040504020204" pitchFamily="49" charset="0"/>
              </a:rPr>
            </a:br>
            <a:r>
              <a:rPr lang="en-GB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SCproperties</a:t>
            </a:r>
            <a:r>
              <a:rPr lang="en-GB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Url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newsiteUrl</a:t>
            </a:r>
            <a:b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SCproperties</a:t>
            </a:r>
            <a:r>
              <a:rPr lang="en-GB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Template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"STS#0“</a:t>
            </a:r>
            <a:b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SCproperties</a:t>
            </a:r>
            <a:r>
              <a:rPr lang="en-GB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Owner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$username</a:t>
            </a:r>
            <a:endParaRPr lang="en-GB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lvl="0" indent="0">
              <a:buNone/>
            </a:pPr>
            <a:r>
              <a:rPr lang="en-GB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SCproperties</a:t>
            </a:r>
            <a:r>
              <a:rPr lang="en-GB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StorageMaximumLevel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1000</a:t>
            </a:r>
            <a:endParaRPr lang="en-GB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lvl="0" indent="0">
              <a:buNone/>
            </a:pPr>
            <a:r>
              <a:rPr lang="en-GB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SCproperties</a:t>
            </a:r>
            <a:r>
              <a:rPr lang="en-GB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UserCodeMaximumLevel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300</a:t>
            </a:r>
            <a:endParaRPr lang="en-GB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lvl="0" indent="0">
              <a:buNone/>
            </a:pPr>
            <a:r>
              <a:rPr lang="en-GB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SCproperties</a:t>
            </a:r>
            <a:r>
              <a:rPr lang="en-GB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Title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"Test 3“</a:t>
            </a:r>
            <a:endParaRPr lang="en-GB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lvl="0" indent="0">
              <a:buNone/>
            </a:pPr>
            <a:r>
              <a:rPr lang="en-GB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tenant</a:t>
            </a:r>
            <a:r>
              <a:rPr lang="en-GB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CreateSite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SCproperties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GB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ctx</a:t>
            </a:r>
            <a:r>
              <a:rPr lang="en-GB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pPr marL="0" lvl="0" indent="0">
              <a:buNone/>
            </a:pPr>
            <a:endParaRPr lang="en-GB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63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5AF55D-5064-4BAD-B56F-BDD3F786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 - New Site Collection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7B9EF5-5084-4909-8F74-550F08FDD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05C82B8-1F35-4BB8-831E-BC04959007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89530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0D98-154A-4376-BEC1-967AE5EA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D813-39C9-4265-B49A-3E51EE1DA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few questions…</a:t>
            </a:r>
          </a:p>
          <a:p>
            <a:r>
              <a:rPr lang="en-GB" dirty="0"/>
              <a:t>What are we trying to Achieve?</a:t>
            </a:r>
          </a:p>
          <a:p>
            <a:r>
              <a:rPr lang="en-GB" dirty="0"/>
              <a:t>Terms</a:t>
            </a:r>
          </a:p>
          <a:p>
            <a:r>
              <a:rPr lang="en-GB" dirty="0"/>
              <a:t>Options and required components</a:t>
            </a:r>
          </a:p>
          <a:p>
            <a:r>
              <a:rPr lang="en-GB" dirty="0"/>
              <a:t>Getting connected</a:t>
            </a:r>
          </a:p>
          <a:p>
            <a:r>
              <a:rPr lang="en-GB" dirty="0"/>
              <a:t>Tenant automation</a:t>
            </a:r>
          </a:p>
          <a:p>
            <a:r>
              <a:rPr lang="en-GB" dirty="0"/>
              <a:t>Site collection automation</a:t>
            </a:r>
          </a:p>
          <a:p>
            <a:r>
              <a:rPr lang="en-GB" dirty="0"/>
              <a:t>Other automation</a:t>
            </a:r>
          </a:p>
        </p:txBody>
      </p:sp>
    </p:spTree>
    <p:extLst>
      <p:ext uri="{BB962C8B-B14F-4D97-AF65-F5344CB8AC3E}">
        <p14:creationId xmlns:p14="http://schemas.microsoft.com/office/powerpoint/2010/main" val="3134425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9CF6-BB0E-45B0-A9E0-5BE25776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520F-69A4-40E6-B048-F93ACFFC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8D88B-9C75-4002-8220-0818394B0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69" y="0"/>
            <a:ext cx="11448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82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5AF55D-5064-4BAD-B56F-BDD3F786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Tenant Config - New Term 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7B9EF5-5084-4909-8F74-550F08FDD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05C82B8-1F35-4BB8-831E-BC04959007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23526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2691-A497-47C0-A9C8-36908E2A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Term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59C6-ACE4-4959-8647-E9CC428D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SharePoint Online Management Shell</a:t>
            </a:r>
          </a:p>
          <a:p>
            <a:pPr lvl="1"/>
            <a:r>
              <a:rPr lang="en-GB" dirty="0"/>
              <a:t>Operation not supported</a:t>
            </a:r>
          </a:p>
          <a:p>
            <a:pPr lvl="1"/>
            <a:endParaRPr lang="en-GB" dirty="0"/>
          </a:p>
          <a:p>
            <a:r>
              <a:rPr lang="en-GB" dirty="0"/>
              <a:t>SharePoint PnP PowerShell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PnPTermGroup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GroupName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"Corporate Terms“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PnPTermSet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"Departments"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TermGroup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"Corporate Terms"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Lcid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1033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PnPTerm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TermSet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"Departments"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TermGroup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"Corporate Terms"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"Finance"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Lcid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1033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PnPTerm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TermSet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"Departments"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TermGroup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"Corporate Terms"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"HR"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Lcid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1033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836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0C70-056D-4F9F-A7FA-35457F7A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term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F7A4-937B-4021-8DCD-86FCBE44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CSOM PowerShell</a:t>
            </a:r>
          </a:p>
          <a:p>
            <a:pPr marL="0" indent="0">
              <a:buNone/>
            </a:pP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$MMS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Microsoft.SharePoint.Client.Taxonomy.TaxonomySession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GetTaxonomySession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session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$MMS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session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#Retrieve Term Stores</a:t>
            </a:r>
            <a:b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termStores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MMS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TermStores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session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termStores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session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#Bind to Term Store</a:t>
            </a:r>
            <a:b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termStore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termStores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b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session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termStore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session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122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0C70-056D-4F9F-A7FA-35457F7A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term Set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F7A4-937B-4021-8DCD-86FCBE44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CSOM PowerShell</a:t>
            </a:r>
          </a:p>
          <a:p>
            <a:pPr marL="0" indent="0">
              <a:buNone/>
            </a:pP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$group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termStore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CreateGroup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"Corporate"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System.Guid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NewGuid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toString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())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session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$group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session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#Set Group description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group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description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"Term Group Description“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session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$group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session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#Create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TermSet</a:t>
            </a:r>
            <a:b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termSet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group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CreateTermSet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Depts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System.Guid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NewGuid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toString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1033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session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TermSet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session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154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0C70-056D-4F9F-A7FA-35457F7A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term Set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F7A4-937B-4021-8DCD-86FCBE44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CSOM PowerShell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#Set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TermSet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Properties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termSet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Description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"Term Set Description“</a:t>
            </a:r>
            <a:b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termSet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IsAvailableForTagging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b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termSet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IsOpenForTermCreation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session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termSet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session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#Create Appropriate terms</a:t>
            </a:r>
            <a:b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session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termSet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NewTerm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termSet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CreateTerm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"IT"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1033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System.Guid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NewGuid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toString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())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session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NewTerm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session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829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5AF55D-5064-4BAD-B56F-BDD3F786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 - New Term 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7B9EF5-5084-4909-8F74-550F08FDD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05C82B8-1F35-4BB8-831E-BC04959007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618246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B6EC18-A176-4A18-B8B0-8DD34826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6A4CA-1ECE-43D2-B022-8E0EFAE1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1" y="1977731"/>
            <a:ext cx="11339611" cy="350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76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5AF55D-5064-4BAD-B56F-BDD3F786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Site Collection Config – Feature Activation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7B9EF5-5084-4909-8F74-550F08FDD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05C82B8-1F35-4BB8-831E-BC04959007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1821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2691-A497-47C0-A9C8-36908E2A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59C6-ACE4-4959-8647-E9CC428D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SharePoint Online Management Shell</a:t>
            </a:r>
          </a:p>
          <a:p>
            <a:pPr lvl="1"/>
            <a:r>
              <a:rPr lang="en-GB" dirty="0"/>
              <a:t>Operation not supported</a:t>
            </a:r>
          </a:p>
          <a:p>
            <a:pPr lvl="1"/>
            <a:endParaRPr lang="en-GB" dirty="0"/>
          </a:p>
          <a:p>
            <a:r>
              <a:rPr lang="en-GB" dirty="0"/>
              <a:t>SharePoint PnP PowerShell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PnPOnline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Url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https://mydomain.sharepoint.com/sites/sitecoll</a:t>
            </a: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latin typeface="Lucida Console" panose="020B0609040504020204" pitchFamily="49" charset="0"/>
              </a:rPr>
              <a:t>Enable-PnPFeature</a:t>
            </a:r>
            <a:r>
              <a:rPr lang="it-IT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it-IT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it-IT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it-IT" dirty="0">
                <a:solidFill>
                  <a:srgbClr val="8A2BE2"/>
                </a:solidFill>
                <a:latin typeface="Lucida Console" panose="020B0609040504020204" pitchFamily="49" charset="0"/>
              </a:rPr>
              <a:t>f6924d36-2fa8-4f0b-b16d-06b7250180fa</a:t>
            </a:r>
            <a:r>
              <a:rPr lang="it-IT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it-IT" dirty="0">
                <a:solidFill>
                  <a:srgbClr val="000080"/>
                </a:solidFill>
                <a:latin typeface="Lucida Console" panose="020B0609040504020204" pitchFamily="49" charset="0"/>
              </a:rPr>
              <a:t>-Scope</a:t>
            </a:r>
            <a:r>
              <a:rPr lang="it-IT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it-IT" dirty="0">
                <a:solidFill>
                  <a:srgbClr val="8A2BE2"/>
                </a:solidFill>
                <a:latin typeface="Lucida Console" panose="020B0609040504020204" pitchFamily="49" charset="0"/>
              </a:rPr>
              <a:t>Site </a:t>
            </a:r>
          </a:p>
          <a:p>
            <a:pPr marL="0" indent="0">
              <a:buNone/>
            </a:pPr>
            <a:endParaRPr lang="en-GB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60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A097-D29D-49AA-9AE8-F69C0723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Few 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04AA-D052-4967-8510-25D74CC6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is using SharePoint Online?</a:t>
            </a:r>
          </a:p>
          <a:p>
            <a:endParaRPr lang="en-GB" dirty="0"/>
          </a:p>
          <a:p>
            <a:r>
              <a:rPr lang="en-GB" dirty="0"/>
              <a:t>Who already knows PowerShell?</a:t>
            </a:r>
          </a:p>
          <a:p>
            <a:endParaRPr lang="en-GB" dirty="0"/>
          </a:p>
          <a:p>
            <a:r>
              <a:rPr lang="en-GB" dirty="0"/>
              <a:t>Who is already configuring SharePoint Online using PowerShell?</a:t>
            </a:r>
          </a:p>
        </p:txBody>
      </p:sp>
    </p:spTree>
    <p:extLst>
      <p:ext uri="{BB962C8B-B14F-4D97-AF65-F5344CB8AC3E}">
        <p14:creationId xmlns:p14="http://schemas.microsoft.com/office/powerpoint/2010/main" val="119069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B9D5-A7FA-406C-B808-CC8A3ADB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30D0-BDAC-46A6-8CC7-181A1E60F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CSOM PowerShell</a:t>
            </a:r>
          </a:p>
          <a:p>
            <a:pPr marL="0" indent="0">
              <a:buNone/>
            </a:pP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RequestTimeout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-1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 </a:t>
            </a:r>
          </a:p>
          <a:p>
            <a:pPr marL="0" indent="0">
              <a:buNone/>
            </a:pP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guiFeatureGuid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 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 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System.Guid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 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sFeatureGuid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 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spoSite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 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spoSite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Features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sFeatureGuid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 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 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Microsoft.SharePoint.Client.FeatureDefinitionScope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None) 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 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477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5AF55D-5064-4BAD-B56F-BDD3F786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 – Feature Activation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7B9EF5-5084-4909-8F74-550F08FDD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05C82B8-1F35-4BB8-831E-BC04959007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379843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2DD3EE-FED6-4155-A92F-8C93BBCE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F5689-00D2-4EBD-9358-EC56D3E5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900B5-D31B-41C7-BC6E-D93B2121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815"/>
            <a:ext cx="12192000" cy="29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72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5AF55D-5064-4BAD-B56F-BDD3F786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Site Config – New Document Library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7B9EF5-5084-4909-8F74-550F08FDD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05C82B8-1F35-4BB8-831E-BC04959007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092633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2691-A497-47C0-A9C8-36908E2A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Documents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59C6-ACE4-4959-8647-E9CC428D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SharePoint Online Management Shell</a:t>
            </a:r>
          </a:p>
          <a:p>
            <a:pPr lvl="1"/>
            <a:r>
              <a:rPr lang="en-GB" dirty="0"/>
              <a:t>Operation not supported</a:t>
            </a:r>
          </a:p>
          <a:p>
            <a:pPr lvl="1"/>
            <a:endParaRPr lang="en-GB" dirty="0"/>
          </a:p>
          <a:p>
            <a:r>
              <a:rPr lang="en-GB" dirty="0"/>
              <a:t>SharePoint PnP PowerShell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PnPOnline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Url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https://mydomain.sharepoint.com/sites/sitecoll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PnPList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-Title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"Finance Documents"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-Template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DocumentLibrary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EnableVersioning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OnQuickLaunch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033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782A-41AF-4CCE-A80D-25814CE1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Document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BC49-9081-4EBB-8E8F-7D2668E3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CSOM PowerShell</a:t>
            </a:r>
          </a:p>
          <a:p>
            <a:pPr marL="0" indent="0">
              <a:buNone/>
            </a:pP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Microsoft.SharePoint.Client.ListCreationInformation</a:t>
            </a:r>
            <a:b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lci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title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listTitle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lci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description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listDescription</a:t>
            </a:r>
            <a:b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lci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TemplateType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listTemplate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web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lists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477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5AF55D-5064-4BAD-B56F-BDD3F786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 – New Document Library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7B9EF5-5084-4909-8F74-550F08FDD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05C82B8-1F35-4BB8-831E-BC04959007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743860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1E3127-9CF6-4FB3-A703-9F6155AB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1D729-E4FD-45FA-9440-DF26226A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69979-42F9-415D-85E8-A6A05196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68" y="1557416"/>
            <a:ext cx="9558864" cy="432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36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8CD4E0-E4EC-4D9E-AB13-2A4751C7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Site Config – Delete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28E30D-6BAC-495A-889D-229997AD3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3D65EC0-1390-4362-90B9-50588D1632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6045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171310-79A2-4689-A586-E6AD1581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15FEF-73BC-4199-AD05-6E84EF95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SharePoint Online Management Shell</a:t>
            </a:r>
          </a:p>
          <a:p>
            <a:pPr lvl="1"/>
            <a:r>
              <a:rPr lang="en-GB" dirty="0"/>
              <a:t>Operation not supported</a:t>
            </a:r>
          </a:p>
          <a:p>
            <a:pPr lvl="1"/>
            <a:endParaRPr lang="en-GB" dirty="0"/>
          </a:p>
          <a:p>
            <a:r>
              <a:rPr lang="en-GB" dirty="0"/>
              <a:t>SharePoint PnP PowerShell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PnPOnline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Url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https://mydomain.sharepoint.com/sites/SiteColl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PnPList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"Finance Documents"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-Recycle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31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CAFC-BF05-46C1-ACCB-76C3D05A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Trying To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4E0A-9D84-4611-AA37-8EE619D9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Configuration of SharePoint Online using the GUI</a:t>
            </a:r>
          </a:p>
          <a:p>
            <a:pPr lvl="1"/>
            <a:r>
              <a:rPr lang="en-GB" dirty="0"/>
              <a:t>Takes a long time</a:t>
            </a:r>
          </a:p>
          <a:p>
            <a:pPr lvl="1"/>
            <a:r>
              <a:rPr lang="en-GB" dirty="0"/>
              <a:t>Prone to errors</a:t>
            </a:r>
          </a:p>
          <a:p>
            <a:pPr lvl="1"/>
            <a:r>
              <a:rPr lang="en-GB" dirty="0"/>
              <a:t>Repetition of actions</a:t>
            </a:r>
          </a:p>
          <a:p>
            <a:pPr lvl="1"/>
            <a:endParaRPr lang="en-GB" dirty="0"/>
          </a:p>
          <a:p>
            <a:r>
              <a:rPr lang="en-GB" dirty="0"/>
              <a:t>Configuration of SharePoint Online using PowerShell</a:t>
            </a:r>
          </a:p>
          <a:p>
            <a:pPr lvl="1"/>
            <a:r>
              <a:rPr lang="en-GB" dirty="0"/>
              <a:t>Scripting overhead</a:t>
            </a:r>
          </a:p>
          <a:p>
            <a:pPr lvl="1"/>
            <a:r>
              <a:rPr lang="en-GB" dirty="0"/>
              <a:t>Repeatable</a:t>
            </a:r>
          </a:p>
          <a:p>
            <a:pPr lvl="1"/>
            <a:r>
              <a:rPr lang="en-GB" dirty="0"/>
              <a:t>Less prone to errors</a:t>
            </a:r>
          </a:p>
        </p:txBody>
      </p:sp>
    </p:spTree>
    <p:extLst>
      <p:ext uri="{BB962C8B-B14F-4D97-AF65-F5344CB8AC3E}">
        <p14:creationId xmlns:p14="http://schemas.microsoft.com/office/powerpoint/2010/main" val="13046873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A525-7F4F-4859-855E-DF1D1DD0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72DAE-A00D-45D3-86B7-2D05F3315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CSOM PowerShell</a:t>
            </a:r>
          </a:p>
          <a:p>
            <a:pPr marL="0" indent="0">
              <a:buNone/>
            </a:pP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$list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Web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Lists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GetByTitle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'Finance Documents’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$list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list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DeleteObject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Really removes it (no recycle bin)</a:t>
            </a:r>
            <a:b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877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8CD4E0-E4EC-4D9E-AB13-2A4751C7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Delete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28E30D-6BAC-495A-889D-229997AD3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3D65EC0-1390-4362-90B9-50588D1632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12873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0C10-CB1C-4B1A-B0AE-45DBE404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0EB4D-F129-4B91-9F31-2C2776CA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47817-0FB3-45B7-8AE4-B7B94A6F6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374" y="1363672"/>
            <a:ext cx="8587252" cy="49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44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C525-D063-446B-81DD-B3B6CA62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few additional notes…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AD24-4C6A-411A-AADF-724DA93FB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PowerShell you need to do pretty much everything yourself.</a:t>
            </a:r>
          </a:p>
          <a:p>
            <a:r>
              <a:rPr lang="en-GB" dirty="0"/>
              <a:t>Don’t assume that something will be created for you, check!</a:t>
            </a:r>
          </a:p>
          <a:p>
            <a:r>
              <a:rPr lang="en-GB" dirty="0"/>
              <a:t>Most stuff is </a:t>
            </a:r>
            <a:r>
              <a:rPr lang="en-GB" dirty="0" err="1"/>
              <a:t>anysc</a:t>
            </a:r>
            <a:r>
              <a:rPr lang="en-GB" dirty="0"/>
              <a:t> (i.e. fire and forget) – this can cause issues if you’re wanting a chain of things to happen.</a:t>
            </a:r>
          </a:p>
          <a:p>
            <a:r>
              <a:rPr lang="en-GB" dirty="0"/>
              <a:t>Read the documentation for the PnP commands carefully. Read the error messages even more carefully!</a:t>
            </a:r>
          </a:p>
          <a:p>
            <a:pPr lvl="1"/>
            <a:r>
              <a:rPr lang="en-GB" dirty="0"/>
              <a:t>Some parameters that are shown as optional may be required if, e.g., your site locale is set differently.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2725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B8A4-1DEA-4299-88CB-659B9145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7AFAD-3E40-46CE-B15F-2607876A0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4083"/>
          </a:xfrm>
        </p:spPr>
        <p:txBody>
          <a:bodyPr/>
          <a:lstStyle/>
          <a:p>
            <a:r>
              <a:rPr lang="en-GB" dirty="0"/>
              <a:t>Sign up for an Office 365 Developer Tenant – they’re free! *</a:t>
            </a:r>
          </a:p>
          <a:p>
            <a:pPr lvl="1"/>
            <a:r>
              <a:rPr lang="en-GB" dirty="0">
                <a:hlinkClick r:id="rId2"/>
              </a:rPr>
              <a:t>https://dev.office.com/sharepoint</a:t>
            </a:r>
            <a:r>
              <a:rPr lang="en-GB" dirty="0"/>
              <a:t> and follow the instructions in ‘Start Building’ -&gt; ‘Set up your Office 365 tenant’</a:t>
            </a:r>
          </a:p>
          <a:p>
            <a:r>
              <a:rPr lang="en-GB" dirty="0"/>
              <a:t>Use the samples in this presentation to get you going</a:t>
            </a:r>
          </a:p>
          <a:p>
            <a:r>
              <a:rPr lang="en-GB" dirty="0"/>
              <a:t>Start using PowerShell to automate configuration of SharePoint Online for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25823-FBE7-4104-92E2-86FB999595C0}"/>
              </a:ext>
            </a:extLst>
          </p:cNvPr>
          <p:cNvSpPr txBox="1"/>
          <p:nvPr/>
        </p:nvSpPr>
        <p:spPr>
          <a:xfrm>
            <a:off x="838200" y="5684108"/>
            <a:ext cx="973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Single user for one month. ~£6/user/month otherwise</a:t>
            </a:r>
          </a:p>
        </p:txBody>
      </p:sp>
    </p:spTree>
    <p:extLst>
      <p:ext uri="{BB962C8B-B14F-4D97-AF65-F5344CB8AC3E}">
        <p14:creationId xmlns:p14="http://schemas.microsoft.com/office/powerpoint/2010/main" val="3058267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690EC3-8802-49EE-81B9-BD12E573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85" y="5214166"/>
            <a:ext cx="646717" cy="1018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8CEABB-4E71-4815-96D0-EB8DF0B3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274" y="2534682"/>
            <a:ext cx="785399" cy="79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4B87D6-F97F-46F7-8ABF-48E70197D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275" y="3748681"/>
            <a:ext cx="785399" cy="79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7C5ED3-0F37-4946-A0CD-F3432C73563E}"/>
              </a:ext>
            </a:extLst>
          </p:cNvPr>
          <p:cNvSpPr txBox="1"/>
          <p:nvPr/>
        </p:nvSpPr>
        <p:spPr>
          <a:xfrm>
            <a:off x="6800043" y="2710757"/>
            <a:ext cx="13260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@W4050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9035C9-4132-44E2-9A4F-284405BD76F0}"/>
              </a:ext>
            </a:extLst>
          </p:cNvPr>
          <p:cNvSpPr txBox="1"/>
          <p:nvPr/>
        </p:nvSpPr>
        <p:spPr>
          <a:xfrm>
            <a:off x="6800043" y="3947906"/>
            <a:ext cx="5174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blogs.blackmarble.co.uk/blogs/</a:t>
            </a:r>
            <a:r>
              <a:rPr lang="en-GB" sz="2200" dirty="0" err="1"/>
              <a:t>adawson</a:t>
            </a:r>
            <a:endParaRPr lang="en-GB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7C669-07A7-400A-8656-49C64089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146" y="758662"/>
            <a:ext cx="6372712" cy="1325563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pic>
        <p:nvPicPr>
          <p:cNvPr id="14" name="Picture 13" descr="A picture containing toy&#10;&#10;Description generated with high confidence">
            <a:extLst>
              <a:ext uri="{FF2B5EF4-FFF2-40B4-BE49-F238E27FC236}">
                <a16:creationId xmlns:a16="http://schemas.microsoft.com/office/drawing/2014/main" id="{E30AB263-869A-4F5C-9457-CB924CABE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39" y="311728"/>
            <a:ext cx="3161699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4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2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6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CAFC-BF05-46C1-ACCB-76C3D05A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Trying To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4E0A-9D84-4611-AA37-8EE619D9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Configuration of SharePoint Online using the GUI</a:t>
            </a:r>
          </a:p>
          <a:p>
            <a:pPr lvl="1"/>
            <a:r>
              <a:rPr lang="en-GB" dirty="0"/>
              <a:t>Reduce the time taken to configure SharePoint</a:t>
            </a:r>
          </a:p>
          <a:p>
            <a:pPr lvl="1"/>
            <a:r>
              <a:rPr lang="en-GB" dirty="0"/>
              <a:t>Reduce the number of errors in configuration</a:t>
            </a:r>
          </a:p>
          <a:p>
            <a:pPr lvl="1"/>
            <a:r>
              <a:rPr lang="en-GB" dirty="0"/>
              <a:t>Eliminate repetition of actions (boredom leads to errors)</a:t>
            </a:r>
          </a:p>
          <a:p>
            <a:pPr lvl="1"/>
            <a:endParaRPr lang="en-GB" dirty="0"/>
          </a:p>
          <a:p>
            <a:r>
              <a:rPr lang="en-GB" dirty="0"/>
              <a:t>Configuration of SharePoint Online using PowerShell</a:t>
            </a:r>
          </a:p>
          <a:p>
            <a:pPr lvl="1"/>
            <a:r>
              <a:rPr lang="en-GB" dirty="0"/>
              <a:t>Far better control of configuration</a:t>
            </a:r>
          </a:p>
          <a:p>
            <a:pPr lvl="1"/>
            <a:r>
              <a:rPr lang="en-GB" dirty="0"/>
              <a:t>Repeatable configuration allows easy deployment to multiple tenants</a:t>
            </a:r>
          </a:p>
          <a:p>
            <a:pPr lvl="1"/>
            <a:r>
              <a:rPr lang="en-GB" dirty="0"/>
              <a:t>Self-documenting; ensure you use source control!</a:t>
            </a:r>
          </a:p>
        </p:txBody>
      </p:sp>
    </p:spTree>
    <p:extLst>
      <p:ext uri="{BB962C8B-B14F-4D97-AF65-F5344CB8AC3E}">
        <p14:creationId xmlns:p14="http://schemas.microsoft.com/office/powerpoint/2010/main" val="339730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A329-571B-40D2-948C-C2299EE0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5FF92-A1DE-45A2-B44C-8814BE03D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Tenant level</a:t>
            </a:r>
          </a:p>
          <a:p>
            <a:pPr lvl="1"/>
            <a:r>
              <a:rPr lang="en-GB" dirty="0"/>
              <a:t>Configuration of items at the tenant level includes:</a:t>
            </a:r>
          </a:p>
          <a:p>
            <a:pPr marL="457200" lvl="1" indent="0">
              <a:buNone/>
            </a:pPr>
            <a:r>
              <a:rPr lang="en-GB" dirty="0"/>
              <a:t>	Creation of site collections</a:t>
            </a:r>
          </a:p>
          <a:p>
            <a:pPr marL="457200" lvl="1" indent="0">
              <a:buNone/>
            </a:pPr>
            <a:r>
              <a:rPr lang="en-GB" dirty="0"/>
              <a:t>	Term store manipulation</a:t>
            </a:r>
          </a:p>
          <a:p>
            <a:pPr marL="457200" lvl="1" indent="0">
              <a:buNone/>
            </a:pPr>
            <a:r>
              <a:rPr lang="en-GB" dirty="0"/>
              <a:t>	Search configuration manipulation</a:t>
            </a:r>
          </a:p>
          <a:p>
            <a:pPr marL="457200" lvl="1" indent="0">
              <a:buNone/>
            </a:pPr>
            <a:r>
              <a:rPr lang="en-GB" dirty="0"/>
              <a:t>	Etc.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87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786E-B471-4D63-BA97-311AF402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Tenant Admin GUI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3722-8A32-4EEC-8BB8-5431E7DF5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E111D-1EBC-46A8-B75D-311D12C7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46" y="0"/>
            <a:ext cx="11433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8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603-6823-4EA1-8784-24FDC673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2DF3-9033-4A33-AE2A-F831B329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Site collection (and sub-sites) level</a:t>
            </a:r>
          </a:p>
          <a:p>
            <a:pPr lvl="1"/>
            <a:r>
              <a:rPr lang="en-GB" dirty="0"/>
              <a:t>Configuration of items at the site collection (and sub-site) level includes:</a:t>
            </a:r>
          </a:p>
          <a:p>
            <a:pPr marL="457200" lvl="1" indent="0">
              <a:buNone/>
            </a:pPr>
            <a:r>
              <a:rPr lang="en-GB" dirty="0"/>
              <a:t>	Navigation</a:t>
            </a:r>
          </a:p>
          <a:p>
            <a:pPr marL="457200" lvl="1" indent="0">
              <a:buNone/>
            </a:pPr>
            <a:r>
              <a:rPr lang="en-GB" dirty="0"/>
              <a:t>	Site features</a:t>
            </a:r>
          </a:p>
          <a:p>
            <a:pPr marL="457200" lvl="1" indent="0">
              <a:buNone/>
            </a:pPr>
            <a:r>
              <a:rPr lang="en-GB" dirty="0"/>
              <a:t>	Content types</a:t>
            </a:r>
          </a:p>
          <a:p>
            <a:pPr marL="457200" lvl="1" indent="0">
              <a:buNone/>
            </a:pPr>
            <a:r>
              <a:rPr lang="en-GB" dirty="0"/>
              <a:t>	Site permissions</a:t>
            </a:r>
          </a:p>
          <a:p>
            <a:pPr marL="457200" lvl="1" indent="0">
              <a:buNone/>
            </a:pPr>
            <a:r>
              <a:rPr lang="en-GB" dirty="0"/>
              <a:t>	Structure (sub-site, library, folder)</a:t>
            </a:r>
          </a:p>
          <a:p>
            <a:pPr marL="457200" lvl="1" indent="0">
              <a:buNone/>
            </a:pPr>
            <a:r>
              <a:rPr lang="en-GB" dirty="0"/>
              <a:t>	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93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arble Orange">
      <a:dk1>
        <a:sysClr val="windowText" lastClr="000000"/>
      </a:dk1>
      <a:lt1>
        <a:sysClr val="window" lastClr="FFFFFF"/>
      </a:lt1>
      <a:dk2>
        <a:srgbClr val="3C3C3B"/>
      </a:dk2>
      <a:lt2>
        <a:srgbClr val="F5F5F5"/>
      </a:lt2>
      <a:accent1>
        <a:srgbClr val="F97923"/>
      </a:accent1>
      <a:accent2>
        <a:srgbClr val="21B9EC"/>
      </a:accent2>
      <a:accent3>
        <a:srgbClr val="B6CC22"/>
      </a:accent3>
      <a:accent4>
        <a:srgbClr val="E63B46"/>
      </a:accent4>
      <a:accent5>
        <a:srgbClr val="293A49"/>
      </a:accent5>
      <a:accent6>
        <a:srgbClr val="1B72B7"/>
      </a:accent6>
      <a:hlink>
        <a:srgbClr val="1B72B7"/>
      </a:hlink>
      <a:folHlink>
        <a:srgbClr val="1B72B7"/>
      </a:folHlink>
    </a:clrScheme>
    <a:fontScheme name="Black Marb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Marble PowerPoint" id="{0BF56D87-DB3B-4742-B322-116DA0A8C663}" vid="{B40D5397-EA3D-4993-9B56-9BFF987E22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ef06227c70244b99f28efd69bf8c4a2 xmlns="e9d2523a-f6c8-4b58-93c0-559fd1563d05">
      <Terms xmlns="http://schemas.microsoft.com/office/infopath/2007/PartnerControls"/>
    </lef06227c70244b99f28efd69bf8c4a2>
    <ncc7974b4cc743ee9fa76c9d4986e664 xmlns="e9d2523a-f6c8-4b58-93c0-559fd1563d05">
      <Terms xmlns="http://schemas.microsoft.com/office/infopath/2007/PartnerControls"/>
    </ncc7974b4cc743ee9fa76c9d4986e664>
    <TaxCatchAll xmlns="e9d2523a-f6c8-4b58-93c0-559fd1563d05"/>
    <e895aedb3c1b437f9b9a6dbf3a7b3bb6 xmlns="e9d2523a-f6c8-4b58-93c0-559fd1563d05">
      <Terms xmlns="http://schemas.microsoft.com/office/infopath/2007/PartnerControls"/>
    </e895aedb3c1b437f9b9a6dbf3a7b3bb6>
    <b1cc683000e54dd292230264e51d5ab3 xmlns="e9d2523a-f6c8-4b58-93c0-559fd1563d05">
      <Terms xmlns="http://schemas.microsoft.com/office/infopath/2007/PartnerControls"/>
    </b1cc683000e54dd292230264e51d5ab3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lack Marble Presentation" ma:contentTypeID="0x010100AED4198795C7FE49B29C2076BD071E1905000EAF08AED0FE1B4BBE46E8D86720BF3A" ma:contentTypeVersion="20" ma:contentTypeDescription="" ma:contentTypeScope="" ma:versionID="e66a08048e2dcf6d991208fc34083b6a">
  <xsd:schema xmlns:xsd="http://www.w3.org/2001/XMLSchema" xmlns:xs="http://www.w3.org/2001/XMLSchema" xmlns:p="http://schemas.microsoft.com/office/2006/metadata/properties" xmlns:ns2="e9d2523a-f6c8-4b58-93c0-559fd1563d05" targetNamespace="http://schemas.microsoft.com/office/2006/metadata/properties" ma:root="true" ma:fieldsID="031294f3b8784076fe333b9cee4d1308" ns2:_="">
    <xsd:import namespace="e9d2523a-f6c8-4b58-93c0-559fd1563d05"/>
    <xsd:element name="properties">
      <xsd:complexType>
        <xsd:sequence>
          <xsd:element name="documentManagement">
            <xsd:complexType>
              <xsd:all>
                <xsd:element ref="ns2:ncc7974b4cc743ee9fa76c9d4986e664" minOccurs="0"/>
                <xsd:element ref="ns2:TaxCatchAll" minOccurs="0"/>
                <xsd:element ref="ns2:TaxCatchAllLabel" minOccurs="0"/>
                <xsd:element ref="ns2:e895aedb3c1b437f9b9a6dbf3a7b3bb6" minOccurs="0"/>
                <xsd:element ref="ns2:lef06227c70244b99f28efd69bf8c4a2" minOccurs="0"/>
                <xsd:element ref="ns2:b1cc683000e54dd292230264e51d5ab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2523a-f6c8-4b58-93c0-559fd1563d05" elementFormDefault="qualified">
    <xsd:import namespace="http://schemas.microsoft.com/office/2006/documentManagement/types"/>
    <xsd:import namespace="http://schemas.microsoft.com/office/infopath/2007/PartnerControls"/>
    <xsd:element name="ncc7974b4cc743ee9fa76c9d4986e664" ma:index="8" nillable="true" ma:taxonomy="true" ma:internalName="ncc7974b4cc743ee9fa76c9d4986e664" ma:taxonomyFieldName="Client" ma:displayName="Client" ma:readOnly="false" ma:default="" ma:fieldId="{7cc7974b-4cc7-43ee-9fa7-6c9d4986e664}" ma:sspId="613de2c2-ece5-413d-a54d-11a84cbe9590" ma:termSetId="986f9cb8-dd98-4721-a02f-04cdb7abca8c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0825ddf7-5dbb-4b12-9f5f-afeebe1388c2}" ma:internalName="TaxCatchAll" ma:showField="CatchAllData" ma:web="235817de-0f1e-495a-b6be-54b5fc82f0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825ddf7-5dbb-4b12-9f5f-afeebe1388c2}" ma:internalName="TaxCatchAllLabel" ma:readOnly="true" ma:showField="CatchAllDataLabel" ma:web="235817de-0f1e-495a-b6be-54b5fc82f0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895aedb3c1b437f9b9a6dbf3a7b3bb6" ma:index="12" nillable="true" ma:taxonomy="true" ma:internalName="e895aedb3c1b437f9b9a6dbf3a7b3bb6" ma:taxonomyFieldName="Partner" ma:displayName="Partner" ma:readOnly="false" ma:default="" ma:fieldId="{e895aedb-3c1b-437f-9b9a-6dbf3a7b3bb6}" ma:sspId="613de2c2-ece5-413d-a54d-11a84cbe9590" ma:termSetId="92f83c62-f94b-472c-a28f-1c8e3cb98a9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lef06227c70244b99f28efd69bf8c4a2" ma:index="14" nillable="true" ma:taxonomy="true" ma:internalName="lef06227c70244b99f28efd69bf8c4a2" ma:taxonomyFieldName="Document_x0020_Type" ma:displayName="Document Type" ma:readOnly="false" ma:default="" ma:fieldId="{5ef06227-c702-44b9-9f28-efd69bf8c4a2}" ma:sspId="613de2c2-ece5-413d-a54d-11a84cbe9590" ma:termSetId="d5379354-3d20-4456-9144-4376ace0bb6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b1cc683000e54dd292230264e51d5ab3" ma:index="16" nillable="true" ma:taxonomy="true" ma:internalName="b1cc683000e54dd292230264e51d5ab3" ma:taxonomyFieldName="Document_x0020_Category" ma:displayName="Document Category" ma:readOnly="false" ma:default="" ma:fieldId="{b1cc6830-00e5-4dd2-9223-0264e51d5ab3}" ma:sspId="613de2c2-ece5-413d-a54d-11a84cbe9590" ma:termSetId="7387cc0c-b9df-46cb-a740-e3919ed82fc2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D0ABE3-E1E0-4685-B629-89459358F9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E5C231-F84E-40AB-853E-A10ACDAA9762}">
  <ds:schemaRefs>
    <ds:schemaRef ds:uri="http://schemas.microsoft.com/office/2006/metadata/properties"/>
    <ds:schemaRef ds:uri="http://schemas.microsoft.com/office/infopath/2007/PartnerControls"/>
    <ds:schemaRef ds:uri="e9d2523a-f6c8-4b58-93c0-559fd1563d05"/>
  </ds:schemaRefs>
</ds:datastoreItem>
</file>

<file path=customXml/itemProps3.xml><?xml version="1.0" encoding="utf-8"?>
<ds:datastoreItem xmlns:ds="http://schemas.openxmlformats.org/officeDocument/2006/customXml" ds:itemID="{EBA0D546-2AD8-4C6E-B7F1-AD8EBDEF47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d2523a-f6c8-4b58-93c0-559fd1563d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13940</TotalTime>
  <Words>1781</Words>
  <Application>Microsoft Office PowerPoint</Application>
  <PresentationFormat>Widescreen</PresentationFormat>
  <Paragraphs>297</Paragraphs>
  <Slides>57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Courier New</vt:lpstr>
      <vt:lpstr>Lucida Console</vt:lpstr>
      <vt:lpstr>Segoe UI</vt:lpstr>
      <vt:lpstr>Segoe UI Light</vt:lpstr>
      <vt:lpstr>Segoe UI Semibold</vt:lpstr>
      <vt:lpstr>Office Theme</vt:lpstr>
      <vt:lpstr>SharePoint Online Automation Using PowerShell - A Beginner’s Guide</vt:lpstr>
      <vt:lpstr>PowerPoint Presentation</vt:lpstr>
      <vt:lpstr>Introduction</vt:lpstr>
      <vt:lpstr>A Few Questions…</vt:lpstr>
      <vt:lpstr>What Are We Trying To Achieve?</vt:lpstr>
      <vt:lpstr>What Are We Trying To Achieve?</vt:lpstr>
      <vt:lpstr>Terms</vt:lpstr>
      <vt:lpstr>Tenant Admin GUI Page</vt:lpstr>
      <vt:lpstr>Terms</vt:lpstr>
      <vt:lpstr>Site Collection Admin GUI Page</vt:lpstr>
      <vt:lpstr>Terms</vt:lpstr>
      <vt:lpstr>Site/Feature Admin GUI Page</vt:lpstr>
      <vt:lpstr>PowerShell Options</vt:lpstr>
      <vt:lpstr>SharePoint Online Management Shell</vt:lpstr>
      <vt:lpstr>SharePoint PnP PowerShell</vt:lpstr>
      <vt:lpstr>SharePoint PnP PowerShell</vt:lpstr>
      <vt:lpstr>CSOM PowerShell</vt:lpstr>
      <vt:lpstr>Obtaining and Installing</vt:lpstr>
      <vt:lpstr>Obtaining and Installing</vt:lpstr>
      <vt:lpstr>Failing To Update Can Lead To…</vt:lpstr>
      <vt:lpstr>Obtaining and Installing</vt:lpstr>
      <vt:lpstr>Obtaining and Installing Notes</vt:lpstr>
      <vt:lpstr>Getting Connected</vt:lpstr>
      <vt:lpstr>Getting Connected</vt:lpstr>
      <vt:lpstr>Getting Connected</vt:lpstr>
      <vt:lpstr>Tenant Config – New Site Collection</vt:lpstr>
      <vt:lpstr>New Site Collection</vt:lpstr>
      <vt:lpstr>New Site Collection</vt:lpstr>
      <vt:lpstr>Demo - New Site Collection</vt:lpstr>
      <vt:lpstr>PowerPoint Presentation</vt:lpstr>
      <vt:lpstr>Tenant Config - New Term Set</vt:lpstr>
      <vt:lpstr>New Term Set</vt:lpstr>
      <vt:lpstr>New term Set</vt:lpstr>
      <vt:lpstr>New term Set (2)</vt:lpstr>
      <vt:lpstr>New term Set (3)</vt:lpstr>
      <vt:lpstr>Demo - New Term Set</vt:lpstr>
      <vt:lpstr>PowerPoint Presentation</vt:lpstr>
      <vt:lpstr>Site Collection Config – Feature Activation</vt:lpstr>
      <vt:lpstr>Feature Activation</vt:lpstr>
      <vt:lpstr>Feature Activation</vt:lpstr>
      <vt:lpstr>Demo – Feature Activation</vt:lpstr>
      <vt:lpstr>PowerPoint Presentation</vt:lpstr>
      <vt:lpstr>Site Config – New Document Library</vt:lpstr>
      <vt:lpstr>New Documents Library</vt:lpstr>
      <vt:lpstr>New Document Library</vt:lpstr>
      <vt:lpstr>Demo – New Document Library</vt:lpstr>
      <vt:lpstr>PowerPoint Presentation</vt:lpstr>
      <vt:lpstr>Site Config – Delete List</vt:lpstr>
      <vt:lpstr>Delete List</vt:lpstr>
      <vt:lpstr>Delete List</vt:lpstr>
      <vt:lpstr>Demo – Delete List</vt:lpstr>
      <vt:lpstr>PowerPoint Presentation</vt:lpstr>
      <vt:lpstr>A few additional notes…</vt:lpstr>
      <vt:lpstr>Call To Action</vt:lpstr>
      <vt:lpstr>Questions?</vt:lpstr>
      <vt:lpstr>PowerPoint Presentation</vt:lpstr>
      <vt:lpstr>PowerPoint Presentation</vt:lpstr>
    </vt:vector>
  </TitlesOfParts>
  <Company>Black Marble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Youve Decided To Adopt SharePoint Now What</dc:title>
  <dc:creator>Layla Copsey</dc:creator>
  <cp:lastModifiedBy>Andy Dawson</cp:lastModifiedBy>
  <cp:revision>116</cp:revision>
  <dcterms:created xsi:type="dcterms:W3CDTF">2015-01-13T10:44:42Z</dcterms:created>
  <dcterms:modified xsi:type="dcterms:W3CDTF">2019-03-22T21:34:34Z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0x010100AED4198795C7FE49B29C2076BD071E1905000EAF08AED0FE1B4BBE46E8D86720BF3A</vt:lpwstr>
  </property>
  <property fmtid="{D5CDD505-2E9C-101B-9397-08002B2CF9AE}" pid="3" name="Partner">
    <vt:lpwstr/>
  </property>
  <property fmtid="{D5CDD505-2E9C-101B-9397-08002B2CF9AE}" pid="4" name="Client">
    <vt:lpwstr/>
  </property>
  <property fmtid="{D5CDD505-2E9C-101B-9397-08002B2CF9AE}" pid="5" name="Document Category">
    <vt:lpwstr/>
  </property>
  <property fmtid="{D5CDD505-2E9C-101B-9397-08002B2CF9AE}" pid="6" name="Document Type">
    <vt:lpwstr/>
  </property>
</Properties>
</file>