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98" r:id="rId5"/>
    <p:sldId id="258" r:id="rId6"/>
    <p:sldId id="294" r:id="rId7"/>
    <p:sldId id="259" r:id="rId8"/>
    <p:sldId id="293" r:id="rId9"/>
    <p:sldId id="260" r:id="rId10"/>
    <p:sldId id="280" r:id="rId11"/>
    <p:sldId id="281" r:id="rId12"/>
    <p:sldId id="282" r:id="rId13"/>
    <p:sldId id="283" r:id="rId14"/>
    <p:sldId id="284" r:id="rId15"/>
    <p:sldId id="285" r:id="rId16"/>
    <p:sldId id="286" r:id="rId17"/>
    <p:sldId id="287" r:id="rId18"/>
    <p:sldId id="288" r:id="rId19"/>
    <p:sldId id="289" r:id="rId20"/>
    <p:sldId id="291" r:id="rId21"/>
    <p:sldId id="290" r:id="rId22"/>
    <p:sldId id="292" r:id="rId23"/>
    <p:sldId id="261" r:id="rId24"/>
    <p:sldId id="268" r:id="rId25"/>
    <p:sldId id="269" r:id="rId26"/>
    <p:sldId id="270" r:id="rId27"/>
    <p:sldId id="271" r:id="rId28"/>
    <p:sldId id="272" r:id="rId29"/>
    <p:sldId id="273" r:id="rId30"/>
    <p:sldId id="274" r:id="rId31"/>
    <p:sldId id="262" r:id="rId32"/>
    <p:sldId id="275" r:id="rId33"/>
    <p:sldId id="277" r:id="rId34"/>
    <p:sldId id="278" r:id="rId35"/>
    <p:sldId id="279" r:id="rId36"/>
    <p:sldId id="29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AE4A52-EAE5-453E-BEDE-FE77D2DF0DC7}"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930EDE8-7FE6-4766-8EC2-9D48751F97DB}">
      <dgm:prSet/>
      <dgm:spPr/>
      <dgm:t>
        <a:bodyPr/>
        <a:lstStyle/>
        <a:p>
          <a:pPr>
            <a:lnSpc>
              <a:spcPct val="100000"/>
            </a:lnSpc>
          </a:pPr>
          <a:r>
            <a:rPr lang="en-GB"/>
            <a:t>Five Questions.</a:t>
          </a:r>
          <a:endParaRPr lang="en-US"/>
        </a:p>
      </dgm:t>
    </dgm:pt>
    <dgm:pt modelId="{96A1FF71-1FBA-4EAC-AF2F-4DDFD9558255}" type="parTrans" cxnId="{C5CC7FD9-8F37-4581-AD79-531561BD9914}">
      <dgm:prSet/>
      <dgm:spPr/>
      <dgm:t>
        <a:bodyPr/>
        <a:lstStyle/>
        <a:p>
          <a:endParaRPr lang="en-US"/>
        </a:p>
      </dgm:t>
    </dgm:pt>
    <dgm:pt modelId="{376C1E0D-93B7-4C14-9C5F-A8D25E30B1C6}" type="sibTrans" cxnId="{C5CC7FD9-8F37-4581-AD79-531561BD9914}">
      <dgm:prSet/>
      <dgm:spPr/>
      <dgm:t>
        <a:bodyPr/>
        <a:lstStyle/>
        <a:p>
          <a:endParaRPr lang="en-US"/>
        </a:p>
      </dgm:t>
    </dgm:pt>
    <dgm:pt modelId="{5130A0AE-A64E-41CF-809F-D76978848F1F}">
      <dgm:prSet/>
      <dgm:spPr/>
      <dgm:t>
        <a:bodyPr/>
        <a:lstStyle/>
        <a:p>
          <a:pPr>
            <a:lnSpc>
              <a:spcPct val="100000"/>
            </a:lnSpc>
          </a:pPr>
          <a:r>
            <a:rPr lang="en-GB" b="1" dirty="0"/>
            <a:t>Answer all 4 questions</a:t>
          </a:r>
          <a:endParaRPr lang="en-US" dirty="0"/>
        </a:p>
      </dgm:t>
    </dgm:pt>
    <dgm:pt modelId="{7DABCDCF-946C-4CEB-91E0-6BC2D6907556}" type="parTrans" cxnId="{DD581D17-D2D4-46BD-922E-C7CEE3D41E31}">
      <dgm:prSet/>
      <dgm:spPr/>
      <dgm:t>
        <a:bodyPr/>
        <a:lstStyle/>
        <a:p>
          <a:endParaRPr lang="en-US"/>
        </a:p>
      </dgm:t>
    </dgm:pt>
    <dgm:pt modelId="{C2FE83B8-5009-4C12-86F0-670D433E5A79}" type="sibTrans" cxnId="{DD581D17-D2D4-46BD-922E-C7CEE3D41E31}">
      <dgm:prSet/>
      <dgm:spPr/>
      <dgm:t>
        <a:bodyPr/>
        <a:lstStyle/>
        <a:p>
          <a:endParaRPr lang="en-US"/>
        </a:p>
      </dgm:t>
    </dgm:pt>
    <dgm:pt modelId="{33D1E4BC-53CC-43B8-BBEB-C90EB9FCB02E}">
      <dgm:prSet/>
      <dgm:spPr/>
      <dgm:t>
        <a:bodyPr/>
        <a:lstStyle/>
        <a:p>
          <a:pPr>
            <a:lnSpc>
              <a:spcPct val="100000"/>
            </a:lnSpc>
          </a:pPr>
          <a:r>
            <a:rPr lang="en-GB"/>
            <a:t>20 marks per question.</a:t>
          </a:r>
          <a:endParaRPr lang="en-GB" dirty="0"/>
        </a:p>
      </dgm:t>
    </dgm:pt>
    <dgm:pt modelId="{988AF249-7FA8-49FE-B292-98ABDE86ECB4}" type="parTrans" cxnId="{C617EAA3-D92D-4062-910F-314D1264588F}">
      <dgm:prSet/>
      <dgm:spPr/>
      <dgm:t>
        <a:bodyPr/>
        <a:lstStyle/>
        <a:p>
          <a:endParaRPr lang="en-US"/>
        </a:p>
      </dgm:t>
    </dgm:pt>
    <dgm:pt modelId="{6B2EF779-CBC1-41FE-B3EC-761A68ECE1A2}" type="sibTrans" cxnId="{C617EAA3-D92D-4062-910F-314D1264588F}">
      <dgm:prSet/>
      <dgm:spPr/>
      <dgm:t>
        <a:bodyPr/>
        <a:lstStyle/>
        <a:p>
          <a:endParaRPr lang="en-US"/>
        </a:p>
      </dgm:t>
    </dgm:pt>
    <dgm:pt modelId="{AB5CD83A-A03C-4C6C-83A7-6974183F6D55}">
      <dgm:prSet custT="1"/>
      <dgm:spPr/>
      <dgm:t>
        <a:bodyPr/>
        <a:lstStyle/>
        <a:p>
          <a:pPr>
            <a:lnSpc>
              <a:spcPct val="100000"/>
            </a:lnSpc>
          </a:pPr>
          <a:r>
            <a:rPr lang="en-GB" sz="1800" dirty="0"/>
            <a:t>Tuesday 02-May-22 11:00 – 14:00</a:t>
          </a:r>
        </a:p>
        <a:p>
          <a:pPr>
            <a:lnSpc>
              <a:spcPct val="100000"/>
            </a:lnSpc>
          </a:pPr>
          <a:r>
            <a:rPr lang="en-GB" sz="1800" dirty="0"/>
            <a:t>(Only expected to take a maximum of 2 hours)</a:t>
          </a:r>
        </a:p>
        <a:p>
          <a:pPr>
            <a:lnSpc>
              <a:spcPct val="100000"/>
            </a:lnSpc>
          </a:pPr>
          <a:endParaRPr lang="en-GB" sz="1800" dirty="0"/>
        </a:p>
      </dgm:t>
    </dgm:pt>
    <dgm:pt modelId="{C09147C5-EDA6-48FA-B36D-D173FF7470AE}" type="parTrans" cxnId="{1FAB5077-4A0C-4ABF-8FA0-0EBA6D4C931C}">
      <dgm:prSet/>
      <dgm:spPr/>
      <dgm:t>
        <a:bodyPr/>
        <a:lstStyle/>
        <a:p>
          <a:endParaRPr lang="en-GB"/>
        </a:p>
      </dgm:t>
    </dgm:pt>
    <dgm:pt modelId="{04A22047-F0D2-4D46-B4CE-17B6AF13197B}" type="sibTrans" cxnId="{1FAB5077-4A0C-4ABF-8FA0-0EBA6D4C931C}">
      <dgm:prSet/>
      <dgm:spPr/>
      <dgm:t>
        <a:bodyPr/>
        <a:lstStyle/>
        <a:p>
          <a:endParaRPr lang="en-GB"/>
        </a:p>
      </dgm:t>
    </dgm:pt>
    <dgm:pt modelId="{49E85FA7-1D31-4EF9-8E55-7F7A057C38D0}">
      <dgm:prSet/>
      <dgm:spPr/>
      <dgm:t>
        <a:bodyPr/>
        <a:lstStyle/>
        <a:p>
          <a:pPr>
            <a:lnSpc>
              <a:spcPct val="100000"/>
            </a:lnSpc>
          </a:pPr>
          <a:r>
            <a:rPr lang="en-GB" dirty="0"/>
            <a:t>Don’t copy paste from slides / google </a:t>
          </a:r>
        </a:p>
        <a:p>
          <a:pPr>
            <a:lnSpc>
              <a:spcPct val="100000"/>
            </a:lnSpc>
          </a:pPr>
          <a:r>
            <a:rPr lang="en-GB" dirty="0"/>
            <a:t>Write the answers in your own words. </a:t>
          </a:r>
        </a:p>
      </dgm:t>
    </dgm:pt>
    <dgm:pt modelId="{02E0C45C-E9CF-45A2-98FD-71F0FC5BFD6E}" type="parTrans" cxnId="{DA792B28-CF98-4EA8-A6E0-4ED1C6E7F432}">
      <dgm:prSet/>
      <dgm:spPr/>
      <dgm:t>
        <a:bodyPr/>
        <a:lstStyle/>
        <a:p>
          <a:endParaRPr lang="en-GB"/>
        </a:p>
      </dgm:t>
    </dgm:pt>
    <dgm:pt modelId="{D9FF2C6D-553D-4B85-8FCA-B31F0C67C8E9}" type="sibTrans" cxnId="{DA792B28-CF98-4EA8-A6E0-4ED1C6E7F432}">
      <dgm:prSet/>
      <dgm:spPr/>
      <dgm:t>
        <a:bodyPr/>
        <a:lstStyle/>
        <a:p>
          <a:endParaRPr lang="en-GB"/>
        </a:p>
      </dgm:t>
    </dgm:pt>
    <dgm:pt modelId="{B463E934-F552-41C7-8D3E-1D4ADE659D94}" type="pres">
      <dgm:prSet presAssocID="{86AE4A52-EAE5-453E-BEDE-FE77D2DF0DC7}" presName="root" presStyleCnt="0">
        <dgm:presLayoutVars>
          <dgm:dir/>
          <dgm:resizeHandles val="exact"/>
        </dgm:presLayoutVars>
      </dgm:prSet>
      <dgm:spPr/>
    </dgm:pt>
    <dgm:pt modelId="{E923DEB4-F547-4A88-B4BC-F7098467E8FA}" type="pres">
      <dgm:prSet presAssocID="{C930EDE8-7FE6-4766-8EC2-9D48751F97DB}" presName="compNode" presStyleCnt="0"/>
      <dgm:spPr/>
    </dgm:pt>
    <dgm:pt modelId="{1CCF8B8F-63E8-43D4-8BC6-B630D1EB7169}" type="pres">
      <dgm:prSet presAssocID="{C930EDE8-7FE6-4766-8EC2-9D48751F97DB}" presName="bgRect" presStyleLbl="bgShp" presStyleIdx="0" presStyleCnt="5"/>
      <dgm:spPr/>
    </dgm:pt>
    <dgm:pt modelId="{4B672649-818B-4735-9B53-2CB69FDE682C}" type="pres">
      <dgm:prSet presAssocID="{C930EDE8-7FE6-4766-8EC2-9D48751F97D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C6DB7940-83EA-4F4F-9F8F-475F1C48EAFF}" type="pres">
      <dgm:prSet presAssocID="{C930EDE8-7FE6-4766-8EC2-9D48751F97DB}" presName="spaceRect" presStyleCnt="0"/>
      <dgm:spPr/>
    </dgm:pt>
    <dgm:pt modelId="{CB55BE59-CBB5-4613-A0D8-6F45D0C9E235}" type="pres">
      <dgm:prSet presAssocID="{C930EDE8-7FE6-4766-8EC2-9D48751F97DB}" presName="parTx" presStyleLbl="revTx" presStyleIdx="0" presStyleCnt="5">
        <dgm:presLayoutVars>
          <dgm:chMax val="0"/>
          <dgm:chPref val="0"/>
        </dgm:presLayoutVars>
      </dgm:prSet>
      <dgm:spPr/>
    </dgm:pt>
    <dgm:pt modelId="{A120D372-BA11-4DCB-A642-8E17F0B58931}" type="pres">
      <dgm:prSet presAssocID="{376C1E0D-93B7-4C14-9C5F-A8D25E30B1C6}" presName="sibTrans" presStyleCnt="0"/>
      <dgm:spPr/>
    </dgm:pt>
    <dgm:pt modelId="{25C1F780-AEB5-4B4A-A01E-16B92B74D5DD}" type="pres">
      <dgm:prSet presAssocID="{5130A0AE-A64E-41CF-809F-D76978848F1F}" presName="compNode" presStyleCnt="0"/>
      <dgm:spPr/>
    </dgm:pt>
    <dgm:pt modelId="{FB36581C-0010-417A-B21B-24C440402036}" type="pres">
      <dgm:prSet presAssocID="{5130A0AE-A64E-41CF-809F-D76978848F1F}" presName="bgRect" presStyleLbl="bgShp" presStyleIdx="1" presStyleCnt="5"/>
      <dgm:spPr/>
    </dgm:pt>
    <dgm:pt modelId="{C4DFA60A-700A-4336-9509-AB0DCDE82136}" type="pres">
      <dgm:prSet presAssocID="{5130A0AE-A64E-41CF-809F-D76978848F1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AE3D5169-2A3B-46C8-AF09-55923CE8E8B2}" type="pres">
      <dgm:prSet presAssocID="{5130A0AE-A64E-41CF-809F-D76978848F1F}" presName="spaceRect" presStyleCnt="0"/>
      <dgm:spPr/>
    </dgm:pt>
    <dgm:pt modelId="{0F66CDA0-784E-4F59-A01D-C17BADC0618D}" type="pres">
      <dgm:prSet presAssocID="{5130A0AE-A64E-41CF-809F-D76978848F1F}" presName="parTx" presStyleLbl="revTx" presStyleIdx="1" presStyleCnt="5">
        <dgm:presLayoutVars>
          <dgm:chMax val="0"/>
          <dgm:chPref val="0"/>
        </dgm:presLayoutVars>
      </dgm:prSet>
      <dgm:spPr/>
    </dgm:pt>
    <dgm:pt modelId="{CC75046B-3114-45F4-AAEF-A0D7E4ED9698}" type="pres">
      <dgm:prSet presAssocID="{C2FE83B8-5009-4C12-86F0-670D433E5A79}" presName="sibTrans" presStyleCnt="0"/>
      <dgm:spPr/>
    </dgm:pt>
    <dgm:pt modelId="{141F3198-E9A6-425B-A1D2-84605FCBC0DE}" type="pres">
      <dgm:prSet presAssocID="{33D1E4BC-53CC-43B8-BBEB-C90EB9FCB02E}" presName="compNode" presStyleCnt="0"/>
      <dgm:spPr/>
    </dgm:pt>
    <dgm:pt modelId="{D5F2CB0A-6A97-4A1C-BD9B-BC8711428683}" type="pres">
      <dgm:prSet presAssocID="{33D1E4BC-53CC-43B8-BBEB-C90EB9FCB02E}" presName="bgRect" presStyleLbl="bgShp" presStyleIdx="2" presStyleCnt="5"/>
      <dgm:spPr/>
    </dgm:pt>
    <dgm:pt modelId="{7BC65E61-13CA-4D9D-8E09-41F3FB93EAB3}" type="pres">
      <dgm:prSet presAssocID="{33D1E4BC-53CC-43B8-BBEB-C90EB9FCB02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39E55EA3-0819-45EF-ACDF-8224DBF06983}" type="pres">
      <dgm:prSet presAssocID="{33D1E4BC-53CC-43B8-BBEB-C90EB9FCB02E}" presName="spaceRect" presStyleCnt="0"/>
      <dgm:spPr/>
    </dgm:pt>
    <dgm:pt modelId="{3B732CEE-3996-4DE8-AE7F-4447B4CD506B}" type="pres">
      <dgm:prSet presAssocID="{33D1E4BC-53CC-43B8-BBEB-C90EB9FCB02E}" presName="parTx" presStyleLbl="revTx" presStyleIdx="2" presStyleCnt="5">
        <dgm:presLayoutVars>
          <dgm:chMax val="0"/>
          <dgm:chPref val="0"/>
        </dgm:presLayoutVars>
      </dgm:prSet>
      <dgm:spPr/>
    </dgm:pt>
    <dgm:pt modelId="{7753B5E0-5F2B-4541-BA06-F2D7B4479B06}" type="pres">
      <dgm:prSet presAssocID="{6B2EF779-CBC1-41FE-B3EC-761A68ECE1A2}" presName="sibTrans" presStyleCnt="0"/>
      <dgm:spPr/>
    </dgm:pt>
    <dgm:pt modelId="{9474995E-B32E-4265-9626-91CF6FA89CA9}" type="pres">
      <dgm:prSet presAssocID="{AB5CD83A-A03C-4C6C-83A7-6974183F6D55}" presName="compNode" presStyleCnt="0"/>
      <dgm:spPr/>
    </dgm:pt>
    <dgm:pt modelId="{93499A08-0174-4292-98C9-AFA2F4D6569A}" type="pres">
      <dgm:prSet presAssocID="{AB5CD83A-A03C-4C6C-83A7-6974183F6D55}" presName="bgRect" presStyleLbl="bgShp" presStyleIdx="3" presStyleCnt="5"/>
      <dgm:spPr/>
    </dgm:pt>
    <dgm:pt modelId="{24FB4224-A475-4D6A-AB02-268138690D98}" type="pres">
      <dgm:prSet presAssocID="{AB5CD83A-A03C-4C6C-83A7-6974183F6D55}" presName="iconRect" presStyleLbl="node1" presStyleIdx="3" presStyleCnt="5"/>
      <dgm:spPr/>
    </dgm:pt>
    <dgm:pt modelId="{A02E3C82-A0F9-4238-901A-182B2FA4F3B5}" type="pres">
      <dgm:prSet presAssocID="{AB5CD83A-A03C-4C6C-83A7-6974183F6D55}" presName="spaceRect" presStyleCnt="0"/>
      <dgm:spPr/>
    </dgm:pt>
    <dgm:pt modelId="{F625BEB4-2CF8-4CDA-981E-58FDD1AEEF61}" type="pres">
      <dgm:prSet presAssocID="{AB5CD83A-A03C-4C6C-83A7-6974183F6D55}" presName="parTx" presStyleLbl="revTx" presStyleIdx="3" presStyleCnt="5">
        <dgm:presLayoutVars>
          <dgm:chMax val="0"/>
          <dgm:chPref val="0"/>
        </dgm:presLayoutVars>
      </dgm:prSet>
      <dgm:spPr/>
    </dgm:pt>
    <dgm:pt modelId="{A18D2DEF-0684-4DBB-AB79-0305F1196E3A}" type="pres">
      <dgm:prSet presAssocID="{04A22047-F0D2-4D46-B4CE-17B6AF13197B}" presName="sibTrans" presStyleCnt="0"/>
      <dgm:spPr/>
    </dgm:pt>
    <dgm:pt modelId="{3989E362-B3B3-4638-BABE-93664711980F}" type="pres">
      <dgm:prSet presAssocID="{49E85FA7-1D31-4EF9-8E55-7F7A057C38D0}" presName="compNode" presStyleCnt="0"/>
      <dgm:spPr/>
    </dgm:pt>
    <dgm:pt modelId="{12FF1179-AA8B-4D30-B6AC-430E616C3200}" type="pres">
      <dgm:prSet presAssocID="{49E85FA7-1D31-4EF9-8E55-7F7A057C38D0}" presName="bgRect" presStyleLbl="bgShp" presStyleIdx="4" presStyleCnt="5"/>
      <dgm:spPr/>
    </dgm:pt>
    <dgm:pt modelId="{BE61455C-B694-46E9-9DEE-185E0635BB8E}" type="pres">
      <dgm:prSet presAssocID="{49E85FA7-1D31-4EF9-8E55-7F7A057C38D0}" presName="iconRect" presStyleLbl="node1" presStyleIdx="4" presStyleCnt="5"/>
      <dgm:spPr/>
    </dgm:pt>
    <dgm:pt modelId="{3B525423-DA3E-42C4-8C94-2911B2075247}" type="pres">
      <dgm:prSet presAssocID="{49E85FA7-1D31-4EF9-8E55-7F7A057C38D0}" presName="spaceRect" presStyleCnt="0"/>
      <dgm:spPr/>
    </dgm:pt>
    <dgm:pt modelId="{3C7725C5-BEC6-4B18-B14F-ABD6B18B0B3F}" type="pres">
      <dgm:prSet presAssocID="{49E85FA7-1D31-4EF9-8E55-7F7A057C38D0}" presName="parTx" presStyleLbl="revTx" presStyleIdx="4" presStyleCnt="5">
        <dgm:presLayoutVars>
          <dgm:chMax val="0"/>
          <dgm:chPref val="0"/>
        </dgm:presLayoutVars>
      </dgm:prSet>
      <dgm:spPr/>
    </dgm:pt>
  </dgm:ptLst>
  <dgm:cxnLst>
    <dgm:cxn modelId="{DD581D17-D2D4-46BD-922E-C7CEE3D41E31}" srcId="{86AE4A52-EAE5-453E-BEDE-FE77D2DF0DC7}" destId="{5130A0AE-A64E-41CF-809F-D76978848F1F}" srcOrd="1" destOrd="0" parTransId="{7DABCDCF-946C-4CEB-91E0-6BC2D6907556}" sibTransId="{C2FE83B8-5009-4C12-86F0-670D433E5A79}"/>
    <dgm:cxn modelId="{DA792B28-CF98-4EA8-A6E0-4ED1C6E7F432}" srcId="{86AE4A52-EAE5-453E-BEDE-FE77D2DF0DC7}" destId="{49E85FA7-1D31-4EF9-8E55-7F7A057C38D0}" srcOrd="4" destOrd="0" parTransId="{02E0C45C-E9CF-45A2-98FD-71F0FC5BFD6E}" sibTransId="{D9FF2C6D-553D-4B85-8FCA-B31F0C67C8E9}"/>
    <dgm:cxn modelId="{B1B59B60-6218-4961-8367-138D330BC9BA}" type="presOf" srcId="{5130A0AE-A64E-41CF-809F-D76978848F1F}" destId="{0F66CDA0-784E-4F59-A01D-C17BADC0618D}" srcOrd="0" destOrd="0" presId="urn:microsoft.com/office/officeart/2018/2/layout/IconVerticalSolidList"/>
    <dgm:cxn modelId="{CBA29461-C6FF-434E-BD70-404AA9A5A8D6}" type="presOf" srcId="{AB5CD83A-A03C-4C6C-83A7-6974183F6D55}" destId="{F625BEB4-2CF8-4CDA-981E-58FDD1AEEF61}" srcOrd="0" destOrd="0" presId="urn:microsoft.com/office/officeart/2018/2/layout/IconVerticalSolidList"/>
    <dgm:cxn modelId="{1FAB5077-4A0C-4ABF-8FA0-0EBA6D4C931C}" srcId="{86AE4A52-EAE5-453E-BEDE-FE77D2DF0DC7}" destId="{AB5CD83A-A03C-4C6C-83A7-6974183F6D55}" srcOrd="3" destOrd="0" parTransId="{C09147C5-EDA6-48FA-B36D-D173FF7470AE}" sibTransId="{04A22047-F0D2-4D46-B4CE-17B6AF13197B}"/>
    <dgm:cxn modelId="{53543079-A9A6-4CA1-BD8B-304A74B84743}" type="presOf" srcId="{33D1E4BC-53CC-43B8-BBEB-C90EB9FCB02E}" destId="{3B732CEE-3996-4DE8-AE7F-4447B4CD506B}" srcOrd="0" destOrd="0" presId="urn:microsoft.com/office/officeart/2018/2/layout/IconVerticalSolidList"/>
    <dgm:cxn modelId="{9F1B4D9A-135F-4111-A70E-263B7EB6E37F}" type="presOf" srcId="{49E85FA7-1D31-4EF9-8E55-7F7A057C38D0}" destId="{3C7725C5-BEC6-4B18-B14F-ABD6B18B0B3F}" srcOrd="0" destOrd="0" presId="urn:microsoft.com/office/officeart/2018/2/layout/IconVerticalSolidList"/>
    <dgm:cxn modelId="{C617EAA3-D92D-4062-910F-314D1264588F}" srcId="{86AE4A52-EAE5-453E-BEDE-FE77D2DF0DC7}" destId="{33D1E4BC-53CC-43B8-BBEB-C90EB9FCB02E}" srcOrd="2" destOrd="0" parTransId="{988AF249-7FA8-49FE-B292-98ABDE86ECB4}" sibTransId="{6B2EF779-CBC1-41FE-B3EC-761A68ECE1A2}"/>
    <dgm:cxn modelId="{559BF0B3-B508-42A7-AD81-18DF59C3A506}" type="presOf" srcId="{C930EDE8-7FE6-4766-8EC2-9D48751F97DB}" destId="{CB55BE59-CBB5-4613-A0D8-6F45D0C9E235}" srcOrd="0" destOrd="0" presId="urn:microsoft.com/office/officeart/2018/2/layout/IconVerticalSolidList"/>
    <dgm:cxn modelId="{CBE57DB5-6591-48BE-AAC9-8206BD422023}" type="presOf" srcId="{86AE4A52-EAE5-453E-BEDE-FE77D2DF0DC7}" destId="{B463E934-F552-41C7-8D3E-1D4ADE659D94}" srcOrd="0" destOrd="0" presId="urn:microsoft.com/office/officeart/2018/2/layout/IconVerticalSolidList"/>
    <dgm:cxn modelId="{C5CC7FD9-8F37-4581-AD79-531561BD9914}" srcId="{86AE4A52-EAE5-453E-BEDE-FE77D2DF0DC7}" destId="{C930EDE8-7FE6-4766-8EC2-9D48751F97DB}" srcOrd="0" destOrd="0" parTransId="{96A1FF71-1FBA-4EAC-AF2F-4DDFD9558255}" sibTransId="{376C1E0D-93B7-4C14-9C5F-A8D25E30B1C6}"/>
    <dgm:cxn modelId="{410A58EE-4D07-4DB9-AC18-E9719B138BC7}" type="presParOf" srcId="{B463E934-F552-41C7-8D3E-1D4ADE659D94}" destId="{E923DEB4-F547-4A88-B4BC-F7098467E8FA}" srcOrd="0" destOrd="0" presId="urn:microsoft.com/office/officeart/2018/2/layout/IconVerticalSolidList"/>
    <dgm:cxn modelId="{9FE26506-565C-4862-9732-3DC81769DFB9}" type="presParOf" srcId="{E923DEB4-F547-4A88-B4BC-F7098467E8FA}" destId="{1CCF8B8F-63E8-43D4-8BC6-B630D1EB7169}" srcOrd="0" destOrd="0" presId="urn:microsoft.com/office/officeart/2018/2/layout/IconVerticalSolidList"/>
    <dgm:cxn modelId="{DFD12A83-1023-4349-9FF1-9BAB245E5E9B}" type="presParOf" srcId="{E923DEB4-F547-4A88-B4BC-F7098467E8FA}" destId="{4B672649-818B-4735-9B53-2CB69FDE682C}" srcOrd="1" destOrd="0" presId="urn:microsoft.com/office/officeart/2018/2/layout/IconVerticalSolidList"/>
    <dgm:cxn modelId="{FE38EF0A-0BF5-4F21-8E65-1410F496EE31}" type="presParOf" srcId="{E923DEB4-F547-4A88-B4BC-F7098467E8FA}" destId="{C6DB7940-83EA-4F4F-9F8F-475F1C48EAFF}" srcOrd="2" destOrd="0" presId="urn:microsoft.com/office/officeart/2018/2/layout/IconVerticalSolidList"/>
    <dgm:cxn modelId="{9F879C3C-F8B3-4BF9-8557-6CD319048658}" type="presParOf" srcId="{E923DEB4-F547-4A88-B4BC-F7098467E8FA}" destId="{CB55BE59-CBB5-4613-A0D8-6F45D0C9E235}" srcOrd="3" destOrd="0" presId="urn:microsoft.com/office/officeart/2018/2/layout/IconVerticalSolidList"/>
    <dgm:cxn modelId="{8B70EF0E-32E0-49E0-B3E1-CDEC49FF3F41}" type="presParOf" srcId="{B463E934-F552-41C7-8D3E-1D4ADE659D94}" destId="{A120D372-BA11-4DCB-A642-8E17F0B58931}" srcOrd="1" destOrd="0" presId="urn:microsoft.com/office/officeart/2018/2/layout/IconVerticalSolidList"/>
    <dgm:cxn modelId="{9E3E1991-26B0-4D3C-AAD1-4C849C377BAC}" type="presParOf" srcId="{B463E934-F552-41C7-8D3E-1D4ADE659D94}" destId="{25C1F780-AEB5-4B4A-A01E-16B92B74D5DD}" srcOrd="2" destOrd="0" presId="urn:microsoft.com/office/officeart/2018/2/layout/IconVerticalSolidList"/>
    <dgm:cxn modelId="{2DE239BC-1C65-4930-9BA9-5D4852416652}" type="presParOf" srcId="{25C1F780-AEB5-4B4A-A01E-16B92B74D5DD}" destId="{FB36581C-0010-417A-B21B-24C440402036}" srcOrd="0" destOrd="0" presId="urn:microsoft.com/office/officeart/2018/2/layout/IconVerticalSolidList"/>
    <dgm:cxn modelId="{F55B541A-D0B8-4CD4-B8F9-938E4A0232C9}" type="presParOf" srcId="{25C1F780-AEB5-4B4A-A01E-16B92B74D5DD}" destId="{C4DFA60A-700A-4336-9509-AB0DCDE82136}" srcOrd="1" destOrd="0" presId="urn:microsoft.com/office/officeart/2018/2/layout/IconVerticalSolidList"/>
    <dgm:cxn modelId="{3CC80371-9315-45E9-8500-8F4D38F6F512}" type="presParOf" srcId="{25C1F780-AEB5-4B4A-A01E-16B92B74D5DD}" destId="{AE3D5169-2A3B-46C8-AF09-55923CE8E8B2}" srcOrd="2" destOrd="0" presId="urn:microsoft.com/office/officeart/2018/2/layout/IconVerticalSolidList"/>
    <dgm:cxn modelId="{73892E8F-86DB-4A00-81E1-B442E49CD5BC}" type="presParOf" srcId="{25C1F780-AEB5-4B4A-A01E-16B92B74D5DD}" destId="{0F66CDA0-784E-4F59-A01D-C17BADC0618D}" srcOrd="3" destOrd="0" presId="urn:microsoft.com/office/officeart/2018/2/layout/IconVerticalSolidList"/>
    <dgm:cxn modelId="{8E30E0A4-C981-455F-BE4F-BBB495B5CAF0}" type="presParOf" srcId="{B463E934-F552-41C7-8D3E-1D4ADE659D94}" destId="{CC75046B-3114-45F4-AAEF-A0D7E4ED9698}" srcOrd="3" destOrd="0" presId="urn:microsoft.com/office/officeart/2018/2/layout/IconVerticalSolidList"/>
    <dgm:cxn modelId="{B46CAC46-B833-4A00-8F74-879A5782D23D}" type="presParOf" srcId="{B463E934-F552-41C7-8D3E-1D4ADE659D94}" destId="{141F3198-E9A6-425B-A1D2-84605FCBC0DE}" srcOrd="4" destOrd="0" presId="urn:microsoft.com/office/officeart/2018/2/layout/IconVerticalSolidList"/>
    <dgm:cxn modelId="{FE6EFB97-7E13-4BED-A967-4CE700569150}" type="presParOf" srcId="{141F3198-E9A6-425B-A1D2-84605FCBC0DE}" destId="{D5F2CB0A-6A97-4A1C-BD9B-BC8711428683}" srcOrd="0" destOrd="0" presId="urn:microsoft.com/office/officeart/2018/2/layout/IconVerticalSolidList"/>
    <dgm:cxn modelId="{8033E25B-EA8B-4014-9128-7E88C0B206DF}" type="presParOf" srcId="{141F3198-E9A6-425B-A1D2-84605FCBC0DE}" destId="{7BC65E61-13CA-4D9D-8E09-41F3FB93EAB3}" srcOrd="1" destOrd="0" presId="urn:microsoft.com/office/officeart/2018/2/layout/IconVerticalSolidList"/>
    <dgm:cxn modelId="{A6E20A47-70CD-4EC1-8FE9-7746310FECDF}" type="presParOf" srcId="{141F3198-E9A6-425B-A1D2-84605FCBC0DE}" destId="{39E55EA3-0819-45EF-ACDF-8224DBF06983}" srcOrd="2" destOrd="0" presId="urn:microsoft.com/office/officeart/2018/2/layout/IconVerticalSolidList"/>
    <dgm:cxn modelId="{91C4999D-4021-4F1A-A8D1-7FC6EFCA159A}" type="presParOf" srcId="{141F3198-E9A6-425B-A1D2-84605FCBC0DE}" destId="{3B732CEE-3996-4DE8-AE7F-4447B4CD506B}" srcOrd="3" destOrd="0" presId="urn:microsoft.com/office/officeart/2018/2/layout/IconVerticalSolidList"/>
    <dgm:cxn modelId="{2A6EC9E6-C15B-41ED-8B7B-BEDEC1CFE9D7}" type="presParOf" srcId="{B463E934-F552-41C7-8D3E-1D4ADE659D94}" destId="{7753B5E0-5F2B-4541-BA06-F2D7B4479B06}" srcOrd="5" destOrd="0" presId="urn:microsoft.com/office/officeart/2018/2/layout/IconVerticalSolidList"/>
    <dgm:cxn modelId="{54EEF4C2-0F5E-4230-8DF7-DD3890C83EB1}" type="presParOf" srcId="{B463E934-F552-41C7-8D3E-1D4ADE659D94}" destId="{9474995E-B32E-4265-9626-91CF6FA89CA9}" srcOrd="6" destOrd="0" presId="urn:microsoft.com/office/officeart/2018/2/layout/IconVerticalSolidList"/>
    <dgm:cxn modelId="{7579A17D-3581-4CC0-83F2-E46383941EB3}" type="presParOf" srcId="{9474995E-B32E-4265-9626-91CF6FA89CA9}" destId="{93499A08-0174-4292-98C9-AFA2F4D6569A}" srcOrd="0" destOrd="0" presId="urn:microsoft.com/office/officeart/2018/2/layout/IconVerticalSolidList"/>
    <dgm:cxn modelId="{72B4CC3C-2559-447F-AA12-B2F392328E4B}" type="presParOf" srcId="{9474995E-B32E-4265-9626-91CF6FA89CA9}" destId="{24FB4224-A475-4D6A-AB02-268138690D98}" srcOrd="1" destOrd="0" presId="urn:microsoft.com/office/officeart/2018/2/layout/IconVerticalSolidList"/>
    <dgm:cxn modelId="{0FE87771-99C8-4047-BB68-D99BC7A41637}" type="presParOf" srcId="{9474995E-B32E-4265-9626-91CF6FA89CA9}" destId="{A02E3C82-A0F9-4238-901A-182B2FA4F3B5}" srcOrd="2" destOrd="0" presId="urn:microsoft.com/office/officeart/2018/2/layout/IconVerticalSolidList"/>
    <dgm:cxn modelId="{AED111AA-B932-4648-BBEE-F1D09D6C4B46}" type="presParOf" srcId="{9474995E-B32E-4265-9626-91CF6FA89CA9}" destId="{F625BEB4-2CF8-4CDA-981E-58FDD1AEEF61}" srcOrd="3" destOrd="0" presId="urn:microsoft.com/office/officeart/2018/2/layout/IconVerticalSolidList"/>
    <dgm:cxn modelId="{B1257F32-E796-4B1A-BB27-90A12D9ADA10}" type="presParOf" srcId="{B463E934-F552-41C7-8D3E-1D4ADE659D94}" destId="{A18D2DEF-0684-4DBB-AB79-0305F1196E3A}" srcOrd="7" destOrd="0" presId="urn:microsoft.com/office/officeart/2018/2/layout/IconVerticalSolidList"/>
    <dgm:cxn modelId="{29739FD5-999A-472A-82F3-426AFB33A5C5}" type="presParOf" srcId="{B463E934-F552-41C7-8D3E-1D4ADE659D94}" destId="{3989E362-B3B3-4638-BABE-93664711980F}" srcOrd="8" destOrd="0" presId="urn:microsoft.com/office/officeart/2018/2/layout/IconVerticalSolidList"/>
    <dgm:cxn modelId="{1CE2B373-55B8-4453-9BD1-DF4865C86A69}" type="presParOf" srcId="{3989E362-B3B3-4638-BABE-93664711980F}" destId="{12FF1179-AA8B-4D30-B6AC-430E616C3200}" srcOrd="0" destOrd="0" presId="urn:microsoft.com/office/officeart/2018/2/layout/IconVerticalSolidList"/>
    <dgm:cxn modelId="{81EF48B4-F4D3-4865-9AC9-EE6B731C82B5}" type="presParOf" srcId="{3989E362-B3B3-4638-BABE-93664711980F}" destId="{BE61455C-B694-46E9-9DEE-185E0635BB8E}" srcOrd="1" destOrd="0" presId="urn:microsoft.com/office/officeart/2018/2/layout/IconVerticalSolidList"/>
    <dgm:cxn modelId="{CE0ECD45-9788-4205-9CED-F703FE0CFA90}" type="presParOf" srcId="{3989E362-B3B3-4638-BABE-93664711980F}" destId="{3B525423-DA3E-42C4-8C94-2911B2075247}" srcOrd="2" destOrd="0" presId="urn:microsoft.com/office/officeart/2018/2/layout/IconVerticalSolidList"/>
    <dgm:cxn modelId="{13C4A1B3-1B3A-4C70-8FFB-9A5DD40F6C0D}" type="presParOf" srcId="{3989E362-B3B3-4638-BABE-93664711980F}" destId="{3C7725C5-BEC6-4B18-B14F-ABD6B18B0B3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F8B8F-63E8-43D4-8BC6-B630D1EB7169}">
      <dsp:nvSpPr>
        <dsp:cNvPr id="0" name=""/>
        <dsp:cNvSpPr/>
      </dsp:nvSpPr>
      <dsp:spPr>
        <a:xfrm>
          <a:off x="0" y="7176"/>
          <a:ext cx="6248400" cy="6686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672649-818B-4735-9B53-2CB69FDE682C}">
      <dsp:nvSpPr>
        <dsp:cNvPr id="0" name=""/>
        <dsp:cNvSpPr/>
      </dsp:nvSpPr>
      <dsp:spPr>
        <a:xfrm>
          <a:off x="202272" y="157627"/>
          <a:ext cx="368128" cy="367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55BE59-CBB5-4613-A0D8-6F45D0C9E235}">
      <dsp:nvSpPr>
        <dsp:cNvPr id="0" name=""/>
        <dsp:cNvSpPr/>
      </dsp:nvSpPr>
      <dsp:spPr>
        <a:xfrm>
          <a:off x="772674" y="7176"/>
          <a:ext cx="5325778" cy="940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17" tIns="99517" rIns="99517" bIns="99517" numCol="1" spcCol="1270" anchor="ctr" anchorCtr="0">
          <a:noAutofit/>
        </a:bodyPr>
        <a:lstStyle/>
        <a:p>
          <a:pPr marL="0" lvl="0" indent="0" algn="l" defTabSz="844550">
            <a:lnSpc>
              <a:spcPct val="100000"/>
            </a:lnSpc>
            <a:spcBef>
              <a:spcPct val="0"/>
            </a:spcBef>
            <a:spcAft>
              <a:spcPct val="35000"/>
            </a:spcAft>
            <a:buNone/>
          </a:pPr>
          <a:r>
            <a:rPr lang="en-GB" sz="1900" kern="1200"/>
            <a:t>Five Questions.</a:t>
          </a:r>
          <a:endParaRPr lang="en-US" sz="1900" kern="1200"/>
        </a:p>
      </dsp:txBody>
      <dsp:txXfrm>
        <a:off x="772674" y="7176"/>
        <a:ext cx="5325778" cy="940318"/>
      </dsp:txXfrm>
    </dsp:sp>
    <dsp:sp modelId="{FB36581C-0010-417A-B21B-24C440402036}">
      <dsp:nvSpPr>
        <dsp:cNvPr id="0" name=""/>
        <dsp:cNvSpPr/>
      </dsp:nvSpPr>
      <dsp:spPr>
        <a:xfrm>
          <a:off x="0" y="1182574"/>
          <a:ext cx="6248400" cy="6686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FA60A-700A-4336-9509-AB0DCDE82136}">
      <dsp:nvSpPr>
        <dsp:cNvPr id="0" name=""/>
        <dsp:cNvSpPr/>
      </dsp:nvSpPr>
      <dsp:spPr>
        <a:xfrm>
          <a:off x="202272" y="1333025"/>
          <a:ext cx="368128" cy="367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66CDA0-784E-4F59-A01D-C17BADC0618D}">
      <dsp:nvSpPr>
        <dsp:cNvPr id="0" name=""/>
        <dsp:cNvSpPr/>
      </dsp:nvSpPr>
      <dsp:spPr>
        <a:xfrm>
          <a:off x="772674" y="1182574"/>
          <a:ext cx="5325778" cy="940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17" tIns="99517" rIns="99517" bIns="99517" numCol="1" spcCol="1270" anchor="ctr" anchorCtr="0">
          <a:noAutofit/>
        </a:bodyPr>
        <a:lstStyle/>
        <a:p>
          <a:pPr marL="0" lvl="0" indent="0" algn="l" defTabSz="844550">
            <a:lnSpc>
              <a:spcPct val="100000"/>
            </a:lnSpc>
            <a:spcBef>
              <a:spcPct val="0"/>
            </a:spcBef>
            <a:spcAft>
              <a:spcPct val="35000"/>
            </a:spcAft>
            <a:buNone/>
          </a:pPr>
          <a:r>
            <a:rPr lang="en-GB" sz="1900" b="1" kern="1200" dirty="0"/>
            <a:t>Answer all 4 questions</a:t>
          </a:r>
          <a:endParaRPr lang="en-US" sz="1900" kern="1200" dirty="0"/>
        </a:p>
      </dsp:txBody>
      <dsp:txXfrm>
        <a:off x="772674" y="1182574"/>
        <a:ext cx="5325778" cy="940318"/>
      </dsp:txXfrm>
    </dsp:sp>
    <dsp:sp modelId="{D5F2CB0A-6A97-4A1C-BD9B-BC8711428683}">
      <dsp:nvSpPr>
        <dsp:cNvPr id="0" name=""/>
        <dsp:cNvSpPr/>
      </dsp:nvSpPr>
      <dsp:spPr>
        <a:xfrm>
          <a:off x="0" y="2357972"/>
          <a:ext cx="6248400" cy="6686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C65E61-13CA-4D9D-8E09-41F3FB93EAB3}">
      <dsp:nvSpPr>
        <dsp:cNvPr id="0" name=""/>
        <dsp:cNvSpPr/>
      </dsp:nvSpPr>
      <dsp:spPr>
        <a:xfrm>
          <a:off x="202272" y="2508423"/>
          <a:ext cx="368128" cy="3677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732CEE-3996-4DE8-AE7F-4447B4CD506B}">
      <dsp:nvSpPr>
        <dsp:cNvPr id="0" name=""/>
        <dsp:cNvSpPr/>
      </dsp:nvSpPr>
      <dsp:spPr>
        <a:xfrm>
          <a:off x="772674" y="2357972"/>
          <a:ext cx="5325778" cy="940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17" tIns="99517" rIns="99517" bIns="99517" numCol="1" spcCol="1270" anchor="ctr" anchorCtr="0">
          <a:noAutofit/>
        </a:bodyPr>
        <a:lstStyle/>
        <a:p>
          <a:pPr marL="0" lvl="0" indent="0" algn="l" defTabSz="844550">
            <a:lnSpc>
              <a:spcPct val="100000"/>
            </a:lnSpc>
            <a:spcBef>
              <a:spcPct val="0"/>
            </a:spcBef>
            <a:spcAft>
              <a:spcPct val="35000"/>
            </a:spcAft>
            <a:buNone/>
          </a:pPr>
          <a:r>
            <a:rPr lang="en-GB" sz="1900" kern="1200"/>
            <a:t>20 marks per question.</a:t>
          </a:r>
          <a:endParaRPr lang="en-GB" sz="1900" kern="1200" dirty="0"/>
        </a:p>
      </dsp:txBody>
      <dsp:txXfrm>
        <a:off x="772674" y="2357972"/>
        <a:ext cx="5325778" cy="940318"/>
      </dsp:txXfrm>
    </dsp:sp>
    <dsp:sp modelId="{93499A08-0174-4292-98C9-AFA2F4D6569A}">
      <dsp:nvSpPr>
        <dsp:cNvPr id="0" name=""/>
        <dsp:cNvSpPr/>
      </dsp:nvSpPr>
      <dsp:spPr>
        <a:xfrm>
          <a:off x="0" y="3533370"/>
          <a:ext cx="6248400" cy="6686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FB4224-A475-4D6A-AB02-268138690D98}">
      <dsp:nvSpPr>
        <dsp:cNvPr id="0" name=""/>
        <dsp:cNvSpPr/>
      </dsp:nvSpPr>
      <dsp:spPr>
        <a:xfrm>
          <a:off x="202272" y="3683821"/>
          <a:ext cx="368128" cy="367768"/>
        </a:xfrm>
        <a:prstGeom prst="rect">
          <a:avLst/>
        </a:prstGeom>
        <a:solidFill>
          <a:schemeClr val="accent5">
            <a:hueOff val="-5068907"/>
            <a:satOff val="-13064"/>
            <a:lumOff val="-8824"/>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25BEB4-2CF8-4CDA-981E-58FDD1AEEF61}">
      <dsp:nvSpPr>
        <dsp:cNvPr id="0" name=""/>
        <dsp:cNvSpPr/>
      </dsp:nvSpPr>
      <dsp:spPr>
        <a:xfrm>
          <a:off x="772674" y="3533370"/>
          <a:ext cx="5325778" cy="940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17" tIns="99517" rIns="99517" bIns="99517" numCol="1" spcCol="1270" anchor="ctr" anchorCtr="0">
          <a:noAutofit/>
        </a:bodyPr>
        <a:lstStyle/>
        <a:p>
          <a:pPr marL="0" lvl="0" indent="0" algn="l" defTabSz="800100">
            <a:lnSpc>
              <a:spcPct val="100000"/>
            </a:lnSpc>
            <a:spcBef>
              <a:spcPct val="0"/>
            </a:spcBef>
            <a:spcAft>
              <a:spcPct val="35000"/>
            </a:spcAft>
            <a:buNone/>
          </a:pPr>
          <a:r>
            <a:rPr lang="en-GB" sz="1800" kern="1200" dirty="0"/>
            <a:t>Tuesday 02-May-22 11:00 – 14:00</a:t>
          </a:r>
        </a:p>
        <a:p>
          <a:pPr marL="0" lvl="0" indent="0" algn="l" defTabSz="800100">
            <a:lnSpc>
              <a:spcPct val="100000"/>
            </a:lnSpc>
            <a:spcBef>
              <a:spcPct val="0"/>
            </a:spcBef>
            <a:spcAft>
              <a:spcPct val="35000"/>
            </a:spcAft>
            <a:buNone/>
          </a:pPr>
          <a:r>
            <a:rPr lang="en-GB" sz="1800" kern="1200" dirty="0"/>
            <a:t>(Only expected to take a maximum of 2 hours)</a:t>
          </a:r>
        </a:p>
        <a:p>
          <a:pPr marL="0" lvl="0" indent="0" algn="l" defTabSz="800100">
            <a:lnSpc>
              <a:spcPct val="100000"/>
            </a:lnSpc>
            <a:spcBef>
              <a:spcPct val="0"/>
            </a:spcBef>
            <a:spcAft>
              <a:spcPct val="35000"/>
            </a:spcAft>
            <a:buNone/>
          </a:pPr>
          <a:endParaRPr lang="en-GB" sz="1800" kern="1200" dirty="0"/>
        </a:p>
      </dsp:txBody>
      <dsp:txXfrm>
        <a:off x="772674" y="3533370"/>
        <a:ext cx="5325778" cy="940318"/>
      </dsp:txXfrm>
    </dsp:sp>
    <dsp:sp modelId="{12FF1179-AA8B-4D30-B6AC-430E616C3200}">
      <dsp:nvSpPr>
        <dsp:cNvPr id="0" name=""/>
        <dsp:cNvSpPr/>
      </dsp:nvSpPr>
      <dsp:spPr>
        <a:xfrm>
          <a:off x="0" y="4708768"/>
          <a:ext cx="6248400" cy="6686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61455C-B694-46E9-9DEE-185E0635BB8E}">
      <dsp:nvSpPr>
        <dsp:cNvPr id="0" name=""/>
        <dsp:cNvSpPr/>
      </dsp:nvSpPr>
      <dsp:spPr>
        <a:xfrm>
          <a:off x="202272" y="4859219"/>
          <a:ext cx="368128" cy="367768"/>
        </a:xfrm>
        <a:prstGeom prst="rect">
          <a:avLst/>
        </a:prstGeom>
        <a:solidFill>
          <a:schemeClr val="accent5">
            <a:hueOff val="-6758543"/>
            <a:satOff val="-17419"/>
            <a:lumOff val="-11765"/>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7725C5-BEC6-4B18-B14F-ABD6B18B0B3F}">
      <dsp:nvSpPr>
        <dsp:cNvPr id="0" name=""/>
        <dsp:cNvSpPr/>
      </dsp:nvSpPr>
      <dsp:spPr>
        <a:xfrm>
          <a:off x="772674" y="4708768"/>
          <a:ext cx="5325778" cy="940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17" tIns="99517" rIns="99517" bIns="99517" numCol="1" spcCol="1270" anchor="ctr" anchorCtr="0">
          <a:noAutofit/>
        </a:bodyPr>
        <a:lstStyle/>
        <a:p>
          <a:pPr marL="0" lvl="0" indent="0" algn="l" defTabSz="844550">
            <a:lnSpc>
              <a:spcPct val="100000"/>
            </a:lnSpc>
            <a:spcBef>
              <a:spcPct val="0"/>
            </a:spcBef>
            <a:spcAft>
              <a:spcPct val="35000"/>
            </a:spcAft>
            <a:buNone/>
          </a:pPr>
          <a:r>
            <a:rPr lang="en-GB" sz="1900" kern="1200" dirty="0"/>
            <a:t>Don’t copy paste from slides / google </a:t>
          </a:r>
        </a:p>
        <a:p>
          <a:pPr marL="0" lvl="0" indent="0" algn="l" defTabSz="844550">
            <a:lnSpc>
              <a:spcPct val="100000"/>
            </a:lnSpc>
            <a:spcBef>
              <a:spcPct val="0"/>
            </a:spcBef>
            <a:spcAft>
              <a:spcPct val="35000"/>
            </a:spcAft>
            <a:buNone/>
          </a:pPr>
          <a:r>
            <a:rPr lang="en-GB" sz="1900" kern="1200" dirty="0"/>
            <a:t>Write the answers in your own words. </a:t>
          </a:r>
        </a:p>
      </dsp:txBody>
      <dsp:txXfrm>
        <a:off x="772674" y="4708768"/>
        <a:ext cx="5325778" cy="9403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4BEA-9467-4907-B586-BBB407CB1A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4EBB91C-03BE-46DE-A625-F57377A011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22DA0C3-9F52-4640-B293-AB7BBE212683}"/>
              </a:ext>
            </a:extLst>
          </p:cNvPr>
          <p:cNvSpPr>
            <a:spLocks noGrp="1"/>
          </p:cNvSpPr>
          <p:nvPr>
            <p:ph type="dt" sz="half" idx="10"/>
          </p:nvPr>
        </p:nvSpPr>
        <p:spPr/>
        <p:txBody>
          <a:bodyPr/>
          <a:lstStyle/>
          <a:p>
            <a:fld id="{7F64F5B8-1AAD-4FA2-B44E-D53ABC19AB04}" type="datetimeFigureOut">
              <a:rPr lang="en-GB" smtClean="0"/>
              <a:t>25/04/2023</a:t>
            </a:fld>
            <a:endParaRPr lang="en-GB"/>
          </a:p>
        </p:txBody>
      </p:sp>
      <p:sp>
        <p:nvSpPr>
          <p:cNvPr id="5" name="Footer Placeholder 4">
            <a:extLst>
              <a:ext uri="{FF2B5EF4-FFF2-40B4-BE49-F238E27FC236}">
                <a16:creationId xmlns:a16="http://schemas.microsoft.com/office/drawing/2014/main" id="{68FDC726-C27A-4805-B493-61412D83D7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D38629-6C3D-4108-89F5-1221566FEE90}"/>
              </a:ext>
            </a:extLst>
          </p:cNvPr>
          <p:cNvSpPr>
            <a:spLocks noGrp="1"/>
          </p:cNvSpPr>
          <p:nvPr>
            <p:ph type="sldNum" sz="quarter" idx="12"/>
          </p:nvPr>
        </p:nvSpPr>
        <p:spPr/>
        <p:txBody>
          <a:bodyPr/>
          <a:lstStyle/>
          <a:p>
            <a:fld id="{08DED53E-6788-4294-AC5C-4FEE47DAAE29}" type="slidenum">
              <a:rPr lang="en-GB" smtClean="0"/>
              <a:t>‹#›</a:t>
            </a:fld>
            <a:endParaRPr lang="en-GB"/>
          </a:p>
        </p:txBody>
      </p:sp>
    </p:spTree>
    <p:extLst>
      <p:ext uri="{BB962C8B-B14F-4D97-AF65-F5344CB8AC3E}">
        <p14:creationId xmlns:p14="http://schemas.microsoft.com/office/powerpoint/2010/main" val="2917941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E02F-C534-4234-B080-B0A833AC0E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0DBCECA-AB9C-4657-AA58-C5BE66E10F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D5AC70-6281-4508-8956-7D2BEA25F135}"/>
              </a:ext>
            </a:extLst>
          </p:cNvPr>
          <p:cNvSpPr>
            <a:spLocks noGrp="1"/>
          </p:cNvSpPr>
          <p:nvPr>
            <p:ph type="dt" sz="half" idx="10"/>
          </p:nvPr>
        </p:nvSpPr>
        <p:spPr/>
        <p:txBody>
          <a:bodyPr/>
          <a:lstStyle/>
          <a:p>
            <a:fld id="{7F64F5B8-1AAD-4FA2-B44E-D53ABC19AB04}" type="datetimeFigureOut">
              <a:rPr lang="en-GB" smtClean="0"/>
              <a:t>25/04/2023</a:t>
            </a:fld>
            <a:endParaRPr lang="en-GB"/>
          </a:p>
        </p:txBody>
      </p:sp>
      <p:sp>
        <p:nvSpPr>
          <p:cNvPr id="5" name="Footer Placeholder 4">
            <a:extLst>
              <a:ext uri="{FF2B5EF4-FFF2-40B4-BE49-F238E27FC236}">
                <a16:creationId xmlns:a16="http://schemas.microsoft.com/office/drawing/2014/main" id="{EF7A6125-9BCF-44E0-93FF-4880A82063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B99DD6-8CBF-4EFF-9FDF-46B4FA32EDB7}"/>
              </a:ext>
            </a:extLst>
          </p:cNvPr>
          <p:cNvSpPr>
            <a:spLocks noGrp="1"/>
          </p:cNvSpPr>
          <p:nvPr>
            <p:ph type="sldNum" sz="quarter" idx="12"/>
          </p:nvPr>
        </p:nvSpPr>
        <p:spPr/>
        <p:txBody>
          <a:bodyPr/>
          <a:lstStyle/>
          <a:p>
            <a:fld id="{08DED53E-6788-4294-AC5C-4FEE47DAAE29}" type="slidenum">
              <a:rPr lang="en-GB" smtClean="0"/>
              <a:t>‹#›</a:t>
            </a:fld>
            <a:endParaRPr lang="en-GB"/>
          </a:p>
        </p:txBody>
      </p:sp>
    </p:spTree>
    <p:extLst>
      <p:ext uri="{BB962C8B-B14F-4D97-AF65-F5344CB8AC3E}">
        <p14:creationId xmlns:p14="http://schemas.microsoft.com/office/powerpoint/2010/main" val="221816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A5120B-E13C-4CF0-BB19-480071C676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1E7C6DC-BB7B-44BE-AD2B-B62160CBC9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270174-4D1B-4119-A92F-47A1293A24E4}"/>
              </a:ext>
            </a:extLst>
          </p:cNvPr>
          <p:cNvSpPr>
            <a:spLocks noGrp="1"/>
          </p:cNvSpPr>
          <p:nvPr>
            <p:ph type="dt" sz="half" idx="10"/>
          </p:nvPr>
        </p:nvSpPr>
        <p:spPr/>
        <p:txBody>
          <a:bodyPr/>
          <a:lstStyle/>
          <a:p>
            <a:fld id="{7F64F5B8-1AAD-4FA2-B44E-D53ABC19AB04}" type="datetimeFigureOut">
              <a:rPr lang="en-GB" smtClean="0"/>
              <a:t>25/04/2023</a:t>
            </a:fld>
            <a:endParaRPr lang="en-GB"/>
          </a:p>
        </p:txBody>
      </p:sp>
      <p:sp>
        <p:nvSpPr>
          <p:cNvPr id="5" name="Footer Placeholder 4">
            <a:extLst>
              <a:ext uri="{FF2B5EF4-FFF2-40B4-BE49-F238E27FC236}">
                <a16:creationId xmlns:a16="http://schemas.microsoft.com/office/drawing/2014/main" id="{DEA452FB-7472-452A-A7F2-A36A38B8C4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A9361C-ECDA-4B16-90F0-6027BC8B8914}"/>
              </a:ext>
            </a:extLst>
          </p:cNvPr>
          <p:cNvSpPr>
            <a:spLocks noGrp="1"/>
          </p:cNvSpPr>
          <p:nvPr>
            <p:ph type="sldNum" sz="quarter" idx="12"/>
          </p:nvPr>
        </p:nvSpPr>
        <p:spPr/>
        <p:txBody>
          <a:bodyPr/>
          <a:lstStyle/>
          <a:p>
            <a:fld id="{08DED53E-6788-4294-AC5C-4FEE47DAAE29}" type="slidenum">
              <a:rPr lang="en-GB" smtClean="0"/>
              <a:t>‹#›</a:t>
            </a:fld>
            <a:endParaRPr lang="en-GB"/>
          </a:p>
        </p:txBody>
      </p:sp>
    </p:spTree>
    <p:extLst>
      <p:ext uri="{BB962C8B-B14F-4D97-AF65-F5344CB8AC3E}">
        <p14:creationId xmlns:p14="http://schemas.microsoft.com/office/powerpoint/2010/main" val="3346942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6829-128A-4805-AA19-318ABDA28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052A5D8-A123-4E15-9832-0FF46091CF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E0AE772-6435-4A67-9FBE-E722B9D8A936}"/>
              </a:ext>
            </a:extLst>
          </p:cNvPr>
          <p:cNvSpPr>
            <a:spLocks noGrp="1"/>
          </p:cNvSpPr>
          <p:nvPr>
            <p:ph type="dt" sz="half" idx="10"/>
          </p:nvPr>
        </p:nvSpPr>
        <p:spPr/>
        <p:txBody>
          <a:bodyPr/>
          <a:lstStyle/>
          <a:p>
            <a:fld id="{3D90EC8C-F03F-41CF-8AF7-D87764254103}" type="datetimeFigureOut">
              <a:rPr lang="en-GB" smtClean="0"/>
              <a:t>25/04/2023</a:t>
            </a:fld>
            <a:endParaRPr lang="en-GB"/>
          </a:p>
        </p:txBody>
      </p:sp>
      <p:sp>
        <p:nvSpPr>
          <p:cNvPr id="5" name="Footer Placeholder 4">
            <a:extLst>
              <a:ext uri="{FF2B5EF4-FFF2-40B4-BE49-F238E27FC236}">
                <a16:creationId xmlns:a16="http://schemas.microsoft.com/office/drawing/2014/main" id="{AB849ED2-4197-496C-9D59-9B664EE11F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0733FB-2BD5-467E-8074-AF804100BA7C}"/>
              </a:ext>
            </a:extLst>
          </p:cNvPr>
          <p:cNvSpPr>
            <a:spLocks noGrp="1"/>
          </p:cNvSpPr>
          <p:nvPr>
            <p:ph type="sldNum" sz="quarter" idx="12"/>
          </p:nvPr>
        </p:nvSpPr>
        <p:spPr/>
        <p:txBody>
          <a:bodyPr/>
          <a:lstStyle/>
          <a:p>
            <a:fld id="{D4D9F073-EFA5-4D83-9799-50600774F1F1}" type="slidenum">
              <a:rPr lang="en-GB" smtClean="0"/>
              <a:t>‹#›</a:t>
            </a:fld>
            <a:endParaRPr lang="en-GB"/>
          </a:p>
        </p:txBody>
      </p:sp>
    </p:spTree>
    <p:extLst>
      <p:ext uri="{BB962C8B-B14F-4D97-AF65-F5344CB8AC3E}">
        <p14:creationId xmlns:p14="http://schemas.microsoft.com/office/powerpoint/2010/main" val="2474572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73C1-DCB3-4C1E-991D-481F2A5A57F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8F8110-707D-458C-B025-7FBA73CA4F9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5BB4F0-7889-4A07-9C96-C147D753EB9A}"/>
              </a:ext>
            </a:extLst>
          </p:cNvPr>
          <p:cNvSpPr>
            <a:spLocks noGrp="1"/>
          </p:cNvSpPr>
          <p:nvPr>
            <p:ph type="dt" sz="half" idx="10"/>
          </p:nvPr>
        </p:nvSpPr>
        <p:spPr/>
        <p:txBody>
          <a:bodyPr/>
          <a:lstStyle/>
          <a:p>
            <a:fld id="{3D90EC8C-F03F-41CF-8AF7-D87764254103}" type="datetimeFigureOut">
              <a:rPr lang="en-GB" smtClean="0"/>
              <a:t>25/04/2023</a:t>
            </a:fld>
            <a:endParaRPr lang="en-GB"/>
          </a:p>
        </p:txBody>
      </p:sp>
      <p:sp>
        <p:nvSpPr>
          <p:cNvPr id="5" name="Footer Placeholder 4">
            <a:extLst>
              <a:ext uri="{FF2B5EF4-FFF2-40B4-BE49-F238E27FC236}">
                <a16:creationId xmlns:a16="http://schemas.microsoft.com/office/drawing/2014/main" id="{81C59987-D6AF-4C68-BF6B-6B71B4F050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243098-450F-46C3-B1D3-9E3A5E48EEAD}"/>
              </a:ext>
            </a:extLst>
          </p:cNvPr>
          <p:cNvSpPr>
            <a:spLocks noGrp="1"/>
          </p:cNvSpPr>
          <p:nvPr>
            <p:ph type="sldNum" sz="quarter" idx="12"/>
          </p:nvPr>
        </p:nvSpPr>
        <p:spPr/>
        <p:txBody>
          <a:bodyPr/>
          <a:lstStyle/>
          <a:p>
            <a:fld id="{D4D9F073-EFA5-4D83-9799-50600774F1F1}" type="slidenum">
              <a:rPr lang="en-GB" smtClean="0"/>
              <a:t>‹#›</a:t>
            </a:fld>
            <a:endParaRPr lang="en-GB"/>
          </a:p>
        </p:txBody>
      </p:sp>
    </p:spTree>
    <p:extLst>
      <p:ext uri="{BB962C8B-B14F-4D97-AF65-F5344CB8AC3E}">
        <p14:creationId xmlns:p14="http://schemas.microsoft.com/office/powerpoint/2010/main" val="1073586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5BF1-0840-4E8C-B941-93D327559A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C89F34C-4531-44EA-8679-9DA77A88B3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6482BFF-E701-4CA9-9E84-BFB64C2584B0}"/>
              </a:ext>
            </a:extLst>
          </p:cNvPr>
          <p:cNvSpPr>
            <a:spLocks noGrp="1"/>
          </p:cNvSpPr>
          <p:nvPr>
            <p:ph type="dt" sz="half" idx="10"/>
          </p:nvPr>
        </p:nvSpPr>
        <p:spPr/>
        <p:txBody>
          <a:bodyPr/>
          <a:lstStyle/>
          <a:p>
            <a:fld id="{3D90EC8C-F03F-41CF-8AF7-D87764254103}" type="datetimeFigureOut">
              <a:rPr lang="en-GB" smtClean="0"/>
              <a:t>25/04/2023</a:t>
            </a:fld>
            <a:endParaRPr lang="en-GB"/>
          </a:p>
        </p:txBody>
      </p:sp>
      <p:sp>
        <p:nvSpPr>
          <p:cNvPr id="5" name="Footer Placeholder 4">
            <a:extLst>
              <a:ext uri="{FF2B5EF4-FFF2-40B4-BE49-F238E27FC236}">
                <a16:creationId xmlns:a16="http://schemas.microsoft.com/office/drawing/2014/main" id="{60E1B1F5-74EF-4534-95A5-F9DDFD9002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3D1C63-4F5E-48C4-A3F9-81A3A9A1DA80}"/>
              </a:ext>
            </a:extLst>
          </p:cNvPr>
          <p:cNvSpPr>
            <a:spLocks noGrp="1"/>
          </p:cNvSpPr>
          <p:nvPr>
            <p:ph type="sldNum" sz="quarter" idx="12"/>
          </p:nvPr>
        </p:nvSpPr>
        <p:spPr/>
        <p:txBody>
          <a:bodyPr/>
          <a:lstStyle/>
          <a:p>
            <a:fld id="{D4D9F073-EFA5-4D83-9799-50600774F1F1}" type="slidenum">
              <a:rPr lang="en-GB" smtClean="0"/>
              <a:t>‹#›</a:t>
            </a:fld>
            <a:endParaRPr lang="en-GB"/>
          </a:p>
        </p:txBody>
      </p:sp>
    </p:spTree>
    <p:extLst>
      <p:ext uri="{BB962C8B-B14F-4D97-AF65-F5344CB8AC3E}">
        <p14:creationId xmlns:p14="http://schemas.microsoft.com/office/powerpoint/2010/main" val="2936032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7EBF9-42BC-4488-BD5E-D5BDBAC5DCA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9457F0-E9C0-40EF-B9C9-5D00674E0FE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4EFB0CD-58FA-4DF6-8229-13AB6CB2DE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3E9991F-4E3B-496A-AD24-15516AE07865}"/>
              </a:ext>
            </a:extLst>
          </p:cNvPr>
          <p:cNvSpPr>
            <a:spLocks noGrp="1"/>
          </p:cNvSpPr>
          <p:nvPr>
            <p:ph type="dt" sz="half" idx="10"/>
          </p:nvPr>
        </p:nvSpPr>
        <p:spPr/>
        <p:txBody>
          <a:bodyPr/>
          <a:lstStyle/>
          <a:p>
            <a:fld id="{3D90EC8C-F03F-41CF-8AF7-D87764254103}" type="datetimeFigureOut">
              <a:rPr lang="en-GB" smtClean="0"/>
              <a:t>25/04/2023</a:t>
            </a:fld>
            <a:endParaRPr lang="en-GB"/>
          </a:p>
        </p:txBody>
      </p:sp>
      <p:sp>
        <p:nvSpPr>
          <p:cNvPr id="6" name="Footer Placeholder 5">
            <a:extLst>
              <a:ext uri="{FF2B5EF4-FFF2-40B4-BE49-F238E27FC236}">
                <a16:creationId xmlns:a16="http://schemas.microsoft.com/office/drawing/2014/main" id="{5F56F8E7-8688-401F-82D1-B920D4A7E2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4F1CC6-E992-4EDA-9436-D7AAA42AB8D5}"/>
              </a:ext>
            </a:extLst>
          </p:cNvPr>
          <p:cNvSpPr>
            <a:spLocks noGrp="1"/>
          </p:cNvSpPr>
          <p:nvPr>
            <p:ph type="sldNum" sz="quarter" idx="12"/>
          </p:nvPr>
        </p:nvSpPr>
        <p:spPr/>
        <p:txBody>
          <a:bodyPr/>
          <a:lstStyle/>
          <a:p>
            <a:fld id="{D4D9F073-EFA5-4D83-9799-50600774F1F1}" type="slidenum">
              <a:rPr lang="en-GB" smtClean="0"/>
              <a:t>‹#›</a:t>
            </a:fld>
            <a:endParaRPr lang="en-GB"/>
          </a:p>
        </p:txBody>
      </p:sp>
    </p:spTree>
    <p:extLst>
      <p:ext uri="{BB962C8B-B14F-4D97-AF65-F5344CB8AC3E}">
        <p14:creationId xmlns:p14="http://schemas.microsoft.com/office/powerpoint/2010/main" val="2198581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CF3C-3BDA-482D-BC34-21EBFEABEF9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AF546A3-2A3F-4A9B-99DE-3D83E2CA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88EC4A9-9C12-4CD2-A06F-A3128F100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DFF1887-E210-442F-A0AF-16934754F8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D71573-F317-40F5-89E3-32ABACC147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5F87EEB-6A57-45A9-BB2B-15C2551AFC76}"/>
              </a:ext>
            </a:extLst>
          </p:cNvPr>
          <p:cNvSpPr>
            <a:spLocks noGrp="1"/>
          </p:cNvSpPr>
          <p:nvPr>
            <p:ph type="dt" sz="half" idx="10"/>
          </p:nvPr>
        </p:nvSpPr>
        <p:spPr/>
        <p:txBody>
          <a:bodyPr/>
          <a:lstStyle/>
          <a:p>
            <a:fld id="{3D90EC8C-F03F-41CF-8AF7-D87764254103}" type="datetimeFigureOut">
              <a:rPr lang="en-GB" smtClean="0"/>
              <a:t>25/04/2023</a:t>
            </a:fld>
            <a:endParaRPr lang="en-GB"/>
          </a:p>
        </p:txBody>
      </p:sp>
      <p:sp>
        <p:nvSpPr>
          <p:cNvPr id="8" name="Footer Placeholder 7">
            <a:extLst>
              <a:ext uri="{FF2B5EF4-FFF2-40B4-BE49-F238E27FC236}">
                <a16:creationId xmlns:a16="http://schemas.microsoft.com/office/drawing/2014/main" id="{1C63911A-7039-48D8-A0AD-B3732F91FE8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C4728F-24AF-4A1F-B8C8-0FF74B0A875D}"/>
              </a:ext>
            </a:extLst>
          </p:cNvPr>
          <p:cNvSpPr>
            <a:spLocks noGrp="1"/>
          </p:cNvSpPr>
          <p:nvPr>
            <p:ph type="sldNum" sz="quarter" idx="12"/>
          </p:nvPr>
        </p:nvSpPr>
        <p:spPr/>
        <p:txBody>
          <a:bodyPr/>
          <a:lstStyle/>
          <a:p>
            <a:fld id="{D4D9F073-EFA5-4D83-9799-50600774F1F1}" type="slidenum">
              <a:rPr lang="en-GB" smtClean="0"/>
              <a:t>‹#›</a:t>
            </a:fld>
            <a:endParaRPr lang="en-GB"/>
          </a:p>
        </p:txBody>
      </p:sp>
    </p:spTree>
    <p:extLst>
      <p:ext uri="{BB962C8B-B14F-4D97-AF65-F5344CB8AC3E}">
        <p14:creationId xmlns:p14="http://schemas.microsoft.com/office/powerpoint/2010/main" val="713343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F94D4-5976-486D-9301-E95ED1364FC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7AD7F67-535F-4886-9D52-9AC45363F796}"/>
              </a:ext>
            </a:extLst>
          </p:cNvPr>
          <p:cNvSpPr>
            <a:spLocks noGrp="1"/>
          </p:cNvSpPr>
          <p:nvPr>
            <p:ph type="dt" sz="half" idx="10"/>
          </p:nvPr>
        </p:nvSpPr>
        <p:spPr/>
        <p:txBody>
          <a:bodyPr/>
          <a:lstStyle/>
          <a:p>
            <a:fld id="{3D90EC8C-F03F-41CF-8AF7-D87764254103}" type="datetimeFigureOut">
              <a:rPr lang="en-GB" smtClean="0"/>
              <a:t>25/04/2023</a:t>
            </a:fld>
            <a:endParaRPr lang="en-GB"/>
          </a:p>
        </p:txBody>
      </p:sp>
      <p:sp>
        <p:nvSpPr>
          <p:cNvPr id="4" name="Footer Placeholder 3">
            <a:extLst>
              <a:ext uri="{FF2B5EF4-FFF2-40B4-BE49-F238E27FC236}">
                <a16:creationId xmlns:a16="http://schemas.microsoft.com/office/drawing/2014/main" id="{477F6250-B276-4968-8593-D35EFA2B443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2F48F3D-F94C-42B2-A86F-21356587A417}"/>
              </a:ext>
            </a:extLst>
          </p:cNvPr>
          <p:cNvSpPr>
            <a:spLocks noGrp="1"/>
          </p:cNvSpPr>
          <p:nvPr>
            <p:ph type="sldNum" sz="quarter" idx="12"/>
          </p:nvPr>
        </p:nvSpPr>
        <p:spPr/>
        <p:txBody>
          <a:bodyPr/>
          <a:lstStyle/>
          <a:p>
            <a:fld id="{D4D9F073-EFA5-4D83-9799-50600774F1F1}" type="slidenum">
              <a:rPr lang="en-GB" smtClean="0"/>
              <a:t>‹#›</a:t>
            </a:fld>
            <a:endParaRPr lang="en-GB"/>
          </a:p>
        </p:txBody>
      </p:sp>
    </p:spTree>
    <p:extLst>
      <p:ext uri="{BB962C8B-B14F-4D97-AF65-F5344CB8AC3E}">
        <p14:creationId xmlns:p14="http://schemas.microsoft.com/office/powerpoint/2010/main" val="15555751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7A178B-55D0-4460-B6E1-38F2F6B41720}"/>
              </a:ext>
            </a:extLst>
          </p:cNvPr>
          <p:cNvSpPr>
            <a:spLocks noGrp="1"/>
          </p:cNvSpPr>
          <p:nvPr>
            <p:ph type="dt" sz="half" idx="10"/>
          </p:nvPr>
        </p:nvSpPr>
        <p:spPr/>
        <p:txBody>
          <a:bodyPr/>
          <a:lstStyle/>
          <a:p>
            <a:fld id="{3D90EC8C-F03F-41CF-8AF7-D87764254103}" type="datetimeFigureOut">
              <a:rPr lang="en-GB" smtClean="0"/>
              <a:t>25/04/2023</a:t>
            </a:fld>
            <a:endParaRPr lang="en-GB"/>
          </a:p>
        </p:txBody>
      </p:sp>
      <p:sp>
        <p:nvSpPr>
          <p:cNvPr id="3" name="Footer Placeholder 2">
            <a:extLst>
              <a:ext uri="{FF2B5EF4-FFF2-40B4-BE49-F238E27FC236}">
                <a16:creationId xmlns:a16="http://schemas.microsoft.com/office/drawing/2014/main" id="{D4FE2B65-D8EA-4648-A275-F162BF0DFFD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BE1910D-4E45-4199-8CBA-BEA4F668B815}"/>
              </a:ext>
            </a:extLst>
          </p:cNvPr>
          <p:cNvSpPr>
            <a:spLocks noGrp="1"/>
          </p:cNvSpPr>
          <p:nvPr>
            <p:ph type="sldNum" sz="quarter" idx="12"/>
          </p:nvPr>
        </p:nvSpPr>
        <p:spPr/>
        <p:txBody>
          <a:bodyPr/>
          <a:lstStyle/>
          <a:p>
            <a:fld id="{D4D9F073-EFA5-4D83-9799-50600774F1F1}" type="slidenum">
              <a:rPr lang="en-GB" smtClean="0"/>
              <a:t>‹#›</a:t>
            </a:fld>
            <a:endParaRPr lang="en-GB"/>
          </a:p>
        </p:txBody>
      </p:sp>
    </p:spTree>
    <p:extLst>
      <p:ext uri="{BB962C8B-B14F-4D97-AF65-F5344CB8AC3E}">
        <p14:creationId xmlns:p14="http://schemas.microsoft.com/office/powerpoint/2010/main" val="3150685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13D92-171B-47E8-863C-E8C9F70278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6EB228E-742F-4E8A-ACE6-956F68C58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7521B15-DA49-417E-9208-0482E0EA4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5D3A9B-E1AF-4C97-98A6-61D6D1724E32}"/>
              </a:ext>
            </a:extLst>
          </p:cNvPr>
          <p:cNvSpPr>
            <a:spLocks noGrp="1"/>
          </p:cNvSpPr>
          <p:nvPr>
            <p:ph type="dt" sz="half" idx="10"/>
          </p:nvPr>
        </p:nvSpPr>
        <p:spPr/>
        <p:txBody>
          <a:bodyPr/>
          <a:lstStyle/>
          <a:p>
            <a:fld id="{3D90EC8C-F03F-41CF-8AF7-D87764254103}" type="datetimeFigureOut">
              <a:rPr lang="en-GB" smtClean="0"/>
              <a:t>25/04/2023</a:t>
            </a:fld>
            <a:endParaRPr lang="en-GB"/>
          </a:p>
        </p:txBody>
      </p:sp>
      <p:sp>
        <p:nvSpPr>
          <p:cNvPr id="6" name="Footer Placeholder 5">
            <a:extLst>
              <a:ext uri="{FF2B5EF4-FFF2-40B4-BE49-F238E27FC236}">
                <a16:creationId xmlns:a16="http://schemas.microsoft.com/office/drawing/2014/main" id="{E6F70CBB-6F3B-4E35-A36F-98A40B166DE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942D6F3-36A8-4733-9E7F-E68F6EBD6513}"/>
              </a:ext>
            </a:extLst>
          </p:cNvPr>
          <p:cNvSpPr>
            <a:spLocks noGrp="1"/>
          </p:cNvSpPr>
          <p:nvPr>
            <p:ph type="sldNum" sz="quarter" idx="12"/>
          </p:nvPr>
        </p:nvSpPr>
        <p:spPr/>
        <p:txBody>
          <a:bodyPr/>
          <a:lstStyle/>
          <a:p>
            <a:fld id="{D4D9F073-EFA5-4D83-9799-50600774F1F1}" type="slidenum">
              <a:rPr lang="en-GB" smtClean="0"/>
              <a:t>‹#›</a:t>
            </a:fld>
            <a:endParaRPr lang="en-GB"/>
          </a:p>
        </p:txBody>
      </p:sp>
    </p:spTree>
    <p:extLst>
      <p:ext uri="{BB962C8B-B14F-4D97-AF65-F5344CB8AC3E}">
        <p14:creationId xmlns:p14="http://schemas.microsoft.com/office/powerpoint/2010/main" val="2917125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699AA-BBCD-4A65-BC06-ADB9A9096FB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FF7B2B-3872-4488-B2E3-755203FAD8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CF9FC0-2800-437D-9207-95566D98631C}"/>
              </a:ext>
            </a:extLst>
          </p:cNvPr>
          <p:cNvSpPr>
            <a:spLocks noGrp="1"/>
          </p:cNvSpPr>
          <p:nvPr>
            <p:ph type="dt" sz="half" idx="10"/>
          </p:nvPr>
        </p:nvSpPr>
        <p:spPr/>
        <p:txBody>
          <a:bodyPr/>
          <a:lstStyle/>
          <a:p>
            <a:fld id="{7F64F5B8-1AAD-4FA2-B44E-D53ABC19AB04}" type="datetimeFigureOut">
              <a:rPr lang="en-GB" smtClean="0"/>
              <a:t>25/04/2023</a:t>
            </a:fld>
            <a:endParaRPr lang="en-GB"/>
          </a:p>
        </p:txBody>
      </p:sp>
      <p:sp>
        <p:nvSpPr>
          <p:cNvPr id="5" name="Footer Placeholder 4">
            <a:extLst>
              <a:ext uri="{FF2B5EF4-FFF2-40B4-BE49-F238E27FC236}">
                <a16:creationId xmlns:a16="http://schemas.microsoft.com/office/drawing/2014/main" id="{032B6871-344D-4D20-B6F0-7E603A0623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220E29-C245-4F2F-B436-AE302A6F01FA}"/>
              </a:ext>
            </a:extLst>
          </p:cNvPr>
          <p:cNvSpPr>
            <a:spLocks noGrp="1"/>
          </p:cNvSpPr>
          <p:nvPr>
            <p:ph type="sldNum" sz="quarter" idx="12"/>
          </p:nvPr>
        </p:nvSpPr>
        <p:spPr/>
        <p:txBody>
          <a:bodyPr/>
          <a:lstStyle/>
          <a:p>
            <a:fld id="{08DED53E-6788-4294-AC5C-4FEE47DAAE29}" type="slidenum">
              <a:rPr lang="en-GB" smtClean="0"/>
              <a:t>‹#›</a:t>
            </a:fld>
            <a:endParaRPr lang="en-GB"/>
          </a:p>
        </p:txBody>
      </p:sp>
    </p:spTree>
    <p:extLst>
      <p:ext uri="{BB962C8B-B14F-4D97-AF65-F5344CB8AC3E}">
        <p14:creationId xmlns:p14="http://schemas.microsoft.com/office/powerpoint/2010/main" val="238310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F6805-F1C5-40F1-B8A9-18D8389274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1A05F04-E793-4156-88E9-2AD7617094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C54058F-1447-4863-B11B-30DECD017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CDCF05-427C-4524-A601-99E93341BAB2}"/>
              </a:ext>
            </a:extLst>
          </p:cNvPr>
          <p:cNvSpPr>
            <a:spLocks noGrp="1"/>
          </p:cNvSpPr>
          <p:nvPr>
            <p:ph type="dt" sz="half" idx="10"/>
          </p:nvPr>
        </p:nvSpPr>
        <p:spPr/>
        <p:txBody>
          <a:bodyPr/>
          <a:lstStyle/>
          <a:p>
            <a:fld id="{3D90EC8C-F03F-41CF-8AF7-D87764254103}" type="datetimeFigureOut">
              <a:rPr lang="en-GB" smtClean="0"/>
              <a:t>25/04/2023</a:t>
            </a:fld>
            <a:endParaRPr lang="en-GB"/>
          </a:p>
        </p:txBody>
      </p:sp>
      <p:sp>
        <p:nvSpPr>
          <p:cNvPr id="6" name="Footer Placeholder 5">
            <a:extLst>
              <a:ext uri="{FF2B5EF4-FFF2-40B4-BE49-F238E27FC236}">
                <a16:creationId xmlns:a16="http://schemas.microsoft.com/office/drawing/2014/main" id="{17CAA966-1A8B-4EBF-B7DF-87063C4709F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565DC79-B9F2-4D7D-83B1-16B0D17C06F0}"/>
              </a:ext>
            </a:extLst>
          </p:cNvPr>
          <p:cNvSpPr>
            <a:spLocks noGrp="1"/>
          </p:cNvSpPr>
          <p:nvPr>
            <p:ph type="sldNum" sz="quarter" idx="12"/>
          </p:nvPr>
        </p:nvSpPr>
        <p:spPr/>
        <p:txBody>
          <a:bodyPr/>
          <a:lstStyle/>
          <a:p>
            <a:fld id="{D4D9F073-EFA5-4D83-9799-50600774F1F1}" type="slidenum">
              <a:rPr lang="en-GB" smtClean="0"/>
              <a:t>‹#›</a:t>
            </a:fld>
            <a:endParaRPr lang="en-GB"/>
          </a:p>
        </p:txBody>
      </p:sp>
    </p:spTree>
    <p:extLst>
      <p:ext uri="{BB962C8B-B14F-4D97-AF65-F5344CB8AC3E}">
        <p14:creationId xmlns:p14="http://schemas.microsoft.com/office/powerpoint/2010/main" val="38428324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5B3D-C0B8-4B7C-8529-E295296AE2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254244E-01FD-44AE-9EA5-B4541CC42C5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F41163-2942-4236-A67A-107AD1624AE9}"/>
              </a:ext>
            </a:extLst>
          </p:cNvPr>
          <p:cNvSpPr>
            <a:spLocks noGrp="1"/>
          </p:cNvSpPr>
          <p:nvPr>
            <p:ph type="dt" sz="half" idx="10"/>
          </p:nvPr>
        </p:nvSpPr>
        <p:spPr/>
        <p:txBody>
          <a:bodyPr/>
          <a:lstStyle/>
          <a:p>
            <a:fld id="{3D90EC8C-F03F-41CF-8AF7-D87764254103}" type="datetimeFigureOut">
              <a:rPr lang="en-GB" smtClean="0"/>
              <a:t>25/04/2023</a:t>
            </a:fld>
            <a:endParaRPr lang="en-GB"/>
          </a:p>
        </p:txBody>
      </p:sp>
      <p:sp>
        <p:nvSpPr>
          <p:cNvPr id="5" name="Footer Placeholder 4">
            <a:extLst>
              <a:ext uri="{FF2B5EF4-FFF2-40B4-BE49-F238E27FC236}">
                <a16:creationId xmlns:a16="http://schemas.microsoft.com/office/drawing/2014/main" id="{F39FA09C-24D8-470C-995B-DECD66665C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ED48E5-9350-4FA7-9563-500B9A062C06}"/>
              </a:ext>
            </a:extLst>
          </p:cNvPr>
          <p:cNvSpPr>
            <a:spLocks noGrp="1"/>
          </p:cNvSpPr>
          <p:nvPr>
            <p:ph type="sldNum" sz="quarter" idx="12"/>
          </p:nvPr>
        </p:nvSpPr>
        <p:spPr/>
        <p:txBody>
          <a:bodyPr/>
          <a:lstStyle/>
          <a:p>
            <a:fld id="{D4D9F073-EFA5-4D83-9799-50600774F1F1}" type="slidenum">
              <a:rPr lang="en-GB" smtClean="0"/>
              <a:t>‹#›</a:t>
            </a:fld>
            <a:endParaRPr lang="en-GB"/>
          </a:p>
        </p:txBody>
      </p:sp>
    </p:spTree>
    <p:extLst>
      <p:ext uri="{BB962C8B-B14F-4D97-AF65-F5344CB8AC3E}">
        <p14:creationId xmlns:p14="http://schemas.microsoft.com/office/powerpoint/2010/main" val="34007080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A8F871-4F38-42F1-B112-88B2E553E8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4FA589D-CAFD-423E-A270-5B7C3C5FCBE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15CC16-6E14-4859-9377-6C97E4B3BB82}"/>
              </a:ext>
            </a:extLst>
          </p:cNvPr>
          <p:cNvSpPr>
            <a:spLocks noGrp="1"/>
          </p:cNvSpPr>
          <p:nvPr>
            <p:ph type="dt" sz="half" idx="10"/>
          </p:nvPr>
        </p:nvSpPr>
        <p:spPr/>
        <p:txBody>
          <a:bodyPr/>
          <a:lstStyle/>
          <a:p>
            <a:fld id="{3D90EC8C-F03F-41CF-8AF7-D87764254103}" type="datetimeFigureOut">
              <a:rPr lang="en-GB" smtClean="0"/>
              <a:t>25/04/2023</a:t>
            </a:fld>
            <a:endParaRPr lang="en-GB"/>
          </a:p>
        </p:txBody>
      </p:sp>
      <p:sp>
        <p:nvSpPr>
          <p:cNvPr id="5" name="Footer Placeholder 4">
            <a:extLst>
              <a:ext uri="{FF2B5EF4-FFF2-40B4-BE49-F238E27FC236}">
                <a16:creationId xmlns:a16="http://schemas.microsoft.com/office/drawing/2014/main" id="{D2BAD974-07D6-4B13-B4DA-7C0437677F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6B92DF-A59F-4185-A883-4B2D5F8CCCBD}"/>
              </a:ext>
            </a:extLst>
          </p:cNvPr>
          <p:cNvSpPr>
            <a:spLocks noGrp="1"/>
          </p:cNvSpPr>
          <p:nvPr>
            <p:ph type="sldNum" sz="quarter" idx="12"/>
          </p:nvPr>
        </p:nvSpPr>
        <p:spPr/>
        <p:txBody>
          <a:bodyPr/>
          <a:lstStyle/>
          <a:p>
            <a:fld id="{D4D9F073-EFA5-4D83-9799-50600774F1F1}" type="slidenum">
              <a:rPr lang="en-GB" smtClean="0"/>
              <a:t>‹#›</a:t>
            </a:fld>
            <a:endParaRPr lang="en-GB"/>
          </a:p>
        </p:txBody>
      </p:sp>
    </p:spTree>
    <p:extLst>
      <p:ext uri="{BB962C8B-B14F-4D97-AF65-F5344CB8AC3E}">
        <p14:creationId xmlns:p14="http://schemas.microsoft.com/office/powerpoint/2010/main" val="21305043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914400" y="1981200"/>
            <a:ext cx="10363200" cy="4114800"/>
          </a:xfrm>
        </p:spPr>
        <p:txBody>
          <a:bodyPr rtlCol="0">
            <a:normAutofit/>
          </a:bodyPr>
          <a:lstStyle/>
          <a:p>
            <a:pPr lvl="0"/>
            <a:endParaRPr lang="en-GB" noProof="0"/>
          </a:p>
        </p:txBody>
      </p:sp>
      <p:sp>
        <p:nvSpPr>
          <p:cNvPr id="4" name="Date Placeholder 3"/>
          <p:cNvSpPr>
            <a:spLocks noGrp="1"/>
          </p:cNvSpPr>
          <p:nvPr>
            <p:ph type="dt" sz="half" idx="10"/>
          </p:nvPr>
        </p:nvSpPr>
        <p:spPr>
          <a:xfrm>
            <a:off x="914400" y="6248400"/>
            <a:ext cx="2540000" cy="457200"/>
          </a:xfrm>
          <a:prstGeom prst="rect">
            <a:avLst/>
          </a:prstGeom>
        </p:spPr>
        <p:txBody>
          <a:bodyPr/>
          <a:lstStyle>
            <a:lvl1pPr>
              <a:defRPr/>
            </a:lvl1pPr>
          </a:lstStyle>
          <a:p>
            <a:pPr>
              <a:defRPr/>
            </a:pPr>
            <a:endParaRPr lang="en-GB"/>
          </a:p>
        </p:txBody>
      </p:sp>
      <p:sp>
        <p:nvSpPr>
          <p:cNvPr id="5" name="Footer Placeholder 4"/>
          <p:cNvSpPr>
            <a:spLocks noGrp="1"/>
          </p:cNvSpPr>
          <p:nvPr>
            <p:ph type="ftr" sz="quarter" idx="11"/>
          </p:nvPr>
        </p:nvSpPr>
        <p:spPr>
          <a:xfrm>
            <a:off x="4165600" y="6248400"/>
            <a:ext cx="3860800" cy="457200"/>
          </a:xfrm>
          <a:prstGeom prst="rect">
            <a:avLst/>
          </a:prstGeom>
        </p:spPr>
        <p:txBody>
          <a:bodyPr/>
          <a:lstStyle>
            <a:lvl1pPr>
              <a:defRPr/>
            </a:lvl1pPr>
          </a:lstStyle>
          <a:p>
            <a:pPr>
              <a:defRPr/>
            </a:pPr>
            <a:r>
              <a:rPr lang="en-GB"/>
              <a:t>#</a:t>
            </a:r>
          </a:p>
        </p:txBody>
      </p:sp>
      <p:sp>
        <p:nvSpPr>
          <p:cNvPr id="6" name="Slide Number Placeholder 5"/>
          <p:cNvSpPr>
            <a:spLocks noGrp="1"/>
          </p:cNvSpPr>
          <p:nvPr>
            <p:ph type="sldNum" sz="quarter" idx="12"/>
          </p:nvPr>
        </p:nvSpPr>
        <p:spPr>
          <a:xfrm>
            <a:off x="8737600" y="6248400"/>
            <a:ext cx="2540000" cy="457200"/>
          </a:xfrm>
          <a:prstGeom prst="rect">
            <a:avLst/>
          </a:prstGeom>
        </p:spPr>
        <p:txBody>
          <a:bodyPr/>
          <a:lstStyle>
            <a:lvl1pPr>
              <a:defRPr/>
            </a:lvl1pPr>
          </a:lstStyle>
          <a:p>
            <a:pPr>
              <a:defRPr/>
            </a:pPr>
            <a:fld id="{B79D4609-2A51-49AD-8853-8297A57A0E3D}" type="slidenum">
              <a:rPr lang="en-GB"/>
              <a:pPr>
                <a:defRPr/>
              </a:pPr>
              <a:t>‹#›</a:t>
            </a:fld>
            <a:endParaRPr lang="en-GB"/>
          </a:p>
        </p:txBody>
      </p:sp>
    </p:spTree>
    <p:extLst>
      <p:ext uri="{BB962C8B-B14F-4D97-AF65-F5344CB8AC3E}">
        <p14:creationId xmlns:p14="http://schemas.microsoft.com/office/powerpoint/2010/main" val="1828333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endParaRPr lang="en-GB"/>
          </a:p>
        </p:txBody>
      </p:sp>
      <p:sp>
        <p:nvSpPr>
          <p:cNvPr id="3" name="ClipArt Placeholder 2"/>
          <p:cNvSpPr>
            <a:spLocks noGrp="1"/>
          </p:cNvSpPr>
          <p:nvPr>
            <p:ph type="clipArt" sz="half" idx="1"/>
          </p:nvPr>
        </p:nvSpPr>
        <p:spPr>
          <a:xfrm>
            <a:off x="914400" y="1981200"/>
            <a:ext cx="5080000" cy="4114800"/>
          </a:xfrm>
        </p:spPr>
        <p:txBody>
          <a:bodyPr/>
          <a:lstStyle/>
          <a:p>
            <a:pPr lvl="0"/>
            <a:endParaRPr lang="en-GB" noProof="0"/>
          </a:p>
        </p:txBody>
      </p:sp>
      <p:sp>
        <p:nvSpPr>
          <p:cNvPr id="4" name="Text Placeholder 3"/>
          <p:cNvSpPr>
            <a:spLocks noGrp="1"/>
          </p:cNvSpPr>
          <p:nvPr>
            <p:ph type="body"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8"/>
          <p:cNvSpPr>
            <a:spLocks noGrp="1" noChangeArrowheads="1"/>
          </p:cNvSpPr>
          <p:nvPr>
            <p:ph type="dt" sz="half" idx="10"/>
          </p:nvPr>
        </p:nvSpPr>
        <p:spPr>
          <a:xfrm>
            <a:off x="914400" y="6096000"/>
            <a:ext cx="2540000" cy="457200"/>
          </a:xfrm>
          <a:prstGeom prst="rect">
            <a:avLst/>
          </a:prstGeom>
          <a:ln/>
        </p:spPr>
        <p:txBody>
          <a:bodyPr/>
          <a:lstStyle>
            <a:lvl1pPr>
              <a:defRPr/>
            </a:lvl1pPr>
          </a:lstStyle>
          <a:p>
            <a:pPr>
              <a:defRPr/>
            </a:pPr>
            <a:endParaRPr lang="en-US"/>
          </a:p>
        </p:txBody>
      </p:sp>
      <p:sp>
        <p:nvSpPr>
          <p:cNvPr id="6" name="Rectangle 9"/>
          <p:cNvSpPr>
            <a:spLocks noGrp="1" noChangeArrowheads="1"/>
          </p:cNvSpPr>
          <p:nvPr>
            <p:ph type="ftr" sz="quarter" idx="11"/>
          </p:nvPr>
        </p:nvSpPr>
        <p:spPr>
          <a:xfrm>
            <a:off x="4165600" y="6172200"/>
            <a:ext cx="3860800" cy="457200"/>
          </a:xfrm>
          <a:prstGeom prst="rect">
            <a:avLst/>
          </a:prstGeom>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xfrm>
            <a:off x="8737600" y="6172200"/>
            <a:ext cx="2540000" cy="457200"/>
          </a:xfrm>
          <a:prstGeom prst="rect">
            <a:avLst/>
          </a:prstGeom>
          <a:ln/>
        </p:spPr>
        <p:txBody>
          <a:bodyPr/>
          <a:lstStyle>
            <a:lvl1pPr>
              <a:defRPr/>
            </a:lvl1pPr>
          </a:lstStyle>
          <a:p>
            <a:pPr>
              <a:defRPr/>
            </a:pPr>
            <a:fld id="{027DD243-B2EE-41C7-8439-169948B4C8EF}" type="slidenum">
              <a:rPr lang="en-GB"/>
              <a:pPr>
                <a:defRPr/>
              </a:pPr>
              <a:t>‹#›</a:t>
            </a:fld>
            <a:endParaRPr lang="en-GB"/>
          </a:p>
        </p:txBody>
      </p:sp>
    </p:spTree>
    <p:extLst>
      <p:ext uri="{BB962C8B-B14F-4D97-AF65-F5344CB8AC3E}">
        <p14:creationId xmlns:p14="http://schemas.microsoft.com/office/powerpoint/2010/main" val="255309076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12194-856A-497F-AD91-C13691F815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F4EE6C0-9019-434B-AFC7-3579EFA258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C221BC-959C-46C8-8D11-7DD4E6CFE2D8}"/>
              </a:ext>
            </a:extLst>
          </p:cNvPr>
          <p:cNvSpPr>
            <a:spLocks noGrp="1"/>
          </p:cNvSpPr>
          <p:nvPr>
            <p:ph type="dt" sz="half" idx="10"/>
          </p:nvPr>
        </p:nvSpPr>
        <p:spPr/>
        <p:txBody>
          <a:bodyPr/>
          <a:lstStyle/>
          <a:p>
            <a:fld id="{7F64F5B8-1AAD-4FA2-B44E-D53ABC19AB04}" type="datetimeFigureOut">
              <a:rPr lang="en-GB" smtClean="0"/>
              <a:t>25/04/2023</a:t>
            </a:fld>
            <a:endParaRPr lang="en-GB"/>
          </a:p>
        </p:txBody>
      </p:sp>
      <p:sp>
        <p:nvSpPr>
          <p:cNvPr id="5" name="Footer Placeholder 4">
            <a:extLst>
              <a:ext uri="{FF2B5EF4-FFF2-40B4-BE49-F238E27FC236}">
                <a16:creationId xmlns:a16="http://schemas.microsoft.com/office/drawing/2014/main" id="{63B120E0-485C-4208-8427-87B59D7533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56A05C-13BB-4BF6-93E8-E57AFF66F742}"/>
              </a:ext>
            </a:extLst>
          </p:cNvPr>
          <p:cNvSpPr>
            <a:spLocks noGrp="1"/>
          </p:cNvSpPr>
          <p:nvPr>
            <p:ph type="sldNum" sz="quarter" idx="12"/>
          </p:nvPr>
        </p:nvSpPr>
        <p:spPr/>
        <p:txBody>
          <a:bodyPr/>
          <a:lstStyle/>
          <a:p>
            <a:fld id="{08DED53E-6788-4294-AC5C-4FEE47DAAE29}" type="slidenum">
              <a:rPr lang="en-GB" smtClean="0"/>
              <a:t>‹#›</a:t>
            </a:fld>
            <a:endParaRPr lang="en-GB"/>
          </a:p>
        </p:txBody>
      </p:sp>
    </p:spTree>
    <p:extLst>
      <p:ext uri="{BB962C8B-B14F-4D97-AF65-F5344CB8AC3E}">
        <p14:creationId xmlns:p14="http://schemas.microsoft.com/office/powerpoint/2010/main" val="307095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CC338-4256-469A-AFC4-28E088AB82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0DB3CEB-0CA5-47A6-982A-1607827A27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147AEDA-B2AA-4F98-89AD-A5C152CE9D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B19CC6E-539D-4928-844E-440D5A7BE95A}"/>
              </a:ext>
            </a:extLst>
          </p:cNvPr>
          <p:cNvSpPr>
            <a:spLocks noGrp="1"/>
          </p:cNvSpPr>
          <p:nvPr>
            <p:ph type="dt" sz="half" idx="10"/>
          </p:nvPr>
        </p:nvSpPr>
        <p:spPr/>
        <p:txBody>
          <a:bodyPr/>
          <a:lstStyle/>
          <a:p>
            <a:fld id="{7F64F5B8-1AAD-4FA2-B44E-D53ABC19AB04}" type="datetimeFigureOut">
              <a:rPr lang="en-GB" smtClean="0"/>
              <a:t>25/04/2023</a:t>
            </a:fld>
            <a:endParaRPr lang="en-GB"/>
          </a:p>
        </p:txBody>
      </p:sp>
      <p:sp>
        <p:nvSpPr>
          <p:cNvPr id="6" name="Footer Placeholder 5">
            <a:extLst>
              <a:ext uri="{FF2B5EF4-FFF2-40B4-BE49-F238E27FC236}">
                <a16:creationId xmlns:a16="http://schemas.microsoft.com/office/drawing/2014/main" id="{3CF97AFA-55F1-47E7-9521-7783857249C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9120440-72DA-4CAD-BBB5-B3C548CF007B}"/>
              </a:ext>
            </a:extLst>
          </p:cNvPr>
          <p:cNvSpPr>
            <a:spLocks noGrp="1"/>
          </p:cNvSpPr>
          <p:nvPr>
            <p:ph type="sldNum" sz="quarter" idx="12"/>
          </p:nvPr>
        </p:nvSpPr>
        <p:spPr/>
        <p:txBody>
          <a:bodyPr/>
          <a:lstStyle/>
          <a:p>
            <a:fld id="{08DED53E-6788-4294-AC5C-4FEE47DAAE29}" type="slidenum">
              <a:rPr lang="en-GB" smtClean="0"/>
              <a:t>‹#›</a:t>
            </a:fld>
            <a:endParaRPr lang="en-GB"/>
          </a:p>
        </p:txBody>
      </p:sp>
    </p:spTree>
    <p:extLst>
      <p:ext uri="{BB962C8B-B14F-4D97-AF65-F5344CB8AC3E}">
        <p14:creationId xmlns:p14="http://schemas.microsoft.com/office/powerpoint/2010/main" val="3254764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8930-EFAB-43DA-A453-6C671ACFD70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0E9EF3F-0B91-46C9-B8ED-800E58660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E654B8-CE96-425E-B383-53411B38A3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5C42339-4D99-459D-BC66-F0B43AD67D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9641E1-0885-4373-BDD8-B16199E073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1EFC0AE-F975-4AF0-9F72-76A04D9950E2}"/>
              </a:ext>
            </a:extLst>
          </p:cNvPr>
          <p:cNvSpPr>
            <a:spLocks noGrp="1"/>
          </p:cNvSpPr>
          <p:nvPr>
            <p:ph type="dt" sz="half" idx="10"/>
          </p:nvPr>
        </p:nvSpPr>
        <p:spPr/>
        <p:txBody>
          <a:bodyPr/>
          <a:lstStyle/>
          <a:p>
            <a:fld id="{7F64F5B8-1AAD-4FA2-B44E-D53ABC19AB04}" type="datetimeFigureOut">
              <a:rPr lang="en-GB" smtClean="0"/>
              <a:t>25/04/2023</a:t>
            </a:fld>
            <a:endParaRPr lang="en-GB"/>
          </a:p>
        </p:txBody>
      </p:sp>
      <p:sp>
        <p:nvSpPr>
          <p:cNvPr id="8" name="Footer Placeholder 7">
            <a:extLst>
              <a:ext uri="{FF2B5EF4-FFF2-40B4-BE49-F238E27FC236}">
                <a16:creationId xmlns:a16="http://schemas.microsoft.com/office/drawing/2014/main" id="{87856220-B7FE-4AFB-A8B6-82D6AF6D96E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B998BB4-F835-47F8-93B8-B4461D8CFFD3}"/>
              </a:ext>
            </a:extLst>
          </p:cNvPr>
          <p:cNvSpPr>
            <a:spLocks noGrp="1"/>
          </p:cNvSpPr>
          <p:nvPr>
            <p:ph type="sldNum" sz="quarter" idx="12"/>
          </p:nvPr>
        </p:nvSpPr>
        <p:spPr/>
        <p:txBody>
          <a:bodyPr/>
          <a:lstStyle/>
          <a:p>
            <a:fld id="{08DED53E-6788-4294-AC5C-4FEE47DAAE29}" type="slidenum">
              <a:rPr lang="en-GB" smtClean="0"/>
              <a:t>‹#›</a:t>
            </a:fld>
            <a:endParaRPr lang="en-GB"/>
          </a:p>
        </p:txBody>
      </p:sp>
    </p:spTree>
    <p:extLst>
      <p:ext uri="{BB962C8B-B14F-4D97-AF65-F5344CB8AC3E}">
        <p14:creationId xmlns:p14="http://schemas.microsoft.com/office/powerpoint/2010/main" val="3444713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6D9FF-0103-4EEF-887E-CCE9BB6FC4F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39009C6-9BCE-4B43-B16E-D692A5A14B7F}"/>
              </a:ext>
            </a:extLst>
          </p:cNvPr>
          <p:cNvSpPr>
            <a:spLocks noGrp="1"/>
          </p:cNvSpPr>
          <p:nvPr>
            <p:ph type="dt" sz="half" idx="10"/>
          </p:nvPr>
        </p:nvSpPr>
        <p:spPr/>
        <p:txBody>
          <a:bodyPr/>
          <a:lstStyle/>
          <a:p>
            <a:fld id="{7F64F5B8-1AAD-4FA2-B44E-D53ABC19AB04}" type="datetimeFigureOut">
              <a:rPr lang="en-GB" smtClean="0"/>
              <a:t>25/04/2023</a:t>
            </a:fld>
            <a:endParaRPr lang="en-GB"/>
          </a:p>
        </p:txBody>
      </p:sp>
      <p:sp>
        <p:nvSpPr>
          <p:cNvPr id="4" name="Footer Placeholder 3">
            <a:extLst>
              <a:ext uri="{FF2B5EF4-FFF2-40B4-BE49-F238E27FC236}">
                <a16:creationId xmlns:a16="http://schemas.microsoft.com/office/drawing/2014/main" id="{A55F2845-CBE0-4CE2-8886-DBBC61E2DE1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6D25EB0-AFDD-4E5B-AD56-C4BF6A9CD561}"/>
              </a:ext>
            </a:extLst>
          </p:cNvPr>
          <p:cNvSpPr>
            <a:spLocks noGrp="1"/>
          </p:cNvSpPr>
          <p:nvPr>
            <p:ph type="sldNum" sz="quarter" idx="12"/>
          </p:nvPr>
        </p:nvSpPr>
        <p:spPr/>
        <p:txBody>
          <a:bodyPr/>
          <a:lstStyle/>
          <a:p>
            <a:fld id="{08DED53E-6788-4294-AC5C-4FEE47DAAE29}" type="slidenum">
              <a:rPr lang="en-GB" smtClean="0"/>
              <a:t>‹#›</a:t>
            </a:fld>
            <a:endParaRPr lang="en-GB"/>
          </a:p>
        </p:txBody>
      </p:sp>
    </p:spTree>
    <p:extLst>
      <p:ext uri="{BB962C8B-B14F-4D97-AF65-F5344CB8AC3E}">
        <p14:creationId xmlns:p14="http://schemas.microsoft.com/office/powerpoint/2010/main" val="4215315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BD88D-FFFD-42E8-8617-6511A04E83FA}"/>
              </a:ext>
            </a:extLst>
          </p:cNvPr>
          <p:cNvSpPr>
            <a:spLocks noGrp="1"/>
          </p:cNvSpPr>
          <p:nvPr>
            <p:ph type="dt" sz="half" idx="10"/>
          </p:nvPr>
        </p:nvSpPr>
        <p:spPr/>
        <p:txBody>
          <a:bodyPr/>
          <a:lstStyle/>
          <a:p>
            <a:fld id="{7F64F5B8-1AAD-4FA2-B44E-D53ABC19AB04}" type="datetimeFigureOut">
              <a:rPr lang="en-GB" smtClean="0"/>
              <a:t>25/04/2023</a:t>
            </a:fld>
            <a:endParaRPr lang="en-GB"/>
          </a:p>
        </p:txBody>
      </p:sp>
      <p:sp>
        <p:nvSpPr>
          <p:cNvPr id="3" name="Footer Placeholder 2">
            <a:extLst>
              <a:ext uri="{FF2B5EF4-FFF2-40B4-BE49-F238E27FC236}">
                <a16:creationId xmlns:a16="http://schemas.microsoft.com/office/drawing/2014/main" id="{543D4962-463F-4E26-9570-9C0DCA6BCCE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6264788-1BBF-4697-B876-757205FA2C84}"/>
              </a:ext>
            </a:extLst>
          </p:cNvPr>
          <p:cNvSpPr>
            <a:spLocks noGrp="1"/>
          </p:cNvSpPr>
          <p:nvPr>
            <p:ph type="sldNum" sz="quarter" idx="12"/>
          </p:nvPr>
        </p:nvSpPr>
        <p:spPr/>
        <p:txBody>
          <a:bodyPr/>
          <a:lstStyle/>
          <a:p>
            <a:fld id="{08DED53E-6788-4294-AC5C-4FEE47DAAE29}" type="slidenum">
              <a:rPr lang="en-GB" smtClean="0"/>
              <a:t>‹#›</a:t>
            </a:fld>
            <a:endParaRPr lang="en-GB"/>
          </a:p>
        </p:txBody>
      </p:sp>
    </p:spTree>
    <p:extLst>
      <p:ext uri="{BB962C8B-B14F-4D97-AF65-F5344CB8AC3E}">
        <p14:creationId xmlns:p14="http://schemas.microsoft.com/office/powerpoint/2010/main" val="3438219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7675E-B562-48BF-AF4C-7CAD4A4891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3681ACF-BBF9-4138-AA6C-67099E5AED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6EFC11E-5308-4D8A-8CF3-90A121BAB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8B5397-4F5D-4DB1-A086-8A44A5DACBA9}"/>
              </a:ext>
            </a:extLst>
          </p:cNvPr>
          <p:cNvSpPr>
            <a:spLocks noGrp="1"/>
          </p:cNvSpPr>
          <p:nvPr>
            <p:ph type="dt" sz="half" idx="10"/>
          </p:nvPr>
        </p:nvSpPr>
        <p:spPr/>
        <p:txBody>
          <a:bodyPr/>
          <a:lstStyle/>
          <a:p>
            <a:fld id="{7F64F5B8-1AAD-4FA2-B44E-D53ABC19AB04}" type="datetimeFigureOut">
              <a:rPr lang="en-GB" smtClean="0"/>
              <a:t>25/04/2023</a:t>
            </a:fld>
            <a:endParaRPr lang="en-GB"/>
          </a:p>
        </p:txBody>
      </p:sp>
      <p:sp>
        <p:nvSpPr>
          <p:cNvPr id="6" name="Footer Placeholder 5">
            <a:extLst>
              <a:ext uri="{FF2B5EF4-FFF2-40B4-BE49-F238E27FC236}">
                <a16:creationId xmlns:a16="http://schemas.microsoft.com/office/drawing/2014/main" id="{F62EAD06-AACB-423A-BA30-7DE2D757DC0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B7858F-6815-4412-A9FE-AE749F2CA286}"/>
              </a:ext>
            </a:extLst>
          </p:cNvPr>
          <p:cNvSpPr>
            <a:spLocks noGrp="1"/>
          </p:cNvSpPr>
          <p:nvPr>
            <p:ph type="sldNum" sz="quarter" idx="12"/>
          </p:nvPr>
        </p:nvSpPr>
        <p:spPr/>
        <p:txBody>
          <a:bodyPr/>
          <a:lstStyle/>
          <a:p>
            <a:fld id="{08DED53E-6788-4294-AC5C-4FEE47DAAE29}" type="slidenum">
              <a:rPr lang="en-GB" smtClean="0"/>
              <a:t>‹#›</a:t>
            </a:fld>
            <a:endParaRPr lang="en-GB"/>
          </a:p>
        </p:txBody>
      </p:sp>
    </p:spTree>
    <p:extLst>
      <p:ext uri="{BB962C8B-B14F-4D97-AF65-F5344CB8AC3E}">
        <p14:creationId xmlns:p14="http://schemas.microsoft.com/office/powerpoint/2010/main" val="168792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8114-BCA5-460B-84A2-127662F642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3475FD-0EFA-49A9-B387-AFDBE85555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3FCB075-6F15-400E-A6B5-433FAFCD6D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B93014-460E-4590-9726-8961A91AB3AE}"/>
              </a:ext>
            </a:extLst>
          </p:cNvPr>
          <p:cNvSpPr>
            <a:spLocks noGrp="1"/>
          </p:cNvSpPr>
          <p:nvPr>
            <p:ph type="dt" sz="half" idx="10"/>
          </p:nvPr>
        </p:nvSpPr>
        <p:spPr/>
        <p:txBody>
          <a:bodyPr/>
          <a:lstStyle/>
          <a:p>
            <a:fld id="{7F64F5B8-1AAD-4FA2-B44E-D53ABC19AB04}" type="datetimeFigureOut">
              <a:rPr lang="en-GB" smtClean="0"/>
              <a:t>25/04/2023</a:t>
            </a:fld>
            <a:endParaRPr lang="en-GB"/>
          </a:p>
        </p:txBody>
      </p:sp>
      <p:sp>
        <p:nvSpPr>
          <p:cNvPr id="6" name="Footer Placeholder 5">
            <a:extLst>
              <a:ext uri="{FF2B5EF4-FFF2-40B4-BE49-F238E27FC236}">
                <a16:creationId xmlns:a16="http://schemas.microsoft.com/office/drawing/2014/main" id="{AA97C8EF-EFD3-4672-9EE3-5382016C4AA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5A6659-4859-4EC2-998F-922375CC116E}"/>
              </a:ext>
            </a:extLst>
          </p:cNvPr>
          <p:cNvSpPr>
            <a:spLocks noGrp="1"/>
          </p:cNvSpPr>
          <p:nvPr>
            <p:ph type="sldNum" sz="quarter" idx="12"/>
          </p:nvPr>
        </p:nvSpPr>
        <p:spPr/>
        <p:txBody>
          <a:bodyPr/>
          <a:lstStyle/>
          <a:p>
            <a:fld id="{08DED53E-6788-4294-AC5C-4FEE47DAAE29}" type="slidenum">
              <a:rPr lang="en-GB" smtClean="0"/>
              <a:t>‹#›</a:t>
            </a:fld>
            <a:endParaRPr lang="en-GB"/>
          </a:p>
        </p:txBody>
      </p:sp>
    </p:spTree>
    <p:extLst>
      <p:ext uri="{BB962C8B-B14F-4D97-AF65-F5344CB8AC3E}">
        <p14:creationId xmlns:p14="http://schemas.microsoft.com/office/powerpoint/2010/main" val="2265923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0E5C0B-D0EB-45CF-844D-20313C072F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082480C-50F7-420B-8A67-7CFED4F839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F9D113-D55B-4AF9-A4B6-CCF0E40B27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64F5B8-1AAD-4FA2-B44E-D53ABC19AB04}" type="datetimeFigureOut">
              <a:rPr lang="en-GB" smtClean="0"/>
              <a:t>25/04/2023</a:t>
            </a:fld>
            <a:endParaRPr lang="en-GB"/>
          </a:p>
        </p:txBody>
      </p:sp>
      <p:sp>
        <p:nvSpPr>
          <p:cNvPr id="5" name="Footer Placeholder 4">
            <a:extLst>
              <a:ext uri="{FF2B5EF4-FFF2-40B4-BE49-F238E27FC236}">
                <a16:creationId xmlns:a16="http://schemas.microsoft.com/office/drawing/2014/main" id="{A504418A-6EF9-4470-852C-68D57B7B14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5BD3DB0-EAD6-478C-B884-F8239F13B4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DED53E-6788-4294-AC5C-4FEE47DAAE29}" type="slidenum">
              <a:rPr lang="en-GB" smtClean="0"/>
              <a:t>‹#›</a:t>
            </a:fld>
            <a:endParaRPr lang="en-GB"/>
          </a:p>
        </p:txBody>
      </p:sp>
    </p:spTree>
    <p:extLst>
      <p:ext uri="{BB962C8B-B14F-4D97-AF65-F5344CB8AC3E}">
        <p14:creationId xmlns:p14="http://schemas.microsoft.com/office/powerpoint/2010/main" val="2496966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3B976D-30C5-4CE4-A191-38004B3A5D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AB4DADB-6A60-4A3E-93F9-C1669415DE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C065C5-B007-477A-9EC7-96A272B5B5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90EC8C-F03F-41CF-8AF7-D87764254103}" type="datetimeFigureOut">
              <a:rPr lang="en-GB" smtClean="0"/>
              <a:t>25/04/2023</a:t>
            </a:fld>
            <a:endParaRPr lang="en-GB"/>
          </a:p>
        </p:txBody>
      </p:sp>
      <p:sp>
        <p:nvSpPr>
          <p:cNvPr id="5" name="Footer Placeholder 4">
            <a:extLst>
              <a:ext uri="{FF2B5EF4-FFF2-40B4-BE49-F238E27FC236}">
                <a16:creationId xmlns:a16="http://schemas.microsoft.com/office/drawing/2014/main" id="{BCEF5333-1C9C-45B5-B4BE-BE25B1F7C5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4647A54-CD48-4409-9331-7CCB8C7067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9F073-EFA5-4D83-9799-50600774F1F1}" type="slidenum">
              <a:rPr lang="en-GB" smtClean="0"/>
              <a:t>‹#›</a:t>
            </a:fld>
            <a:endParaRPr lang="en-GB"/>
          </a:p>
        </p:txBody>
      </p:sp>
    </p:spTree>
    <p:extLst>
      <p:ext uri="{BB962C8B-B14F-4D97-AF65-F5344CB8AC3E}">
        <p14:creationId xmlns:p14="http://schemas.microsoft.com/office/powerpoint/2010/main" val="431765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Kevin-Sim/SET08103/blob/master/lectures/lecture07" TargetMode="External"/><Relationship Id="rId13" Type="http://schemas.openxmlformats.org/officeDocument/2006/relationships/hyperlink" Target="https://github.com/Kevin-Sim/SET08103/blob/master/lectures/lecture12" TargetMode="External"/><Relationship Id="rId18" Type="http://schemas.openxmlformats.org/officeDocument/2006/relationships/hyperlink" Target="https://github.com/Kevin-Sim/SET08103/blob/master/lectures/lecture17" TargetMode="External"/><Relationship Id="rId3" Type="http://schemas.openxmlformats.org/officeDocument/2006/relationships/hyperlink" Target="https://github.com/Kevin-Sim/SET08103/blob/master/lectures/lecture02" TargetMode="External"/><Relationship Id="rId21" Type="http://schemas.openxmlformats.org/officeDocument/2006/relationships/hyperlink" Target="https://github.com/Kevin-Sim/SET08103/blob/master/lectures/lecture20" TargetMode="External"/><Relationship Id="rId7" Type="http://schemas.openxmlformats.org/officeDocument/2006/relationships/hyperlink" Target="https://github.com/Kevin-Sim/SET08103/blob/master/lectures/lecture06" TargetMode="External"/><Relationship Id="rId12" Type="http://schemas.openxmlformats.org/officeDocument/2006/relationships/hyperlink" Target="https://github.com/Kevin-Sim/SET08103/blob/master/lectures/lecture11" TargetMode="External"/><Relationship Id="rId17" Type="http://schemas.openxmlformats.org/officeDocument/2006/relationships/hyperlink" Target="https://github.com/Kevin-Sim/SET08103/blob/master/lectures/lecture16" TargetMode="External"/><Relationship Id="rId2" Type="http://schemas.openxmlformats.org/officeDocument/2006/relationships/hyperlink" Target="https://github.com/Kevin-Sim/SET08103/blob/master/lectures/lecture01" TargetMode="External"/><Relationship Id="rId16" Type="http://schemas.openxmlformats.org/officeDocument/2006/relationships/hyperlink" Target="https://github.com/Kevin-Sim/SET08103/blob/master/lectures/lecture15" TargetMode="External"/><Relationship Id="rId20" Type="http://schemas.openxmlformats.org/officeDocument/2006/relationships/hyperlink" Target="https://github.com/Kevin-Sim/SET08103/blob/master/lectures/lecture19" TargetMode="External"/><Relationship Id="rId1" Type="http://schemas.openxmlformats.org/officeDocument/2006/relationships/slideLayout" Target="../slideLayouts/slideLayout4.xml"/><Relationship Id="rId6" Type="http://schemas.openxmlformats.org/officeDocument/2006/relationships/hyperlink" Target="https://github.com/Kevin-Sim/SET08103/blob/master/lectures/lecture05" TargetMode="External"/><Relationship Id="rId11" Type="http://schemas.openxmlformats.org/officeDocument/2006/relationships/hyperlink" Target="https://github.com/Kevin-Sim/SET08103/blob/master/lectures/lecture10" TargetMode="External"/><Relationship Id="rId24" Type="http://schemas.openxmlformats.org/officeDocument/2006/relationships/hyperlink" Target="https://github.com/Kevin-Sim/SET08103/blob/master/lectures/lecture23" TargetMode="External"/><Relationship Id="rId5" Type="http://schemas.openxmlformats.org/officeDocument/2006/relationships/hyperlink" Target="https://github.com/Kevin-Sim/SET08103/blob/master/lectures/lecture04" TargetMode="External"/><Relationship Id="rId15" Type="http://schemas.openxmlformats.org/officeDocument/2006/relationships/hyperlink" Target="https://github.com/Kevin-Sim/SET08103/blob/master/lectures/lecture14" TargetMode="External"/><Relationship Id="rId23" Type="http://schemas.openxmlformats.org/officeDocument/2006/relationships/hyperlink" Target="https://github.com/Kevin-Sim/SET08103/blob/master/lectures/lecture22" TargetMode="External"/><Relationship Id="rId10" Type="http://schemas.openxmlformats.org/officeDocument/2006/relationships/hyperlink" Target="https://github.com/Kevin-Sim/SET08103/blob/master/lectures/lecture09" TargetMode="External"/><Relationship Id="rId19" Type="http://schemas.openxmlformats.org/officeDocument/2006/relationships/hyperlink" Target="https://github.com/Kevin-Sim/SET08103/blob/master/lectures/lecture18" TargetMode="External"/><Relationship Id="rId4" Type="http://schemas.openxmlformats.org/officeDocument/2006/relationships/hyperlink" Target="https://github.com/Kevin-Sim/SET08103/blob/master/lectures/lecture03" TargetMode="External"/><Relationship Id="rId9" Type="http://schemas.openxmlformats.org/officeDocument/2006/relationships/hyperlink" Target="https://github.com/Kevin-Sim/SET08103/blob/master/lectures/lecture08" TargetMode="External"/><Relationship Id="rId14" Type="http://schemas.openxmlformats.org/officeDocument/2006/relationships/hyperlink" Target="https://github.com/Kevin-Sim/SET08103/blob/master/lectures/lecture13" TargetMode="External"/><Relationship Id="rId22" Type="http://schemas.openxmlformats.org/officeDocument/2006/relationships/hyperlink" Target="https://github.com/Kevin-Sim/SET08103/blob/master/lectures/lecture2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1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82453FA-AC66-4546-9B98-F71A2EC21B80}"/>
              </a:ext>
            </a:extLst>
          </p:cNvPr>
          <p:cNvSpPr>
            <a:spLocks noGrp="1"/>
          </p:cNvSpPr>
          <p:nvPr>
            <p:ph type="ctrTitle"/>
          </p:nvPr>
        </p:nvSpPr>
        <p:spPr>
          <a:xfrm>
            <a:off x="539414" y="1270007"/>
            <a:ext cx="5845097" cy="4317987"/>
          </a:xfrm>
        </p:spPr>
        <p:txBody>
          <a:bodyPr anchor="ctr">
            <a:normAutofit/>
          </a:bodyPr>
          <a:lstStyle/>
          <a:p>
            <a:pPr algn="r"/>
            <a:r>
              <a:rPr lang="en-GB" sz="7200">
                <a:solidFill>
                  <a:schemeClr val="bg1"/>
                </a:solidFill>
              </a:rPr>
              <a:t>Review</a:t>
            </a:r>
          </a:p>
        </p:txBody>
      </p:sp>
      <p:sp>
        <p:nvSpPr>
          <p:cNvPr id="3" name="Subtitle 2">
            <a:extLst>
              <a:ext uri="{FF2B5EF4-FFF2-40B4-BE49-F238E27FC236}">
                <a16:creationId xmlns:a16="http://schemas.microsoft.com/office/drawing/2014/main" id="{5BB7D839-3FE1-40CB-A820-92B1740A42CD}"/>
              </a:ext>
            </a:extLst>
          </p:cNvPr>
          <p:cNvSpPr>
            <a:spLocks noGrp="1"/>
          </p:cNvSpPr>
          <p:nvPr>
            <p:ph type="subTitle" idx="1"/>
          </p:nvPr>
        </p:nvSpPr>
        <p:spPr>
          <a:xfrm>
            <a:off x="7792278" y="2251873"/>
            <a:ext cx="3681454" cy="2354256"/>
          </a:xfrm>
        </p:spPr>
        <p:txBody>
          <a:bodyPr anchor="ctr">
            <a:normAutofit/>
          </a:bodyPr>
          <a:lstStyle/>
          <a:p>
            <a:pPr algn="l"/>
            <a:r>
              <a:rPr lang="en-GB"/>
              <a:t>SET08103 /  </a:t>
            </a:r>
            <a:r>
              <a:rPr lang="en-GB" dirty="0"/>
              <a:t>Software Engineering Methods</a:t>
            </a:r>
            <a:endParaRPr lang="en-GB"/>
          </a:p>
        </p:txBody>
      </p:sp>
    </p:spTree>
    <p:extLst>
      <p:ext uri="{BB962C8B-B14F-4D97-AF65-F5344CB8AC3E}">
        <p14:creationId xmlns:p14="http://schemas.microsoft.com/office/powerpoint/2010/main" val="991536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9A503FC-C1F1-41A3-85D5-5DF8D35A4950}"/>
              </a:ext>
            </a:extLst>
          </p:cNvPr>
          <p:cNvSpPr>
            <a:spLocks noGrp="1"/>
          </p:cNvSpPr>
          <p:nvPr>
            <p:ph type="title"/>
          </p:nvPr>
        </p:nvSpPr>
        <p:spPr>
          <a:xfrm>
            <a:off x="767290" y="1166932"/>
            <a:ext cx="3582073" cy="4279709"/>
          </a:xfrm>
        </p:spPr>
        <p:txBody>
          <a:bodyPr anchor="ctr">
            <a:normAutofit/>
          </a:bodyPr>
          <a:lstStyle/>
          <a:p>
            <a:r>
              <a:rPr lang="en-GB" sz="4800">
                <a:solidFill>
                  <a:schemeClr val="bg1"/>
                </a:solidFill>
              </a:rPr>
              <a:t>LO2 – Questions to Ask Yourself</a:t>
            </a:r>
          </a:p>
        </p:txBody>
      </p:sp>
      <p:sp>
        <p:nvSpPr>
          <p:cNvPr id="3" name="Content Placeholder 2">
            <a:extLst>
              <a:ext uri="{FF2B5EF4-FFF2-40B4-BE49-F238E27FC236}">
                <a16:creationId xmlns:a16="http://schemas.microsoft.com/office/drawing/2014/main" id="{F0C12BD7-2CA0-4A65-8C70-6C4AC0FBE039}"/>
              </a:ext>
            </a:extLst>
          </p:cNvPr>
          <p:cNvSpPr>
            <a:spLocks noGrp="1"/>
          </p:cNvSpPr>
          <p:nvPr>
            <p:ph idx="1"/>
          </p:nvPr>
        </p:nvSpPr>
        <p:spPr>
          <a:xfrm>
            <a:off x="5069879" y="606665"/>
            <a:ext cx="5716988" cy="560267"/>
          </a:xfrm>
        </p:spPr>
        <p:txBody>
          <a:bodyPr anchor="ctr">
            <a:noAutofit/>
          </a:bodyPr>
          <a:lstStyle/>
          <a:p>
            <a:pPr marL="0" indent="0">
              <a:buNone/>
            </a:pPr>
            <a:r>
              <a:rPr lang="en-GB" sz="2400" dirty="0"/>
              <a:t>Can I explain the different techniques?</a:t>
            </a:r>
          </a:p>
        </p:txBody>
      </p:sp>
      <p:sp>
        <p:nvSpPr>
          <p:cNvPr id="9" name="Content Placeholder 9">
            <a:extLst>
              <a:ext uri="{FF2B5EF4-FFF2-40B4-BE49-F238E27FC236}">
                <a16:creationId xmlns:a16="http://schemas.microsoft.com/office/drawing/2014/main" id="{C47DE8C9-289E-45FC-A59F-A7596A7AB231}"/>
              </a:ext>
            </a:extLst>
          </p:cNvPr>
          <p:cNvSpPr txBox="1">
            <a:spLocks/>
          </p:cNvSpPr>
          <p:nvPr/>
        </p:nvSpPr>
        <p:spPr>
          <a:xfrm>
            <a:off x="5116653" y="1528834"/>
            <a:ext cx="3427283"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b="1"/>
              <a:t>Techniques</a:t>
            </a:r>
            <a:r>
              <a:rPr lang="en-GB" sz="2000"/>
              <a:t> Covered:</a:t>
            </a:r>
          </a:p>
          <a:p>
            <a:pPr lvl="1"/>
            <a:r>
              <a:rPr lang="en-GB" sz="2000"/>
              <a:t>Scrum.</a:t>
            </a:r>
          </a:p>
          <a:p>
            <a:pPr lvl="1"/>
            <a:r>
              <a:rPr lang="en-GB" sz="2000"/>
              <a:t>Version Control.</a:t>
            </a:r>
          </a:p>
          <a:p>
            <a:pPr lvl="1"/>
            <a:r>
              <a:rPr lang="en-GB" sz="2000"/>
              <a:t>Kanban.</a:t>
            </a:r>
          </a:p>
          <a:p>
            <a:pPr lvl="1"/>
            <a:r>
              <a:rPr lang="en-GB" sz="2000"/>
              <a:t>User Stories.</a:t>
            </a:r>
          </a:p>
          <a:p>
            <a:pPr lvl="1"/>
            <a:r>
              <a:rPr lang="en-GB" sz="2000"/>
              <a:t>UML.</a:t>
            </a:r>
          </a:p>
          <a:p>
            <a:pPr lvl="1"/>
            <a:r>
              <a:rPr lang="en-GB" sz="2000"/>
              <a:t>Microservices.</a:t>
            </a:r>
          </a:p>
          <a:p>
            <a:pPr lvl="1"/>
            <a:r>
              <a:rPr lang="en-GB" sz="2000"/>
              <a:t>Test Driven Development.</a:t>
            </a:r>
          </a:p>
          <a:p>
            <a:pPr lvl="1"/>
            <a:r>
              <a:rPr lang="en-GB" sz="2000"/>
              <a:t>Continuous Integration and Delivery.</a:t>
            </a:r>
          </a:p>
          <a:p>
            <a:pPr lvl="1"/>
            <a:r>
              <a:rPr lang="en-GB" sz="2000"/>
              <a:t>Monitoring Software.</a:t>
            </a:r>
          </a:p>
          <a:p>
            <a:pPr lvl="1"/>
            <a:r>
              <a:rPr lang="en-GB" sz="2000"/>
              <a:t>Bug Tracking.</a:t>
            </a:r>
            <a:endParaRPr lang="en-GB" sz="2000" dirty="0"/>
          </a:p>
        </p:txBody>
      </p:sp>
    </p:spTree>
    <p:extLst>
      <p:ext uri="{BB962C8B-B14F-4D97-AF65-F5344CB8AC3E}">
        <p14:creationId xmlns:p14="http://schemas.microsoft.com/office/powerpoint/2010/main" val="2369954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9A503FC-C1F1-41A3-85D5-5DF8D35A4950}"/>
              </a:ext>
            </a:extLst>
          </p:cNvPr>
          <p:cNvSpPr>
            <a:spLocks noGrp="1"/>
          </p:cNvSpPr>
          <p:nvPr>
            <p:ph type="title"/>
          </p:nvPr>
        </p:nvSpPr>
        <p:spPr>
          <a:xfrm>
            <a:off x="767290" y="1166932"/>
            <a:ext cx="3582073" cy="4279709"/>
          </a:xfrm>
        </p:spPr>
        <p:txBody>
          <a:bodyPr anchor="ctr">
            <a:normAutofit/>
          </a:bodyPr>
          <a:lstStyle/>
          <a:p>
            <a:r>
              <a:rPr lang="en-GB" sz="4800">
                <a:solidFill>
                  <a:schemeClr val="bg1"/>
                </a:solidFill>
              </a:rPr>
              <a:t>LO2 – Questions to Ask Yourself</a:t>
            </a:r>
          </a:p>
        </p:txBody>
      </p:sp>
      <p:sp>
        <p:nvSpPr>
          <p:cNvPr id="3" name="Content Placeholder 2">
            <a:extLst>
              <a:ext uri="{FF2B5EF4-FFF2-40B4-BE49-F238E27FC236}">
                <a16:creationId xmlns:a16="http://schemas.microsoft.com/office/drawing/2014/main" id="{F0C12BD7-2CA0-4A65-8C70-6C4AC0FBE039}"/>
              </a:ext>
            </a:extLst>
          </p:cNvPr>
          <p:cNvSpPr>
            <a:spLocks noGrp="1"/>
          </p:cNvSpPr>
          <p:nvPr>
            <p:ph idx="1"/>
          </p:nvPr>
        </p:nvSpPr>
        <p:spPr>
          <a:xfrm>
            <a:off x="5069879" y="606665"/>
            <a:ext cx="5716988" cy="560267"/>
          </a:xfrm>
        </p:spPr>
        <p:txBody>
          <a:bodyPr anchor="ctr">
            <a:noAutofit/>
          </a:bodyPr>
          <a:lstStyle/>
          <a:p>
            <a:pPr marL="0" indent="0">
              <a:buNone/>
            </a:pPr>
            <a:r>
              <a:rPr lang="en-GB" sz="2400" dirty="0"/>
              <a:t>Can I explain the different techniques?</a:t>
            </a:r>
          </a:p>
        </p:txBody>
      </p:sp>
      <p:sp>
        <p:nvSpPr>
          <p:cNvPr id="9" name="Content Placeholder 9">
            <a:extLst>
              <a:ext uri="{FF2B5EF4-FFF2-40B4-BE49-F238E27FC236}">
                <a16:creationId xmlns:a16="http://schemas.microsoft.com/office/drawing/2014/main" id="{C47DE8C9-289E-45FC-A59F-A7596A7AB231}"/>
              </a:ext>
            </a:extLst>
          </p:cNvPr>
          <p:cNvSpPr txBox="1">
            <a:spLocks/>
          </p:cNvSpPr>
          <p:nvPr/>
        </p:nvSpPr>
        <p:spPr>
          <a:xfrm>
            <a:off x="5116653" y="1528834"/>
            <a:ext cx="3427283"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b="1" dirty="0"/>
              <a:t>Techniques</a:t>
            </a:r>
            <a:r>
              <a:rPr lang="en-GB" sz="2000" dirty="0"/>
              <a:t> Covered:</a:t>
            </a:r>
          </a:p>
          <a:p>
            <a:pPr lvl="1"/>
            <a:r>
              <a:rPr lang="en-GB" sz="2000" dirty="0"/>
              <a:t>Scrum. Lecture 2</a:t>
            </a:r>
          </a:p>
          <a:p>
            <a:pPr lvl="1"/>
            <a:r>
              <a:rPr lang="en-GB" sz="2000" dirty="0">
                <a:solidFill>
                  <a:schemeClr val="bg1">
                    <a:lumMod val="85000"/>
                  </a:schemeClr>
                </a:solidFill>
              </a:rPr>
              <a:t>Version Control.</a:t>
            </a:r>
          </a:p>
          <a:p>
            <a:pPr lvl="1"/>
            <a:r>
              <a:rPr lang="en-GB" sz="2000" dirty="0">
                <a:solidFill>
                  <a:schemeClr val="bg1">
                    <a:lumMod val="85000"/>
                  </a:schemeClr>
                </a:solidFill>
              </a:rPr>
              <a:t>Kanban.</a:t>
            </a:r>
          </a:p>
          <a:p>
            <a:pPr lvl="1"/>
            <a:r>
              <a:rPr lang="en-GB" sz="2000" dirty="0">
                <a:solidFill>
                  <a:schemeClr val="bg1">
                    <a:lumMod val="85000"/>
                  </a:schemeClr>
                </a:solidFill>
              </a:rPr>
              <a:t>User Stories.</a:t>
            </a:r>
          </a:p>
          <a:p>
            <a:pPr lvl="1"/>
            <a:r>
              <a:rPr lang="en-GB" sz="2000" dirty="0">
                <a:solidFill>
                  <a:schemeClr val="bg1">
                    <a:lumMod val="85000"/>
                  </a:schemeClr>
                </a:solidFill>
              </a:rPr>
              <a:t>UML.</a:t>
            </a:r>
          </a:p>
          <a:p>
            <a:pPr lvl="1"/>
            <a:r>
              <a:rPr lang="en-GB" sz="2000" dirty="0">
                <a:solidFill>
                  <a:schemeClr val="bg1">
                    <a:lumMod val="85000"/>
                  </a:schemeClr>
                </a:solidFill>
              </a:rPr>
              <a:t>Microservices.</a:t>
            </a:r>
          </a:p>
          <a:p>
            <a:pPr lvl="1"/>
            <a:r>
              <a:rPr lang="en-GB" sz="2000" dirty="0">
                <a:solidFill>
                  <a:schemeClr val="bg1">
                    <a:lumMod val="85000"/>
                  </a:schemeClr>
                </a:solidFill>
              </a:rPr>
              <a:t>Test Driven Development.</a:t>
            </a:r>
          </a:p>
          <a:p>
            <a:pPr lvl="1"/>
            <a:r>
              <a:rPr lang="en-GB" sz="2000" dirty="0">
                <a:solidFill>
                  <a:schemeClr val="bg1">
                    <a:lumMod val="85000"/>
                  </a:schemeClr>
                </a:solidFill>
              </a:rPr>
              <a:t>Continuous Integration and Delivery.</a:t>
            </a:r>
          </a:p>
          <a:p>
            <a:pPr lvl="1"/>
            <a:r>
              <a:rPr lang="en-GB" sz="2000" dirty="0">
                <a:solidFill>
                  <a:schemeClr val="bg1">
                    <a:lumMod val="85000"/>
                  </a:schemeClr>
                </a:solidFill>
              </a:rPr>
              <a:t>Monitoring Software.</a:t>
            </a:r>
          </a:p>
          <a:p>
            <a:pPr lvl="1"/>
            <a:r>
              <a:rPr lang="en-GB" sz="2000" dirty="0">
                <a:solidFill>
                  <a:schemeClr val="bg1">
                    <a:lumMod val="85000"/>
                  </a:schemeClr>
                </a:solidFill>
              </a:rPr>
              <a:t>Bug Tracking.</a:t>
            </a:r>
          </a:p>
        </p:txBody>
      </p:sp>
    </p:spTree>
    <p:extLst>
      <p:ext uri="{BB962C8B-B14F-4D97-AF65-F5344CB8AC3E}">
        <p14:creationId xmlns:p14="http://schemas.microsoft.com/office/powerpoint/2010/main" val="682604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214955-50A1-4204-A613-69A317141FE5}"/>
              </a:ext>
            </a:extLst>
          </p:cNvPr>
          <p:cNvPicPr>
            <a:picLocks noChangeAspect="1"/>
          </p:cNvPicPr>
          <p:nvPr/>
        </p:nvPicPr>
        <p:blipFill>
          <a:blip r:embed="rId2"/>
          <a:stretch>
            <a:fillRect/>
          </a:stretch>
        </p:blipFill>
        <p:spPr>
          <a:xfrm>
            <a:off x="0" y="0"/>
            <a:ext cx="6096528" cy="3429297"/>
          </a:xfrm>
          <a:prstGeom prst="rect">
            <a:avLst/>
          </a:prstGeom>
        </p:spPr>
      </p:pic>
      <p:pic>
        <p:nvPicPr>
          <p:cNvPr id="5" name="Picture 4">
            <a:extLst>
              <a:ext uri="{FF2B5EF4-FFF2-40B4-BE49-F238E27FC236}">
                <a16:creationId xmlns:a16="http://schemas.microsoft.com/office/drawing/2014/main" id="{B8E0E499-BC20-42CA-BACC-1E41C6A0048A}"/>
              </a:ext>
            </a:extLst>
          </p:cNvPr>
          <p:cNvPicPr>
            <a:picLocks noChangeAspect="1"/>
          </p:cNvPicPr>
          <p:nvPr/>
        </p:nvPicPr>
        <p:blipFill>
          <a:blip r:embed="rId3"/>
          <a:stretch>
            <a:fillRect/>
          </a:stretch>
        </p:blipFill>
        <p:spPr>
          <a:xfrm>
            <a:off x="5951357" y="0"/>
            <a:ext cx="6096528" cy="3429297"/>
          </a:xfrm>
          <a:prstGeom prst="rect">
            <a:avLst/>
          </a:prstGeom>
        </p:spPr>
      </p:pic>
      <p:pic>
        <p:nvPicPr>
          <p:cNvPr id="12" name="Picture 11">
            <a:extLst>
              <a:ext uri="{FF2B5EF4-FFF2-40B4-BE49-F238E27FC236}">
                <a16:creationId xmlns:a16="http://schemas.microsoft.com/office/drawing/2014/main" id="{D665DBC1-2CEF-40AA-9E96-522420C10666}"/>
              </a:ext>
            </a:extLst>
          </p:cNvPr>
          <p:cNvPicPr>
            <a:picLocks noChangeAspect="1"/>
          </p:cNvPicPr>
          <p:nvPr/>
        </p:nvPicPr>
        <p:blipFill>
          <a:blip r:embed="rId4"/>
          <a:stretch>
            <a:fillRect/>
          </a:stretch>
        </p:blipFill>
        <p:spPr>
          <a:xfrm>
            <a:off x="71529" y="3428702"/>
            <a:ext cx="6096528" cy="3429297"/>
          </a:xfrm>
          <a:prstGeom prst="rect">
            <a:avLst/>
          </a:prstGeom>
        </p:spPr>
      </p:pic>
      <p:pic>
        <p:nvPicPr>
          <p:cNvPr id="13" name="Picture 12">
            <a:extLst>
              <a:ext uri="{FF2B5EF4-FFF2-40B4-BE49-F238E27FC236}">
                <a16:creationId xmlns:a16="http://schemas.microsoft.com/office/drawing/2014/main" id="{64CE7A3A-C331-41F3-94E6-23E975D07B3A}"/>
              </a:ext>
            </a:extLst>
          </p:cNvPr>
          <p:cNvPicPr>
            <a:picLocks noChangeAspect="1"/>
          </p:cNvPicPr>
          <p:nvPr/>
        </p:nvPicPr>
        <p:blipFill>
          <a:blip r:embed="rId5"/>
          <a:stretch>
            <a:fillRect/>
          </a:stretch>
        </p:blipFill>
        <p:spPr>
          <a:xfrm>
            <a:off x="6023943" y="3428703"/>
            <a:ext cx="6096528" cy="3429297"/>
          </a:xfrm>
          <a:prstGeom prst="rect">
            <a:avLst/>
          </a:prstGeom>
        </p:spPr>
      </p:pic>
    </p:spTree>
    <p:extLst>
      <p:ext uri="{BB962C8B-B14F-4D97-AF65-F5344CB8AC3E}">
        <p14:creationId xmlns:p14="http://schemas.microsoft.com/office/powerpoint/2010/main" val="1784613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2A4F2F-7A2C-4248-BD9B-BBDA1688E5F2}"/>
              </a:ext>
            </a:extLst>
          </p:cNvPr>
          <p:cNvPicPr>
            <a:picLocks noChangeAspect="1"/>
          </p:cNvPicPr>
          <p:nvPr/>
        </p:nvPicPr>
        <p:blipFill>
          <a:blip r:embed="rId2"/>
          <a:stretch>
            <a:fillRect/>
          </a:stretch>
        </p:blipFill>
        <p:spPr>
          <a:xfrm>
            <a:off x="-528" y="0"/>
            <a:ext cx="6096528" cy="3429297"/>
          </a:xfrm>
          <a:prstGeom prst="rect">
            <a:avLst/>
          </a:prstGeom>
        </p:spPr>
      </p:pic>
      <p:pic>
        <p:nvPicPr>
          <p:cNvPr id="3" name="Picture 2">
            <a:extLst>
              <a:ext uri="{FF2B5EF4-FFF2-40B4-BE49-F238E27FC236}">
                <a16:creationId xmlns:a16="http://schemas.microsoft.com/office/drawing/2014/main" id="{B2694873-8856-4717-8726-FE9665EF4867}"/>
              </a:ext>
            </a:extLst>
          </p:cNvPr>
          <p:cNvPicPr>
            <a:picLocks noChangeAspect="1"/>
          </p:cNvPicPr>
          <p:nvPr/>
        </p:nvPicPr>
        <p:blipFill>
          <a:blip r:embed="rId3"/>
          <a:stretch>
            <a:fillRect/>
          </a:stretch>
        </p:blipFill>
        <p:spPr>
          <a:xfrm>
            <a:off x="5720597" y="3429000"/>
            <a:ext cx="6096528" cy="3429297"/>
          </a:xfrm>
          <a:prstGeom prst="rect">
            <a:avLst/>
          </a:prstGeom>
        </p:spPr>
      </p:pic>
      <p:pic>
        <p:nvPicPr>
          <p:cNvPr id="6" name="Picture 5">
            <a:extLst>
              <a:ext uri="{FF2B5EF4-FFF2-40B4-BE49-F238E27FC236}">
                <a16:creationId xmlns:a16="http://schemas.microsoft.com/office/drawing/2014/main" id="{2A6699A5-DFA7-407A-BA39-757DFCF2B267}"/>
              </a:ext>
            </a:extLst>
          </p:cNvPr>
          <p:cNvPicPr>
            <a:picLocks noChangeAspect="1"/>
          </p:cNvPicPr>
          <p:nvPr/>
        </p:nvPicPr>
        <p:blipFill>
          <a:blip r:embed="rId4"/>
          <a:stretch>
            <a:fillRect/>
          </a:stretch>
        </p:blipFill>
        <p:spPr>
          <a:xfrm>
            <a:off x="5720597" y="-297"/>
            <a:ext cx="6096528" cy="3429297"/>
          </a:xfrm>
          <a:prstGeom prst="rect">
            <a:avLst/>
          </a:prstGeom>
        </p:spPr>
      </p:pic>
      <p:pic>
        <p:nvPicPr>
          <p:cNvPr id="7" name="Picture 6">
            <a:extLst>
              <a:ext uri="{FF2B5EF4-FFF2-40B4-BE49-F238E27FC236}">
                <a16:creationId xmlns:a16="http://schemas.microsoft.com/office/drawing/2014/main" id="{FFECBFD2-D953-443B-A5E4-48BEF3719495}"/>
              </a:ext>
            </a:extLst>
          </p:cNvPr>
          <p:cNvPicPr>
            <a:picLocks noChangeAspect="1"/>
          </p:cNvPicPr>
          <p:nvPr/>
        </p:nvPicPr>
        <p:blipFill>
          <a:blip r:embed="rId5"/>
          <a:stretch>
            <a:fillRect/>
          </a:stretch>
        </p:blipFill>
        <p:spPr>
          <a:xfrm>
            <a:off x="0" y="3371628"/>
            <a:ext cx="6096528" cy="3429297"/>
          </a:xfrm>
          <a:prstGeom prst="rect">
            <a:avLst/>
          </a:prstGeom>
        </p:spPr>
      </p:pic>
    </p:spTree>
    <p:extLst>
      <p:ext uri="{BB962C8B-B14F-4D97-AF65-F5344CB8AC3E}">
        <p14:creationId xmlns:p14="http://schemas.microsoft.com/office/powerpoint/2010/main" val="2054936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A9A503FC-C1F1-41A3-85D5-5DF8D35A4950}"/>
              </a:ext>
            </a:extLst>
          </p:cNvPr>
          <p:cNvSpPr>
            <a:spLocks noGrp="1"/>
          </p:cNvSpPr>
          <p:nvPr>
            <p:ph type="title"/>
          </p:nvPr>
        </p:nvSpPr>
        <p:spPr>
          <a:xfrm>
            <a:off x="767290" y="1166932"/>
            <a:ext cx="3582073" cy="4279709"/>
          </a:xfrm>
        </p:spPr>
        <p:txBody>
          <a:bodyPr anchor="ctr">
            <a:normAutofit/>
          </a:bodyPr>
          <a:lstStyle/>
          <a:p>
            <a:r>
              <a:rPr lang="en-GB" sz="4800">
                <a:solidFill>
                  <a:schemeClr val="bg1"/>
                </a:solidFill>
              </a:rPr>
              <a:t>LO2 – Questions to Ask Yourself</a:t>
            </a:r>
          </a:p>
        </p:txBody>
      </p:sp>
      <p:sp>
        <p:nvSpPr>
          <p:cNvPr id="3" name="Content Placeholder 2">
            <a:extLst>
              <a:ext uri="{FF2B5EF4-FFF2-40B4-BE49-F238E27FC236}">
                <a16:creationId xmlns:a16="http://schemas.microsoft.com/office/drawing/2014/main" id="{F0C12BD7-2CA0-4A65-8C70-6C4AC0FBE039}"/>
              </a:ext>
            </a:extLst>
          </p:cNvPr>
          <p:cNvSpPr>
            <a:spLocks noGrp="1"/>
          </p:cNvSpPr>
          <p:nvPr>
            <p:ph idx="1"/>
          </p:nvPr>
        </p:nvSpPr>
        <p:spPr>
          <a:xfrm>
            <a:off x="5069879" y="606665"/>
            <a:ext cx="5716988" cy="560267"/>
          </a:xfrm>
        </p:spPr>
        <p:txBody>
          <a:bodyPr anchor="ctr">
            <a:noAutofit/>
          </a:bodyPr>
          <a:lstStyle/>
          <a:p>
            <a:pPr marL="0" indent="0">
              <a:buNone/>
            </a:pPr>
            <a:r>
              <a:rPr lang="en-GB" sz="2400" dirty="0"/>
              <a:t>Can I explain the different techniques?</a:t>
            </a:r>
          </a:p>
        </p:txBody>
      </p:sp>
      <p:sp>
        <p:nvSpPr>
          <p:cNvPr id="9" name="Content Placeholder 9">
            <a:extLst>
              <a:ext uri="{FF2B5EF4-FFF2-40B4-BE49-F238E27FC236}">
                <a16:creationId xmlns:a16="http://schemas.microsoft.com/office/drawing/2014/main" id="{C47DE8C9-289E-45FC-A59F-A7596A7AB231}"/>
              </a:ext>
            </a:extLst>
          </p:cNvPr>
          <p:cNvSpPr txBox="1">
            <a:spLocks/>
          </p:cNvSpPr>
          <p:nvPr/>
        </p:nvSpPr>
        <p:spPr>
          <a:xfrm>
            <a:off x="5116653" y="1528834"/>
            <a:ext cx="3427283"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1" i="0" u="none" strike="noStrike" kern="1200" cap="none" spc="0" normalizeH="0" baseline="0" noProof="0" dirty="0">
                <a:ln>
                  <a:noFill/>
                </a:ln>
                <a:solidFill>
                  <a:prstClr val="black"/>
                </a:solidFill>
                <a:effectLst/>
                <a:uLnTx/>
                <a:uFillTx/>
                <a:latin typeface="Calibri" panose="020F0502020204030204"/>
                <a:ea typeface="+mn-ea"/>
                <a:cs typeface="+mn-cs"/>
              </a:rPr>
              <a:t>Techniques</a:t>
            </a: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 Covered: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schemeClr val="bg1">
                    <a:lumMod val="85000"/>
                  </a:schemeClr>
                </a:solidFill>
                <a:effectLst/>
                <a:uLnTx/>
                <a:uFillTx/>
                <a:latin typeface="Calibri" panose="020F0502020204030204"/>
                <a:ea typeface="+mn-ea"/>
                <a:cs typeface="+mn-cs"/>
              </a:rPr>
              <a:t>Scrum.</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effectLst/>
                <a:uLnTx/>
                <a:uFillTx/>
                <a:latin typeface="Calibri" panose="020F0502020204030204"/>
                <a:ea typeface="+mn-ea"/>
                <a:cs typeface="+mn-cs"/>
              </a:rPr>
              <a:t>Version Control</a:t>
            </a:r>
            <a:r>
              <a:rPr kumimoji="0" lang="en-GB" sz="2000" b="0" i="0" u="none" strike="noStrike" kern="1200" cap="none" spc="0" normalizeH="0" baseline="0" noProof="0" dirty="0">
                <a:ln>
                  <a:noFill/>
                </a:ln>
                <a:solidFill>
                  <a:prstClr val="white">
                    <a:lumMod val="85000"/>
                  </a:prstClr>
                </a:solidFill>
                <a:effectLst/>
                <a:uLnTx/>
                <a:uFillTx/>
                <a:latin typeface="Calibri" panose="020F0502020204030204"/>
                <a:ea typeface="+mn-ea"/>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white">
                    <a:lumMod val="85000"/>
                  </a:prstClr>
                </a:solidFill>
                <a:effectLst/>
                <a:uLnTx/>
                <a:uFillTx/>
                <a:latin typeface="Calibri" panose="020F0502020204030204"/>
                <a:ea typeface="+mn-ea"/>
                <a:cs typeface="+mn-cs"/>
              </a:rPr>
              <a:t>Kanban.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white">
                    <a:lumMod val="85000"/>
                  </a:prstClr>
                </a:solidFill>
                <a:effectLst/>
                <a:uLnTx/>
                <a:uFillTx/>
                <a:latin typeface="Calibri" panose="020F0502020204030204"/>
                <a:ea typeface="+mn-ea"/>
                <a:cs typeface="+mn-cs"/>
              </a:rPr>
              <a:t>User Stories.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white">
                    <a:lumMod val="85000"/>
                  </a:prstClr>
                </a:solidFill>
                <a:effectLst/>
                <a:uLnTx/>
                <a:uFillTx/>
                <a:latin typeface="Calibri" panose="020F0502020204030204"/>
                <a:ea typeface="+mn-ea"/>
                <a:cs typeface="+mn-cs"/>
              </a:rPr>
              <a:t>UML.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white">
                    <a:lumMod val="85000"/>
                  </a:prstClr>
                </a:solidFill>
                <a:effectLst/>
                <a:uLnTx/>
                <a:uFillTx/>
                <a:latin typeface="Calibri" panose="020F0502020204030204"/>
                <a:ea typeface="+mn-ea"/>
                <a:cs typeface="+mn-cs"/>
              </a:rPr>
              <a:t>Microservices.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white">
                    <a:lumMod val="85000"/>
                  </a:prstClr>
                </a:solidFill>
                <a:effectLst/>
                <a:uLnTx/>
                <a:uFillTx/>
                <a:latin typeface="Calibri" panose="020F0502020204030204"/>
                <a:ea typeface="+mn-ea"/>
                <a:cs typeface="+mn-cs"/>
              </a:rPr>
              <a:t>Test Driven Development.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white">
                    <a:lumMod val="85000"/>
                  </a:prstClr>
                </a:solidFill>
                <a:effectLst/>
                <a:uLnTx/>
                <a:uFillTx/>
                <a:latin typeface="Calibri" panose="020F0502020204030204"/>
                <a:ea typeface="+mn-ea"/>
                <a:cs typeface="+mn-cs"/>
              </a:rPr>
              <a:t>Continuous Integration and Delivery.</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white">
                    <a:lumMod val="85000"/>
                  </a:prstClr>
                </a:solidFill>
                <a:effectLst/>
                <a:uLnTx/>
                <a:uFillTx/>
                <a:latin typeface="Calibri" panose="020F0502020204030204"/>
                <a:ea typeface="+mn-ea"/>
                <a:cs typeface="+mn-cs"/>
              </a:rPr>
              <a:t>Monitoring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white">
                    <a:lumMod val="85000"/>
                  </a:prstClr>
                </a:solidFill>
                <a:effectLst/>
                <a:uLnTx/>
                <a:uFillTx/>
                <a:latin typeface="Calibri" panose="020F0502020204030204"/>
                <a:ea typeface="+mn-ea"/>
                <a:cs typeface="+mn-cs"/>
              </a:rPr>
              <a:t>Bug Tracking.</a:t>
            </a:r>
          </a:p>
        </p:txBody>
      </p:sp>
    </p:spTree>
    <p:extLst>
      <p:ext uri="{BB962C8B-B14F-4D97-AF65-F5344CB8AC3E}">
        <p14:creationId xmlns:p14="http://schemas.microsoft.com/office/powerpoint/2010/main" val="2666055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8F4960-375B-4C66-B927-E4CDF54F9B63}"/>
              </a:ext>
            </a:extLst>
          </p:cNvPr>
          <p:cNvPicPr>
            <a:picLocks noChangeAspect="1"/>
          </p:cNvPicPr>
          <p:nvPr/>
        </p:nvPicPr>
        <p:blipFill>
          <a:blip r:embed="rId2"/>
          <a:stretch>
            <a:fillRect/>
          </a:stretch>
        </p:blipFill>
        <p:spPr>
          <a:xfrm>
            <a:off x="0" y="-297"/>
            <a:ext cx="6096528" cy="3429297"/>
          </a:xfrm>
          <a:prstGeom prst="rect">
            <a:avLst/>
          </a:prstGeom>
        </p:spPr>
      </p:pic>
      <p:pic>
        <p:nvPicPr>
          <p:cNvPr id="5" name="Picture 4">
            <a:extLst>
              <a:ext uri="{FF2B5EF4-FFF2-40B4-BE49-F238E27FC236}">
                <a16:creationId xmlns:a16="http://schemas.microsoft.com/office/drawing/2014/main" id="{4FA958A2-F3A5-4EA6-969F-87FA90A982D9}"/>
              </a:ext>
            </a:extLst>
          </p:cNvPr>
          <p:cNvPicPr>
            <a:picLocks noChangeAspect="1"/>
          </p:cNvPicPr>
          <p:nvPr/>
        </p:nvPicPr>
        <p:blipFill>
          <a:blip r:embed="rId3"/>
          <a:stretch>
            <a:fillRect/>
          </a:stretch>
        </p:blipFill>
        <p:spPr>
          <a:xfrm>
            <a:off x="6095472" y="-446"/>
            <a:ext cx="6096528" cy="3429297"/>
          </a:xfrm>
          <a:prstGeom prst="rect">
            <a:avLst/>
          </a:prstGeom>
        </p:spPr>
      </p:pic>
      <p:pic>
        <p:nvPicPr>
          <p:cNvPr id="6" name="Picture 5">
            <a:extLst>
              <a:ext uri="{FF2B5EF4-FFF2-40B4-BE49-F238E27FC236}">
                <a16:creationId xmlns:a16="http://schemas.microsoft.com/office/drawing/2014/main" id="{976819AC-CF4C-479D-A9E1-662A590AF324}"/>
              </a:ext>
            </a:extLst>
          </p:cNvPr>
          <p:cNvPicPr>
            <a:picLocks noChangeAspect="1"/>
          </p:cNvPicPr>
          <p:nvPr/>
        </p:nvPicPr>
        <p:blipFill>
          <a:blip r:embed="rId4"/>
          <a:stretch>
            <a:fillRect/>
          </a:stretch>
        </p:blipFill>
        <p:spPr>
          <a:xfrm>
            <a:off x="-1056" y="3428703"/>
            <a:ext cx="6096528" cy="3429297"/>
          </a:xfrm>
          <a:prstGeom prst="rect">
            <a:avLst/>
          </a:prstGeom>
        </p:spPr>
      </p:pic>
      <p:pic>
        <p:nvPicPr>
          <p:cNvPr id="7" name="Picture 6">
            <a:extLst>
              <a:ext uri="{FF2B5EF4-FFF2-40B4-BE49-F238E27FC236}">
                <a16:creationId xmlns:a16="http://schemas.microsoft.com/office/drawing/2014/main" id="{D977472A-87D3-4BDE-82C0-CB4087C359F1}"/>
              </a:ext>
            </a:extLst>
          </p:cNvPr>
          <p:cNvPicPr>
            <a:picLocks noChangeAspect="1"/>
          </p:cNvPicPr>
          <p:nvPr/>
        </p:nvPicPr>
        <p:blipFill>
          <a:blip r:embed="rId5"/>
          <a:stretch>
            <a:fillRect/>
          </a:stretch>
        </p:blipFill>
        <p:spPr>
          <a:xfrm>
            <a:off x="6094416" y="3428702"/>
            <a:ext cx="6096528" cy="3429297"/>
          </a:xfrm>
          <a:prstGeom prst="rect">
            <a:avLst/>
          </a:prstGeom>
        </p:spPr>
      </p:pic>
    </p:spTree>
    <p:extLst>
      <p:ext uri="{BB962C8B-B14F-4D97-AF65-F5344CB8AC3E}">
        <p14:creationId xmlns:p14="http://schemas.microsoft.com/office/powerpoint/2010/main" val="731673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F05A7D-BD0F-4121-BB69-EE5B197E4D9F}"/>
              </a:ext>
            </a:extLst>
          </p:cNvPr>
          <p:cNvPicPr>
            <a:picLocks noChangeAspect="1"/>
          </p:cNvPicPr>
          <p:nvPr/>
        </p:nvPicPr>
        <p:blipFill>
          <a:blip r:embed="rId2"/>
          <a:stretch>
            <a:fillRect/>
          </a:stretch>
        </p:blipFill>
        <p:spPr>
          <a:xfrm>
            <a:off x="0" y="-297"/>
            <a:ext cx="6096528" cy="3429297"/>
          </a:xfrm>
          <a:prstGeom prst="rect">
            <a:avLst/>
          </a:prstGeom>
        </p:spPr>
      </p:pic>
      <p:pic>
        <p:nvPicPr>
          <p:cNvPr id="3" name="Picture 2">
            <a:extLst>
              <a:ext uri="{FF2B5EF4-FFF2-40B4-BE49-F238E27FC236}">
                <a16:creationId xmlns:a16="http://schemas.microsoft.com/office/drawing/2014/main" id="{2F6D5DEE-5396-4B73-A22D-063A0CEE0596}"/>
              </a:ext>
            </a:extLst>
          </p:cNvPr>
          <p:cNvPicPr>
            <a:picLocks noChangeAspect="1"/>
          </p:cNvPicPr>
          <p:nvPr/>
        </p:nvPicPr>
        <p:blipFill>
          <a:blip r:embed="rId3"/>
          <a:stretch>
            <a:fillRect/>
          </a:stretch>
        </p:blipFill>
        <p:spPr>
          <a:xfrm>
            <a:off x="6096000" y="0"/>
            <a:ext cx="6096528" cy="3429297"/>
          </a:xfrm>
          <a:prstGeom prst="rect">
            <a:avLst/>
          </a:prstGeom>
        </p:spPr>
      </p:pic>
      <p:pic>
        <p:nvPicPr>
          <p:cNvPr id="8" name="Picture 7">
            <a:extLst>
              <a:ext uri="{FF2B5EF4-FFF2-40B4-BE49-F238E27FC236}">
                <a16:creationId xmlns:a16="http://schemas.microsoft.com/office/drawing/2014/main" id="{24D13D7C-99EF-4182-AE96-5280307DBD32}"/>
              </a:ext>
            </a:extLst>
          </p:cNvPr>
          <p:cNvPicPr>
            <a:picLocks noChangeAspect="1"/>
          </p:cNvPicPr>
          <p:nvPr/>
        </p:nvPicPr>
        <p:blipFill>
          <a:blip r:embed="rId4"/>
          <a:stretch>
            <a:fillRect/>
          </a:stretch>
        </p:blipFill>
        <p:spPr>
          <a:xfrm>
            <a:off x="0" y="3429000"/>
            <a:ext cx="6096528" cy="3429297"/>
          </a:xfrm>
          <a:prstGeom prst="rect">
            <a:avLst/>
          </a:prstGeom>
        </p:spPr>
      </p:pic>
      <p:pic>
        <p:nvPicPr>
          <p:cNvPr id="9" name="Picture 8">
            <a:extLst>
              <a:ext uri="{FF2B5EF4-FFF2-40B4-BE49-F238E27FC236}">
                <a16:creationId xmlns:a16="http://schemas.microsoft.com/office/drawing/2014/main" id="{584D9051-1FD6-4413-8F82-0738538EB2F1}"/>
              </a:ext>
            </a:extLst>
          </p:cNvPr>
          <p:cNvPicPr>
            <a:picLocks noChangeAspect="1"/>
          </p:cNvPicPr>
          <p:nvPr/>
        </p:nvPicPr>
        <p:blipFill>
          <a:blip r:embed="rId5"/>
          <a:stretch>
            <a:fillRect/>
          </a:stretch>
        </p:blipFill>
        <p:spPr>
          <a:xfrm>
            <a:off x="6095472" y="3428999"/>
            <a:ext cx="6096528" cy="3429297"/>
          </a:xfrm>
          <a:prstGeom prst="rect">
            <a:avLst/>
          </a:prstGeom>
        </p:spPr>
      </p:pic>
    </p:spTree>
    <p:extLst>
      <p:ext uri="{BB962C8B-B14F-4D97-AF65-F5344CB8AC3E}">
        <p14:creationId xmlns:p14="http://schemas.microsoft.com/office/powerpoint/2010/main" val="3275935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A9A503FC-C1F1-41A3-85D5-5DF8D35A4950}"/>
              </a:ext>
            </a:extLst>
          </p:cNvPr>
          <p:cNvSpPr>
            <a:spLocks noGrp="1"/>
          </p:cNvSpPr>
          <p:nvPr>
            <p:ph type="title"/>
          </p:nvPr>
        </p:nvSpPr>
        <p:spPr>
          <a:xfrm>
            <a:off x="767290" y="1166932"/>
            <a:ext cx="3582073" cy="4279709"/>
          </a:xfrm>
        </p:spPr>
        <p:txBody>
          <a:bodyPr anchor="ctr">
            <a:normAutofit/>
          </a:bodyPr>
          <a:lstStyle/>
          <a:p>
            <a:r>
              <a:rPr lang="en-GB" sz="4800">
                <a:solidFill>
                  <a:schemeClr val="bg1"/>
                </a:solidFill>
              </a:rPr>
              <a:t>LO2 – Questions to Ask Yourself</a:t>
            </a:r>
          </a:p>
        </p:txBody>
      </p:sp>
      <p:sp>
        <p:nvSpPr>
          <p:cNvPr id="3" name="Content Placeholder 2">
            <a:extLst>
              <a:ext uri="{FF2B5EF4-FFF2-40B4-BE49-F238E27FC236}">
                <a16:creationId xmlns:a16="http://schemas.microsoft.com/office/drawing/2014/main" id="{F0C12BD7-2CA0-4A65-8C70-6C4AC0FBE039}"/>
              </a:ext>
            </a:extLst>
          </p:cNvPr>
          <p:cNvSpPr>
            <a:spLocks noGrp="1"/>
          </p:cNvSpPr>
          <p:nvPr>
            <p:ph idx="1"/>
          </p:nvPr>
        </p:nvSpPr>
        <p:spPr>
          <a:xfrm>
            <a:off x="5069879" y="606665"/>
            <a:ext cx="5716988" cy="560267"/>
          </a:xfrm>
        </p:spPr>
        <p:txBody>
          <a:bodyPr anchor="ctr">
            <a:noAutofit/>
          </a:bodyPr>
          <a:lstStyle/>
          <a:p>
            <a:pPr marL="0" indent="0">
              <a:buNone/>
            </a:pPr>
            <a:r>
              <a:rPr lang="en-GB" sz="2400" dirty="0"/>
              <a:t>Can I explain the different techniques?</a:t>
            </a:r>
          </a:p>
        </p:txBody>
      </p:sp>
      <p:sp>
        <p:nvSpPr>
          <p:cNvPr id="9" name="Content Placeholder 9">
            <a:extLst>
              <a:ext uri="{FF2B5EF4-FFF2-40B4-BE49-F238E27FC236}">
                <a16:creationId xmlns:a16="http://schemas.microsoft.com/office/drawing/2014/main" id="{C47DE8C9-289E-45FC-A59F-A7596A7AB231}"/>
              </a:ext>
            </a:extLst>
          </p:cNvPr>
          <p:cNvSpPr txBox="1">
            <a:spLocks/>
          </p:cNvSpPr>
          <p:nvPr/>
        </p:nvSpPr>
        <p:spPr>
          <a:xfrm>
            <a:off x="5116653" y="1528834"/>
            <a:ext cx="3427283"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1" i="0" u="none" strike="noStrike" kern="1200" cap="none" spc="0" normalizeH="0" baseline="0" noProof="0" dirty="0">
                <a:ln>
                  <a:noFill/>
                </a:ln>
                <a:solidFill>
                  <a:prstClr val="black"/>
                </a:solidFill>
                <a:effectLst/>
                <a:uLnTx/>
                <a:uFillTx/>
                <a:latin typeface="Calibri" panose="020F0502020204030204"/>
                <a:ea typeface="+mn-ea"/>
                <a:cs typeface="+mn-cs"/>
              </a:rPr>
              <a:t>Techniques</a:t>
            </a: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 Covered: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schemeClr val="bg2"/>
                </a:solidFill>
                <a:effectLst/>
                <a:uLnTx/>
                <a:uFillTx/>
                <a:latin typeface="Calibri" panose="020F0502020204030204"/>
                <a:ea typeface="+mn-ea"/>
                <a:cs typeface="+mn-cs"/>
              </a:rPr>
              <a:t>Scrum.</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schemeClr val="bg2"/>
                </a:solidFill>
                <a:effectLst/>
                <a:uLnTx/>
                <a:uFillTx/>
                <a:latin typeface="Calibri" panose="020F0502020204030204"/>
                <a:ea typeface="+mn-ea"/>
                <a:cs typeface="+mn-cs"/>
              </a:rPr>
              <a:t>Version Control.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effectLst/>
                <a:uLnTx/>
                <a:uFillTx/>
                <a:latin typeface="Calibri" panose="020F0502020204030204"/>
                <a:ea typeface="+mn-ea"/>
                <a:cs typeface="+mn-cs"/>
              </a:rPr>
              <a:t>Kanban. Etc….</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white">
                    <a:lumMod val="85000"/>
                  </a:prstClr>
                </a:solidFill>
                <a:effectLst/>
                <a:uLnTx/>
                <a:uFillTx/>
                <a:latin typeface="Calibri" panose="020F0502020204030204"/>
                <a:ea typeface="+mn-ea"/>
                <a:cs typeface="+mn-cs"/>
              </a:rPr>
              <a:t>User Stories.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white">
                    <a:lumMod val="85000"/>
                  </a:prstClr>
                </a:solidFill>
                <a:effectLst/>
                <a:uLnTx/>
                <a:uFillTx/>
                <a:latin typeface="Calibri" panose="020F0502020204030204"/>
                <a:ea typeface="+mn-ea"/>
                <a:cs typeface="+mn-cs"/>
              </a:rPr>
              <a:t>UML.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white">
                    <a:lumMod val="85000"/>
                  </a:prstClr>
                </a:solidFill>
                <a:effectLst/>
                <a:uLnTx/>
                <a:uFillTx/>
                <a:latin typeface="Calibri" panose="020F0502020204030204"/>
                <a:ea typeface="+mn-ea"/>
                <a:cs typeface="+mn-cs"/>
              </a:rPr>
              <a:t>Microservices.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white">
                    <a:lumMod val="85000"/>
                  </a:prstClr>
                </a:solidFill>
                <a:effectLst/>
                <a:uLnTx/>
                <a:uFillTx/>
                <a:latin typeface="Calibri" panose="020F0502020204030204"/>
                <a:ea typeface="+mn-ea"/>
                <a:cs typeface="+mn-cs"/>
              </a:rPr>
              <a:t>Test Driven Development.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white">
                    <a:lumMod val="85000"/>
                  </a:prstClr>
                </a:solidFill>
                <a:effectLst/>
                <a:uLnTx/>
                <a:uFillTx/>
                <a:latin typeface="Calibri" panose="020F0502020204030204"/>
                <a:ea typeface="+mn-ea"/>
                <a:cs typeface="+mn-cs"/>
              </a:rPr>
              <a:t>Continuous Integration and Delivery.</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white">
                    <a:lumMod val="85000"/>
                  </a:prstClr>
                </a:solidFill>
                <a:effectLst/>
                <a:uLnTx/>
                <a:uFillTx/>
                <a:latin typeface="Calibri" panose="020F0502020204030204"/>
                <a:ea typeface="+mn-ea"/>
                <a:cs typeface="+mn-cs"/>
              </a:rPr>
              <a:t>Monitoring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white">
                    <a:lumMod val="85000"/>
                  </a:prstClr>
                </a:solidFill>
                <a:effectLst/>
                <a:uLnTx/>
                <a:uFillTx/>
                <a:latin typeface="Calibri" panose="020F0502020204030204"/>
                <a:ea typeface="+mn-ea"/>
                <a:cs typeface="+mn-cs"/>
              </a:rPr>
              <a:t>Bug Tracking.</a:t>
            </a:r>
          </a:p>
        </p:txBody>
      </p:sp>
    </p:spTree>
    <p:extLst>
      <p:ext uri="{BB962C8B-B14F-4D97-AF65-F5344CB8AC3E}">
        <p14:creationId xmlns:p14="http://schemas.microsoft.com/office/powerpoint/2010/main" val="1374877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9A503FC-C1F1-41A3-85D5-5DF8D35A4950}"/>
              </a:ext>
            </a:extLst>
          </p:cNvPr>
          <p:cNvSpPr>
            <a:spLocks noGrp="1"/>
          </p:cNvSpPr>
          <p:nvPr>
            <p:ph type="title"/>
          </p:nvPr>
        </p:nvSpPr>
        <p:spPr>
          <a:xfrm>
            <a:off x="767290" y="1166932"/>
            <a:ext cx="3582073" cy="4279709"/>
          </a:xfrm>
        </p:spPr>
        <p:txBody>
          <a:bodyPr anchor="ctr">
            <a:normAutofit/>
          </a:bodyPr>
          <a:lstStyle/>
          <a:p>
            <a:r>
              <a:rPr lang="en-GB" sz="4800">
                <a:solidFill>
                  <a:schemeClr val="bg1"/>
                </a:solidFill>
              </a:rPr>
              <a:t>LO2 – Questions to Ask Yourself</a:t>
            </a:r>
          </a:p>
        </p:txBody>
      </p:sp>
      <p:sp>
        <p:nvSpPr>
          <p:cNvPr id="3" name="Content Placeholder 2">
            <a:extLst>
              <a:ext uri="{FF2B5EF4-FFF2-40B4-BE49-F238E27FC236}">
                <a16:creationId xmlns:a16="http://schemas.microsoft.com/office/drawing/2014/main" id="{F0C12BD7-2CA0-4A65-8C70-6C4AC0FBE039}"/>
              </a:ext>
            </a:extLst>
          </p:cNvPr>
          <p:cNvSpPr>
            <a:spLocks noGrp="1"/>
          </p:cNvSpPr>
          <p:nvPr>
            <p:ph idx="1"/>
          </p:nvPr>
        </p:nvSpPr>
        <p:spPr>
          <a:xfrm>
            <a:off x="5069879" y="606665"/>
            <a:ext cx="5716988" cy="560267"/>
          </a:xfrm>
        </p:spPr>
        <p:txBody>
          <a:bodyPr anchor="ctr">
            <a:noAutofit/>
          </a:bodyPr>
          <a:lstStyle/>
          <a:p>
            <a:pPr marL="0" indent="0">
              <a:buNone/>
            </a:pPr>
            <a:r>
              <a:rPr lang="en-GB" sz="2400" dirty="0"/>
              <a:t>Can I explain the different methods?</a:t>
            </a:r>
          </a:p>
        </p:txBody>
      </p:sp>
      <p:sp>
        <p:nvSpPr>
          <p:cNvPr id="11" name="Content Placeholder 10">
            <a:extLst>
              <a:ext uri="{FF2B5EF4-FFF2-40B4-BE49-F238E27FC236}">
                <a16:creationId xmlns:a16="http://schemas.microsoft.com/office/drawing/2014/main" id="{B247F84B-C79F-4327-9B76-CF775718C441}"/>
              </a:ext>
            </a:extLst>
          </p:cNvPr>
          <p:cNvSpPr txBox="1">
            <a:spLocks/>
          </p:cNvSpPr>
          <p:nvPr/>
        </p:nvSpPr>
        <p:spPr>
          <a:xfrm>
            <a:off x="5116653" y="1412489"/>
            <a:ext cx="7075347" cy="43638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b="1" dirty="0"/>
              <a:t>Methods covered:</a:t>
            </a:r>
          </a:p>
          <a:p>
            <a:pPr lvl="1"/>
            <a:r>
              <a:rPr lang="en-GB" sz="2000" dirty="0"/>
              <a:t>Agile.</a:t>
            </a:r>
          </a:p>
          <a:p>
            <a:pPr lvl="1"/>
            <a:r>
              <a:rPr lang="en-GB" sz="2000" dirty="0"/>
              <a:t>Lean.</a:t>
            </a:r>
          </a:p>
          <a:p>
            <a:pPr lvl="1"/>
            <a:r>
              <a:rPr lang="en-GB" sz="2000" dirty="0"/>
              <a:t>DevOps.</a:t>
            </a:r>
          </a:p>
          <a:p>
            <a:pPr lvl="1"/>
            <a:endParaRPr lang="en-GB" sz="2000" dirty="0"/>
          </a:p>
          <a:p>
            <a:pPr marL="0" indent="0">
              <a:buNone/>
            </a:pPr>
            <a:r>
              <a:rPr lang="en-GB" sz="2000" dirty="0"/>
              <a:t>Can I explain the four values of the Agile Manifesto?</a:t>
            </a:r>
          </a:p>
          <a:p>
            <a:pPr marL="0" indent="0">
              <a:buNone/>
            </a:pPr>
            <a:r>
              <a:rPr lang="en-GB" sz="2000" dirty="0"/>
              <a:t>Can I explain the seven key principles of Lean Software Development?</a:t>
            </a:r>
          </a:p>
          <a:p>
            <a:pPr marL="0" indent="0">
              <a:buNone/>
            </a:pPr>
            <a:r>
              <a:rPr lang="en-GB" sz="2000" dirty="0"/>
              <a:t>Can I explain the three ways of DevOps?</a:t>
            </a:r>
          </a:p>
          <a:p>
            <a:pPr lvl="1"/>
            <a:endParaRPr lang="en-GB" sz="2000" dirty="0"/>
          </a:p>
        </p:txBody>
      </p:sp>
    </p:spTree>
    <p:extLst>
      <p:ext uri="{BB962C8B-B14F-4D97-AF65-F5344CB8AC3E}">
        <p14:creationId xmlns:p14="http://schemas.microsoft.com/office/powerpoint/2010/main" val="2449578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9A503FC-C1F1-41A3-85D5-5DF8D35A4950}"/>
              </a:ext>
            </a:extLst>
          </p:cNvPr>
          <p:cNvSpPr>
            <a:spLocks noGrp="1"/>
          </p:cNvSpPr>
          <p:nvPr>
            <p:ph type="title"/>
          </p:nvPr>
        </p:nvSpPr>
        <p:spPr>
          <a:xfrm>
            <a:off x="767290" y="1166932"/>
            <a:ext cx="3582073" cy="4279709"/>
          </a:xfrm>
        </p:spPr>
        <p:txBody>
          <a:bodyPr anchor="ctr">
            <a:normAutofit/>
          </a:bodyPr>
          <a:lstStyle/>
          <a:p>
            <a:r>
              <a:rPr lang="en-GB" sz="4800">
                <a:solidFill>
                  <a:schemeClr val="bg1"/>
                </a:solidFill>
              </a:rPr>
              <a:t>LO2 – Questions to Ask Yourself</a:t>
            </a:r>
          </a:p>
        </p:txBody>
      </p:sp>
      <p:sp>
        <p:nvSpPr>
          <p:cNvPr id="3" name="Content Placeholder 2">
            <a:extLst>
              <a:ext uri="{FF2B5EF4-FFF2-40B4-BE49-F238E27FC236}">
                <a16:creationId xmlns:a16="http://schemas.microsoft.com/office/drawing/2014/main" id="{F0C12BD7-2CA0-4A65-8C70-6C4AC0FBE039}"/>
              </a:ext>
            </a:extLst>
          </p:cNvPr>
          <p:cNvSpPr>
            <a:spLocks noGrp="1"/>
          </p:cNvSpPr>
          <p:nvPr>
            <p:ph idx="1"/>
          </p:nvPr>
        </p:nvSpPr>
        <p:spPr>
          <a:xfrm>
            <a:off x="5069879" y="606665"/>
            <a:ext cx="6737110" cy="560267"/>
          </a:xfrm>
        </p:spPr>
        <p:txBody>
          <a:bodyPr anchor="ctr">
            <a:noAutofit/>
          </a:bodyPr>
          <a:lstStyle/>
          <a:p>
            <a:pPr marL="0" indent="0">
              <a:buNone/>
            </a:pPr>
            <a:r>
              <a:rPr lang="en-GB" sz="2400" dirty="0"/>
              <a:t>Can I explain the four values of the Agile Manifesto?</a:t>
            </a:r>
          </a:p>
          <a:p>
            <a:pPr marL="0" indent="0">
              <a:buNone/>
            </a:pPr>
            <a:r>
              <a:rPr lang="en-GB" sz="2400" dirty="0"/>
              <a:t>From Lecture 1</a:t>
            </a:r>
          </a:p>
          <a:p>
            <a:pPr marL="0" indent="0">
              <a:buNone/>
            </a:pPr>
            <a:endParaRPr lang="en-GB" sz="2400" dirty="0"/>
          </a:p>
        </p:txBody>
      </p:sp>
      <p:pic>
        <p:nvPicPr>
          <p:cNvPr id="5" name="Picture 4">
            <a:extLst>
              <a:ext uri="{FF2B5EF4-FFF2-40B4-BE49-F238E27FC236}">
                <a16:creationId xmlns:a16="http://schemas.microsoft.com/office/drawing/2014/main" id="{E25FFD0B-AEE8-4D81-800B-83CDE39D4CC5}"/>
              </a:ext>
            </a:extLst>
          </p:cNvPr>
          <p:cNvPicPr>
            <a:picLocks noChangeAspect="1"/>
          </p:cNvPicPr>
          <p:nvPr/>
        </p:nvPicPr>
        <p:blipFill>
          <a:blip r:embed="rId2"/>
          <a:stretch>
            <a:fillRect/>
          </a:stretch>
        </p:blipFill>
        <p:spPr>
          <a:xfrm>
            <a:off x="5069351" y="1479617"/>
            <a:ext cx="6096528" cy="3429297"/>
          </a:xfrm>
          <a:prstGeom prst="rect">
            <a:avLst/>
          </a:prstGeom>
        </p:spPr>
      </p:pic>
      <p:sp>
        <p:nvSpPr>
          <p:cNvPr id="15" name="TextBox 14">
            <a:extLst>
              <a:ext uri="{FF2B5EF4-FFF2-40B4-BE49-F238E27FC236}">
                <a16:creationId xmlns:a16="http://schemas.microsoft.com/office/drawing/2014/main" id="{5244FB8B-1D13-4CD9-85C1-4E761F2000B2}"/>
              </a:ext>
            </a:extLst>
          </p:cNvPr>
          <p:cNvSpPr txBox="1"/>
          <p:nvPr/>
        </p:nvSpPr>
        <p:spPr>
          <a:xfrm>
            <a:off x="5069879" y="5221600"/>
            <a:ext cx="6096000" cy="1477328"/>
          </a:xfrm>
          <a:prstGeom prst="rect">
            <a:avLst/>
          </a:prstGeom>
          <a:noFill/>
        </p:spPr>
        <p:txBody>
          <a:bodyPr wrap="square">
            <a:spAutoFit/>
          </a:bodyPr>
          <a:lstStyle/>
          <a:p>
            <a:r>
              <a:rPr lang="en-GB" dirty="0"/>
              <a:t>Signatories state that as developers they value:</a:t>
            </a:r>
          </a:p>
          <a:p>
            <a:pPr marL="285750" indent="-285750">
              <a:buFont typeface="Arial" panose="020B0604020202020204" pitchFamily="34" charset="0"/>
              <a:buChar char="•"/>
            </a:pPr>
            <a:r>
              <a:rPr lang="en-GB" dirty="0"/>
              <a:t>Individuals and Interactions over processes and tools.</a:t>
            </a:r>
          </a:p>
          <a:p>
            <a:pPr marL="285750" indent="-285750">
              <a:buFont typeface="Arial" panose="020B0604020202020204" pitchFamily="34" charset="0"/>
              <a:buChar char="•"/>
            </a:pPr>
            <a:r>
              <a:rPr lang="en-GB" dirty="0"/>
              <a:t>Working Software over comprehensive documentation.</a:t>
            </a:r>
          </a:p>
          <a:p>
            <a:pPr marL="285750" indent="-285750">
              <a:buFont typeface="Arial" panose="020B0604020202020204" pitchFamily="34" charset="0"/>
              <a:buChar char="•"/>
            </a:pPr>
            <a:r>
              <a:rPr lang="en-GB" dirty="0"/>
              <a:t>Customer Collaboration over contract negotiation.</a:t>
            </a:r>
          </a:p>
          <a:p>
            <a:pPr marL="285750" indent="-285750">
              <a:buFont typeface="Arial" panose="020B0604020202020204" pitchFamily="34" charset="0"/>
              <a:buChar char="•"/>
            </a:pPr>
            <a:r>
              <a:rPr lang="en-GB" dirty="0"/>
              <a:t>Responding to Change over following a plan.</a:t>
            </a:r>
          </a:p>
        </p:txBody>
      </p:sp>
    </p:spTree>
    <p:extLst>
      <p:ext uri="{BB962C8B-B14F-4D97-AF65-F5344CB8AC3E}">
        <p14:creationId xmlns:p14="http://schemas.microsoft.com/office/powerpoint/2010/main" val="206214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285B4C1-4740-4D63-8E62-6A506598B0A8}"/>
              </a:ext>
            </a:extLst>
          </p:cNvPr>
          <p:cNvSpPr>
            <a:spLocks noGrp="1"/>
          </p:cNvSpPr>
          <p:nvPr>
            <p:ph type="title"/>
          </p:nvPr>
        </p:nvSpPr>
        <p:spPr>
          <a:xfrm>
            <a:off x="767290" y="1166932"/>
            <a:ext cx="3582073" cy="4279709"/>
          </a:xfrm>
        </p:spPr>
        <p:txBody>
          <a:bodyPr anchor="ctr">
            <a:normAutofit/>
          </a:bodyPr>
          <a:lstStyle/>
          <a:p>
            <a:r>
              <a:rPr lang="en-GB" sz="4800" dirty="0">
                <a:solidFill>
                  <a:schemeClr val="bg1"/>
                </a:solidFill>
              </a:rPr>
              <a:t>Topics Covered</a:t>
            </a:r>
          </a:p>
        </p:txBody>
      </p:sp>
      <p:pic>
        <p:nvPicPr>
          <p:cNvPr id="6" name="Content Placeholder 4">
            <a:extLst>
              <a:ext uri="{FF2B5EF4-FFF2-40B4-BE49-F238E27FC236}">
                <a16:creationId xmlns:a16="http://schemas.microsoft.com/office/drawing/2014/main" id="{230C72AC-FD38-7C85-7A43-244B6CC25090}"/>
              </a:ext>
            </a:extLst>
          </p:cNvPr>
          <p:cNvPicPr>
            <a:picLocks noChangeAspect="1"/>
          </p:cNvPicPr>
          <p:nvPr/>
        </p:nvPicPr>
        <p:blipFill>
          <a:blip r:embed="rId2"/>
          <a:stretch>
            <a:fillRect/>
          </a:stretch>
        </p:blipFill>
        <p:spPr>
          <a:xfrm>
            <a:off x="5309004" y="467208"/>
            <a:ext cx="5612595" cy="5923584"/>
          </a:xfrm>
          <a:prstGeom prst="rect">
            <a:avLst/>
          </a:prstGeom>
        </p:spPr>
      </p:pic>
    </p:spTree>
    <p:extLst>
      <p:ext uri="{BB962C8B-B14F-4D97-AF65-F5344CB8AC3E}">
        <p14:creationId xmlns:p14="http://schemas.microsoft.com/office/powerpoint/2010/main" val="3958649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9A503FC-C1F1-41A3-85D5-5DF8D35A4950}"/>
              </a:ext>
            </a:extLst>
          </p:cNvPr>
          <p:cNvSpPr>
            <a:spLocks noGrp="1"/>
          </p:cNvSpPr>
          <p:nvPr>
            <p:ph type="title"/>
          </p:nvPr>
        </p:nvSpPr>
        <p:spPr>
          <a:xfrm>
            <a:off x="767290" y="1166932"/>
            <a:ext cx="3582073" cy="4279709"/>
          </a:xfrm>
        </p:spPr>
        <p:txBody>
          <a:bodyPr anchor="ctr">
            <a:normAutofit/>
          </a:bodyPr>
          <a:lstStyle/>
          <a:p>
            <a:r>
              <a:rPr lang="en-GB" sz="4800">
                <a:solidFill>
                  <a:schemeClr val="bg1"/>
                </a:solidFill>
              </a:rPr>
              <a:t>LO2 – Questions to Ask Yourself</a:t>
            </a:r>
          </a:p>
        </p:txBody>
      </p:sp>
      <p:sp>
        <p:nvSpPr>
          <p:cNvPr id="3" name="Content Placeholder 2">
            <a:extLst>
              <a:ext uri="{FF2B5EF4-FFF2-40B4-BE49-F238E27FC236}">
                <a16:creationId xmlns:a16="http://schemas.microsoft.com/office/drawing/2014/main" id="{F0C12BD7-2CA0-4A65-8C70-6C4AC0FBE039}"/>
              </a:ext>
            </a:extLst>
          </p:cNvPr>
          <p:cNvSpPr>
            <a:spLocks noGrp="1"/>
          </p:cNvSpPr>
          <p:nvPr>
            <p:ph idx="1"/>
          </p:nvPr>
        </p:nvSpPr>
        <p:spPr>
          <a:xfrm>
            <a:off x="5074719" y="172373"/>
            <a:ext cx="6737110" cy="1503816"/>
          </a:xfrm>
        </p:spPr>
        <p:txBody>
          <a:bodyPr anchor="ctr">
            <a:noAutofit/>
          </a:bodyPr>
          <a:lstStyle/>
          <a:p>
            <a:pPr marL="0" indent="0">
              <a:buNone/>
            </a:pPr>
            <a:r>
              <a:rPr lang="en-GB" sz="2400" dirty="0"/>
              <a:t>Can I explain the seven key principles of Lean Software Development?</a:t>
            </a:r>
          </a:p>
          <a:p>
            <a:pPr marL="0" indent="0">
              <a:buNone/>
            </a:pPr>
            <a:r>
              <a:rPr lang="en-GB" sz="2400" dirty="0"/>
              <a:t>From Lecture 4</a:t>
            </a:r>
          </a:p>
        </p:txBody>
      </p:sp>
      <p:pic>
        <p:nvPicPr>
          <p:cNvPr id="4" name="Picture 3">
            <a:extLst>
              <a:ext uri="{FF2B5EF4-FFF2-40B4-BE49-F238E27FC236}">
                <a16:creationId xmlns:a16="http://schemas.microsoft.com/office/drawing/2014/main" id="{5F64E4FE-773E-4122-9C4D-19ECB366BC05}"/>
              </a:ext>
            </a:extLst>
          </p:cNvPr>
          <p:cNvPicPr>
            <a:picLocks noChangeAspect="1"/>
          </p:cNvPicPr>
          <p:nvPr/>
        </p:nvPicPr>
        <p:blipFill>
          <a:blip r:embed="rId2"/>
          <a:stretch>
            <a:fillRect/>
          </a:stretch>
        </p:blipFill>
        <p:spPr>
          <a:xfrm>
            <a:off x="5461838" y="2017344"/>
            <a:ext cx="6096528" cy="3429297"/>
          </a:xfrm>
          <a:prstGeom prst="rect">
            <a:avLst/>
          </a:prstGeom>
        </p:spPr>
      </p:pic>
    </p:spTree>
    <p:extLst>
      <p:ext uri="{BB962C8B-B14F-4D97-AF65-F5344CB8AC3E}">
        <p14:creationId xmlns:p14="http://schemas.microsoft.com/office/powerpoint/2010/main" val="3222330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9A503FC-C1F1-41A3-85D5-5DF8D35A4950}"/>
              </a:ext>
            </a:extLst>
          </p:cNvPr>
          <p:cNvSpPr>
            <a:spLocks noGrp="1"/>
          </p:cNvSpPr>
          <p:nvPr>
            <p:ph type="title"/>
          </p:nvPr>
        </p:nvSpPr>
        <p:spPr>
          <a:xfrm>
            <a:off x="767290" y="1166932"/>
            <a:ext cx="3582073" cy="4279709"/>
          </a:xfrm>
        </p:spPr>
        <p:txBody>
          <a:bodyPr anchor="ctr">
            <a:normAutofit/>
          </a:bodyPr>
          <a:lstStyle/>
          <a:p>
            <a:r>
              <a:rPr lang="en-GB" sz="4800">
                <a:solidFill>
                  <a:schemeClr val="bg1"/>
                </a:solidFill>
              </a:rPr>
              <a:t>LO2 – Questions to Ask Yourself</a:t>
            </a:r>
          </a:p>
        </p:txBody>
      </p:sp>
      <p:sp>
        <p:nvSpPr>
          <p:cNvPr id="3" name="Content Placeholder 2">
            <a:extLst>
              <a:ext uri="{FF2B5EF4-FFF2-40B4-BE49-F238E27FC236}">
                <a16:creationId xmlns:a16="http://schemas.microsoft.com/office/drawing/2014/main" id="{F0C12BD7-2CA0-4A65-8C70-6C4AC0FBE039}"/>
              </a:ext>
            </a:extLst>
          </p:cNvPr>
          <p:cNvSpPr>
            <a:spLocks noGrp="1"/>
          </p:cNvSpPr>
          <p:nvPr>
            <p:ph idx="1"/>
          </p:nvPr>
        </p:nvSpPr>
        <p:spPr>
          <a:xfrm>
            <a:off x="5074719" y="172373"/>
            <a:ext cx="6737110" cy="1503816"/>
          </a:xfrm>
        </p:spPr>
        <p:txBody>
          <a:bodyPr anchor="ctr">
            <a:noAutofit/>
          </a:bodyPr>
          <a:lstStyle/>
          <a:p>
            <a:pPr marL="0" indent="0">
              <a:buNone/>
            </a:pPr>
            <a:r>
              <a:rPr lang="en-GB" sz="2400" dirty="0"/>
              <a:t>Can I explain the three ways of DevOps?</a:t>
            </a:r>
          </a:p>
          <a:p>
            <a:pPr marL="0" indent="0">
              <a:buNone/>
            </a:pPr>
            <a:r>
              <a:rPr lang="en-GB" sz="2400" dirty="0"/>
              <a:t>Covered in Lecture 6, 7, 13, 20</a:t>
            </a:r>
          </a:p>
        </p:txBody>
      </p:sp>
      <p:pic>
        <p:nvPicPr>
          <p:cNvPr id="6" name="Picture 5">
            <a:extLst>
              <a:ext uri="{FF2B5EF4-FFF2-40B4-BE49-F238E27FC236}">
                <a16:creationId xmlns:a16="http://schemas.microsoft.com/office/drawing/2014/main" id="{2C5D56D4-F4CE-4093-8A9D-92FEF4A6DE65}"/>
              </a:ext>
            </a:extLst>
          </p:cNvPr>
          <p:cNvPicPr>
            <a:picLocks noChangeAspect="1"/>
          </p:cNvPicPr>
          <p:nvPr/>
        </p:nvPicPr>
        <p:blipFill>
          <a:blip r:embed="rId2"/>
          <a:stretch>
            <a:fillRect/>
          </a:stretch>
        </p:blipFill>
        <p:spPr>
          <a:xfrm>
            <a:off x="4771468" y="3429000"/>
            <a:ext cx="6096528" cy="3429297"/>
          </a:xfrm>
          <a:prstGeom prst="rect">
            <a:avLst/>
          </a:prstGeom>
        </p:spPr>
      </p:pic>
      <p:pic>
        <p:nvPicPr>
          <p:cNvPr id="5" name="Picture 4">
            <a:extLst>
              <a:ext uri="{FF2B5EF4-FFF2-40B4-BE49-F238E27FC236}">
                <a16:creationId xmlns:a16="http://schemas.microsoft.com/office/drawing/2014/main" id="{BD4D6120-6259-4CB9-B2F3-E9D0D74FE557}"/>
              </a:ext>
            </a:extLst>
          </p:cNvPr>
          <p:cNvPicPr>
            <a:picLocks noChangeAspect="1"/>
          </p:cNvPicPr>
          <p:nvPr/>
        </p:nvPicPr>
        <p:blipFill>
          <a:blip r:embed="rId3"/>
          <a:stretch>
            <a:fillRect/>
          </a:stretch>
        </p:blipFill>
        <p:spPr>
          <a:xfrm>
            <a:off x="4771468" y="1528834"/>
            <a:ext cx="6096528" cy="3195819"/>
          </a:xfrm>
          <a:prstGeom prst="rect">
            <a:avLst/>
          </a:prstGeom>
        </p:spPr>
      </p:pic>
    </p:spTree>
    <p:extLst>
      <p:ext uri="{BB962C8B-B14F-4D97-AF65-F5344CB8AC3E}">
        <p14:creationId xmlns:p14="http://schemas.microsoft.com/office/powerpoint/2010/main" val="3416054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9A503FC-C1F1-41A3-85D5-5DF8D35A4950}"/>
              </a:ext>
            </a:extLst>
          </p:cNvPr>
          <p:cNvSpPr>
            <a:spLocks noGrp="1"/>
          </p:cNvSpPr>
          <p:nvPr>
            <p:ph type="title"/>
          </p:nvPr>
        </p:nvSpPr>
        <p:spPr>
          <a:xfrm>
            <a:off x="767290" y="1166932"/>
            <a:ext cx="3582073" cy="4279709"/>
          </a:xfrm>
        </p:spPr>
        <p:txBody>
          <a:bodyPr anchor="ctr">
            <a:normAutofit/>
          </a:bodyPr>
          <a:lstStyle/>
          <a:p>
            <a:r>
              <a:rPr lang="en-GB" sz="4800">
                <a:solidFill>
                  <a:schemeClr val="bg1"/>
                </a:solidFill>
              </a:rPr>
              <a:t>LO2 – Questions to Ask Yourself</a:t>
            </a:r>
          </a:p>
        </p:txBody>
      </p:sp>
      <p:sp>
        <p:nvSpPr>
          <p:cNvPr id="3" name="Content Placeholder 2">
            <a:extLst>
              <a:ext uri="{FF2B5EF4-FFF2-40B4-BE49-F238E27FC236}">
                <a16:creationId xmlns:a16="http://schemas.microsoft.com/office/drawing/2014/main" id="{F0C12BD7-2CA0-4A65-8C70-6C4AC0FBE039}"/>
              </a:ext>
            </a:extLst>
          </p:cNvPr>
          <p:cNvSpPr>
            <a:spLocks noGrp="1"/>
          </p:cNvSpPr>
          <p:nvPr>
            <p:ph idx="1"/>
          </p:nvPr>
        </p:nvSpPr>
        <p:spPr>
          <a:xfrm>
            <a:off x="5573864" y="1166933"/>
            <a:ext cx="5716988" cy="4279709"/>
          </a:xfrm>
        </p:spPr>
        <p:txBody>
          <a:bodyPr anchor="ctr">
            <a:noAutofit/>
          </a:bodyPr>
          <a:lstStyle/>
          <a:p>
            <a:pPr marL="0" indent="0">
              <a:buNone/>
            </a:pPr>
            <a:r>
              <a:rPr lang="en-GB" sz="2400" dirty="0"/>
              <a:t>Can I explain the different techniques?</a:t>
            </a:r>
          </a:p>
          <a:p>
            <a:pPr marL="0" indent="0">
              <a:buNone/>
            </a:pPr>
            <a:r>
              <a:rPr lang="en-GB" sz="2400" dirty="0"/>
              <a:t>Can I explain the different methods?</a:t>
            </a:r>
          </a:p>
          <a:p>
            <a:pPr marL="0" indent="0">
              <a:buNone/>
            </a:pPr>
            <a:endParaRPr lang="en-GB" sz="2400" dirty="0"/>
          </a:p>
          <a:p>
            <a:pPr marL="0" indent="0">
              <a:buNone/>
            </a:pPr>
            <a:r>
              <a:rPr lang="en-GB" sz="2400" dirty="0"/>
              <a:t>Can I explain the four values of the Agile Manifesto?</a:t>
            </a:r>
          </a:p>
          <a:p>
            <a:pPr marL="0" indent="0">
              <a:buNone/>
            </a:pPr>
            <a:r>
              <a:rPr lang="en-GB" sz="2400" dirty="0"/>
              <a:t>Can I explain the seven key principles of Lean Software Development?</a:t>
            </a:r>
          </a:p>
          <a:p>
            <a:pPr marL="0" indent="0">
              <a:buNone/>
            </a:pPr>
            <a:r>
              <a:rPr lang="en-GB" sz="2400" dirty="0"/>
              <a:t>Can I explain the three ways of DevOps?</a:t>
            </a:r>
          </a:p>
          <a:p>
            <a:pPr marL="0" indent="0">
              <a:buNone/>
            </a:pPr>
            <a:endParaRPr lang="en-GB" sz="2400" dirty="0"/>
          </a:p>
          <a:p>
            <a:pPr marL="0" indent="0">
              <a:buNone/>
            </a:pPr>
            <a:r>
              <a:rPr lang="en-GB" sz="2400" dirty="0"/>
              <a:t>How do the different techniques support Agile?</a:t>
            </a:r>
          </a:p>
          <a:p>
            <a:pPr marL="0" indent="0">
              <a:buNone/>
            </a:pPr>
            <a:r>
              <a:rPr lang="en-GB" sz="2400" dirty="0"/>
              <a:t>How do the different techniques support Lean Software Development?</a:t>
            </a:r>
          </a:p>
          <a:p>
            <a:pPr marL="0" indent="0">
              <a:buNone/>
            </a:pPr>
            <a:r>
              <a:rPr lang="en-GB" sz="2400" dirty="0"/>
              <a:t>How do the different techniques support DevOps?</a:t>
            </a:r>
          </a:p>
        </p:txBody>
      </p:sp>
    </p:spTree>
    <p:extLst>
      <p:ext uri="{BB962C8B-B14F-4D97-AF65-F5344CB8AC3E}">
        <p14:creationId xmlns:p14="http://schemas.microsoft.com/office/powerpoint/2010/main" val="1936844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8"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7" name="Title 1">
            <a:extLst>
              <a:ext uri="{FF2B5EF4-FFF2-40B4-BE49-F238E27FC236}">
                <a16:creationId xmlns:a16="http://schemas.microsoft.com/office/drawing/2014/main" id="{8AEB1AB5-C4B8-4E9C-8E08-A5D231837C00}"/>
              </a:ext>
            </a:extLst>
          </p:cNvPr>
          <p:cNvSpPr>
            <a:spLocks noGrp="1"/>
          </p:cNvSpPr>
          <p:nvPr>
            <p:ph type="title"/>
          </p:nvPr>
        </p:nvSpPr>
        <p:spPr>
          <a:xfrm>
            <a:off x="556237" y="1691662"/>
            <a:ext cx="3582073" cy="4279709"/>
          </a:xfrm>
        </p:spPr>
        <p:txBody>
          <a:bodyPr vert="horz" lIns="91440" tIns="45720" rIns="91440" bIns="45720" rtlCol="0" anchor="ctr">
            <a:normAutofit/>
          </a:bodyPr>
          <a:lstStyle/>
          <a:p>
            <a:r>
              <a:rPr lang="en-US" sz="3700" kern="1200" dirty="0">
                <a:solidFill>
                  <a:schemeClr val="bg1"/>
                </a:solidFill>
                <a:latin typeface="+mj-lt"/>
                <a:ea typeface="+mj-ea"/>
                <a:cs typeface="+mj-cs"/>
              </a:rPr>
              <a:t>LO2 Explain the different </a:t>
            </a:r>
            <a:r>
              <a:rPr lang="en-US" sz="3700" b="1" kern="1200" dirty="0">
                <a:solidFill>
                  <a:schemeClr val="bg1"/>
                </a:solidFill>
                <a:latin typeface="+mj-lt"/>
                <a:ea typeface="+mj-ea"/>
                <a:cs typeface="+mj-cs"/>
              </a:rPr>
              <a:t>techniques</a:t>
            </a:r>
            <a:r>
              <a:rPr lang="en-US" sz="3700" kern="1200" dirty="0">
                <a:solidFill>
                  <a:schemeClr val="bg1"/>
                </a:solidFill>
                <a:latin typeface="+mj-lt"/>
                <a:ea typeface="+mj-ea"/>
                <a:cs typeface="+mj-cs"/>
              </a:rPr>
              <a:t> supporting modern software engineering </a:t>
            </a:r>
            <a:r>
              <a:rPr lang="en-US" sz="3700" b="1" kern="1200" dirty="0">
                <a:solidFill>
                  <a:schemeClr val="bg1"/>
                </a:solidFill>
                <a:latin typeface="+mj-lt"/>
                <a:ea typeface="+mj-ea"/>
                <a:cs typeface="+mj-cs"/>
              </a:rPr>
              <a:t>methods</a:t>
            </a:r>
            <a:r>
              <a:rPr lang="en-US" sz="3700" kern="1200" dirty="0">
                <a:solidFill>
                  <a:schemeClr val="bg1"/>
                </a:solidFill>
                <a:latin typeface="+mj-lt"/>
                <a:ea typeface="+mj-ea"/>
                <a:cs typeface="+mj-cs"/>
              </a:rPr>
              <a:t>.</a:t>
            </a:r>
          </a:p>
        </p:txBody>
      </p:sp>
      <p:sp>
        <p:nvSpPr>
          <p:cNvPr id="8" name="TextBox 7">
            <a:extLst>
              <a:ext uri="{FF2B5EF4-FFF2-40B4-BE49-F238E27FC236}">
                <a16:creationId xmlns:a16="http://schemas.microsoft.com/office/drawing/2014/main" id="{95DC7510-4428-48E8-91CB-219AF81E1032}"/>
              </a:ext>
            </a:extLst>
          </p:cNvPr>
          <p:cNvSpPr txBox="1"/>
          <p:nvPr/>
        </p:nvSpPr>
        <p:spPr>
          <a:xfrm>
            <a:off x="4888209" y="196684"/>
            <a:ext cx="6096000" cy="461665"/>
          </a:xfrm>
          <a:prstGeom prst="rect">
            <a:avLst/>
          </a:prstGeom>
          <a:noFill/>
        </p:spPr>
        <p:txBody>
          <a:bodyPr wrap="square">
            <a:spAutoFit/>
          </a:bodyPr>
          <a:lstStyle/>
          <a:p>
            <a:pPr>
              <a:spcAft>
                <a:spcPts val="600"/>
              </a:spcAft>
            </a:pPr>
            <a:r>
              <a:rPr lang="en-GB" sz="2400" b="1" dirty="0"/>
              <a:t>Example Exam Question</a:t>
            </a:r>
          </a:p>
        </p:txBody>
      </p:sp>
      <p:sp>
        <p:nvSpPr>
          <p:cNvPr id="14" name="TextBox 13">
            <a:extLst>
              <a:ext uri="{FF2B5EF4-FFF2-40B4-BE49-F238E27FC236}">
                <a16:creationId xmlns:a16="http://schemas.microsoft.com/office/drawing/2014/main" id="{7FD0ABF5-3AD0-4A93-870C-75977DCFFD73}"/>
              </a:ext>
            </a:extLst>
          </p:cNvPr>
          <p:cNvSpPr txBox="1"/>
          <p:nvPr/>
        </p:nvSpPr>
        <p:spPr>
          <a:xfrm>
            <a:off x="4888209" y="775455"/>
            <a:ext cx="7110129" cy="6112122"/>
          </a:xfrm>
          <a:prstGeom prst="rect">
            <a:avLst/>
          </a:prstGeom>
          <a:noFill/>
        </p:spPr>
        <p:txBody>
          <a:bodyPr wrap="square">
            <a:spAutoFit/>
          </a:bodyPr>
          <a:lstStyle/>
          <a:p>
            <a:pPr>
              <a:lnSpc>
                <a:spcPct val="107000"/>
              </a:lnSpc>
              <a:spcAft>
                <a:spcPts val="800"/>
              </a:spcAft>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The seven principles of Lean Software Development are:</a:t>
            </a:r>
            <a:endParaRPr lang="en-GB" sz="1800" b="1"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Eliminate waste</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Amplify learning</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Decide as late as possible</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Deliver as fast as possible</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Empower the team</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Build integrity in</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Optimize the whole</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In the module we have examined the following techniques: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Scrum.</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Version Control.</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Kanban.</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User stories.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Unit Testing</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Continuous Integration and Delivery.</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07000"/>
              </a:lnSpc>
              <a:spcAft>
                <a:spcPts val="800"/>
              </a:spcAft>
            </a:pPr>
            <a:endParaRPr lang="en-US" sz="1800" b="1"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Describe</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four of the techniques. </a:t>
            </a: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Specify</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what principle(s) it can support in Lean and </a:t>
            </a: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how</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it does so. (Five marks per technique).</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pPr algn="r">
              <a:lnSpc>
                <a:spcPct val="107000"/>
              </a:lnSpc>
              <a:spcAft>
                <a:spcPts val="800"/>
              </a:spcAft>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[20 Marks Total]</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93874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F205DF-4032-46DB-8864-A8FA34FA8A32}"/>
              </a:ext>
            </a:extLst>
          </p:cNvPr>
          <p:cNvPicPr>
            <a:picLocks noChangeAspect="1"/>
          </p:cNvPicPr>
          <p:nvPr/>
        </p:nvPicPr>
        <p:blipFill>
          <a:blip r:embed="rId2"/>
          <a:stretch>
            <a:fillRect/>
          </a:stretch>
        </p:blipFill>
        <p:spPr>
          <a:xfrm>
            <a:off x="8502350" y="4782572"/>
            <a:ext cx="3689650" cy="2075428"/>
          </a:xfrm>
          <a:prstGeom prst="rect">
            <a:avLst/>
          </a:prstGeom>
        </p:spPr>
      </p:pic>
      <p:pic>
        <p:nvPicPr>
          <p:cNvPr id="6" name="Picture 5">
            <a:extLst>
              <a:ext uri="{FF2B5EF4-FFF2-40B4-BE49-F238E27FC236}">
                <a16:creationId xmlns:a16="http://schemas.microsoft.com/office/drawing/2014/main" id="{E7B91361-0E6A-464B-B749-CB947DBE6B24}"/>
              </a:ext>
            </a:extLst>
          </p:cNvPr>
          <p:cNvPicPr>
            <a:picLocks noChangeAspect="1"/>
          </p:cNvPicPr>
          <p:nvPr/>
        </p:nvPicPr>
        <p:blipFill>
          <a:blip r:embed="rId3"/>
          <a:stretch>
            <a:fillRect/>
          </a:stretch>
        </p:blipFill>
        <p:spPr>
          <a:xfrm>
            <a:off x="0" y="-297"/>
            <a:ext cx="6096528" cy="3429297"/>
          </a:xfrm>
          <a:prstGeom prst="rect">
            <a:avLst/>
          </a:prstGeom>
        </p:spPr>
      </p:pic>
      <p:pic>
        <p:nvPicPr>
          <p:cNvPr id="7" name="Picture 6">
            <a:extLst>
              <a:ext uri="{FF2B5EF4-FFF2-40B4-BE49-F238E27FC236}">
                <a16:creationId xmlns:a16="http://schemas.microsoft.com/office/drawing/2014/main" id="{711ECD18-DF2E-4DD7-AB6F-60E53BC02DF8}"/>
              </a:ext>
            </a:extLst>
          </p:cNvPr>
          <p:cNvPicPr>
            <a:picLocks noChangeAspect="1"/>
          </p:cNvPicPr>
          <p:nvPr/>
        </p:nvPicPr>
        <p:blipFill>
          <a:blip r:embed="rId4"/>
          <a:stretch>
            <a:fillRect/>
          </a:stretch>
        </p:blipFill>
        <p:spPr>
          <a:xfrm>
            <a:off x="0" y="3428703"/>
            <a:ext cx="6096528" cy="3429297"/>
          </a:xfrm>
          <a:prstGeom prst="rect">
            <a:avLst/>
          </a:prstGeom>
        </p:spPr>
      </p:pic>
      <p:pic>
        <p:nvPicPr>
          <p:cNvPr id="8" name="Picture 7">
            <a:extLst>
              <a:ext uri="{FF2B5EF4-FFF2-40B4-BE49-F238E27FC236}">
                <a16:creationId xmlns:a16="http://schemas.microsoft.com/office/drawing/2014/main" id="{BB604DC3-3E01-4EC9-8C66-4F99DF3728C6}"/>
              </a:ext>
            </a:extLst>
          </p:cNvPr>
          <p:cNvPicPr>
            <a:picLocks noChangeAspect="1"/>
          </p:cNvPicPr>
          <p:nvPr/>
        </p:nvPicPr>
        <p:blipFill>
          <a:blip r:embed="rId5"/>
          <a:stretch>
            <a:fillRect/>
          </a:stretch>
        </p:blipFill>
        <p:spPr>
          <a:xfrm>
            <a:off x="6095472" y="0"/>
            <a:ext cx="6096528" cy="3429297"/>
          </a:xfrm>
          <a:prstGeom prst="rect">
            <a:avLst/>
          </a:prstGeom>
        </p:spPr>
      </p:pic>
      <p:pic>
        <p:nvPicPr>
          <p:cNvPr id="9" name="Picture 8">
            <a:extLst>
              <a:ext uri="{FF2B5EF4-FFF2-40B4-BE49-F238E27FC236}">
                <a16:creationId xmlns:a16="http://schemas.microsoft.com/office/drawing/2014/main" id="{86055140-6749-40AE-B0C0-2937CCC177F3}"/>
              </a:ext>
            </a:extLst>
          </p:cNvPr>
          <p:cNvPicPr>
            <a:picLocks noChangeAspect="1"/>
          </p:cNvPicPr>
          <p:nvPr/>
        </p:nvPicPr>
        <p:blipFill>
          <a:blip r:embed="rId6"/>
          <a:stretch>
            <a:fillRect/>
          </a:stretch>
        </p:blipFill>
        <p:spPr>
          <a:xfrm>
            <a:off x="6095472" y="3428407"/>
            <a:ext cx="2860959" cy="1609289"/>
          </a:xfrm>
          <a:prstGeom prst="rect">
            <a:avLst/>
          </a:prstGeom>
        </p:spPr>
      </p:pic>
    </p:spTree>
    <p:extLst>
      <p:ext uri="{BB962C8B-B14F-4D97-AF65-F5344CB8AC3E}">
        <p14:creationId xmlns:p14="http://schemas.microsoft.com/office/powerpoint/2010/main" val="1969096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0BB7-D894-45D9-A10E-BF2C5B29B186}"/>
              </a:ext>
            </a:extLst>
          </p:cNvPr>
          <p:cNvSpPr>
            <a:spLocks noGrp="1"/>
          </p:cNvSpPr>
          <p:nvPr>
            <p:ph type="title"/>
          </p:nvPr>
        </p:nvSpPr>
        <p:spPr>
          <a:xfrm>
            <a:off x="838200" y="204704"/>
            <a:ext cx="10515600" cy="1776412"/>
          </a:xfrm>
        </p:spPr>
        <p:txBody>
          <a:bodyPr>
            <a:normAutofit/>
          </a:bodyPr>
          <a:lstStyle/>
          <a:p>
            <a:r>
              <a:rPr lang="en-GB" sz="2800" b="1" dirty="0"/>
              <a:t>Describe</a:t>
            </a:r>
            <a:r>
              <a:rPr lang="en-GB" sz="2800" dirty="0"/>
              <a:t> four of the techniques. </a:t>
            </a:r>
            <a:br>
              <a:rPr lang="en-GB" sz="2800" dirty="0"/>
            </a:br>
            <a:r>
              <a:rPr lang="en-GB" sz="2800" b="1" dirty="0"/>
              <a:t>Specify</a:t>
            </a:r>
            <a:r>
              <a:rPr lang="en-GB" sz="2800" dirty="0"/>
              <a:t> what principle(s) it can support in Lean and </a:t>
            </a:r>
            <a:br>
              <a:rPr lang="en-GB" sz="2800" dirty="0"/>
            </a:br>
            <a:r>
              <a:rPr lang="en-GB" sz="2800" b="1" dirty="0"/>
              <a:t>How</a:t>
            </a:r>
            <a:r>
              <a:rPr lang="en-GB" sz="2800" dirty="0"/>
              <a:t> it does so. (</a:t>
            </a:r>
            <a:r>
              <a:rPr lang="en-GB" sz="2800" b="1" dirty="0"/>
              <a:t>Five marks per technique</a:t>
            </a:r>
            <a:r>
              <a:rPr lang="en-GB" sz="2800" dirty="0"/>
              <a:t>).</a:t>
            </a:r>
          </a:p>
        </p:txBody>
      </p:sp>
      <p:sp>
        <p:nvSpPr>
          <p:cNvPr id="3" name="Content Placeholder 2">
            <a:extLst>
              <a:ext uri="{FF2B5EF4-FFF2-40B4-BE49-F238E27FC236}">
                <a16:creationId xmlns:a16="http://schemas.microsoft.com/office/drawing/2014/main" id="{F2C17B3E-6CD4-4880-BB8D-E59D1998F2F5}"/>
              </a:ext>
            </a:extLst>
          </p:cNvPr>
          <p:cNvSpPr>
            <a:spLocks noGrp="1"/>
          </p:cNvSpPr>
          <p:nvPr>
            <p:ph sz="half" idx="1"/>
          </p:nvPr>
        </p:nvSpPr>
        <p:spPr>
          <a:xfrm>
            <a:off x="709863" y="2141537"/>
            <a:ext cx="5386136" cy="3986213"/>
          </a:xfrm>
        </p:spPr>
        <p:txBody>
          <a:bodyPr>
            <a:normAutofit fontScale="92500" lnSpcReduction="20000"/>
          </a:bodyPr>
          <a:lstStyle/>
          <a:p>
            <a:r>
              <a:rPr lang="en-GB" dirty="0"/>
              <a:t>Scrum</a:t>
            </a:r>
          </a:p>
          <a:p>
            <a:r>
              <a:rPr lang="en-US" sz="1800" dirty="0">
                <a:solidFill>
                  <a:srgbClr val="495057"/>
                </a:solidFill>
                <a:effectLst/>
                <a:latin typeface="Arial" panose="020B0604020202020204" pitchFamily="34" charset="0"/>
                <a:ea typeface="Times New Roman" panose="02020603050405020304" pitchFamily="18" charset="0"/>
                <a:cs typeface="Times New Roman" panose="02020603050405020304" pitchFamily="18" charset="0"/>
              </a:rPr>
              <a:t>Scrum is a project management and group working philosophy. For project management, the idea is simple: check your project regularly to see if it is heading in the right direction. </a:t>
            </a:r>
          </a:p>
          <a:p>
            <a:r>
              <a:rPr lang="en-US" sz="1800" dirty="0">
                <a:solidFill>
                  <a:srgbClr val="495057"/>
                </a:solidFill>
                <a:effectLst/>
                <a:latin typeface="Arial" panose="020B0604020202020204" pitchFamily="34" charset="0"/>
                <a:ea typeface="Times New Roman" panose="02020603050405020304" pitchFamily="18" charset="0"/>
                <a:cs typeface="Times New Roman" panose="02020603050405020304" pitchFamily="18" charset="0"/>
              </a:rPr>
              <a:t>Scrum helps to eliminate waste by making work visible so that waste can be identified and working practices modified.</a:t>
            </a:r>
          </a:p>
          <a:p>
            <a:r>
              <a:rPr lang="en-US" sz="1800" dirty="0">
                <a:solidFill>
                  <a:srgbClr val="495057"/>
                </a:solidFill>
                <a:effectLst/>
                <a:latin typeface="Arial" panose="020B0604020202020204" pitchFamily="34" charset="0"/>
                <a:ea typeface="Times New Roman" panose="02020603050405020304" pitchFamily="18" charset="0"/>
                <a:cs typeface="Times New Roman" panose="02020603050405020304" pitchFamily="18" charset="0"/>
              </a:rPr>
              <a:t>Scrum supports the Lean principle of amplifying learning by encouraging ideas and experimentation. Regular meetings allow team members to be allocated to problematic tasks to support other team members where required. Short iterations allow regular feedback to developers to allow quick resolution of issues.</a:t>
            </a:r>
          </a:p>
          <a:p>
            <a:r>
              <a:rPr lang="en-US" sz="1800" dirty="0">
                <a:solidFill>
                  <a:srgbClr val="495057"/>
                </a:solidFill>
                <a:effectLst/>
                <a:latin typeface="Arial" panose="020B0604020202020204" pitchFamily="34" charset="0"/>
                <a:ea typeface="Times New Roman" panose="02020603050405020304" pitchFamily="18" charset="0"/>
                <a:cs typeface="Times New Roman" panose="02020603050405020304" pitchFamily="18" charset="0"/>
              </a:rPr>
              <a:t>Scrum supports all the principles to a greater or lesser extent.</a:t>
            </a:r>
          </a:p>
        </p:txBody>
      </p:sp>
      <p:sp>
        <p:nvSpPr>
          <p:cNvPr id="4" name="Content Placeholder 3">
            <a:extLst>
              <a:ext uri="{FF2B5EF4-FFF2-40B4-BE49-F238E27FC236}">
                <a16:creationId xmlns:a16="http://schemas.microsoft.com/office/drawing/2014/main" id="{A350F0BE-DE96-44BD-878A-58B9ED2E7480}"/>
              </a:ext>
            </a:extLst>
          </p:cNvPr>
          <p:cNvSpPr>
            <a:spLocks noGrp="1"/>
          </p:cNvSpPr>
          <p:nvPr>
            <p:ph sz="half" idx="2"/>
          </p:nvPr>
        </p:nvSpPr>
        <p:spPr>
          <a:xfrm>
            <a:off x="6300537" y="2141537"/>
            <a:ext cx="5181600" cy="4351338"/>
          </a:xfrm>
        </p:spPr>
        <p:txBody>
          <a:bodyPr>
            <a:normAutofit fontScale="92500" lnSpcReduction="20000"/>
          </a:bodyPr>
          <a:lstStyle/>
          <a:p>
            <a:pPr marL="342900" lvl="0" indent="-342900">
              <a:lnSpc>
                <a:spcPct val="107000"/>
              </a:lnSpc>
              <a:buFont typeface="Symbol" panose="05050102010706020507" pitchFamily="18" charset="2"/>
              <a:buChar char=""/>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Eliminate waste</a:t>
            </a:r>
            <a:endParaRPr lang="en-GB" sz="2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buFont typeface="Symbol" panose="05050102010706020507" pitchFamily="18" charset="2"/>
              <a:buChar char=""/>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Amplify learning</a:t>
            </a:r>
            <a:endParaRPr lang="en-GB" sz="2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buFont typeface="Symbol" panose="05050102010706020507" pitchFamily="18" charset="2"/>
              <a:buChar char=""/>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Decide as late as possible</a:t>
            </a:r>
            <a:endParaRPr lang="en-GB" sz="2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buFont typeface="Symbol" panose="05050102010706020507" pitchFamily="18" charset="2"/>
              <a:buChar char=""/>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Deliver as fast as possible</a:t>
            </a:r>
            <a:endParaRPr lang="en-GB" sz="2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buFont typeface="Symbol" panose="05050102010706020507" pitchFamily="18" charset="2"/>
              <a:buChar char=""/>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Empower the team</a:t>
            </a:r>
            <a:endParaRPr lang="en-GB" sz="2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buFont typeface="Symbol" panose="05050102010706020507" pitchFamily="18" charset="2"/>
              <a:buChar char=""/>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Build integrity in</a:t>
            </a:r>
            <a:endParaRPr lang="en-GB" sz="2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buFont typeface="Symbol" panose="05050102010706020507" pitchFamily="18" charset="2"/>
              <a:buChar char=""/>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Optimize the whole</a:t>
            </a:r>
            <a:endParaRPr lang="en-GB" sz="2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GB" dirty="0"/>
          </a:p>
        </p:txBody>
      </p:sp>
    </p:spTree>
    <p:extLst>
      <p:ext uri="{BB962C8B-B14F-4D97-AF65-F5344CB8AC3E}">
        <p14:creationId xmlns:p14="http://schemas.microsoft.com/office/powerpoint/2010/main" val="43060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0BB7-D894-45D9-A10E-BF2C5B29B186}"/>
              </a:ext>
            </a:extLst>
          </p:cNvPr>
          <p:cNvSpPr>
            <a:spLocks noGrp="1"/>
          </p:cNvSpPr>
          <p:nvPr>
            <p:ph type="title"/>
          </p:nvPr>
        </p:nvSpPr>
        <p:spPr>
          <a:xfrm>
            <a:off x="838200" y="204704"/>
            <a:ext cx="10515600" cy="1776412"/>
          </a:xfrm>
        </p:spPr>
        <p:txBody>
          <a:bodyPr>
            <a:normAutofit/>
          </a:bodyPr>
          <a:lstStyle/>
          <a:p>
            <a:r>
              <a:rPr lang="en-GB" sz="2800" b="1" dirty="0"/>
              <a:t>Describe</a:t>
            </a:r>
            <a:r>
              <a:rPr lang="en-GB" sz="2800" dirty="0"/>
              <a:t> four of the techniques. </a:t>
            </a:r>
            <a:br>
              <a:rPr lang="en-GB" sz="2800" dirty="0"/>
            </a:br>
            <a:r>
              <a:rPr lang="en-GB" sz="2800" b="1" dirty="0"/>
              <a:t>Specify</a:t>
            </a:r>
            <a:r>
              <a:rPr lang="en-GB" sz="2800" dirty="0"/>
              <a:t> what principle(s) it can support in Lean and </a:t>
            </a:r>
            <a:br>
              <a:rPr lang="en-GB" sz="2800" dirty="0"/>
            </a:br>
            <a:r>
              <a:rPr lang="en-GB" sz="2800" b="1" dirty="0"/>
              <a:t>How</a:t>
            </a:r>
            <a:r>
              <a:rPr lang="en-GB" sz="2800" dirty="0"/>
              <a:t> it does so. (</a:t>
            </a:r>
            <a:r>
              <a:rPr lang="en-GB" sz="2800" b="1" dirty="0"/>
              <a:t>Five marks per technique</a:t>
            </a:r>
            <a:r>
              <a:rPr lang="en-GB" sz="2800" dirty="0"/>
              <a:t>).</a:t>
            </a:r>
          </a:p>
        </p:txBody>
      </p:sp>
      <p:sp>
        <p:nvSpPr>
          <p:cNvPr id="3" name="Content Placeholder 2">
            <a:extLst>
              <a:ext uri="{FF2B5EF4-FFF2-40B4-BE49-F238E27FC236}">
                <a16:creationId xmlns:a16="http://schemas.microsoft.com/office/drawing/2014/main" id="{F2C17B3E-6CD4-4880-BB8D-E59D1998F2F5}"/>
              </a:ext>
            </a:extLst>
          </p:cNvPr>
          <p:cNvSpPr>
            <a:spLocks noGrp="1"/>
          </p:cNvSpPr>
          <p:nvPr>
            <p:ph sz="half" idx="1"/>
          </p:nvPr>
        </p:nvSpPr>
        <p:spPr>
          <a:xfrm>
            <a:off x="709863" y="2141537"/>
            <a:ext cx="5386136" cy="3986213"/>
          </a:xfrm>
        </p:spPr>
        <p:txBody>
          <a:bodyPr>
            <a:normAutofit fontScale="92500" lnSpcReduction="20000"/>
          </a:bodyPr>
          <a:lstStyle/>
          <a:p>
            <a:r>
              <a:rPr lang="en-GB" sz="2200" b="1" dirty="0">
                <a:effectLst/>
                <a:latin typeface="Arial" panose="020B0604020202020204" pitchFamily="34" charset="0"/>
                <a:ea typeface="Times New Roman" panose="02020603050405020304" pitchFamily="18" charset="0"/>
                <a:cs typeface="Times New Roman" panose="02020603050405020304" pitchFamily="18" charset="0"/>
              </a:rPr>
              <a:t>Version Control</a:t>
            </a:r>
          </a:p>
          <a:p>
            <a:r>
              <a:rPr lang="en-GB" sz="1800" dirty="0">
                <a:effectLst/>
                <a:latin typeface="Arial" panose="020B0604020202020204" pitchFamily="34" charset="0"/>
                <a:ea typeface="Times New Roman" panose="02020603050405020304" pitchFamily="18" charset="0"/>
                <a:cs typeface="Times New Roman" panose="02020603050405020304" pitchFamily="18" charset="0"/>
              </a:rPr>
              <a:t>VC is about the management of changes to documents or collections of information. Distributed VC facilitates sharing of a code base amongst teams of developers. </a:t>
            </a:r>
          </a:p>
          <a:p>
            <a:endParaRPr lang="en-GB" sz="1800" dirty="0">
              <a:latin typeface="Arial" panose="020B0604020202020204" pitchFamily="34" charset="0"/>
              <a:ea typeface="Times New Roman" panose="02020603050405020304" pitchFamily="18" charset="0"/>
              <a:cs typeface="Times New Roman" panose="02020603050405020304" pitchFamily="18" charset="0"/>
            </a:endParaRPr>
          </a:p>
          <a:p>
            <a:r>
              <a:rPr lang="en-GB" sz="1800" dirty="0">
                <a:effectLst/>
                <a:latin typeface="Arial" panose="020B0604020202020204" pitchFamily="34" charset="0"/>
                <a:ea typeface="Times New Roman" panose="02020603050405020304" pitchFamily="18" charset="0"/>
                <a:cs typeface="Times New Roman" panose="02020603050405020304" pitchFamily="18" charset="0"/>
              </a:rPr>
              <a:t>VC helps to eliminate waste by making code updates easily accessible to all developers.</a:t>
            </a:r>
          </a:p>
          <a:p>
            <a:r>
              <a:rPr lang="en-GB" sz="1800" dirty="0">
                <a:effectLst/>
                <a:latin typeface="Arial" panose="020B0604020202020204" pitchFamily="34" charset="0"/>
                <a:ea typeface="Times New Roman" panose="02020603050405020304" pitchFamily="18" charset="0"/>
                <a:cs typeface="Times New Roman" panose="02020603050405020304" pitchFamily="18" charset="0"/>
              </a:rPr>
              <a:t>VC helps build integrity in through regular tested updates into the system. VC also facilitates easy roll-back to stable versions if needed. </a:t>
            </a:r>
          </a:p>
          <a:p>
            <a:r>
              <a:rPr lang="en-GB" sz="1800" dirty="0">
                <a:effectLst/>
                <a:latin typeface="Arial" panose="020B0604020202020204" pitchFamily="34" charset="0"/>
                <a:ea typeface="Times New Roman" panose="02020603050405020304" pitchFamily="18" charset="0"/>
                <a:cs typeface="Times New Roman" panose="02020603050405020304" pitchFamily="18" charset="0"/>
              </a:rPr>
              <a:t>Branching allows individual team members to experiment with features facilitating learning. </a:t>
            </a:r>
          </a:p>
          <a:p>
            <a:endParaRPr lang="en-GB" sz="1800" dirty="0">
              <a:latin typeface="Arial" panose="020B0604020202020204" pitchFamily="34" charset="0"/>
              <a:ea typeface="MS Mincho" panose="02020609040205080304" pitchFamily="49" charset="-128"/>
              <a:cs typeface="Times New Roman" panose="02020603050405020304" pitchFamily="18" charset="0"/>
            </a:endParaRPr>
          </a:p>
          <a:p>
            <a:r>
              <a:rPr lang="en-GB" sz="1800" dirty="0">
                <a:effectLst/>
                <a:latin typeface="Arial" panose="020B0604020202020204" pitchFamily="34" charset="0"/>
                <a:ea typeface="MS Mincho" panose="02020609040205080304" pitchFamily="49" charset="-128"/>
                <a:cs typeface="Times New Roman" panose="02020603050405020304" pitchFamily="18" charset="0"/>
              </a:rPr>
              <a:t>Again could provide an answer for all points with a bit of thought</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
        <p:nvSpPr>
          <p:cNvPr id="4" name="Content Placeholder 3">
            <a:extLst>
              <a:ext uri="{FF2B5EF4-FFF2-40B4-BE49-F238E27FC236}">
                <a16:creationId xmlns:a16="http://schemas.microsoft.com/office/drawing/2014/main" id="{A350F0BE-DE96-44BD-878A-58B9ED2E7480}"/>
              </a:ext>
            </a:extLst>
          </p:cNvPr>
          <p:cNvSpPr>
            <a:spLocks noGrp="1"/>
          </p:cNvSpPr>
          <p:nvPr>
            <p:ph sz="half" idx="2"/>
          </p:nvPr>
        </p:nvSpPr>
        <p:spPr>
          <a:xfrm>
            <a:off x="6300537" y="2141537"/>
            <a:ext cx="5181600" cy="4351338"/>
          </a:xfrm>
        </p:spPr>
        <p:txBody>
          <a:bodyPr>
            <a:normAutofit fontScale="92500" lnSpcReduction="20000"/>
          </a:bodyPr>
          <a:lstStyle/>
          <a:p>
            <a:pPr marL="342900" lvl="0" indent="-342900">
              <a:lnSpc>
                <a:spcPct val="107000"/>
              </a:lnSpc>
              <a:buFont typeface="Symbol" panose="05050102010706020507" pitchFamily="18" charset="2"/>
              <a:buChar char=""/>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Eliminate waste</a:t>
            </a:r>
            <a:endParaRPr lang="en-GB" sz="2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buFont typeface="Symbol" panose="05050102010706020507" pitchFamily="18" charset="2"/>
              <a:buChar char=""/>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Amplify learning</a:t>
            </a:r>
            <a:endParaRPr lang="en-GB" sz="2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buFont typeface="Symbol" panose="05050102010706020507" pitchFamily="18" charset="2"/>
              <a:buChar char=""/>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Decide as late as possible</a:t>
            </a:r>
            <a:endParaRPr lang="en-GB" sz="2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buFont typeface="Symbol" panose="05050102010706020507" pitchFamily="18" charset="2"/>
              <a:buChar char=""/>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Deliver as fast as possible</a:t>
            </a:r>
            <a:endParaRPr lang="en-GB" sz="2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buFont typeface="Symbol" panose="05050102010706020507" pitchFamily="18" charset="2"/>
              <a:buChar char=""/>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Empower the team</a:t>
            </a:r>
            <a:endParaRPr lang="en-GB" sz="2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buFont typeface="Symbol" panose="05050102010706020507" pitchFamily="18" charset="2"/>
              <a:buChar char=""/>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Build integrity in</a:t>
            </a:r>
            <a:endParaRPr lang="en-GB" sz="2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buFont typeface="Symbol" panose="05050102010706020507" pitchFamily="18" charset="2"/>
              <a:buChar char=""/>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Optimize the whole</a:t>
            </a:r>
            <a:endParaRPr lang="en-GB" sz="2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GB" dirty="0"/>
          </a:p>
        </p:txBody>
      </p:sp>
    </p:spTree>
    <p:extLst>
      <p:ext uri="{BB962C8B-B14F-4D97-AF65-F5344CB8AC3E}">
        <p14:creationId xmlns:p14="http://schemas.microsoft.com/office/powerpoint/2010/main" val="248188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D0ABF5-3AD0-4A93-870C-75977DCFFD73}"/>
              </a:ext>
            </a:extLst>
          </p:cNvPr>
          <p:cNvSpPr txBox="1"/>
          <p:nvPr/>
        </p:nvSpPr>
        <p:spPr>
          <a:xfrm>
            <a:off x="4776788" y="876300"/>
            <a:ext cx="6780213" cy="5334000"/>
          </a:xfrm>
          <a:prstGeom prst="rect">
            <a:avLst/>
          </a:prstGeom>
          <a:noFill/>
        </p:spPr>
        <p:txBody>
          <a:bodyPr wrap="square" anchor="t">
            <a:normAutofit/>
          </a:bodyPr>
          <a:lstStyle/>
          <a:p>
            <a:pPr>
              <a:lnSpc>
                <a:spcPct val="97000"/>
              </a:lnSpc>
              <a:spcAft>
                <a:spcPts val="800"/>
              </a:spcAft>
            </a:pPr>
            <a:r>
              <a:rPr lang="en-US" sz="1500" b="1" dirty="0">
                <a:effectLst/>
                <a:latin typeface="Arial" panose="020B0604020202020204" pitchFamily="34" charset="0"/>
                <a:ea typeface="Times New Roman" panose="02020603050405020304" pitchFamily="18" charset="0"/>
                <a:cs typeface="Times New Roman" panose="02020603050405020304" pitchFamily="18" charset="0"/>
              </a:rPr>
              <a:t>The seven principles of Lean Software Development are:</a:t>
            </a:r>
            <a:endParaRPr lang="en-GB" sz="1500" b="1"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97000"/>
              </a:lnSpc>
              <a:buFont typeface="Symbol" panose="05050102010706020507" pitchFamily="18" charset="2"/>
              <a:buChar char=""/>
            </a:pPr>
            <a:r>
              <a:rPr lang="en-US" sz="1500" dirty="0">
                <a:effectLst/>
                <a:latin typeface="Arial" panose="020B0604020202020204" pitchFamily="34" charset="0"/>
                <a:ea typeface="Times New Roman" panose="02020603050405020304" pitchFamily="18" charset="0"/>
                <a:cs typeface="Times New Roman" panose="02020603050405020304" pitchFamily="18" charset="0"/>
              </a:rPr>
              <a:t>Eliminate waste</a:t>
            </a:r>
            <a:endParaRPr lang="en-GB" sz="15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97000"/>
              </a:lnSpc>
              <a:buFont typeface="Symbol" panose="05050102010706020507" pitchFamily="18" charset="2"/>
              <a:buChar char=""/>
            </a:pPr>
            <a:r>
              <a:rPr lang="en-US" sz="1500" dirty="0">
                <a:effectLst/>
                <a:latin typeface="Arial" panose="020B0604020202020204" pitchFamily="34" charset="0"/>
                <a:ea typeface="Times New Roman" panose="02020603050405020304" pitchFamily="18" charset="0"/>
                <a:cs typeface="Times New Roman" panose="02020603050405020304" pitchFamily="18" charset="0"/>
              </a:rPr>
              <a:t>Amplify learning</a:t>
            </a:r>
            <a:endParaRPr lang="en-GB" sz="15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97000"/>
              </a:lnSpc>
              <a:buFont typeface="Symbol" panose="05050102010706020507" pitchFamily="18" charset="2"/>
              <a:buChar char=""/>
            </a:pPr>
            <a:r>
              <a:rPr lang="en-US" sz="1500" dirty="0">
                <a:effectLst/>
                <a:latin typeface="Arial" panose="020B0604020202020204" pitchFamily="34" charset="0"/>
                <a:ea typeface="Times New Roman" panose="02020603050405020304" pitchFamily="18" charset="0"/>
                <a:cs typeface="Times New Roman" panose="02020603050405020304" pitchFamily="18" charset="0"/>
              </a:rPr>
              <a:t>Decide as late as possible</a:t>
            </a:r>
            <a:endParaRPr lang="en-GB" sz="15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97000"/>
              </a:lnSpc>
              <a:buFont typeface="Symbol" panose="05050102010706020507" pitchFamily="18" charset="2"/>
              <a:buChar char=""/>
            </a:pPr>
            <a:r>
              <a:rPr lang="en-US" sz="1500" dirty="0">
                <a:effectLst/>
                <a:latin typeface="Arial" panose="020B0604020202020204" pitchFamily="34" charset="0"/>
                <a:ea typeface="Times New Roman" panose="02020603050405020304" pitchFamily="18" charset="0"/>
                <a:cs typeface="Times New Roman" panose="02020603050405020304" pitchFamily="18" charset="0"/>
              </a:rPr>
              <a:t>Deliver as fast as possible</a:t>
            </a:r>
            <a:endParaRPr lang="en-GB" sz="15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97000"/>
              </a:lnSpc>
              <a:buFont typeface="Symbol" panose="05050102010706020507" pitchFamily="18" charset="2"/>
              <a:buChar char=""/>
            </a:pPr>
            <a:r>
              <a:rPr lang="en-US" sz="1500" dirty="0">
                <a:effectLst/>
                <a:latin typeface="Arial" panose="020B0604020202020204" pitchFamily="34" charset="0"/>
                <a:ea typeface="Times New Roman" panose="02020603050405020304" pitchFamily="18" charset="0"/>
                <a:cs typeface="Times New Roman" panose="02020603050405020304" pitchFamily="18" charset="0"/>
              </a:rPr>
              <a:t>Empower the team</a:t>
            </a:r>
            <a:endParaRPr lang="en-GB" sz="15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97000"/>
              </a:lnSpc>
              <a:buFont typeface="Symbol" panose="05050102010706020507" pitchFamily="18" charset="2"/>
              <a:buChar char=""/>
            </a:pPr>
            <a:r>
              <a:rPr lang="en-US" sz="1500" dirty="0">
                <a:effectLst/>
                <a:latin typeface="Arial" panose="020B0604020202020204" pitchFamily="34" charset="0"/>
                <a:ea typeface="Times New Roman" panose="02020603050405020304" pitchFamily="18" charset="0"/>
                <a:cs typeface="Times New Roman" panose="02020603050405020304" pitchFamily="18" charset="0"/>
              </a:rPr>
              <a:t>Build integrity in</a:t>
            </a:r>
            <a:endParaRPr lang="en-GB" sz="15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97000"/>
              </a:lnSpc>
              <a:buFont typeface="Symbol" panose="05050102010706020507" pitchFamily="18" charset="2"/>
              <a:buChar char=""/>
            </a:pPr>
            <a:r>
              <a:rPr lang="en-US" sz="1500" dirty="0">
                <a:effectLst/>
                <a:latin typeface="Arial" panose="020B0604020202020204" pitchFamily="34" charset="0"/>
                <a:ea typeface="Times New Roman" panose="02020603050405020304" pitchFamily="18" charset="0"/>
                <a:cs typeface="Times New Roman" panose="02020603050405020304" pitchFamily="18" charset="0"/>
              </a:rPr>
              <a:t>Optimize the whole</a:t>
            </a:r>
            <a:endParaRPr lang="en-GB" sz="15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97000"/>
              </a:lnSpc>
              <a:spcAft>
                <a:spcPts val="800"/>
              </a:spcAft>
            </a:pPr>
            <a:r>
              <a:rPr lang="en-US" sz="1500" dirty="0">
                <a:effectLst/>
                <a:latin typeface="Arial" panose="020B0604020202020204" pitchFamily="34" charset="0"/>
                <a:ea typeface="Times New Roman" panose="02020603050405020304" pitchFamily="18" charset="0"/>
                <a:cs typeface="Times New Roman" panose="02020603050405020304" pitchFamily="18" charset="0"/>
              </a:rPr>
              <a:t>In the module we have examined the following techniques:</a:t>
            </a:r>
            <a:endParaRPr lang="en-GB" sz="15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97000"/>
              </a:lnSpc>
              <a:buFont typeface="Symbol" panose="05050102010706020507" pitchFamily="18" charset="2"/>
              <a:buChar char=""/>
            </a:pPr>
            <a:r>
              <a:rPr lang="en-US" sz="1500" dirty="0">
                <a:effectLst/>
                <a:latin typeface="Arial" panose="020B0604020202020204" pitchFamily="34" charset="0"/>
                <a:ea typeface="Times New Roman" panose="02020603050405020304" pitchFamily="18" charset="0"/>
                <a:cs typeface="Times New Roman" panose="02020603050405020304" pitchFamily="18" charset="0"/>
              </a:rPr>
              <a:t>Scrum.</a:t>
            </a:r>
            <a:endParaRPr lang="en-GB" sz="15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97000"/>
              </a:lnSpc>
              <a:buFont typeface="Symbol" panose="05050102010706020507" pitchFamily="18" charset="2"/>
              <a:buChar char=""/>
            </a:pPr>
            <a:r>
              <a:rPr lang="en-US" sz="1500" dirty="0">
                <a:effectLst/>
                <a:latin typeface="Arial" panose="020B0604020202020204" pitchFamily="34" charset="0"/>
                <a:ea typeface="Times New Roman" panose="02020603050405020304" pitchFamily="18" charset="0"/>
                <a:cs typeface="Times New Roman" panose="02020603050405020304" pitchFamily="18" charset="0"/>
              </a:rPr>
              <a:t>Version Control.</a:t>
            </a:r>
            <a:endParaRPr lang="en-GB" sz="15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97000"/>
              </a:lnSpc>
              <a:buFont typeface="Symbol" panose="05050102010706020507" pitchFamily="18" charset="2"/>
              <a:buChar char=""/>
            </a:pPr>
            <a:r>
              <a:rPr lang="en-US" sz="15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Kanban.</a:t>
            </a:r>
            <a:endParaRPr lang="en-GB" sz="1500" dirty="0">
              <a:solidFill>
                <a:srgbClr val="FF0000"/>
              </a:solidFill>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97000"/>
              </a:lnSpc>
              <a:buFont typeface="Symbol" panose="05050102010706020507" pitchFamily="18" charset="2"/>
              <a:buChar char=""/>
            </a:pPr>
            <a:r>
              <a:rPr lang="en-US" sz="15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User stories.</a:t>
            </a:r>
            <a:endParaRPr lang="en-GB" sz="1500" dirty="0">
              <a:solidFill>
                <a:srgbClr val="FF0000"/>
              </a:solidFill>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97000"/>
              </a:lnSpc>
              <a:buFont typeface="Symbol" panose="05050102010706020507" pitchFamily="18" charset="2"/>
              <a:buChar char=""/>
            </a:pPr>
            <a:r>
              <a:rPr lang="en-US" sz="15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Unit Testing</a:t>
            </a:r>
            <a:endParaRPr lang="en-GB" sz="1500" dirty="0">
              <a:solidFill>
                <a:srgbClr val="FF0000"/>
              </a:solidFill>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97000"/>
              </a:lnSpc>
              <a:buFont typeface="Symbol" panose="05050102010706020507" pitchFamily="18" charset="2"/>
              <a:buChar char=""/>
            </a:pPr>
            <a:r>
              <a:rPr lang="en-US" sz="15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Continuous Integration and Delivery.</a:t>
            </a:r>
            <a:endParaRPr lang="en-GB" sz="1500" dirty="0">
              <a:solidFill>
                <a:srgbClr val="FF0000"/>
              </a:solidFill>
              <a:effectLst/>
              <a:latin typeface="Cambria" panose="02040503050406030204" pitchFamily="18" charset="0"/>
              <a:ea typeface="MS Mincho" panose="02020609040205080304" pitchFamily="49" charset="-128"/>
              <a:cs typeface="Times New Roman" panose="02020603050405020304" pitchFamily="18" charset="0"/>
            </a:endParaRPr>
          </a:p>
          <a:p>
            <a:pPr>
              <a:lnSpc>
                <a:spcPct val="97000"/>
              </a:lnSpc>
              <a:spcAft>
                <a:spcPts val="800"/>
              </a:spcAft>
            </a:pPr>
            <a:endParaRPr lang="en-US" sz="1500" b="1"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97000"/>
              </a:lnSpc>
              <a:spcAft>
                <a:spcPts val="800"/>
              </a:spcAft>
            </a:pPr>
            <a:r>
              <a:rPr lang="en-US" sz="1500" b="1" dirty="0">
                <a:effectLst/>
                <a:latin typeface="Arial" panose="020B0604020202020204" pitchFamily="34" charset="0"/>
                <a:ea typeface="Times New Roman" panose="02020603050405020304" pitchFamily="18" charset="0"/>
                <a:cs typeface="Times New Roman" panose="02020603050405020304" pitchFamily="18" charset="0"/>
              </a:rPr>
              <a:t>Describe</a:t>
            </a:r>
            <a:r>
              <a:rPr lang="en-US" sz="1500" dirty="0">
                <a:effectLst/>
                <a:latin typeface="Arial" panose="020B0604020202020204" pitchFamily="34" charset="0"/>
                <a:ea typeface="Times New Roman" panose="02020603050405020304" pitchFamily="18" charset="0"/>
                <a:cs typeface="Times New Roman" panose="02020603050405020304" pitchFamily="18" charset="0"/>
              </a:rPr>
              <a:t> four of the techniques. </a:t>
            </a:r>
            <a:r>
              <a:rPr lang="en-US" sz="1500" b="1" dirty="0">
                <a:effectLst/>
                <a:latin typeface="Arial" panose="020B0604020202020204" pitchFamily="34" charset="0"/>
                <a:ea typeface="Times New Roman" panose="02020603050405020304" pitchFamily="18" charset="0"/>
                <a:cs typeface="Times New Roman" panose="02020603050405020304" pitchFamily="18" charset="0"/>
              </a:rPr>
              <a:t>Specify</a:t>
            </a:r>
            <a:r>
              <a:rPr lang="en-US" sz="1500" dirty="0">
                <a:effectLst/>
                <a:latin typeface="Arial" panose="020B0604020202020204" pitchFamily="34" charset="0"/>
                <a:ea typeface="Times New Roman" panose="02020603050405020304" pitchFamily="18" charset="0"/>
                <a:cs typeface="Times New Roman" panose="02020603050405020304" pitchFamily="18" charset="0"/>
              </a:rPr>
              <a:t> what principle(s) it can support in Lean and </a:t>
            </a:r>
            <a:r>
              <a:rPr lang="en-US" sz="1500" b="1" dirty="0">
                <a:effectLst/>
                <a:latin typeface="Arial" panose="020B0604020202020204" pitchFamily="34" charset="0"/>
                <a:ea typeface="Times New Roman" panose="02020603050405020304" pitchFamily="18" charset="0"/>
                <a:cs typeface="Times New Roman" panose="02020603050405020304" pitchFamily="18" charset="0"/>
              </a:rPr>
              <a:t>how</a:t>
            </a:r>
            <a:r>
              <a:rPr lang="en-US" sz="1500" dirty="0">
                <a:effectLst/>
                <a:latin typeface="Arial" panose="020B0604020202020204" pitchFamily="34" charset="0"/>
                <a:ea typeface="Times New Roman" panose="02020603050405020304" pitchFamily="18" charset="0"/>
                <a:cs typeface="Times New Roman" panose="02020603050405020304" pitchFamily="18" charset="0"/>
              </a:rPr>
              <a:t> it does so. (Five marks per technique).</a:t>
            </a:r>
            <a:endParaRPr lang="en-GB" sz="1500" dirty="0">
              <a:effectLst/>
              <a:latin typeface="Cambria" panose="02040503050406030204" pitchFamily="18" charset="0"/>
              <a:ea typeface="MS Mincho" panose="02020609040205080304" pitchFamily="49" charset="-128"/>
              <a:cs typeface="Times New Roman" panose="02020603050405020304" pitchFamily="18" charset="0"/>
            </a:endParaRPr>
          </a:p>
          <a:p>
            <a:pPr algn="r">
              <a:lnSpc>
                <a:spcPct val="97000"/>
              </a:lnSpc>
              <a:spcAft>
                <a:spcPts val="800"/>
              </a:spcAft>
            </a:pPr>
            <a:r>
              <a:rPr lang="en-US" sz="1500" b="1" dirty="0">
                <a:effectLst/>
                <a:latin typeface="Arial" panose="020B0604020202020204" pitchFamily="34" charset="0"/>
                <a:ea typeface="Times New Roman" panose="02020603050405020304" pitchFamily="18" charset="0"/>
                <a:cs typeface="Times New Roman" panose="02020603050405020304" pitchFamily="18" charset="0"/>
              </a:rPr>
              <a:t>[20 Marks Total]</a:t>
            </a:r>
            <a:endParaRPr lang="en-GB" sz="1500" dirty="0">
              <a:effectLst/>
              <a:latin typeface="Cambria" panose="02040503050406030204" pitchFamily="18" charset="0"/>
              <a:ea typeface="MS Mincho" panose="02020609040205080304" pitchFamily="49" charset="-128"/>
              <a:cs typeface="Times New Roman" panose="02020603050405020304" pitchFamily="18" charset="0"/>
            </a:endParaRPr>
          </a:p>
        </p:txBody>
      </p:sp>
      <p:sp>
        <p:nvSpPr>
          <p:cNvPr id="8" name="TextBox 7">
            <a:extLst>
              <a:ext uri="{FF2B5EF4-FFF2-40B4-BE49-F238E27FC236}">
                <a16:creationId xmlns:a16="http://schemas.microsoft.com/office/drawing/2014/main" id="{95DC7510-4428-48E8-91CB-219AF81E1032}"/>
              </a:ext>
            </a:extLst>
          </p:cNvPr>
          <p:cNvSpPr txBox="1"/>
          <p:nvPr/>
        </p:nvSpPr>
        <p:spPr>
          <a:xfrm>
            <a:off x="4776788" y="642938"/>
            <a:ext cx="6780213" cy="165100"/>
          </a:xfrm>
          <a:prstGeom prst="rect">
            <a:avLst/>
          </a:prstGeom>
          <a:noFill/>
        </p:spPr>
        <p:txBody>
          <a:bodyPr wrap="square" anchor="t">
            <a:normAutofit fontScale="92500" lnSpcReduction="20000"/>
          </a:bodyPr>
          <a:lstStyle/>
          <a:p>
            <a:pPr>
              <a:lnSpc>
                <a:spcPct val="90000"/>
              </a:lnSpc>
              <a:spcAft>
                <a:spcPts val="600"/>
              </a:spcAft>
            </a:pPr>
            <a:r>
              <a:rPr lang="en-GB" sz="700" b="1"/>
              <a:t>Example Exam Question</a:t>
            </a:r>
          </a:p>
        </p:txBody>
      </p:sp>
      <p:sp>
        <p:nvSpPr>
          <p:cNvPr id="7" name="Title 1">
            <a:extLst>
              <a:ext uri="{FF2B5EF4-FFF2-40B4-BE49-F238E27FC236}">
                <a16:creationId xmlns:a16="http://schemas.microsoft.com/office/drawing/2014/main" id="{8AEB1AB5-C4B8-4E9C-8E08-A5D231837C0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000" kern="1200" dirty="0">
                <a:solidFill>
                  <a:srgbClr val="FFFFFF"/>
                </a:solidFill>
                <a:latin typeface="+mj-lt"/>
                <a:ea typeface="+mj-ea"/>
                <a:cs typeface="+mj-cs"/>
              </a:rPr>
              <a:t>Could do the same for the others</a:t>
            </a:r>
          </a:p>
        </p:txBody>
      </p:sp>
    </p:spTree>
    <p:extLst>
      <p:ext uri="{BB962C8B-B14F-4D97-AF65-F5344CB8AC3E}">
        <p14:creationId xmlns:p14="http://schemas.microsoft.com/office/powerpoint/2010/main" val="2699973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896812-1DBB-4F89-8CBC-1B1742B04CA8}"/>
              </a:ext>
            </a:extLst>
          </p:cNvPr>
          <p:cNvSpPr>
            <a:spLocks noGrp="1"/>
          </p:cNvSpPr>
          <p:nvPr>
            <p:ph type="title"/>
          </p:nvPr>
        </p:nvSpPr>
        <p:spPr>
          <a:xfrm>
            <a:off x="838200" y="1412488"/>
            <a:ext cx="2899189" cy="4363844"/>
          </a:xfrm>
        </p:spPr>
        <p:txBody>
          <a:bodyPr anchor="t">
            <a:normAutofit/>
          </a:bodyPr>
          <a:lstStyle/>
          <a:p>
            <a:r>
              <a:rPr lang="en-GB" sz="3700" dirty="0">
                <a:solidFill>
                  <a:srgbClr val="FFFFFF"/>
                </a:solidFill>
              </a:rPr>
              <a:t>LO2 Explain the different </a:t>
            </a:r>
            <a:r>
              <a:rPr lang="en-GB" sz="3700" b="1" dirty="0">
                <a:solidFill>
                  <a:srgbClr val="FFFFFF"/>
                </a:solidFill>
              </a:rPr>
              <a:t>techniques</a:t>
            </a:r>
            <a:r>
              <a:rPr lang="en-GB" sz="3700" dirty="0">
                <a:solidFill>
                  <a:srgbClr val="FFFFFF"/>
                </a:solidFill>
              </a:rPr>
              <a:t> supporting modern software engineering </a:t>
            </a:r>
            <a:r>
              <a:rPr lang="en-GB" sz="3700" b="1" dirty="0">
                <a:solidFill>
                  <a:srgbClr val="FFFFFF"/>
                </a:solidFill>
              </a:rPr>
              <a:t>methods</a:t>
            </a:r>
            <a:r>
              <a:rPr lang="en-GB" sz="3700" dirty="0">
                <a:solidFill>
                  <a:srgbClr val="FFFFFF"/>
                </a:solidFill>
              </a:rPr>
              <a:t>.</a:t>
            </a:r>
          </a:p>
        </p:txBody>
      </p:sp>
      <p:sp>
        <p:nvSpPr>
          <p:cNvPr id="10" name="Content Placeholder 9">
            <a:extLst>
              <a:ext uri="{FF2B5EF4-FFF2-40B4-BE49-F238E27FC236}">
                <a16:creationId xmlns:a16="http://schemas.microsoft.com/office/drawing/2014/main" id="{859E48EE-3899-4583-A25C-952858D25EB8}"/>
              </a:ext>
            </a:extLst>
          </p:cNvPr>
          <p:cNvSpPr>
            <a:spLocks noGrp="1"/>
          </p:cNvSpPr>
          <p:nvPr>
            <p:ph sz="half" idx="1"/>
          </p:nvPr>
        </p:nvSpPr>
        <p:spPr>
          <a:xfrm>
            <a:off x="4380855" y="1412489"/>
            <a:ext cx="3427283" cy="4363844"/>
          </a:xfrm>
        </p:spPr>
        <p:txBody>
          <a:bodyPr>
            <a:normAutofit/>
          </a:bodyPr>
          <a:lstStyle/>
          <a:p>
            <a:pPr marL="0" indent="0">
              <a:buNone/>
            </a:pPr>
            <a:r>
              <a:rPr lang="en-GB" sz="2000" b="1" dirty="0"/>
              <a:t>Techniques</a:t>
            </a:r>
            <a:r>
              <a:rPr lang="en-GB" sz="2000" dirty="0"/>
              <a:t> Covered:</a:t>
            </a:r>
          </a:p>
          <a:p>
            <a:pPr lvl="1"/>
            <a:r>
              <a:rPr lang="en-GB" sz="2000" dirty="0"/>
              <a:t>Scrum.</a:t>
            </a:r>
          </a:p>
          <a:p>
            <a:pPr lvl="1"/>
            <a:r>
              <a:rPr lang="en-GB" sz="2000" dirty="0"/>
              <a:t>Version Control.</a:t>
            </a:r>
          </a:p>
          <a:p>
            <a:pPr lvl="1"/>
            <a:r>
              <a:rPr lang="en-GB" sz="2000" dirty="0"/>
              <a:t>Kanban.</a:t>
            </a:r>
          </a:p>
          <a:p>
            <a:pPr lvl="1"/>
            <a:r>
              <a:rPr lang="en-GB" sz="2000" dirty="0"/>
              <a:t>User Stories.</a:t>
            </a:r>
          </a:p>
          <a:p>
            <a:pPr lvl="1"/>
            <a:r>
              <a:rPr lang="en-GB" sz="2000" dirty="0"/>
              <a:t>UML.</a:t>
            </a:r>
          </a:p>
          <a:p>
            <a:pPr lvl="1"/>
            <a:r>
              <a:rPr lang="en-GB" sz="2000" dirty="0"/>
              <a:t>Microservices.</a:t>
            </a:r>
          </a:p>
          <a:p>
            <a:pPr lvl="1"/>
            <a:r>
              <a:rPr lang="en-GB" sz="2000" dirty="0"/>
              <a:t>Test Driven Development.</a:t>
            </a:r>
          </a:p>
          <a:p>
            <a:pPr lvl="1"/>
            <a:r>
              <a:rPr lang="en-GB" sz="2000" dirty="0"/>
              <a:t>Continuous Integration and Delivery.</a:t>
            </a:r>
          </a:p>
          <a:p>
            <a:pPr lvl="1"/>
            <a:r>
              <a:rPr lang="en-GB" sz="2000" dirty="0"/>
              <a:t>Monitoring Software.</a:t>
            </a:r>
          </a:p>
          <a:p>
            <a:pPr lvl="1"/>
            <a:r>
              <a:rPr lang="en-GB" sz="2000" dirty="0"/>
              <a:t>Bug Tracking.</a:t>
            </a:r>
          </a:p>
        </p:txBody>
      </p:sp>
      <p:cxnSp>
        <p:nvCxnSpPr>
          <p:cNvPr id="18" name="Straight Connector 17">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199182CE-DDBE-45B7-89BA-B7A02D47C763}"/>
              </a:ext>
            </a:extLst>
          </p:cNvPr>
          <p:cNvSpPr>
            <a:spLocks noGrp="1"/>
          </p:cNvSpPr>
          <p:nvPr>
            <p:ph sz="half" idx="2"/>
          </p:nvPr>
        </p:nvSpPr>
        <p:spPr>
          <a:xfrm>
            <a:off x="8451604" y="1412489"/>
            <a:ext cx="3197701" cy="4363844"/>
          </a:xfrm>
        </p:spPr>
        <p:txBody>
          <a:bodyPr>
            <a:normAutofit/>
          </a:bodyPr>
          <a:lstStyle/>
          <a:p>
            <a:pPr marL="0" indent="0">
              <a:buNone/>
            </a:pPr>
            <a:r>
              <a:rPr lang="en-GB" sz="2000" b="1" dirty="0"/>
              <a:t>Methods:</a:t>
            </a:r>
          </a:p>
          <a:p>
            <a:pPr lvl="1"/>
            <a:r>
              <a:rPr lang="en-GB" sz="2000" dirty="0"/>
              <a:t>Agile.</a:t>
            </a:r>
          </a:p>
          <a:p>
            <a:pPr lvl="1"/>
            <a:r>
              <a:rPr lang="en-GB" sz="2000" dirty="0"/>
              <a:t>Lean.</a:t>
            </a:r>
          </a:p>
          <a:p>
            <a:pPr lvl="1"/>
            <a:r>
              <a:rPr lang="en-GB" sz="2000" dirty="0"/>
              <a:t>DevOps.</a:t>
            </a:r>
          </a:p>
        </p:txBody>
      </p:sp>
    </p:spTree>
    <p:extLst>
      <p:ext uri="{BB962C8B-B14F-4D97-AF65-F5344CB8AC3E}">
        <p14:creationId xmlns:p14="http://schemas.microsoft.com/office/powerpoint/2010/main" val="3885863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8"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 name="Title 1">
            <a:extLst>
              <a:ext uri="{FF2B5EF4-FFF2-40B4-BE49-F238E27FC236}">
                <a16:creationId xmlns:a16="http://schemas.microsoft.com/office/drawing/2014/main" id="{8AEB1AB5-C4B8-4E9C-8E08-A5D231837C00}"/>
              </a:ext>
            </a:extLst>
          </p:cNvPr>
          <p:cNvSpPr>
            <a:spLocks noGrp="1"/>
          </p:cNvSpPr>
          <p:nvPr>
            <p:ph type="title"/>
          </p:nvPr>
        </p:nvSpPr>
        <p:spPr>
          <a:xfrm>
            <a:off x="556237" y="1691662"/>
            <a:ext cx="3582073" cy="4279709"/>
          </a:xfrm>
        </p:spPr>
        <p:txBody>
          <a:bodyPr vert="horz" lIns="91440" tIns="45720" rIns="91440" bIns="45720" rtlCol="0" anchor="ctr">
            <a:normAutofit/>
          </a:bodyPr>
          <a:lstStyle/>
          <a:p>
            <a:r>
              <a:rPr lang="en-US" sz="3700" kern="1200" dirty="0">
                <a:solidFill>
                  <a:schemeClr val="bg1"/>
                </a:solidFill>
                <a:latin typeface="+mj-lt"/>
                <a:ea typeface="+mj-ea"/>
                <a:cs typeface="+mj-cs"/>
              </a:rPr>
              <a:t>LO2 Explain the different </a:t>
            </a:r>
            <a:r>
              <a:rPr lang="en-US" sz="3700" b="1" kern="1200" dirty="0">
                <a:solidFill>
                  <a:schemeClr val="bg1"/>
                </a:solidFill>
                <a:latin typeface="+mj-lt"/>
                <a:ea typeface="+mj-ea"/>
                <a:cs typeface="+mj-cs"/>
              </a:rPr>
              <a:t>techniques</a:t>
            </a:r>
            <a:r>
              <a:rPr lang="en-US" sz="3700" kern="1200" dirty="0">
                <a:solidFill>
                  <a:schemeClr val="bg1"/>
                </a:solidFill>
                <a:latin typeface="+mj-lt"/>
                <a:ea typeface="+mj-ea"/>
                <a:cs typeface="+mj-cs"/>
              </a:rPr>
              <a:t> supporting modern software engineering </a:t>
            </a:r>
            <a:r>
              <a:rPr lang="en-US" sz="3700" b="1" kern="1200" dirty="0">
                <a:solidFill>
                  <a:schemeClr val="bg1"/>
                </a:solidFill>
                <a:latin typeface="+mj-lt"/>
                <a:ea typeface="+mj-ea"/>
                <a:cs typeface="+mj-cs"/>
              </a:rPr>
              <a:t>methods</a:t>
            </a:r>
            <a:r>
              <a:rPr lang="en-US" sz="3700" kern="1200" dirty="0">
                <a:solidFill>
                  <a:schemeClr val="bg1"/>
                </a:solidFill>
                <a:latin typeface="+mj-lt"/>
                <a:ea typeface="+mj-ea"/>
                <a:cs typeface="+mj-cs"/>
              </a:rPr>
              <a:t>.</a:t>
            </a:r>
          </a:p>
        </p:txBody>
      </p:sp>
      <p:sp>
        <p:nvSpPr>
          <p:cNvPr id="8" name="TextBox 7">
            <a:extLst>
              <a:ext uri="{FF2B5EF4-FFF2-40B4-BE49-F238E27FC236}">
                <a16:creationId xmlns:a16="http://schemas.microsoft.com/office/drawing/2014/main" id="{95DC7510-4428-48E8-91CB-219AF81E1032}"/>
              </a:ext>
            </a:extLst>
          </p:cNvPr>
          <p:cNvSpPr txBox="1"/>
          <p:nvPr/>
        </p:nvSpPr>
        <p:spPr>
          <a:xfrm>
            <a:off x="4888209" y="196684"/>
            <a:ext cx="60960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panose="020F0502020204030204"/>
                <a:ea typeface="+mn-ea"/>
                <a:cs typeface="+mn-cs"/>
              </a:rPr>
              <a:t>Example Exam Question</a:t>
            </a:r>
          </a:p>
        </p:txBody>
      </p:sp>
      <p:sp>
        <p:nvSpPr>
          <p:cNvPr id="14" name="TextBox 13">
            <a:extLst>
              <a:ext uri="{FF2B5EF4-FFF2-40B4-BE49-F238E27FC236}">
                <a16:creationId xmlns:a16="http://schemas.microsoft.com/office/drawing/2014/main" id="{7FD0ABF5-3AD0-4A93-870C-75977DCFFD73}"/>
              </a:ext>
            </a:extLst>
          </p:cNvPr>
          <p:cNvSpPr txBox="1"/>
          <p:nvPr/>
        </p:nvSpPr>
        <p:spPr>
          <a:xfrm>
            <a:off x="4888209" y="775455"/>
            <a:ext cx="7110129" cy="4641720"/>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80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UML defines several types of diagram, which are useful at different stages of the software development lifecycle. The diagrams can be split into two main types:</a:t>
            </a:r>
          </a:p>
          <a:p>
            <a:pPr marL="0" marR="0" lvl="0" indent="0" algn="l" defTabSz="914400" rtl="0" eaLnBrk="1" fontAlgn="auto" latinLnBrk="0" hangingPunct="1">
              <a:lnSpc>
                <a:spcPct val="107000"/>
              </a:lnSpc>
              <a:spcBef>
                <a:spcPts val="0"/>
              </a:spcBef>
              <a:spcAft>
                <a:spcPts val="800"/>
              </a:spcAft>
              <a:buClrTx/>
              <a:buSzTx/>
              <a:buFontTx/>
              <a:buNone/>
              <a:tabLst/>
              <a:defRPr/>
            </a:pPr>
            <a:endParaRPr kumimoji="0" lang="en-GB" sz="180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a)	Identify the two main types of UML diagrams and 	describe their purpose.</a:t>
            </a:r>
          </a:p>
          <a:p>
            <a:pPr marL="0" marR="0" lvl="0" indent="0" algn="r" defTabSz="914400" rtl="0" eaLnBrk="1" fontAlgn="auto" latinLnBrk="0" hangingPunct="1">
              <a:lnSpc>
                <a:spcPct val="107000"/>
              </a:lnSpc>
              <a:spcBef>
                <a:spcPts val="0"/>
              </a:spcBef>
              <a:spcAft>
                <a:spcPts val="80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[4 Marks]</a:t>
            </a:r>
          </a:p>
          <a:p>
            <a:pPr marL="0" marR="0" lvl="0" indent="0" algn="l" defTabSz="914400" rtl="0" eaLnBrk="1" fontAlgn="auto" latinLnBrk="0" hangingPunct="1">
              <a:lnSpc>
                <a:spcPct val="107000"/>
              </a:lnSpc>
              <a:spcBef>
                <a:spcPts val="0"/>
              </a:spcBef>
              <a:spcAft>
                <a:spcPts val="80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b)	Identify four UML diagrams. Give a description of each 	diagrams main features and its purpose and state the 	type of diagram from categories given above.</a:t>
            </a:r>
          </a:p>
          <a:p>
            <a:pPr marL="0" marR="0" lvl="0" indent="0" algn="r" defTabSz="914400" rtl="0" eaLnBrk="1" fontAlgn="auto" latinLnBrk="0" hangingPunct="1">
              <a:lnSpc>
                <a:spcPct val="107000"/>
              </a:lnSpc>
              <a:spcBef>
                <a:spcPts val="0"/>
              </a:spcBef>
              <a:spcAft>
                <a:spcPts val="80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[16 Marks]</a:t>
            </a:r>
          </a:p>
          <a:p>
            <a:pPr marL="0" marR="0" lvl="0" indent="0" algn="r" defTabSz="914400" rtl="0" eaLnBrk="1" fontAlgn="auto" latinLnBrk="0" hangingPunct="1">
              <a:lnSpc>
                <a:spcPct val="107000"/>
              </a:lnSpc>
              <a:spcBef>
                <a:spcPts val="0"/>
              </a:spcBef>
              <a:spcAft>
                <a:spcPts val="8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[20 Marks Total]</a:t>
            </a:r>
            <a:endParaRPr kumimoji="0" lang="en-GB" sz="1800" b="0" i="0" u="none"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888926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285B4C1-4740-4D63-8E62-6A506598B0A8}"/>
              </a:ext>
            </a:extLst>
          </p:cNvPr>
          <p:cNvSpPr>
            <a:spLocks noGrp="1"/>
          </p:cNvSpPr>
          <p:nvPr>
            <p:ph type="title"/>
          </p:nvPr>
        </p:nvSpPr>
        <p:spPr>
          <a:xfrm>
            <a:off x="767290" y="1166932"/>
            <a:ext cx="3582073" cy="4279709"/>
          </a:xfrm>
        </p:spPr>
        <p:txBody>
          <a:bodyPr anchor="ctr">
            <a:normAutofit/>
          </a:bodyPr>
          <a:lstStyle/>
          <a:p>
            <a:r>
              <a:rPr lang="en-GB" sz="4800">
                <a:solidFill>
                  <a:schemeClr val="bg1"/>
                </a:solidFill>
              </a:rPr>
              <a:t>Module Learning Outcomes</a:t>
            </a:r>
          </a:p>
        </p:txBody>
      </p:sp>
      <p:sp>
        <p:nvSpPr>
          <p:cNvPr id="3" name="Content Placeholder 2">
            <a:extLst>
              <a:ext uri="{FF2B5EF4-FFF2-40B4-BE49-F238E27FC236}">
                <a16:creationId xmlns:a16="http://schemas.microsoft.com/office/drawing/2014/main" id="{8B4B08F2-EF8B-4E2C-A2B3-69E05F7103D0}"/>
              </a:ext>
            </a:extLst>
          </p:cNvPr>
          <p:cNvSpPr>
            <a:spLocks noGrp="1"/>
          </p:cNvSpPr>
          <p:nvPr>
            <p:ph idx="1"/>
          </p:nvPr>
        </p:nvSpPr>
        <p:spPr>
          <a:xfrm>
            <a:off x="4927252" y="112295"/>
            <a:ext cx="7264747" cy="6745705"/>
          </a:xfrm>
        </p:spPr>
        <p:txBody>
          <a:bodyPr anchor="ctr">
            <a:normAutofit/>
          </a:bodyPr>
          <a:lstStyle/>
          <a:p>
            <a:pPr marL="0" indent="0">
              <a:buNone/>
            </a:pPr>
            <a:r>
              <a:rPr lang="en-GB" sz="1700" b="1" dirty="0"/>
              <a:t>Bold learning outcomes </a:t>
            </a:r>
            <a:r>
              <a:rPr lang="en-GB" sz="1700" dirty="0"/>
              <a:t>are the focus of the exam.</a:t>
            </a:r>
          </a:p>
          <a:p>
            <a:pPr marL="0" indent="0">
              <a:buNone/>
            </a:pPr>
            <a:endParaRPr lang="en-GB" sz="1700" dirty="0"/>
          </a:p>
          <a:p>
            <a:pPr marL="0" indent="0">
              <a:buNone/>
            </a:pPr>
            <a:r>
              <a:rPr lang="en-GB" sz="1700" dirty="0"/>
              <a:t>LO1: Demonstrate understanding of a modern software development lifecycle.</a:t>
            </a:r>
          </a:p>
          <a:p>
            <a:pPr marL="0" indent="0">
              <a:buNone/>
            </a:pPr>
            <a:endParaRPr lang="en-GB" sz="1700" dirty="0"/>
          </a:p>
          <a:p>
            <a:pPr marL="0" indent="0">
              <a:buNone/>
            </a:pPr>
            <a:r>
              <a:rPr lang="en-GB" sz="1700" b="1" dirty="0"/>
              <a:t>LO2: Explain the different techniques supporting modern software engineering methods.</a:t>
            </a:r>
          </a:p>
          <a:p>
            <a:pPr marL="0" indent="0">
              <a:buNone/>
            </a:pPr>
            <a:endParaRPr lang="en-GB" sz="1700" dirty="0"/>
          </a:p>
          <a:p>
            <a:pPr marL="0" indent="0">
              <a:buNone/>
            </a:pPr>
            <a:r>
              <a:rPr lang="en-GB" sz="1700" dirty="0"/>
              <a:t>LO3: Define and analyse systems requirements and needs and specify a system design to deliver these requirements.</a:t>
            </a:r>
          </a:p>
          <a:p>
            <a:pPr marL="0" indent="0">
              <a:buNone/>
            </a:pPr>
            <a:endParaRPr lang="en-GB" sz="1700" dirty="0"/>
          </a:p>
          <a:p>
            <a:pPr marL="0" indent="0">
              <a:buNone/>
            </a:pPr>
            <a:r>
              <a:rPr lang="en-GB" sz="1700" dirty="0"/>
              <a:t>LO4: Apply modern software engineering methods and techniques to a software development project.</a:t>
            </a:r>
          </a:p>
          <a:p>
            <a:pPr marL="0" indent="0">
              <a:buNone/>
            </a:pPr>
            <a:endParaRPr lang="en-GB" sz="1700" b="1" dirty="0"/>
          </a:p>
          <a:p>
            <a:pPr marL="0" indent="0">
              <a:buNone/>
            </a:pPr>
            <a:r>
              <a:rPr lang="en-GB" sz="1700" b="1" dirty="0"/>
              <a:t>LO5: Explain the role of a computing professional in relation to social, ethical and legal issues surrounding projects.</a:t>
            </a:r>
          </a:p>
          <a:p>
            <a:pPr marL="0" indent="0">
              <a:buNone/>
            </a:pPr>
            <a:endParaRPr lang="en-GB" sz="1700" b="1" dirty="0"/>
          </a:p>
          <a:p>
            <a:pPr marL="0" indent="0">
              <a:buNone/>
            </a:pPr>
            <a:r>
              <a:rPr lang="en-GB" sz="1700" b="1" dirty="0"/>
              <a:t>LO6: Consider information security requirements in the development and delivery of software.</a:t>
            </a:r>
          </a:p>
        </p:txBody>
      </p:sp>
    </p:spTree>
    <p:extLst>
      <p:ext uri="{BB962C8B-B14F-4D97-AF65-F5344CB8AC3E}">
        <p14:creationId xmlns:p14="http://schemas.microsoft.com/office/powerpoint/2010/main" val="68857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9BDBE-57DA-4294-A6F4-B468BBB8D5B9}"/>
              </a:ext>
            </a:extLst>
          </p:cNvPr>
          <p:cNvSpPr>
            <a:spLocks noGrp="1"/>
          </p:cNvSpPr>
          <p:nvPr>
            <p:ph type="title"/>
          </p:nvPr>
        </p:nvSpPr>
        <p:spPr/>
        <p:txBody>
          <a:bodyPr/>
          <a:lstStyle/>
          <a:p>
            <a:r>
              <a:rPr lang="en-GB" dirty="0"/>
              <a:t>UML Diagram Types</a:t>
            </a:r>
          </a:p>
        </p:txBody>
      </p:sp>
      <p:sp>
        <p:nvSpPr>
          <p:cNvPr id="3" name="Content Placeholder 2">
            <a:extLst>
              <a:ext uri="{FF2B5EF4-FFF2-40B4-BE49-F238E27FC236}">
                <a16:creationId xmlns:a16="http://schemas.microsoft.com/office/drawing/2014/main" id="{4E76DBE4-3EC8-491B-94B3-A47D56C9DED2}"/>
              </a:ext>
            </a:extLst>
          </p:cNvPr>
          <p:cNvSpPr>
            <a:spLocks noGrp="1"/>
          </p:cNvSpPr>
          <p:nvPr>
            <p:ph idx="1"/>
          </p:nvPr>
        </p:nvSpPr>
        <p:spPr>
          <a:xfrm>
            <a:off x="838200" y="1825625"/>
            <a:ext cx="4166937" cy="4351338"/>
          </a:xfrm>
        </p:spPr>
        <p:txBody>
          <a:bodyPr>
            <a:normAutofit/>
          </a:bodyPr>
          <a:lstStyle/>
          <a:p>
            <a:pPr marL="0" indent="0">
              <a:buNone/>
            </a:pPr>
            <a:r>
              <a:rPr lang="en-GB" dirty="0"/>
              <a:t>Behavioural diagrams define what happens: the functionality of the system.  </a:t>
            </a:r>
          </a:p>
          <a:p>
            <a:pPr marL="0" indent="0">
              <a:buNone/>
            </a:pPr>
            <a:endParaRPr lang="en-GB" dirty="0"/>
          </a:p>
          <a:p>
            <a:pPr marL="0" indent="0">
              <a:buNone/>
            </a:pPr>
            <a:r>
              <a:rPr lang="en-GB" dirty="0"/>
              <a:t>Structural diagrams model the architecture and relationship between components of the system.</a:t>
            </a:r>
          </a:p>
        </p:txBody>
      </p:sp>
      <p:pic>
        <p:nvPicPr>
          <p:cNvPr id="4" name="Picture 3"/>
          <p:cNvPicPr>
            <a:picLocks noChangeAspect="1"/>
          </p:cNvPicPr>
          <p:nvPr/>
        </p:nvPicPr>
        <p:blipFill>
          <a:blip r:embed="rId2"/>
          <a:stretch>
            <a:fillRect/>
          </a:stretch>
        </p:blipFill>
        <p:spPr>
          <a:xfrm>
            <a:off x="5212618" y="1330903"/>
            <a:ext cx="6979382" cy="4196193"/>
          </a:xfrm>
          <a:prstGeom prst="rect">
            <a:avLst/>
          </a:prstGeom>
        </p:spPr>
      </p:pic>
    </p:spTree>
    <p:extLst>
      <p:ext uri="{BB962C8B-B14F-4D97-AF65-F5344CB8AC3E}">
        <p14:creationId xmlns:p14="http://schemas.microsoft.com/office/powerpoint/2010/main" val="2902319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058D5F-BA63-4B9A-BBCD-A49D34F30376}"/>
              </a:ext>
            </a:extLst>
          </p:cNvPr>
          <p:cNvPicPr>
            <a:picLocks noChangeAspect="1"/>
          </p:cNvPicPr>
          <p:nvPr/>
        </p:nvPicPr>
        <p:blipFill>
          <a:blip r:embed="rId2"/>
          <a:stretch>
            <a:fillRect/>
          </a:stretch>
        </p:blipFill>
        <p:spPr>
          <a:xfrm>
            <a:off x="0" y="0"/>
            <a:ext cx="6096528" cy="3429297"/>
          </a:xfrm>
          <a:prstGeom prst="rect">
            <a:avLst/>
          </a:prstGeom>
        </p:spPr>
      </p:pic>
      <p:pic>
        <p:nvPicPr>
          <p:cNvPr id="6" name="Picture 5">
            <a:extLst>
              <a:ext uri="{FF2B5EF4-FFF2-40B4-BE49-F238E27FC236}">
                <a16:creationId xmlns:a16="http://schemas.microsoft.com/office/drawing/2014/main" id="{8CD99C7C-AE50-405B-AA96-3B77B7169B9A}"/>
              </a:ext>
            </a:extLst>
          </p:cNvPr>
          <p:cNvPicPr>
            <a:picLocks noChangeAspect="1"/>
          </p:cNvPicPr>
          <p:nvPr/>
        </p:nvPicPr>
        <p:blipFill>
          <a:blip r:embed="rId3"/>
          <a:stretch>
            <a:fillRect/>
          </a:stretch>
        </p:blipFill>
        <p:spPr>
          <a:xfrm>
            <a:off x="6096000" y="0"/>
            <a:ext cx="6096528" cy="3429297"/>
          </a:xfrm>
          <a:prstGeom prst="rect">
            <a:avLst/>
          </a:prstGeom>
        </p:spPr>
      </p:pic>
      <p:pic>
        <p:nvPicPr>
          <p:cNvPr id="7" name="Picture 6">
            <a:extLst>
              <a:ext uri="{FF2B5EF4-FFF2-40B4-BE49-F238E27FC236}">
                <a16:creationId xmlns:a16="http://schemas.microsoft.com/office/drawing/2014/main" id="{97F4748B-8401-4B94-80A9-A7B3857AC38C}"/>
              </a:ext>
            </a:extLst>
          </p:cNvPr>
          <p:cNvPicPr>
            <a:picLocks noChangeAspect="1"/>
          </p:cNvPicPr>
          <p:nvPr/>
        </p:nvPicPr>
        <p:blipFill>
          <a:blip r:embed="rId4"/>
          <a:stretch>
            <a:fillRect/>
          </a:stretch>
        </p:blipFill>
        <p:spPr>
          <a:xfrm>
            <a:off x="0" y="3428703"/>
            <a:ext cx="6096528" cy="3429297"/>
          </a:xfrm>
          <a:prstGeom prst="rect">
            <a:avLst/>
          </a:prstGeom>
        </p:spPr>
      </p:pic>
      <p:pic>
        <p:nvPicPr>
          <p:cNvPr id="8" name="Picture 7">
            <a:extLst>
              <a:ext uri="{FF2B5EF4-FFF2-40B4-BE49-F238E27FC236}">
                <a16:creationId xmlns:a16="http://schemas.microsoft.com/office/drawing/2014/main" id="{133CB47D-F104-4669-A889-160335BB8489}"/>
              </a:ext>
            </a:extLst>
          </p:cNvPr>
          <p:cNvPicPr>
            <a:picLocks noChangeAspect="1"/>
          </p:cNvPicPr>
          <p:nvPr/>
        </p:nvPicPr>
        <p:blipFill>
          <a:blip r:embed="rId5"/>
          <a:stretch>
            <a:fillRect/>
          </a:stretch>
        </p:blipFill>
        <p:spPr>
          <a:xfrm>
            <a:off x="6095472" y="3375652"/>
            <a:ext cx="6096528" cy="3429297"/>
          </a:xfrm>
          <a:prstGeom prst="rect">
            <a:avLst/>
          </a:prstGeom>
        </p:spPr>
      </p:pic>
    </p:spTree>
    <p:extLst>
      <p:ext uri="{BB962C8B-B14F-4D97-AF65-F5344CB8AC3E}">
        <p14:creationId xmlns:p14="http://schemas.microsoft.com/office/powerpoint/2010/main" val="3991515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AEB1AB5-C4B8-4E9C-8E08-A5D231837C00}"/>
              </a:ext>
            </a:extLst>
          </p:cNvPr>
          <p:cNvSpPr>
            <a:spLocks noGrp="1"/>
          </p:cNvSpPr>
          <p:nvPr>
            <p:ph type="title"/>
          </p:nvPr>
        </p:nvSpPr>
        <p:spPr>
          <a:xfrm>
            <a:off x="742950" y="742951"/>
            <a:ext cx="3476625" cy="4962524"/>
          </a:xfrm>
        </p:spPr>
        <p:txBody>
          <a:bodyPr vert="horz" lIns="91440" tIns="45720" rIns="91440" bIns="45720" rtlCol="0" anchor="ctr">
            <a:normAutofit fontScale="90000"/>
          </a:bodyPr>
          <a:lstStyle/>
          <a:p>
            <a:pPr algn="ctr"/>
            <a:r>
              <a:rPr lang="en-US" sz="3000" kern="1200" dirty="0">
                <a:solidFill>
                  <a:srgbClr val="FFFFFF"/>
                </a:solidFill>
                <a:latin typeface="+mj-lt"/>
                <a:ea typeface="+mj-ea"/>
                <a:cs typeface="+mj-cs"/>
              </a:rPr>
              <a:t>Identify </a:t>
            </a:r>
            <a:r>
              <a:rPr lang="en-US" sz="3000" b="1" kern="1200" dirty="0">
                <a:solidFill>
                  <a:srgbClr val="FF0000"/>
                </a:solidFill>
                <a:highlight>
                  <a:srgbClr val="FFFF00"/>
                </a:highlight>
                <a:latin typeface="+mj-lt"/>
                <a:ea typeface="+mj-ea"/>
                <a:cs typeface="+mj-cs"/>
              </a:rPr>
              <a:t>four</a:t>
            </a:r>
            <a:r>
              <a:rPr lang="en-US" sz="3000" kern="1200" dirty="0">
                <a:solidFill>
                  <a:srgbClr val="FFFFFF"/>
                </a:solidFill>
                <a:latin typeface="+mj-lt"/>
                <a:ea typeface="+mj-ea"/>
                <a:cs typeface="+mj-cs"/>
              </a:rPr>
              <a:t> UML diagrams. Give a description of each 	diagrams main features and its purpose and state the 	type of diagram from categories given above.</a:t>
            </a:r>
            <a:br>
              <a:rPr lang="en-US" sz="3000" kern="1200" dirty="0">
                <a:solidFill>
                  <a:srgbClr val="FFFFFF"/>
                </a:solidFill>
                <a:latin typeface="+mj-lt"/>
                <a:ea typeface="+mj-ea"/>
                <a:cs typeface="+mj-cs"/>
              </a:rPr>
            </a:br>
            <a:br>
              <a:rPr lang="en-US" sz="3000" kern="1200" dirty="0">
                <a:solidFill>
                  <a:srgbClr val="FFFFFF"/>
                </a:solidFill>
                <a:latin typeface="+mj-lt"/>
                <a:ea typeface="+mj-ea"/>
                <a:cs typeface="+mj-cs"/>
              </a:rPr>
            </a:br>
            <a:r>
              <a:rPr lang="en-US" sz="3000" b="1" kern="1200" dirty="0">
                <a:solidFill>
                  <a:srgbClr val="FFFFFF"/>
                </a:solidFill>
                <a:latin typeface="+mj-lt"/>
                <a:ea typeface="+mj-ea"/>
                <a:cs typeface="+mj-cs"/>
              </a:rPr>
              <a:t>[16 Marks]</a:t>
            </a:r>
          </a:p>
        </p:txBody>
      </p:sp>
      <p:pic>
        <p:nvPicPr>
          <p:cNvPr id="2" name="Picture 1">
            <a:extLst>
              <a:ext uri="{FF2B5EF4-FFF2-40B4-BE49-F238E27FC236}">
                <a16:creationId xmlns:a16="http://schemas.microsoft.com/office/drawing/2014/main" id="{143FA5E8-65AB-4B5B-9EAB-67FBECA7E980}"/>
              </a:ext>
            </a:extLst>
          </p:cNvPr>
          <p:cNvPicPr>
            <a:picLocks noChangeAspect="1"/>
          </p:cNvPicPr>
          <p:nvPr/>
        </p:nvPicPr>
        <p:blipFill rotWithShape="1">
          <a:blip r:embed="rId2"/>
          <a:srcRect l="6383" t="3122" r="13870" b="12668"/>
          <a:stretch/>
        </p:blipFill>
        <p:spPr>
          <a:xfrm>
            <a:off x="7829063" y="897428"/>
            <a:ext cx="4119097" cy="2446664"/>
          </a:xfrm>
          <a:prstGeom prst="rect">
            <a:avLst/>
          </a:prstGeom>
        </p:spPr>
      </p:pic>
      <p:sp>
        <p:nvSpPr>
          <p:cNvPr id="16" name="TextBox 15">
            <a:extLst>
              <a:ext uri="{FF2B5EF4-FFF2-40B4-BE49-F238E27FC236}">
                <a16:creationId xmlns:a16="http://schemas.microsoft.com/office/drawing/2014/main" id="{D86ADE2A-F39C-4DCE-A853-BB578EE188DC}"/>
              </a:ext>
            </a:extLst>
          </p:cNvPr>
          <p:cNvSpPr txBox="1"/>
          <p:nvPr/>
        </p:nvSpPr>
        <p:spPr>
          <a:xfrm>
            <a:off x="4930477" y="3224213"/>
            <a:ext cx="6833936" cy="2862322"/>
          </a:xfrm>
          <a:prstGeom prst="rect">
            <a:avLst/>
          </a:prstGeom>
          <a:noFill/>
        </p:spPr>
        <p:txBody>
          <a:bodyPr wrap="square">
            <a:spAutoFit/>
          </a:bodyPr>
          <a:lstStyle/>
          <a:p>
            <a:endParaRPr lang="en-GB" dirty="0"/>
          </a:p>
          <a:p>
            <a:r>
              <a:rPr lang="en-GB" dirty="0"/>
              <a:t>Each use case is an end to end activity that a user or external system may need to complete.</a:t>
            </a:r>
          </a:p>
          <a:p>
            <a:endParaRPr lang="en-GB" dirty="0"/>
          </a:p>
          <a:p>
            <a:r>
              <a:rPr lang="en-GB" dirty="0"/>
              <a:t>Each use case may be composed of a set of actions, services, and functions that can be described in more detail in a corresponding Use Case Description. </a:t>
            </a:r>
          </a:p>
          <a:p>
            <a:endParaRPr lang="en-GB" dirty="0"/>
          </a:p>
          <a:p>
            <a:r>
              <a:rPr lang="en-GB" dirty="0"/>
              <a:t>Use Case diagrams are often supplemented with activity diagrams that provide more details of the processes involved in a use case.</a:t>
            </a:r>
          </a:p>
        </p:txBody>
      </p:sp>
      <p:sp>
        <p:nvSpPr>
          <p:cNvPr id="20" name="TextBox 19">
            <a:extLst>
              <a:ext uri="{FF2B5EF4-FFF2-40B4-BE49-F238E27FC236}">
                <a16:creationId xmlns:a16="http://schemas.microsoft.com/office/drawing/2014/main" id="{58D00623-6FBD-4BE0-A4CD-0E13B2B66A04}"/>
              </a:ext>
            </a:extLst>
          </p:cNvPr>
          <p:cNvSpPr txBox="1"/>
          <p:nvPr/>
        </p:nvSpPr>
        <p:spPr>
          <a:xfrm>
            <a:off x="4930477" y="1309691"/>
            <a:ext cx="2734491" cy="1477328"/>
          </a:xfrm>
          <a:prstGeom prst="rect">
            <a:avLst/>
          </a:prstGeom>
          <a:noFill/>
        </p:spPr>
        <p:txBody>
          <a:bodyPr wrap="square">
            <a:spAutoFit/>
          </a:bodyPr>
          <a:lstStyle/>
          <a:p>
            <a:r>
              <a:rPr lang="en-GB" dirty="0"/>
              <a:t>The use case diagram is a behavioural diagram that model the functionality of a system from the perspective of its users.</a:t>
            </a:r>
          </a:p>
        </p:txBody>
      </p:sp>
    </p:spTree>
    <p:extLst>
      <p:ext uri="{BB962C8B-B14F-4D97-AF65-F5344CB8AC3E}">
        <p14:creationId xmlns:p14="http://schemas.microsoft.com/office/powerpoint/2010/main" val="2140576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77A7D7-3906-4ED7-800C-22DE2639CDC3}"/>
              </a:ext>
            </a:extLst>
          </p:cNvPr>
          <p:cNvPicPr>
            <a:picLocks noChangeAspect="1"/>
          </p:cNvPicPr>
          <p:nvPr/>
        </p:nvPicPr>
        <p:blipFill>
          <a:blip r:embed="rId2"/>
          <a:stretch>
            <a:fillRect/>
          </a:stretch>
        </p:blipFill>
        <p:spPr>
          <a:xfrm>
            <a:off x="5136217" y="333986"/>
            <a:ext cx="5627691" cy="3165576"/>
          </a:xfrm>
          <a:prstGeom prst="rect">
            <a:avLst/>
          </a:prstGeom>
        </p:spPr>
      </p:pic>
      <p:sp>
        <p:nvSpPr>
          <p:cNvPr id="24" name="Rectangle 23">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AEB1AB5-C4B8-4E9C-8E08-A5D231837C00}"/>
              </a:ext>
            </a:extLst>
          </p:cNvPr>
          <p:cNvSpPr>
            <a:spLocks noGrp="1"/>
          </p:cNvSpPr>
          <p:nvPr>
            <p:ph type="title"/>
          </p:nvPr>
        </p:nvSpPr>
        <p:spPr>
          <a:xfrm>
            <a:off x="742950" y="742951"/>
            <a:ext cx="3476625" cy="4962524"/>
          </a:xfrm>
        </p:spPr>
        <p:txBody>
          <a:bodyPr vert="horz" lIns="91440" tIns="45720" rIns="91440" bIns="45720" rtlCol="0" anchor="ctr">
            <a:normAutofit fontScale="90000"/>
          </a:bodyPr>
          <a:lstStyle/>
          <a:p>
            <a:pPr algn="ctr"/>
            <a:r>
              <a:rPr lang="en-US" sz="3000" kern="1200" dirty="0">
                <a:solidFill>
                  <a:srgbClr val="FFFFFF"/>
                </a:solidFill>
                <a:latin typeface="+mj-lt"/>
                <a:ea typeface="+mj-ea"/>
                <a:cs typeface="+mj-cs"/>
              </a:rPr>
              <a:t>Identify </a:t>
            </a:r>
            <a:r>
              <a:rPr lang="en-US" sz="3000" b="1" kern="1200" dirty="0">
                <a:solidFill>
                  <a:srgbClr val="FF0000"/>
                </a:solidFill>
                <a:highlight>
                  <a:srgbClr val="FFFF00"/>
                </a:highlight>
                <a:latin typeface="+mj-lt"/>
                <a:ea typeface="+mj-ea"/>
                <a:cs typeface="+mj-cs"/>
              </a:rPr>
              <a:t>four</a:t>
            </a:r>
            <a:r>
              <a:rPr lang="en-US" sz="3000" kern="1200" dirty="0">
                <a:solidFill>
                  <a:srgbClr val="FFFFFF"/>
                </a:solidFill>
                <a:latin typeface="+mj-lt"/>
                <a:ea typeface="+mj-ea"/>
                <a:cs typeface="+mj-cs"/>
              </a:rPr>
              <a:t> UML diagrams. Give a description of each 	diagrams main features and its purpose and state the 	type of diagram from categories given above.</a:t>
            </a:r>
            <a:br>
              <a:rPr lang="en-US" sz="3000" kern="1200" dirty="0">
                <a:solidFill>
                  <a:srgbClr val="FFFFFF"/>
                </a:solidFill>
                <a:latin typeface="+mj-lt"/>
                <a:ea typeface="+mj-ea"/>
                <a:cs typeface="+mj-cs"/>
              </a:rPr>
            </a:br>
            <a:br>
              <a:rPr lang="en-US" sz="3000" kern="1200" dirty="0">
                <a:solidFill>
                  <a:srgbClr val="FFFFFF"/>
                </a:solidFill>
                <a:latin typeface="+mj-lt"/>
                <a:ea typeface="+mj-ea"/>
                <a:cs typeface="+mj-cs"/>
              </a:rPr>
            </a:br>
            <a:r>
              <a:rPr lang="en-US" sz="3000" b="1" kern="1200" dirty="0">
                <a:solidFill>
                  <a:srgbClr val="FFFFFF"/>
                </a:solidFill>
                <a:latin typeface="+mj-lt"/>
                <a:ea typeface="+mj-ea"/>
                <a:cs typeface="+mj-cs"/>
              </a:rPr>
              <a:t>[12 Marks]</a:t>
            </a:r>
          </a:p>
        </p:txBody>
      </p:sp>
      <p:sp>
        <p:nvSpPr>
          <p:cNvPr id="20" name="TextBox 19">
            <a:extLst>
              <a:ext uri="{FF2B5EF4-FFF2-40B4-BE49-F238E27FC236}">
                <a16:creationId xmlns:a16="http://schemas.microsoft.com/office/drawing/2014/main" id="{58D00623-6FBD-4BE0-A4CD-0E13B2B66A04}"/>
              </a:ext>
            </a:extLst>
          </p:cNvPr>
          <p:cNvSpPr txBox="1"/>
          <p:nvPr/>
        </p:nvSpPr>
        <p:spPr>
          <a:xfrm>
            <a:off x="5136217" y="3499562"/>
            <a:ext cx="6399374" cy="3046988"/>
          </a:xfrm>
          <a:prstGeom prst="rect">
            <a:avLst/>
          </a:prstGeom>
          <a:noFill/>
        </p:spPr>
        <p:txBody>
          <a:bodyPr wrap="square">
            <a:spAutoFit/>
          </a:bodyPr>
          <a:lstStyle/>
          <a:p>
            <a:r>
              <a:rPr lang="en-GB" sz="1600" dirty="0"/>
              <a:t>The Activity Diagram is a behavioural diagram.</a:t>
            </a:r>
          </a:p>
          <a:p>
            <a:endParaRPr lang="en-GB" sz="1600" dirty="0"/>
          </a:p>
          <a:p>
            <a:r>
              <a:rPr lang="en-GB" sz="1600" dirty="0"/>
              <a:t>Paraphrase … Don’t copy paste</a:t>
            </a:r>
          </a:p>
          <a:p>
            <a:endParaRPr lang="en-GB" sz="1600" dirty="0"/>
          </a:p>
          <a:p>
            <a:r>
              <a:rPr lang="en-GB" sz="1600" dirty="0"/>
              <a:t>Activity diagrams break complex activities down into their constituent components. They can accurately depict computational processes involving sequence selection and repetition, the three primary components of any computer program. They can also depict parallel processes. </a:t>
            </a:r>
          </a:p>
          <a:p>
            <a:endParaRPr lang="en-GB" sz="1600" dirty="0"/>
          </a:p>
          <a:p>
            <a:r>
              <a:rPr lang="en-GB" sz="1600" dirty="0"/>
              <a:t>They can be used to visualise the flow of data between different parts of the process and show the flow of control between actors related to the process.</a:t>
            </a:r>
          </a:p>
        </p:txBody>
      </p:sp>
    </p:spTree>
    <p:extLst>
      <p:ext uri="{BB962C8B-B14F-4D97-AF65-F5344CB8AC3E}">
        <p14:creationId xmlns:p14="http://schemas.microsoft.com/office/powerpoint/2010/main" val="174680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77A7D7-3906-4ED7-800C-22DE2639CDC3}"/>
              </a:ext>
            </a:extLst>
          </p:cNvPr>
          <p:cNvPicPr>
            <a:picLocks noChangeAspect="1"/>
          </p:cNvPicPr>
          <p:nvPr/>
        </p:nvPicPr>
        <p:blipFill>
          <a:blip r:embed="rId2"/>
          <a:stretch>
            <a:fillRect/>
          </a:stretch>
        </p:blipFill>
        <p:spPr>
          <a:xfrm>
            <a:off x="5136217" y="333986"/>
            <a:ext cx="5627691" cy="3165576"/>
          </a:xfrm>
          <a:prstGeom prst="rect">
            <a:avLst/>
          </a:prstGeom>
        </p:spPr>
      </p:pic>
      <p:sp>
        <p:nvSpPr>
          <p:cNvPr id="24" name="Rectangle 23">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AEB1AB5-C4B8-4E9C-8E08-A5D231837C00}"/>
              </a:ext>
            </a:extLst>
          </p:cNvPr>
          <p:cNvSpPr>
            <a:spLocks noGrp="1"/>
          </p:cNvSpPr>
          <p:nvPr>
            <p:ph type="title"/>
          </p:nvPr>
        </p:nvSpPr>
        <p:spPr>
          <a:xfrm>
            <a:off x="742950" y="742951"/>
            <a:ext cx="3476625" cy="4962524"/>
          </a:xfrm>
        </p:spPr>
        <p:txBody>
          <a:bodyPr vert="horz" lIns="91440" tIns="45720" rIns="91440" bIns="45720" rtlCol="0" anchor="ctr">
            <a:normAutofit fontScale="90000"/>
          </a:bodyPr>
          <a:lstStyle/>
          <a:p>
            <a:pPr algn="ctr"/>
            <a:r>
              <a:rPr lang="en-US" sz="3000" kern="1200" dirty="0">
                <a:solidFill>
                  <a:srgbClr val="FFFFFF"/>
                </a:solidFill>
                <a:latin typeface="+mj-lt"/>
                <a:ea typeface="+mj-ea"/>
                <a:cs typeface="+mj-cs"/>
              </a:rPr>
              <a:t>Identify </a:t>
            </a:r>
            <a:r>
              <a:rPr lang="en-US" sz="3000" b="1" kern="1200" dirty="0">
                <a:solidFill>
                  <a:srgbClr val="FF0000"/>
                </a:solidFill>
                <a:highlight>
                  <a:srgbClr val="FFFF00"/>
                </a:highlight>
                <a:latin typeface="+mj-lt"/>
                <a:ea typeface="+mj-ea"/>
                <a:cs typeface="+mj-cs"/>
              </a:rPr>
              <a:t>four</a:t>
            </a:r>
            <a:r>
              <a:rPr lang="en-US" sz="3000" kern="1200" dirty="0">
                <a:solidFill>
                  <a:srgbClr val="FFFFFF"/>
                </a:solidFill>
                <a:latin typeface="+mj-lt"/>
                <a:ea typeface="+mj-ea"/>
                <a:cs typeface="+mj-cs"/>
              </a:rPr>
              <a:t> UML diagrams. Give a description of each 	diagrams main features and its purpose and state the 	type of diagram from categories given above.</a:t>
            </a:r>
            <a:br>
              <a:rPr lang="en-US" sz="3000" kern="1200" dirty="0">
                <a:solidFill>
                  <a:srgbClr val="FFFFFF"/>
                </a:solidFill>
                <a:latin typeface="+mj-lt"/>
                <a:ea typeface="+mj-ea"/>
                <a:cs typeface="+mj-cs"/>
              </a:rPr>
            </a:br>
            <a:br>
              <a:rPr lang="en-US" sz="3000" kern="1200" dirty="0">
                <a:solidFill>
                  <a:srgbClr val="FFFFFF"/>
                </a:solidFill>
                <a:latin typeface="+mj-lt"/>
                <a:ea typeface="+mj-ea"/>
                <a:cs typeface="+mj-cs"/>
              </a:rPr>
            </a:br>
            <a:r>
              <a:rPr lang="en-US" sz="3000" b="1" kern="1200" dirty="0">
                <a:solidFill>
                  <a:srgbClr val="FFFFFF"/>
                </a:solidFill>
                <a:latin typeface="+mj-lt"/>
                <a:ea typeface="+mj-ea"/>
                <a:cs typeface="+mj-cs"/>
              </a:rPr>
              <a:t>[12 Marks]</a:t>
            </a:r>
          </a:p>
        </p:txBody>
      </p:sp>
      <p:pic>
        <p:nvPicPr>
          <p:cNvPr id="2" name="Picture 1">
            <a:extLst>
              <a:ext uri="{FF2B5EF4-FFF2-40B4-BE49-F238E27FC236}">
                <a16:creationId xmlns:a16="http://schemas.microsoft.com/office/drawing/2014/main" id="{95689418-0956-43F7-BD87-AC1EC8975F95}"/>
              </a:ext>
            </a:extLst>
          </p:cNvPr>
          <p:cNvPicPr>
            <a:picLocks noChangeAspect="1"/>
          </p:cNvPicPr>
          <p:nvPr/>
        </p:nvPicPr>
        <p:blipFill>
          <a:blip r:embed="rId3"/>
          <a:stretch>
            <a:fillRect/>
          </a:stretch>
        </p:blipFill>
        <p:spPr>
          <a:xfrm>
            <a:off x="5285251" y="3499562"/>
            <a:ext cx="3957835" cy="3042745"/>
          </a:xfrm>
          <a:prstGeom prst="rect">
            <a:avLst/>
          </a:prstGeom>
        </p:spPr>
      </p:pic>
    </p:spTree>
    <p:extLst>
      <p:ext uri="{BB962C8B-B14F-4D97-AF65-F5344CB8AC3E}">
        <p14:creationId xmlns:p14="http://schemas.microsoft.com/office/powerpoint/2010/main" val="31062737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A481-20A0-4FFD-8660-E0BD8333947A}"/>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7B890A72-3605-40E7-8534-F3FB29B33B85}"/>
              </a:ext>
            </a:extLst>
          </p:cNvPr>
          <p:cNvSpPr>
            <a:spLocks noGrp="1"/>
          </p:cNvSpPr>
          <p:nvPr>
            <p:ph sz="half" idx="1"/>
          </p:nvPr>
        </p:nvSpPr>
        <p:spPr/>
        <p:txBody>
          <a:bodyPr>
            <a:normAutofit fontScale="70000" lnSpcReduction="20000"/>
          </a:bodyPr>
          <a:lstStyle/>
          <a:p>
            <a:r>
              <a:rPr lang="en-GB" dirty="0"/>
              <a:t>The lecture material covers everything needed for the exam</a:t>
            </a:r>
          </a:p>
          <a:p>
            <a:endParaRPr lang="en-GB" dirty="0"/>
          </a:p>
          <a:p>
            <a:r>
              <a:rPr lang="en-GB" dirty="0"/>
              <a:t>The exam focusses on 3 learning outcomes.</a:t>
            </a:r>
          </a:p>
          <a:p>
            <a:endParaRPr lang="en-GB" dirty="0"/>
          </a:p>
          <a:p>
            <a:pPr lvl="1"/>
            <a:r>
              <a:rPr lang="en-GB" dirty="0"/>
              <a:t>LO2: Explain the different techniques supporting modern software engineering methods.</a:t>
            </a:r>
          </a:p>
          <a:p>
            <a:pPr lvl="1"/>
            <a:endParaRPr lang="en-GB" dirty="0"/>
          </a:p>
          <a:p>
            <a:pPr lvl="1"/>
            <a:r>
              <a:rPr lang="en-GB" dirty="0"/>
              <a:t>LO5: Explain the role of a computing professional in relation to social, ethical and legal issues surrounding projects.</a:t>
            </a:r>
          </a:p>
          <a:p>
            <a:pPr lvl="1"/>
            <a:endParaRPr lang="en-GB" dirty="0"/>
          </a:p>
          <a:p>
            <a:pPr lvl="1"/>
            <a:r>
              <a:rPr lang="en-GB" dirty="0"/>
              <a:t>LO6: Consider information security requirements in the development and delivery of software.</a:t>
            </a:r>
          </a:p>
          <a:p>
            <a:endParaRPr lang="en-GB" dirty="0"/>
          </a:p>
        </p:txBody>
      </p:sp>
      <p:pic>
        <p:nvPicPr>
          <p:cNvPr id="4" name="Picture 3">
            <a:extLst>
              <a:ext uri="{FF2B5EF4-FFF2-40B4-BE49-F238E27FC236}">
                <a16:creationId xmlns:a16="http://schemas.microsoft.com/office/drawing/2014/main" id="{6B24D6F6-1454-42CF-B441-B760CEDD9D69}"/>
              </a:ext>
            </a:extLst>
          </p:cNvPr>
          <p:cNvPicPr>
            <a:picLocks noChangeAspect="1"/>
          </p:cNvPicPr>
          <p:nvPr/>
        </p:nvPicPr>
        <p:blipFill>
          <a:blip r:embed="rId2"/>
          <a:stretch>
            <a:fillRect/>
          </a:stretch>
        </p:blipFill>
        <p:spPr>
          <a:xfrm>
            <a:off x="5941938" y="825118"/>
            <a:ext cx="6096528" cy="3429297"/>
          </a:xfrm>
          <a:prstGeom prst="rect">
            <a:avLst/>
          </a:prstGeom>
        </p:spPr>
      </p:pic>
    </p:spTree>
    <p:extLst>
      <p:ext uri="{BB962C8B-B14F-4D97-AF65-F5344CB8AC3E}">
        <p14:creationId xmlns:p14="http://schemas.microsoft.com/office/powerpoint/2010/main" val="1969494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3F93D3-A2E9-4745-990D-31CE898DBE1A}"/>
              </a:ext>
            </a:extLst>
          </p:cNvPr>
          <p:cNvSpPr>
            <a:spLocks noGrp="1"/>
          </p:cNvSpPr>
          <p:nvPr>
            <p:ph type="title"/>
          </p:nvPr>
        </p:nvSpPr>
        <p:spPr>
          <a:xfrm>
            <a:off x="762000" y="559678"/>
            <a:ext cx="3567915" cy="4952492"/>
          </a:xfrm>
        </p:spPr>
        <p:txBody>
          <a:bodyPr>
            <a:normAutofit/>
          </a:bodyPr>
          <a:lstStyle/>
          <a:p>
            <a:r>
              <a:rPr lang="en-GB">
                <a:solidFill>
                  <a:schemeClr val="bg1"/>
                </a:solidFill>
              </a:rPr>
              <a:t>Exam</a:t>
            </a: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6B94671-8724-4F85-BD56-FF42F91125E6}"/>
              </a:ext>
            </a:extLst>
          </p:cNvPr>
          <p:cNvGraphicFramePr>
            <a:graphicFrameLocks noGrp="1"/>
          </p:cNvGraphicFramePr>
          <p:nvPr>
            <p:ph idx="1"/>
            <p:extLst>
              <p:ext uri="{D42A27DB-BD31-4B8C-83A1-F6EECF244321}">
                <p14:modId xmlns:p14="http://schemas.microsoft.com/office/powerpoint/2010/main" val="1353594004"/>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612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914" y="1095837"/>
            <a:ext cx="7721601" cy="5262979"/>
          </a:xfrm>
          <a:prstGeom prst="rect">
            <a:avLst/>
          </a:prstGeom>
        </p:spPr>
        <p:txBody>
          <a:bodyPr wrap="square">
            <a:spAutoFit/>
          </a:bodyPr>
          <a:lstStyle/>
          <a:p>
            <a:endParaRPr lang="en-GB" sz="1200" dirty="0">
              <a:solidFill>
                <a:srgbClr val="000000"/>
              </a:solidFill>
              <a:latin typeface="Calibri" panose="020F0502020204030204" pitchFamily="34" charset="0"/>
            </a:endParaRPr>
          </a:p>
          <a:p>
            <a:pPr marL="457200" indent="-457200">
              <a:buFont typeface="Arial" panose="020B0604020202020204" pitchFamily="34" charset="0"/>
              <a:buChar char="•"/>
            </a:pPr>
            <a:r>
              <a:rPr lang="en-GB" sz="2800" dirty="0">
                <a:latin typeface="Calibri" panose="020F0502020204030204" pitchFamily="34" charset="0"/>
              </a:rPr>
              <a:t>Answer all 4 questions</a:t>
            </a:r>
          </a:p>
          <a:p>
            <a:pPr marL="914400" lvl="1" indent="-457200">
              <a:buFont typeface="Arial" panose="020B0604020202020204" pitchFamily="34" charset="0"/>
              <a:buChar char="•"/>
            </a:pPr>
            <a:r>
              <a:rPr lang="en-GB" sz="2400" dirty="0">
                <a:latin typeface="Calibri" panose="020F0502020204030204" pitchFamily="34" charset="0"/>
              </a:rPr>
              <a:t>Read </a:t>
            </a:r>
            <a:r>
              <a:rPr lang="en-GB" sz="2400" b="1" dirty="0">
                <a:latin typeface="Calibri" panose="020F0502020204030204" pitchFamily="34" charset="0"/>
              </a:rPr>
              <a:t>all of them </a:t>
            </a:r>
            <a:r>
              <a:rPr lang="en-GB" sz="2400" dirty="0">
                <a:latin typeface="Calibri" panose="020F0502020204030204" pitchFamily="34" charset="0"/>
              </a:rPr>
              <a:t>first before you choose</a:t>
            </a:r>
          </a:p>
          <a:p>
            <a:pPr marL="914400" lvl="1" indent="-457200">
              <a:buFont typeface="Arial" panose="020B0604020202020204" pitchFamily="34" charset="0"/>
              <a:buChar char="•"/>
            </a:pPr>
            <a:r>
              <a:rPr lang="en-GB" sz="2400" dirty="0">
                <a:latin typeface="Calibri" panose="020F0502020204030204" pitchFamily="34" charset="0"/>
              </a:rPr>
              <a:t>Start with your best one  </a:t>
            </a:r>
          </a:p>
          <a:p>
            <a:pPr marL="914400" lvl="1" indent="-457200">
              <a:buFont typeface="Arial" panose="020B0604020202020204" pitchFamily="34" charset="0"/>
              <a:buChar char="•"/>
            </a:pPr>
            <a:endParaRPr lang="en-GB" sz="2400" dirty="0">
              <a:latin typeface="Calibri" panose="020F0502020204030204" pitchFamily="34" charset="0"/>
            </a:endParaRPr>
          </a:p>
          <a:p>
            <a:pPr marL="457200" indent="-457200">
              <a:buFont typeface="Arial" panose="020B0604020202020204" pitchFamily="34" charset="0"/>
              <a:buChar char="•"/>
            </a:pPr>
            <a:r>
              <a:rPr lang="en-GB" sz="2800" dirty="0">
                <a:latin typeface="Calibri" panose="020F0502020204030204" pitchFamily="34" charset="0"/>
              </a:rPr>
              <a:t>Answer the question !</a:t>
            </a:r>
          </a:p>
          <a:p>
            <a:pPr marL="914400" lvl="1" indent="-457200">
              <a:buFont typeface="Arial" panose="020B0604020202020204" pitchFamily="34" charset="0"/>
              <a:buChar char="•"/>
            </a:pPr>
            <a:r>
              <a:rPr lang="en-GB" sz="2400" dirty="0">
                <a:latin typeface="Calibri" panose="020F0502020204030204" pitchFamily="34" charset="0"/>
              </a:rPr>
              <a:t>Don’t waste time writing things you know that are not relevant to the question! </a:t>
            </a:r>
          </a:p>
          <a:p>
            <a:pPr marL="914400" lvl="1" indent="-457200">
              <a:buFont typeface="Arial" panose="020B0604020202020204" pitchFamily="34" charset="0"/>
              <a:buChar char="•"/>
            </a:pPr>
            <a:r>
              <a:rPr lang="en-GB" sz="2400" dirty="0">
                <a:latin typeface="Calibri" panose="020F0502020204030204" pitchFamily="34" charset="0"/>
              </a:rPr>
              <a:t>Make sure you answer everything that is asked</a:t>
            </a:r>
          </a:p>
          <a:p>
            <a:pPr marL="914400" lvl="1" indent="-457200">
              <a:buFont typeface="Arial" panose="020B0604020202020204" pitchFamily="34" charset="0"/>
              <a:buChar char="•"/>
            </a:pPr>
            <a:endParaRPr lang="en-GB" sz="2400" dirty="0">
              <a:latin typeface="Calibri" panose="020F0502020204030204" pitchFamily="34" charset="0"/>
            </a:endParaRPr>
          </a:p>
          <a:p>
            <a:pPr marL="457200" indent="-457200">
              <a:buFont typeface="Arial" panose="020B0604020202020204" pitchFamily="34" charset="0"/>
              <a:buChar char="•"/>
            </a:pPr>
            <a:r>
              <a:rPr lang="en-GB" sz="2800" dirty="0">
                <a:latin typeface="Calibri" panose="020F0502020204030204" pitchFamily="34" charset="0"/>
              </a:rPr>
              <a:t>Look out for key words: </a:t>
            </a:r>
          </a:p>
          <a:p>
            <a:pPr marL="800100" lvl="1" indent="-342900">
              <a:buFont typeface="Arial" panose="020B0604020202020204" pitchFamily="34" charset="0"/>
              <a:buChar char="•"/>
            </a:pPr>
            <a:r>
              <a:rPr lang="en-GB" sz="2400" dirty="0">
                <a:latin typeface="Calibri" panose="020F0502020204030204" pitchFamily="34" charset="0"/>
              </a:rPr>
              <a:t>Compare, contrast </a:t>
            </a:r>
          </a:p>
          <a:p>
            <a:pPr marL="800100" lvl="1" indent="-342900">
              <a:buFont typeface="Arial" panose="020B0604020202020204" pitchFamily="34" charset="0"/>
              <a:buChar char="•"/>
            </a:pPr>
            <a:r>
              <a:rPr lang="en-GB" sz="2400" dirty="0">
                <a:latin typeface="Calibri" panose="020F0502020204030204" pitchFamily="34" charset="0"/>
              </a:rPr>
              <a:t>Define (brief, exact): Describe (longer) </a:t>
            </a:r>
          </a:p>
          <a:p>
            <a:pPr marL="800100" lvl="1" indent="-342900">
              <a:buFont typeface="Arial" panose="020B0604020202020204" pitchFamily="34" charset="0"/>
              <a:buChar char="•"/>
            </a:pPr>
            <a:r>
              <a:rPr lang="en-GB" sz="2400" b="1" dirty="0">
                <a:latin typeface="Calibri" panose="020F0502020204030204" pitchFamily="34" charset="0"/>
              </a:rPr>
              <a:t>Look at the available marks</a:t>
            </a:r>
          </a:p>
        </p:txBody>
      </p:sp>
      <p:sp>
        <p:nvSpPr>
          <p:cNvPr id="3" name="Rectangle 2"/>
          <p:cNvSpPr/>
          <p:nvPr/>
        </p:nvSpPr>
        <p:spPr>
          <a:xfrm>
            <a:off x="531203" y="268906"/>
            <a:ext cx="3980577" cy="646331"/>
          </a:xfrm>
          <a:prstGeom prst="rect">
            <a:avLst/>
          </a:prstGeom>
        </p:spPr>
        <p:txBody>
          <a:bodyPr wrap="none">
            <a:spAutoFit/>
          </a:bodyPr>
          <a:lstStyle/>
          <a:p>
            <a:r>
              <a:rPr lang="en-GB" sz="3600" b="1" kern="0" dirty="0">
                <a:solidFill>
                  <a:srgbClr val="FF0000"/>
                </a:solidFill>
                <a:latin typeface="Arial"/>
                <a:ea typeface="+mj-ea"/>
                <a:cs typeface="Arial"/>
              </a:rPr>
              <a:t>Exam Technique </a:t>
            </a:r>
          </a:p>
        </p:txBody>
      </p:sp>
      <p:pic>
        <p:nvPicPr>
          <p:cNvPr id="4" name="Picture 3">
            <a:extLst>
              <a:ext uri="{FF2B5EF4-FFF2-40B4-BE49-F238E27FC236}">
                <a16:creationId xmlns:a16="http://schemas.microsoft.com/office/drawing/2014/main" id="{F851840A-E015-4C80-BA11-686C075B64CB}"/>
              </a:ext>
            </a:extLst>
          </p:cNvPr>
          <p:cNvPicPr>
            <a:picLocks noChangeAspect="1"/>
          </p:cNvPicPr>
          <p:nvPr/>
        </p:nvPicPr>
        <p:blipFill>
          <a:blip r:embed="rId2"/>
          <a:stretch>
            <a:fillRect/>
          </a:stretch>
        </p:blipFill>
        <p:spPr>
          <a:xfrm>
            <a:off x="8142515" y="1095837"/>
            <a:ext cx="2867025" cy="1590675"/>
          </a:xfrm>
          <a:prstGeom prst="rect">
            <a:avLst/>
          </a:prstGeom>
        </p:spPr>
      </p:pic>
      <p:sp>
        <p:nvSpPr>
          <p:cNvPr id="6" name="TextBox 5">
            <a:extLst>
              <a:ext uri="{FF2B5EF4-FFF2-40B4-BE49-F238E27FC236}">
                <a16:creationId xmlns:a16="http://schemas.microsoft.com/office/drawing/2014/main" id="{E2B35120-1FEB-4558-B522-5F22053DAC7A}"/>
              </a:ext>
            </a:extLst>
          </p:cNvPr>
          <p:cNvSpPr txBox="1"/>
          <p:nvPr/>
        </p:nvSpPr>
        <p:spPr>
          <a:xfrm>
            <a:off x="8432800" y="2686512"/>
            <a:ext cx="3338286" cy="3970318"/>
          </a:xfrm>
          <a:prstGeom prst="rect">
            <a:avLst/>
          </a:prstGeom>
          <a:noFill/>
        </p:spPr>
        <p:txBody>
          <a:bodyPr wrap="square">
            <a:spAutoFit/>
          </a:bodyPr>
          <a:lstStyle/>
          <a:p>
            <a:r>
              <a:rPr lang="en-GB" sz="1800" dirty="0">
                <a:latin typeface="Calibri" panose="020F0502020204030204" pitchFamily="34" charset="0"/>
              </a:rPr>
              <a:t>Although the exam is open book your submission will automatically be checked by Turnitin for originality.</a:t>
            </a:r>
          </a:p>
          <a:p>
            <a:endParaRPr lang="en-GB" dirty="0">
              <a:latin typeface="Calibri" panose="020F0502020204030204" pitchFamily="34" charset="0"/>
            </a:endParaRPr>
          </a:p>
          <a:p>
            <a:r>
              <a:rPr lang="en-GB" b="1" dirty="0">
                <a:latin typeface="Calibri" panose="020F0502020204030204" pitchFamily="34" charset="0"/>
              </a:rPr>
              <a:t>Do not </a:t>
            </a:r>
            <a:r>
              <a:rPr lang="en-GB" dirty="0">
                <a:latin typeface="Calibri" panose="020F0502020204030204" pitchFamily="34" charset="0"/>
              </a:rPr>
              <a:t>be tempted to simply paste answers from online sources</a:t>
            </a:r>
          </a:p>
          <a:p>
            <a:endParaRPr lang="en-GB" dirty="0">
              <a:latin typeface="Calibri" panose="020F0502020204030204" pitchFamily="34" charset="0"/>
            </a:endParaRPr>
          </a:p>
          <a:p>
            <a:r>
              <a:rPr lang="en-GB" dirty="0">
                <a:latin typeface="Calibri" panose="020F0502020204030204" pitchFamily="34" charset="0"/>
              </a:rPr>
              <a:t>Submissions suspected of plagiarism will be forwarded to the academic conduct officer</a:t>
            </a:r>
          </a:p>
          <a:p>
            <a:endParaRPr lang="en-GB" dirty="0">
              <a:latin typeface="Calibri" panose="020F0502020204030204" pitchFamily="34" charset="0"/>
            </a:endParaRPr>
          </a:p>
          <a:p>
            <a:endParaRPr lang="en-GB" dirty="0"/>
          </a:p>
        </p:txBody>
      </p:sp>
    </p:spTree>
    <p:extLst>
      <p:ext uri="{BB962C8B-B14F-4D97-AF65-F5344CB8AC3E}">
        <p14:creationId xmlns:p14="http://schemas.microsoft.com/office/powerpoint/2010/main" val="311916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F2F6-417D-45E6-901A-A923E30C9AF1}"/>
              </a:ext>
            </a:extLst>
          </p:cNvPr>
          <p:cNvSpPr>
            <a:spLocks noGrp="1"/>
          </p:cNvSpPr>
          <p:nvPr>
            <p:ph type="title"/>
          </p:nvPr>
        </p:nvSpPr>
        <p:spPr/>
        <p:txBody>
          <a:bodyPr/>
          <a:lstStyle/>
          <a:p>
            <a:r>
              <a:rPr lang="en-GB" dirty="0"/>
              <a:t>Module Map</a:t>
            </a:r>
          </a:p>
        </p:txBody>
      </p:sp>
      <p:pic>
        <p:nvPicPr>
          <p:cNvPr id="4" name="Content Placeholder 3">
            <a:extLst>
              <a:ext uri="{FF2B5EF4-FFF2-40B4-BE49-F238E27FC236}">
                <a16:creationId xmlns:a16="http://schemas.microsoft.com/office/drawing/2014/main" id="{F26B0492-F111-4C76-89BC-9E89B19BC4EB}"/>
              </a:ext>
            </a:extLst>
          </p:cNvPr>
          <p:cNvPicPr>
            <a:picLocks noGrp="1" noChangeAspect="1"/>
          </p:cNvPicPr>
          <p:nvPr>
            <p:ph idx="1"/>
          </p:nvPr>
        </p:nvPicPr>
        <p:blipFill>
          <a:blip r:embed="rId2"/>
          <a:stretch>
            <a:fillRect/>
          </a:stretch>
        </p:blipFill>
        <p:spPr>
          <a:xfrm>
            <a:off x="3920160" y="1207625"/>
            <a:ext cx="8271840" cy="5497975"/>
          </a:xfrm>
          <a:prstGeom prst="rect">
            <a:avLst/>
          </a:prstGeom>
        </p:spPr>
      </p:pic>
      <p:sp>
        <p:nvSpPr>
          <p:cNvPr id="9" name="TextBox 8">
            <a:extLst>
              <a:ext uri="{FF2B5EF4-FFF2-40B4-BE49-F238E27FC236}">
                <a16:creationId xmlns:a16="http://schemas.microsoft.com/office/drawing/2014/main" id="{1699D765-7BEF-47D9-B0B7-5CF503E75800}"/>
              </a:ext>
            </a:extLst>
          </p:cNvPr>
          <p:cNvSpPr txBox="1"/>
          <p:nvPr/>
        </p:nvSpPr>
        <p:spPr>
          <a:xfrm>
            <a:off x="380010" y="2602499"/>
            <a:ext cx="4325257" cy="3139321"/>
          </a:xfrm>
          <a:prstGeom prst="rect">
            <a:avLst/>
          </a:prstGeom>
          <a:noFill/>
        </p:spPr>
        <p:txBody>
          <a:bodyPr wrap="square">
            <a:spAutoFit/>
          </a:bodyPr>
          <a:lstStyle/>
          <a:p>
            <a:r>
              <a:rPr lang="en-GB" dirty="0"/>
              <a:t>Example questions are available on Moodle covering topics from the three learning outcomes.</a:t>
            </a:r>
          </a:p>
          <a:p>
            <a:endParaRPr lang="en-GB" dirty="0"/>
          </a:p>
          <a:p>
            <a:r>
              <a:rPr lang="en-GB" dirty="0"/>
              <a:t>This talk covers some of the topics from LO2 that were delivered earlier in the Module</a:t>
            </a:r>
          </a:p>
          <a:p>
            <a:endParaRPr lang="en-GB" dirty="0"/>
          </a:p>
          <a:p>
            <a:r>
              <a:rPr lang="en-GB" dirty="0"/>
              <a:t>Note that the exam could contain questions on anything covered in the module but the emphasis is on Learning Outcomes 2, 5 &amp; 6</a:t>
            </a:r>
          </a:p>
          <a:p>
            <a:endParaRPr lang="en-GB" dirty="0"/>
          </a:p>
        </p:txBody>
      </p:sp>
    </p:spTree>
    <p:extLst>
      <p:ext uri="{BB962C8B-B14F-4D97-AF65-F5344CB8AC3E}">
        <p14:creationId xmlns:p14="http://schemas.microsoft.com/office/powerpoint/2010/main" val="448016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3A610E1-FC40-448C-AC95-A429E1641FC7}"/>
              </a:ext>
            </a:extLst>
          </p:cNvPr>
          <p:cNvGraphicFramePr>
            <a:graphicFrameLocks noGrp="1"/>
          </p:cNvGraphicFramePr>
          <p:nvPr>
            <p:extLst>
              <p:ext uri="{D42A27DB-BD31-4B8C-83A1-F6EECF244321}">
                <p14:modId xmlns:p14="http://schemas.microsoft.com/office/powerpoint/2010/main" val="1567307178"/>
              </p:ext>
            </p:extLst>
          </p:nvPr>
        </p:nvGraphicFramePr>
        <p:xfrm>
          <a:off x="824009" y="191862"/>
          <a:ext cx="3617362" cy="6567144"/>
        </p:xfrm>
        <a:graphic>
          <a:graphicData uri="http://schemas.openxmlformats.org/drawingml/2006/table">
            <a:tbl>
              <a:tblPr/>
              <a:tblGrid>
                <a:gridCol w="3617362">
                  <a:extLst>
                    <a:ext uri="{9D8B030D-6E8A-4147-A177-3AD203B41FA5}">
                      <a16:colId xmlns:a16="http://schemas.microsoft.com/office/drawing/2014/main" val="4122398493"/>
                    </a:ext>
                  </a:extLst>
                </a:gridCol>
              </a:tblGrid>
              <a:tr h="188341">
                <a:tc>
                  <a:txBody>
                    <a:bodyPr/>
                    <a:lstStyle/>
                    <a:p>
                      <a:r>
                        <a:rPr lang="en-GB" sz="1600" b="1">
                          <a:effectLst/>
                        </a:rPr>
                        <a:t>Lectures</a:t>
                      </a:r>
                    </a:p>
                  </a:txBody>
                  <a:tcPr marL="35179" marR="35179" marT="16236" marB="16236" anchor="ctr">
                    <a:lnL>
                      <a:noFill/>
                    </a:lnL>
                    <a:lnR>
                      <a:noFill/>
                    </a:lnR>
                    <a:lnT>
                      <a:noFill/>
                    </a:lnT>
                    <a:lnB>
                      <a:noFill/>
                    </a:lnB>
                  </a:tcPr>
                </a:tc>
                <a:extLst>
                  <a:ext uri="{0D108BD9-81ED-4DB2-BD59-A6C34878D82A}">
                    <a16:rowId xmlns:a16="http://schemas.microsoft.com/office/drawing/2014/main" val="1450914832"/>
                  </a:ext>
                </a:extLst>
              </a:tr>
              <a:tr h="344210">
                <a:tc>
                  <a:txBody>
                    <a:bodyPr/>
                    <a:lstStyle/>
                    <a:p>
                      <a:r>
                        <a:rPr lang="en-GB" sz="1600" u="none" strike="noStrike" dirty="0">
                          <a:effectLst/>
                          <a:hlinkClick r:id="rId2"/>
                        </a:rPr>
                        <a:t>Lecture 01: Introduction to the Module</a:t>
                      </a:r>
                      <a:endParaRPr lang="en-GB" sz="1600" u="none" strike="noStrike" dirty="0">
                        <a:effectLst/>
                      </a:endParaRPr>
                    </a:p>
                    <a:p>
                      <a:br>
                        <a:rPr lang="en-GB" sz="1600" dirty="0">
                          <a:effectLst/>
                        </a:rPr>
                      </a:br>
                      <a:r>
                        <a:rPr lang="en-GB" sz="1600" u="none" strike="noStrike" dirty="0">
                          <a:effectLst/>
                          <a:hlinkClick r:id="rId3"/>
                        </a:rPr>
                        <a:t>Lecture 02: Scrum and Team Forming</a:t>
                      </a:r>
                      <a:endParaRPr lang="en-GB" sz="1600" u="none" strike="noStrike" dirty="0">
                        <a:effectLst/>
                      </a:endParaRPr>
                    </a:p>
                    <a:p>
                      <a:endParaRPr lang="en-GB" sz="1600" dirty="0">
                        <a:effectLst/>
                      </a:endParaRPr>
                    </a:p>
                  </a:txBody>
                  <a:tcPr marL="35179" marR="35179" marT="16236" marB="16236" anchor="ctr">
                    <a:lnL>
                      <a:noFill/>
                    </a:lnL>
                    <a:lnR>
                      <a:noFill/>
                    </a:lnR>
                    <a:lnT>
                      <a:noFill/>
                    </a:lnT>
                    <a:lnB>
                      <a:noFill/>
                    </a:lnB>
                  </a:tcPr>
                </a:tc>
                <a:extLst>
                  <a:ext uri="{0D108BD9-81ED-4DB2-BD59-A6C34878D82A}">
                    <a16:rowId xmlns:a16="http://schemas.microsoft.com/office/drawing/2014/main" val="1039420741"/>
                  </a:ext>
                </a:extLst>
              </a:tr>
              <a:tr h="344210">
                <a:tc>
                  <a:txBody>
                    <a:bodyPr/>
                    <a:lstStyle/>
                    <a:p>
                      <a:r>
                        <a:rPr lang="en-GB" sz="1600" u="none" strike="noStrike" dirty="0">
                          <a:effectLst/>
                          <a:hlinkClick r:id="rId4"/>
                        </a:rPr>
                        <a:t>Lecture 03: Version Control and Git</a:t>
                      </a:r>
                      <a:endParaRPr lang="en-GB" sz="1600" u="none" strike="noStrike" dirty="0">
                        <a:effectLst/>
                      </a:endParaRPr>
                    </a:p>
                    <a:p>
                      <a:br>
                        <a:rPr lang="en-GB" sz="1600" dirty="0">
                          <a:effectLst/>
                        </a:rPr>
                      </a:br>
                      <a:r>
                        <a:rPr lang="en-GB" sz="1600" u="none" strike="noStrike" dirty="0">
                          <a:effectLst/>
                          <a:hlinkClick r:id="rId5"/>
                        </a:rPr>
                        <a:t>Lecture 04: Lean Software Development</a:t>
                      </a:r>
                      <a:endParaRPr lang="en-GB" sz="1600" dirty="0">
                        <a:effectLst/>
                      </a:endParaRPr>
                    </a:p>
                  </a:txBody>
                  <a:tcPr marL="35179" marR="35179" marT="16236" marB="16236" anchor="ctr">
                    <a:lnL>
                      <a:noFill/>
                    </a:lnL>
                    <a:lnR>
                      <a:noFill/>
                    </a:lnR>
                    <a:lnT>
                      <a:noFill/>
                    </a:lnT>
                    <a:lnB>
                      <a:noFill/>
                    </a:lnB>
                  </a:tcPr>
                </a:tc>
                <a:extLst>
                  <a:ext uri="{0D108BD9-81ED-4DB2-BD59-A6C34878D82A}">
                    <a16:rowId xmlns:a16="http://schemas.microsoft.com/office/drawing/2014/main" val="484797523"/>
                  </a:ext>
                </a:extLst>
              </a:tr>
              <a:tr h="205340">
                <a:tc>
                  <a:txBody>
                    <a:bodyPr/>
                    <a:lstStyle/>
                    <a:p>
                      <a:endParaRPr lang="en-GB" sz="1600" u="none" strike="noStrike" dirty="0">
                        <a:effectLst/>
                        <a:hlinkClick r:id="rId6"/>
                      </a:endParaRPr>
                    </a:p>
                    <a:p>
                      <a:r>
                        <a:rPr lang="en-GB" sz="1600" u="none" strike="noStrike" dirty="0">
                          <a:effectLst/>
                          <a:hlinkClick r:id="rId6"/>
                        </a:rPr>
                        <a:t>Lecture 05: Modern Software Development</a:t>
                      </a:r>
                      <a:endParaRPr lang="en-GB" sz="1600" u="none" strike="noStrike" dirty="0">
                        <a:effectLst/>
                      </a:endParaRPr>
                    </a:p>
                    <a:p>
                      <a:br>
                        <a:rPr lang="en-GB" sz="1600" dirty="0">
                          <a:effectLst/>
                        </a:rPr>
                      </a:br>
                      <a:r>
                        <a:rPr lang="en-GB" sz="1600" u="none" strike="noStrike" dirty="0">
                          <a:effectLst/>
                          <a:hlinkClick r:id="rId7"/>
                        </a:rPr>
                        <a:t>Lecture 06: Three Ways of DevOps</a:t>
                      </a:r>
                      <a:endParaRPr lang="en-GB" sz="1600" dirty="0">
                        <a:effectLst/>
                      </a:endParaRPr>
                    </a:p>
                  </a:txBody>
                  <a:tcPr marL="35179" marR="35179" marT="16236" marB="16236" anchor="ctr">
                    <a:lnL>
                      <a:noFill/>
                    </a:lnL>
                    <a:lnR>
                      <a:noFill/>
                    </a:lnR>
                    <a:lnT>
                      <a:noFill/>
                    </a:lnT>
                    <a:lnB>
                      <a:noFill/>
                    </a:lnB>
                  </a:tcPr>
                </a:tc>
                <a:extLst>
                  <a:ext uri="{0D108BD9-81ED-4DB2-BD59-A6C34878D82A}">
                    <a16:rowId xmlns:a16="http://schemas.microsoft.com/office/drawing/2014/main" val="1254453319"/>
                  </a:ext>
                </a:extLst>
              </a:tr>
              <a:tr h="266276">
                <a:tc>
                  <a:txBody>
                    <a:bodyPr/>
                    <a:lstStyle/>
                    <a:p>
                      <a:endParaRPr lang="en-GB" sz="1600" u="none" strike="noStrike" dirty="0">
                        <a:effectLst/>
                        <a:hlinkClick r:id="rId8"/>
                      </a:endParaRPr>
                    </a:p>
                    <a:p>
                      <a:r>
                        <a:rPr lang="en-GB" sz="1600" u="none" strike="noStrike" dirty="0">
                          <a:effectLst/>
                          <a:hlinkClick r:id="rId8"/>
                        </a:rPr>
                        <a:t>Lecture 07: The First Way of DevOps – Flow</a:t>
                      </a:r>
                      <a:endParaRPr lang="en-GB" sz="1600" u="none" strike="noStrike" dirty="0">
                        <a:effectLst/>
                      </a:endParaRPr>
                    </a:p>
                    <a:p>
                      <a:br>
                        <a:rPr lang="en-GB" sz="1600" dirty="0">
                          <a:effectLst/>
                        </a:rPr>
                      </a:br>
                      <a:r>
                        <a:rPr lang="en-GB" sz="1600" u="none" strike="noStrike" dirty="0">
                          <a:effectLst/>
                          <a:hlinkClick r:id="rId9"/>
                        </a:rPr>
                        <a:t>Lecture 08: Kanban</a:t>
                      </a:r>
                      <a:endParaRPr lang="en-GB" sz="1600" dirty="0">
                        <a:effectLst/>
                      </a:endParaRPr>
                    </a:p>
                  </a:txBody>
                  <a:tcPr marL="35179" marR="35179" marT="16236" marB="16236" anchor="ctr">
                    <a:lnL>
                      <a:noFill/>
                    </a:lnL>
                    <a:lnR>
                      <a:noFill/>
                    </a:lnR>
                    <a:lnT>
                      <a:noFill/>
                    </a:lnT>
                    <a:lnB>
                      <a:noFill/>
                    </a:lnB>
                  </a:tcPr>
                </a:tc>
                <a:extLst>
                  <a:ext uri="{0D108BD9-81ED-4DB2-BD59-A6C34878D82A}">
                    <a16:rowId xmlns:a16="http://schemas.microsoft.com/office/drawing/2014/main" val="1798827193"/>
                  </a:ext>
                </a:extLst>
              </a:tr>
              <a:tr h="344210">
                <a:tc>
                  <a:txBody>
                    <a:bodyPr/>
                    <a:lstStyle/>
                    <a:p>
                      <a:endParaRPr lang="en-GB" sz="1600" u="none" strike="noStrike" dirty="0">
                        <a:effectLst/>
                        <a:hlinkClick r:id="rId10"/>
                      </a:endParaRPr>
                    </a:p>
                    <a:p>
                      <a:r>
                        <a:rPr lang="en-GB" sz="1600" u="none" strike="noStrike" dirty="0">
                          <a:effectLst/>
                          <a:hlinkClick r:id="rId10"/>
                        </a:rPr>
                        <a:t>Lecture 09: Requirements Gathering</a:t>
                      </a:r>
                      <a:endParaRPr lang="en-GB" sz="1600" u="none" strike="noStrike" dirty="0">
                        <a:effectLst/>
                      </a:endParaRPr>
                    </a:p>
                    <a:p>
                      <a:br>
                        <a:rPr lang="en-GB" sz="1600" dirty="0">
                          <a:effectLst/>
                        </a:rPr>
                      </a:br>
                      <a:r>
                        <a:rPr lang="en-GB" sz="1600" u="none" strike="noStrike" dirty="0">
                          <a:effectLst/>
                          <a:hlinkClick r:id="rId11"/>
                        </a:rPr>
                        <a:t>Lecture 10: User Stories and Use Cases</a:t>
                      </a:r>
                      <a:endParaRPr lang="en-GB" sz="1600" dirty="0">
                        <a:effectLst/>
                      </a:endParaRPr>
                    </a:p>
                  </a:txBody>
                  <a:tcPr marL="35179" marR="35179" marT="16236" marB="16236" anchor="ctr">
                    <a:lnL>
                      <a:noFill/>
                    </a:lnL>
                    <a:lnR>
                      <a:noFill/>
                    </a:lnR>
                    <a:lnT>
                      <a:noFill/>
                    </a:lnT>
                    <a:lnB>
                      <a:noFill/>
                    </a:lnB>
                  </a:tcPr>
                </a:tc>
                <a:extLst>
                  <a:ext uri="{0D108BD9-81ED-4DB2-BD59-A6C34878D82A}">
                    <a16:rowId xmlns:a16="http://schemas.microsoft.com/office/drawing/2014/main" val="3440689565"/>
                  </a:ext>
                </a:extLst>
              </a:tr>
              <a:tr h="344210">
                <a:tc>
                  <a:txBody>
                    <a:bodyPr/>
                    <a:lstStyle/>
                    <a:p>
                      <a:endParaRPr lang="en-GB" sz="1600" u="none" strike="noStrike" dirty="0">
                        <a:effectLst/>
                        <a:hlinkClick r:id="rId12"/>
                      </a:endParaRPr>
                    </a:p>
                    <a:p>
                      <a:r>
                        <a:rPr lang="en-GB" sz="1600" u="none" strike="noStrike" dirty="0">
                          <a:effectLst/>
                          <a:hlinkClick r:id="rId12"/>
                        </a:rPr>
                        <a:t>Lecture 11: UML Diagrams</a:t>
                      </a:r>
                      <a:endParaRPr lang="en-GB" sz="1600" u="none" strike="noStrike" dirty="0">
                        <a:effectLst/>
                      </a:endParaRPr>
                    </a:p>
                    <a:p>
                      <a:br>
                        <a:rPr lang="en-GB" sz="1600" dirty="0">
                          <a:effectLst/>
                        </a:rPr>
                      </a:br>
                      <a:r>
                        <a:rPr lang="en-GB" sz="1600" u="none" strike="noStrike" dirty="0">
                          <a:effectLst/>
                          <a:hlinkClick r:id="rId13"/>
                        </a:rPr>
                        <a:t>Lecture 12: UML Workflow</a:t>
                      </a:r>
                      <a:endParaRPr lang="en-GB" sz="1600" dirty="0">
                        <a:effectLst/>
                      </a:endParaRPr>
                    </a:p>
                  </a:txBody>
                  <a:tcPr marL="35179" marR="35179" marT="16236" marB="16236" anchor="ctr">
                    <a:lnL>
                      <a:noFill/>
                    </a:lnL>
                    <a:lnR>
                      <a:noFill/>
                    </a:lnR>
                    <a:lnT>
                      <a:noFill/>
                    </a:lnT>
                    <a:lnB>
                      <a:noFill/>
                    </a:lnB>
                  </a:tcPr>
                </a:tc>
                <a:extLst>
                  <a:ext uri="{0D108BD9-81ED-4DB2-BD59-A6C34878D82A}">
                    <a16:rowId xmlns:a16="http://schemas.microsoft.com/office/drawing/2014/main" val="205477841"/>
                  </a:ext>
                </a:extLst>
              </a:tr>
            </a:tbl>
          </a:graphicData>
        </a:graphic>
      </p:graphicFrame>
      <p:graphicFrame>
        <p:nvGraphicFramePr>
          <p:cNvPr id="10" name="Table 9">
            <a:extLst>
              <a:ext uri="{FF2B5EF4-FFF2-40B4-BE49-F238E27FC236}">
                <a16:creationId xmlns:a16="http://schemas.microsoft.com/office/drawing/2014/main" id="{CAD19735-DA63-4A38-A32E-62289D433BEE}"/>
              </a:ext>
            </a:extLst>
          </p:cNvPr>
          <p:cNvGraphicFramePr>
            <a:graphicFrameLocks noGrp="1"/>
          </p:cNvGraphicFramePr>
          <p:nvPr>
            <p:extLst>
              <p:ext uri="{D42A27DB-BD31-4B8C-83A1-F6EECF244321}">
                <p14:modId xmlns:p14="http://schemas.microsoft.com/office/powerpoint/2010/main" val="1489917832"/>
              </p:ext>
            </p:extLst>
          </p:nvPr>
        </p:nvGraphicFramePr>
        <p:xfrm>
          <a:off x="5137734" y="191862"/>
          <a:ext cx="6230257" cy="6079464"/>
        </p:xfrm>
        <a:graphic>
          <a:graphicData uri="http://schemas.openxmlformats.org/drawingml/2006/table">
            <a:tbl>
              <a:tblPr/>
              <a:tblGrid>
                <a:gridCol w="6230257">
                  <a:extLst>
                    <a:ext uri="{9D8B030D-6E8A-4147-A177-3AD203B41FA5}">
                      <a16:colId xmlns:a16="http://schemas.microsoft.com/office/drawing/2014/main" val="1189041192"/>
                    </a:ext>
                  </a:extLst>
                </a:gridCol>
              </a:tblGrid>
              <a:tr h="422145">
                <a:tc>
                  <a:txBody>
                    <a:bodyPr/>
                    <a:lstStyle/>
                    <a:p>
                      <a:endParaRPr lang="en-GB" sz="1600" u="none" strike="noStrike" dirty="0">
                        <a:effectLst/>
                        <a:hlinkClick r:id="rId14"/>
                      </a:endParaRPr>
                    </a:p>
                    <a:p>
                      <a:r>
                        <a:rPr lang="en-GB" sz="1600" u="none" strike="noStrike" dirty="0">
                          <a:effectLst/>
                          <a:hlinkClick r:id="rId14"/>
                        </a:rPr>
                        <a:t>Lecture 13: The Second Way of DevOps - Feedback</a:t>
                      </a:r>
                      <a:br>
                        <a:rPr lang="en-GB" sz="1600" dirty="0">
                          <a:effectLst/>
                        </a:rPr>
                      </a:br>
                      <a:endParaRPr lang="en-GB" sz="1600" dirty="0">
                        <a:effectLst/>
                      </a:endParaRPr>
                    </a:p>
                    <a:p>
                      <a:r>
                        <a:rPr lang="en-GB" sz="1600" u="none" strike="noStrike" dirty="0">
                          <a:effectLst/>
                          <a:hlinkClick r:id="rId15"/>
                        </a:rPr>
                        <a:t>Lecture 14: Test-Driven Development (TDD)</a:t>
                      </a:r>
                      <a:endParaRPr lang="en-GB" sz="1600" dirty="0">
                        <a:effectLst/>
                      </a:endParaRPr>
                    </a:p>
                  </a:txBody>
                  <a:tcPr marL="35179" marR="35179" marT="16236" marB="16236" anchor="ctr">
                    <a:lnL>
                      <a:noFill/>
                    </a:lnL>
                    <a:lnR>
                      <a:noFill/>
                    </a:lnR>
                    <a:lnT>
                      <a:noFill/>
                    </a:lnT>
                    <a:lnB>
                      <a:noFill/>
                    </a:lnB>
                  </a:tcPr>
                </a:tc>
                <a:extLst>
                  <a:ext uri="{0D108BD9-81ED-4DB2-BD59-A6C34878D82A}">
                    <a16:rowId xmlns:a16="http://schemas.microsoft.com/office/drawing/2014/main" val="2235676870"/>
                  </a:ext>
                </a:extLst>
              </a:tr>
              <a:tr h="344210">
                <a:tc>
                  <a:txBody>
                    <a:bodyPr/>
                    <a:lstStyle/>
                    <a:p>
                      <a:endParaRPr lang="en-GB" sz="1600" u="none" strike="noStrike" dirty="0">
                        <a:effectLst/>
                        <a:hlinkClick r:id="rId16"/>
                      </a:endParaRPr>
                    </a:p>
                    <a:p>
                      <a:r>
                        <a:rPr lang="en-GB" sz="1600" u="none" strike="noStrike" dirty="0">
                          <a:effectLst/>
                          <a:hlinkClick r:id="rId16"/>
                        </a:rPr>
                        <a:t>Lecture 15: Continuous Integration</a:t>
                      </a:r>
                      <a:br>
                        <a:rPr lang="en-GB" sz="1600" dirty="0">
                          <a:effectLst/>
                        </a:rPr>
                      </a:br>
                      <a:endParaRPr lang="en-GB" sz="1600" dirty="0">
                        <a:effectLst/>
                      </a:endParaRPr>
                    </a:p>
                    <a:p>
                      <a:r>
                        <a:rPr lang="en-GB" sz="1600" u="none" strike="noStrike" dirty="0">
                          <a:effectLst/>
                          <a:hlinkClick r:id="rId17"/>
                        </a:rPr>
                        <a:t>Lecture 16: Continuous Delivery</a:t>
                      </a:r>
                      <a:endParaRPr lang="en-GB" sz="1600" dirty="0">
                        <a:effectLst/>
                      </a:endParaRPr>
                    </a:p>
                  </a:txBody>
                  <a:tcPr marL="35179" marR="35179" marT="16236" marB="16236" anchor="ctr">
                    <a:lnL>
                      <a:noFill/>
                    </a:lnL>
                    <a:lnR>
                      <a:noFill/>
                    </a:lnR>
                    <a:lnT>
                      <a:noFill/>
                    </a:lnT>
                    <a:lnB>
                      <a:noFill/>
                    </a:lnB>
                  </a:tcPr>
                </a:tc>
                <a:extLst>
                  <a:ext uri="{0D108BD9-81ED-4DB2-BD59-A6C34878D82A}">
                    <a16:rowId xmlns:a16="http://schemas.microsoft.com/office/drawing/2014/main" val="294797698"/>
                  </a:ext>
                </a:extLst>
              </a:tr>
              <a:tr h="266276">
                <a:tc>
                  <a:txBody>
                    <a:bodyPr/>
                    <a:lstStyle/>
                    <a:p>
                      <a:endParaRPr lang="en-GB" sz="1600" u="none" strike="noStrike" dirty="0">
                        <a:effectLst/>
                        <a:hlinkClick r:id="rId18"/>
                      </a:endParaRPr>
                    </a:p>
                    <a:p>
                      <a:r>
                        <a:rPr lang="en-GB" sz="1600" u="none" strike="noStrike" dirty="0">
                          <a:effectLst/>
                          <a:hlinkClick r:id="rId18"/>
                        </a:rPr>
                        <a:t>Lecture 17: Deployment</a:t>
                      </a:r>
                      <a:br>
                        <a:rPr lang="en-GB" sz="1600" dirty="0">
                          <a:effectLst/>
                        </a:rPr>
                      </a:br>
                      <a:endParaRPr lang="en-GB" sz="1600" dirty="0">
                        <a:effectLst/>
                      </a:endParaRPr>
                    </a:p>
                    <a:p>
                      <a:r>
                        <a:rPr lang="en-GB" sz="1600" u="none" strike="noStrike" dirty="0">
                          <a:effectLst/>
                          <a:hlinkClick r:id="rId19"/>
                        </a:rPr>
                        <a:t>Lecture 18: Monitoring Software</a:t>
                      </a:r>
                      <a:endParaRPr lang="en-GB" sz="1600" dirty="0">
                        <a:effectLst/>
                      </a:endParaRPr>
                    </a:p>
                  </a:txBody>
                  <a:tcPr marL="35179" marR="35179" marT="16236" marB="16236" anchor="ctr">
                    <a:lnL>
                      <a:noFill/>
                    </a:lnL>
                    <a:lnR>
                      <a:noFill/>
                    </a:lnR>
                    <a:lnT>
                      <a:noFill/>
                    </a:lnT>
                    <a:lnB>
                      <a:noFill/>
                    </a:lnB>
                  </a:tcPr>
                </a:tc>
                <a:extLst>
                  <a:ext uri="{0D108BD9-81ED-4DB2-BD59-A6C34878D82A}">
                    <a16:rowId xmlns:a16="http://schemas.microsoft.com/office/drawing/2014/main" val="3452069749"/>
                  </a:ext>
                </a:extLst>
              </a:tr>
              <a:tr h="500079">
                <a:tc>
                  <a:txBody>
                    <a:bodyPr/>
                    <a:lstStyle/>
                    <a:p>
                      <a:endParaRPr lang="en-GB" sz="1600" u="none" strike="noStrike" dirty="0">
                        <a:effectLst/>
                        <a:hlinkClick r:id="rId20"/>
                      </a:endParaRPr>
                    </a:p>
                    <a:p>
                      <a:r>
                        <a:rPr lang="en-GB" sz="1600" u="none" strike="noStrike" dirty="0">
                          <a:effectLst/>
                          <a:hlinkClick r:id="rId20"/>
                        </a:rPr>
                        <a:t>Lecture 19: Bug Tracking</a:t>
                      </a:r>
                      <a:endParaRPr lang="en-GB" sz="1600" u="none" strike="noStrike" dirty="0">
                        <a:effectLst/>
                      </a:endParaRPr>
                    </a:p>
                    <a:p>
                      <a:br>
                        <a:rPr lang="en-GB" sz="1600" dirty="0">
                          <a:effectLst/>
                        </a:rPr>
                      </a:br>
                      <a:r>
                        <a:rPr lang="en-GB" sz="1600" u="none" strike="noStrike" dirty="0">
                          <a:effectLst/>
                          <a:hlinkClick r:id="rId21"/>
                        </a:rPr>
                        <a:t>Lecture 20: The Third Way of DevOps - Continuous Experimentation and Learning</a:t>
                      </a:r>
                      <a:endParaRPr lang="en-GB" sz="1600" dirty="0">
                        <a:effectLst/>
                      </a:endParaRPr>
                    </a:p>
                  </a:txBody>
                  <a:tcPr marL="35179" marR="35179" marT="16236" marB="16236" anchor="ctr">
                    <a:lnL>
                      <a:noFill/>
                    </a:lnL>
                    <a:lnR>
                      <a:noFill/>
                    </a:lnR>
                    <a:lnT>
                      <a:noFill/>
                    </a:lnT>
                    <a:lnB>
                      <a:noFill/>
                    </a:lnB>
                  </a:tcPr>
                </a:tc>
                <a:extLst>
                  <a:ext uri="{0D108BD9-81ED-4DB2-BD59-A6C34878D82A}">
                    <a16:rowId xmlns:a16="http://schemas.microsoft.com/office/drawing/2014/main" val="3771521091"/>
                  </a:ext>
                </a:extLst>
              </a:tr>
              <a:tr h="110407">
                <a:tc>
                  <a:txBody>
                    <a:bodyPr/>
                    <a:lstStyle/>
                    <a:p>
                      <a:endParaRPr lang="en-GB" sz="1600" dirty="0">
                        <a:effectLst/>
                      </a:endParaRPr>
                    </a:p>
                  </a:txBody>
                  <a:tcPr marL="35179" marR="35179" marT="16236" marB="16236" anchor="ctr">
                    <a:lnL>
                      <a:noFill/>
                    </a:lnL>
                    <a:lnR>
                      <a:noFill/>
                    </a:lnR>
                    <a:lnT>
                      <a:noFill/>
                    </a:lnT>
                    <a:lnB>
                      <a:noFill/>
                    </a:lnB>
                  </a:tcPr>
                </a:tc>
                <a:extLst>
                  <a:ext uri="{0D108BD9-81ED-4DB2-BD59-A6C34878D82A}">
                    <a16:rowId xmlns:a16="http://schemas.microsoft.com/office/drawing/2014/main" val="1500304056"/>
                  </a:ext>
                </a:extLst>
              </a:tr>
              <a:tr h="266276">
                <a:tc>
                  <a:txBody>
                    <a:bodyPr/>
                    <a:lstStyle/>
                    <a:p>
                      <a:r>
                        <a:rPr lang="en-GB" sz="1600" u="none" strike="noStrike" dirty="0">
                          <a:effectLst/>
                          <a:hlinkClick r:id="rId22"/>
                        </a:rPr>
                        <a:t>Lecture 21: Ethics and Professionalism</a:t>
                      </a:r>
                      <a:br>
                        <a:rPr lang="en-GB" sz="1600" dirty="0">
                          <a:effectLst/>
                        </a:rPr>
                      </a:br>
                      <a:endParaRPr lang="en-GB" sz="1600" dirty="0">
                        <a:effectLst/>
                      </a:endParaRPr>
                    </a:p>
                    <a:p>
                      <a:r>
                        <a:rPr lang="en-GB" sz="1600" u="none" strike="noStrike" dirty="0">
                          <a:effectLst/>
                          <a:hlinkClick r:id="rId23"/>
                        </a:rPr>
                        <a:t>Lecture 22: Legal Issues</a:t>
                      </a:r>
                      <a:endParaRPr lang="en-GB" sz="1600" dirty="0">
                        <a:effectLst/>
                      </a:endParaRPr>
                    </a:p>
                  </a:txBody>
                  <a:tcPr marL="35179" marR="35179" marT="16236" marB="16236" anchor="ctr">
                    <a:lnL>
                      <a:noFill/>
                    </a:lnL>
                    <a:lnR>
                      <a:noFill/>
                    </a:lnR>
                    <a:lnT>
                      <a:noFill/>
                    </a:lnT>
                    <a:lnB>
                      <a:noFill/>
                    </a:lnB>
                  </a:tcPr>
                </a:tc>
                <a:extLst>
                  <a:ext uri="{0D108BD9-81ED-4DB2-BD59-A6C34878D82A}">
                    <a16:rowId xmlns:a16="http://schemas.microsoft.com/office/drawing/2014/main" val="3007375285"/>
                  </a:ext>
                </a:extLst>
              </a:tr>
              <a:tr h="266276">
                <a:tc>
                  <a:txBody>
                    <a:bodyPr/>
                    <a:lstStyle/>
                    <a:p>
                      <a:endParaRPr lang="en-GB" sz="1600" u="none" strike="noStrike" dirty="0">
                        <a:effectLst/>
                        <a:hlinkClick r:id="rId24"/>
                      </a:endParaRPr>
                    </a:p>
                    <a:p>
                      <a:r>
                        <a:rPr lang="en-GB" sz="1600" u="none" strike="noStrike" dirty="0">
                          <a:effectLst/>
                          <a:hlinkClick r:id="rId24"/>
                        </a:rPr>
                        <a:t>Lecture 23: Computer Security</a:t>
                      </a:r>
                      <a:br>
                        <a:rPr lang="en-GB" sz="1600" dirty="0">
                          <a:effectLst/>
                        </a:rPr>
                      </a:br>
                      <a:endParaRPr lang="en-GB" sz="1600" dirty="0">
                        <a:effectLst/>
                      </a:endParaRPr>
                    </a:p>
                  </a:txBody>
                  <a:tcPr marL="35179" marR="35179" marT="16236" marB="16236" anchor="ctr">
                    <a:lnL>
                      <a:noFill/>
                    </a:lnL>
                    <a:lnR>
                      <a:noFill/>
                    </a:lnR>
                    <a:lnT>
                      <a:noFill/>
                    </a:lnT>
                    <a:lnB>
                      <a:noFill/>
                    </a:lnB>
                  </a:tcPr>
                </a:tc>
                <a:extLst>
                  <a:ext uri="{0D108BD9-81ED-4DB2-BD59-A6C34878D82A}">
                    <a16:rowId xmlns:a16="http://schemas.microsoft.com/office/drawing/2014/main" val="402186680"/>
                  </a:ext>
                </a:extLst>
              </a:tr>
            </a:tbl>
          </a:graphicData>
        </a:graphic>
      </p:graphicFrame>
    </p:spTree>
    <p:extLst>
      <p:ext uri="{BB962C8B-B14F-4D97-AF65-F5344CB8AC3E}">
        <p14:creationId xmlns:p14="http://schemas.microsoft.com/office/powerpoint/2010/main" val="212622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896812-1DBB-4F89-8CBC-1B1742B04CA8}"/>
              </a:ext>
            </a:extLst>
          </p:cNvPr>
          <p:cNvSpPr>
            <a:spLocks noGrp="1"/>
          </p:cNvSpPr>
          <p:nvPr>
            <p:ph type="title"/>
          </p:nvPr>
        </p:nvSpPr>
        <p:spPr>
          <a:xfrm>
            <a:off x="838200" y="1412488"/>
            <a:ext cx="2899189" cy="4363844"/>
          </a:xfrm>
        </p:spPr>
        <p:txBody>
          <a:bodyPr anchor="t">
            <a:normAutofit/>
          </a:bodyPr>
          <a:lstStyle/>
          <a:p>
            <a:r>
              <a:rPr lang="en-GB" sz="3700" dirty="0">
                <a:solidFill>
                  <a:srgbClr val="FFFFFF"/>
                </a:solidFill>
              </a:rPr>
              <a:t>LO2 Explain the different </a:t>
            </a:r>
            <a:r>
              <a:rPr lang="en-GB" sz="3700" b="1" dirty="0">
                <a:solidFill>
                  <a:srgbClr val="FFFFFF"/>
                </a:solidFill>
              </a:rPr>
              <a:t>techniques</a:t>
            </a:r>
            <a:r>
              <a:rPr lang="en-GB" sz="3700" dirty="0">
                <a:solidFill>
                  <a:srgbClr val="FFFFFF"/>
                </a:solidFill>
              </a:rPr>
              <a:t> supporting modern software engineering </a:t>
            </a:r>
            <a:r>
              <a:rPr lang="en-GB" sz="3700" b="1" dirty="0">
                <a:solidFill>
                  <a:srgbClr val="FFFFFF"/>
                </a:solidFill>
              </a:rPr>
              <a:t>methods</a:t>
            </a:r>
            <a:r>
              <a:rPr lang="en-GB" sz="3700" dirty="0">
                <a:solidFill>
                  <a:srgbClr val="FFFFFF"/>
                </a:solidFill>
              </a:rPr>
              <a:t>.</a:t>
            </a:r>
          </a:p>
        </p:txBody>
      </p:sp>
      <p:sp>
        <p:nvSpPr>
          <p:cNvPr id="10" name="Content Placeholder 9">
            <a:extLst>
              <a:ext uri="{FF2B5EF4-FFF2-40B4-BE49-F238E27FC236}">
                <a16:creationId xmlns:a16="http://schemas.microsoft.com/office/drawing/2014/main" id="{859E48EE-3899-4583-A25C-952858D25EB8}"/>
              </a:ext>
            </a:extLst>
          </p:cNvPr>
          <p:cNvSpPr>
            <a:spLocks noGrp="1"/>
          </p:cNvSpPr>
          <p:nvPr>
            <p:ph sz="half" idx="1"/>
          </p:nvPr>
        </p:nvSpPr>
        <p:spPr>
          <a:xfrm>
            <a:off x="4380855" y="1412489"/>
            <a:ext cx="3427283" cy="4363844"/>
          </a:xfrm>
        </p:spPr>
        <p:txBody>
          <a:bodyPr>
            <a:normAutofit/>
          </a:bodyPr>
          <a:lstStyle/>
          <a:p>
            <a:pPr marL="0" indent="0">
              <a:buNone/>
            </a:pPr>
            <a:r>
              <a:rPr lang="en-GB" sz="2000" b="1" dirty="0"/>
              <a:t>Techniques</a:t>
            </a:r>
            <a:r>
              <a:rPr lang="en-GB" sz="2000" dirty="0"/>
              <a:t> Covered:</a:t>
            </a:r>
          </a:p>
          <a:p>
            <a:pPr lvl="1"/>
            <a:r>
              <a:rPr lang="en-GB" sz="2000" dirty="0"/>
              <a:t>Scrum.</a:t>
            </a:r>
          </a:p>
          <a:p>
            <a:pPr lvl="1"/>
            <a:r>
              <a:rPr lang="en-GB" sz="2000" dirty="0"/>
              <a:t>Version Control.</a:t>
            </a:r>
          </a:p>
          <a:p>
            <a:pPr lvl="1"/>
            <a:r>
              <a:rPr lang="en-GB" sz="2000" dirty="0"/>
              <a:t>Kanban.</a:t>
            </a:r>
          </a:p>
          <a:p>
            <a:pPr lvl="1"/>
            <a:r>
              <a:rPr lang="en-GB" sz="2000" dirty="0"/>
              <a:t>User Stories.</a:t>
            </a:r>
          </a:p>
          <a:p>
            <a:pPr lvl="1"/>
            <a:r>
              <a:rPr lang="en-GB" sz="2000" dirty="0"/>
              <a:t>UML.</a:t>
            </a:r>
          </a:p>
          <a:p>
            <a:pPr lvl="1"/>
            <a:r>
              <a:rPr lang="en-GB" sz="2000" dirty="0"/>
              <a:t>Microservices.</a:t>
            </a:r>
          </a:p>
          <a:p>
            <a:pPr lvl="1"/>
            <a:r>
              <a:rPr lang="en-GB" sz="2000" dirty="0"/>
              <a:t>Test Driven Development.</a:t>
            </a:r>
          </a:p>
          <a:p>
            <a:pPr lvl="1"/>
            <a:r>
              <a:rPr lang="en-GB" sz="2000" dirty="0"/>
              <a:t>Continuous Integration and Delivery.</a:t>
            </a:r>
          </a:p>
          <a:p>
            <a:pPr lvl="1"/>
            <a:r>
              <a:rPr lang="en-GB" sz="2000" dirty="0"/>
              <a:t>Monitoring Software.</a:t>
            </a:r>
          </a:p>
          <a:p>
            <a:pPr lvl="1"/>
            <a:r>
              <a:rPr lang="en-GB" sz="2000" dirty="0"/>
              <a:t>Bug Tracking.</a:t>
            </a:r>
          </a:p>
        </p:txBody>
      </p:sp>
      <p:cxnSp>
        <p:nvCxnSpPr>
          <p:cNvPr id="18" name="Straight Connector 17">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199182CE-DDBE-45B7-89BA-B7A02D47C763}"/>
              </a:ext>
            </a:extLst>
          </p:cNvPr>
          <p:cNvSpPr>
            <a:spLocks noGrp="1"/>
          </p:cNvSpPr>
          <p:nvPr>
            <p:ph sz="half" idx="2"/>
          </p:nvPr>
        </p:nvSpPr>
        <p:spPr>
          <a:xfrm>
            <a:off x="8451604" y="1412489"/>
            <a:ext cx="3197701" cy="4363844"/>
          </a:xfrm>
        </p:spPr>
        <p:txBody>
          <a:bodyPr>
            <a:normAutofit/>
          </a:bodyPr>
          <a:lstStyle/>
          <a:p>
            <a:pPr marL="0" indent="0">
              <a:buNone/>
            </a:pPr>
            <a:r>
              <a:rPr lang="en-GB" sz="2000" b="1" dirty="0"/>
              <a:t>Methods:</a:t>
            </a:r>
          </a:p>
          <a:p>
            <a:pPr lvl="1"/>
            <a:r>
              <a:rPr lang="en-GB" sz="2000" dirty="0"/>
              <a:t>Agile.</a:t>
            </a:r>
          </a:p>
          <a:p>
            <a:pPr lvl="1"/>
            <a:r>
              <a:rPr lang="en-GB" sz="2000" dirty="0"/>
              <a:t>Lean.</a:t>
            </a:r>
          </a:p>
          <a:p>
            <a:pPr lvl="1"/>
            <a:r>
              <a:rPr lang="en-GB" sz="2000" dirty="0"/>
              <a:t>DevOps.</a:t>
            </a:r>
          </a:p>
        </p:txBody>
      </p:sp>
    </p:spTree>
    <p:extLst>
      <p:ext uri="{BB962C8B-B14F-4D97-AF65-F5344CB8AC3E}">
        <p14:creationId xmlns:p14="http://schemas.microsoft.com/office/powerpoint/2010/main" val="3046007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9A503FC-C1F1-41A3-85D5-5DF8D35A4950}"/>
              </a:ext>
            </a:extLst>
          </p:cNvPr>
          <p:cNvSpPr>
            <a:spLocks noGrp="1"/>
          </p:cNvSpPr>
          <p:nvPr>
            <p:ph type="title"/>
          </p:nvPr>
        </p:nvSpPr>
        <p:spPr>
          <a:xfrm>
            <a:off x="767290" y="1166932"/>
            <a:ext cx="3582073" cy="4279709"/>
          </a:xfrm>
        </p:spPr>
        <p:txBody>
          <a:bodyPr anchor="ctr">
            <a:normAutofit/>
          </a:bodyPr>
          <a:lstStyle/>
          <a:p>
            <a:r>
              <a:rPr lang="en-GB" sz="4800">
                <a:solidFill>
                  <a:schemeClr val="bg1"/>
                </a:solidFill>
              </a:rPr>
              <a:t>LO2 – Questions to Ask Yourself</a:t>
            </a:r>
          </a:p>
        </p:txBody>
      </p:sp>
      <p:sp>
        <p:nvSpPr>
          <p:cNvPr id="3" name="Content Placeholder 2">
            <a:extLst>
              <a:ext uri="{FF2B5EF4-FFF2-40B4-BE49-F238E27FC236}">
                <a16:creationId xmlns:a16="http://schemas.microsoft.com/office/drawing/2014/main" id="{F0C12BD7-2CA0-4A65-8C70-6C4AC0FBE039}"/>
              </a:ext>
            </a:extLst>
          </p:cNvPr>
          <p:cNvSpPr>
            <a:spLocks noGrp="1"/>
          </p:cNvSpPr>
          <p:nvPr>
            <p:ph idx="1"/>
          </p:nvPr>
        </p:nvSpPr>
        <p:spPr>
          <a:xfrm>
            <a:off x="5573864" y="1166933"/>
            <a:ext cx="5716988" cy="4279709"/>
          </a:xfrm>
        </p:spPr>
        <p:txBody>
          <a:bodyPr anchor="ctr">
            <a:noAutofit/>
          </a:bodyPr>
          <a:lstStyle/>
          <a:p>
            <a:pPr marL="0" indent="0">
              <a:buNone/>
            </a:pPr>
            <a:r>
              <a:rPr lang="en-GB" sz="2400" dirty="0"/>
              <a:t>Can I explain the different techniques?</a:t>
            </a:r>
          </a:p>
          <a:p>
            <a:pPr marL="0" indent="0">
              <a:buNone/>
            </a:pPr>
            <a:r>
              <a:rPr lang="en-GB" sz="2400" dirty="0"/>
              <a:t>Can I explain the different methods?</a:t>
            </a:r>
          </a:p>
          <a:p>
            <a:pPr marL="0" indent="0">
              <a:buNone/>
            </a:pPr>
            <a:r>
              <a:rPr lang="en-GB" sz="2400" dirty="0"/>
              <a:t>Can I explain how the techniques support the principles of the methods?</a:t>
            </a:r>
          </a:p>
        </p:txBody>
      </p:sp>
    </p:spTree>
    <p:extLst>
      <p:ext uri="{BB962C8B-B14F-4D97-AF65-F5344CB8AC3E}">
        <p14:creationId xmlns:p14="http://schemas.microsoft.com/office/powerpoint/2010/main" val="2525371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2623</TotalTime>
  <Words>2041</Words>
  <Application>Microsoft Office PowerPoint</Application>
  <PresentationFormat>Widescreen</PresentationFormat>
  <Paragraphs>316</Paragraphs>
  <Slides>35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35</vt:i4>
      </vt:variant>
    </vt:vector>
  </HeadingPairs>
  <TitlesOfParts>
    <vt:vector size="42" baseType="lpstr">
      <vt:lpstr>Arial</vt:lpstr>
      <vt:lpstr>Calibri</vt:lpstr>
      <vt:lpstr>Calibri Light</vt:lpstr>
      <vt:lpstr>Cambria</vt:lpstr>
      <vt:lpstr>Symbol</vt:lpstr>
      <vt:lpstr>Office Theme</vt:lpstr>
      <vt:lpstr>1_Office Theme</vt:lpstr>
      <vt:lpstr>Review</vt:lpstr>
      <vt:lpstr>Topics Covered</vt:lpstr>
      <vt:lpstr>Module Learning Outcomes</vt:lpstr>
      <vt:lpstr>Exam</vt:lpstr>
      <vt:lpstr>PowerPoint Presentation</vt:lpstr>
      <vt:lpstr>Module Map</vt:lpstr>
      <vt:lpstr>PowerPoint Presentation</vt:lpstr>
      <vt:lpstr>LO2 Explain the different techniques supporting modern software engineering methods.</vt:lpstr>
      <vt:lpstr>LO2 – Questions to Ask Yourself</vt:lpstr>
      <vt:lpstr>LO2 – Questions to Ask Yourself</vt:lpstr>
      <vt:lpstr>LO2 – Questions to Ask Yourself</vt:lpstr>
      <vt:lpstr>PowerPoint Presentation</vt:lpstr>
      <vt:lpstr>PowerPoint Presentation</vt:lpstr>
      <vt:lpstr>LO2 – Questions to Ask Yourself</vt:lpstr>
      <vt:lpstr>PowerPoint Presentation</vt:lpstr>
      <vt:lpstr>PowerPoint Presentation</vt:lpstr>
      <vt:lpstr>LO2 – Questions to Ask Yourself</vt:lpstr>
      <vt:lpstr>LO2 – Questions to Ask Yourself</vt:lpstr>
      <vt:lpstr>LO2 – Questions to Ask Yourself</vt:lpstr>
      <vt:lpstr>LO2 – Questions to Ask Yourself</vt:lpstr>
      <vt:lpstr>LO2 – Questions to Ask Yourself</vt:lpstr>
      <vt:lpstr>LO2 – Questions to Ask Yourself</vt:lpstr>
      <vt:lpstr>LO2 Explain the different techniques supporting modern software engineering methods.</vt:lpstr>
      <vt:lpstr>PowerPoint Presentation</vt:lpstr>
      <vt:lpstr>Describe four of the techniques.  Specify what principle(s) it can support in Lean and  How it does so. (Five marks per technique).</vt:lpstr>
      <vt:lpstr>Describe four of the techniques.  Specify what principle(s) it can support in Lean and  How it does so. (Five marks per technique).</vt:lpstr>
      <vt:lpstr>Could do the same for the others</vt:lpstr>
      <vt:lpstr>LO2 Explain the different techniques supporting modern software engineering methods.</vt:lpstr>
      <vt:lpstr>LO2 Explain the different techniques supporting modern software engineering methods.</vt:lpstr>
      <vt:lpstr>UML Diagram Types</vt:lpstr>
      <vt:lpstr>PowerPoint Presentation</vt:lpstr>
      <vt:lpstr>Identify four UML diagrams. Give a description of each  diagrams main features and its purpose and state the  type of diagram from categories given above.  [16 Marks]</vt:lpstr>
      <vt:lpstr>Identify four UML diagrams. Give a description of each  diagrams main features and its purpose and state the  type of diagram from categories given above.  [12 Marks]</vt:lpstr>
      <vt:lpstr>Identify four UML diagrams. Give a description of each  diagrams main features and its purpose and state the  type of diagram from categories given above.  [12 Marks]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Chalmers</dc:creator>
  <cp:lastModifiedBy>Sim, Kevin</cp:lastModifiedBy>
  <cp:revision>33</cp:revision>
  <dcterms:created xsi:type="dcterms:W3CDTF">2019-04-09T07:50:26Z</dcterms:created>
  <dcterms:modified xsi:type="dcterms:W3CDTF">2023-04-25T09:58:01Z</dcterms:modified>
</cp:coreProperties>
</file>