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5" r:id="rId3"/>
    <p:sldId id="257" r:id="rId4"/>
    <p:sldId id="269" r:id="rId5"/>
    <p:sldId id="264" r:id="rId6"/>
    <p:sldId id="266" r:id="rId7"/>
    <p:sldId id="267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 Woo" initials="" lastIdx="3" clrIdx="0"/>
  <p:cmAuthor id="2" name="Adam Lacroix" initials="" lastIdx="2" clrIdx="1"/>
  <p:cmAuthor id="3" name="Phil Adams" initials="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D242"/>
    <a:srgbClr val="3771A1"/>
    <a:srgbClr val="07DC9D"/>
    <a:srgbClr val="00D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26205-8879-41FB-B327-0D4CA2DDF7E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CA63C-8A4A-4390-A53F-3AAF359A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3729-5CE8-472A-B48C-A266FBBE9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D7D4A-148F-4114-B746-260A95AFD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D391-5F5E-444D-B1FA-9D1E9ABD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B3981D2-3C9D-4DEA-83EE-BB041D4EBC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1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151-2F9E-42EC-ADDA-B3D8BFEE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9BF25-D685-4737-B481-2E7368377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C0D2A-D0F0-42C1-8998-FAE7387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8A58-ECB1-4672-A996-FC881B40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5DD0-890B-400D-9717-66DA0400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BF918-3A3B-4D75-AED4-7891B73ED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53320-D9B3-4E56-BC80-ABF2DE348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DC40-4109-4999-AED9-652CE578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52C2-CAC3-44E7-89C1-985E1477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2386-973C-4DBB-8405-F315A32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F9BF-D526-438A-A74D-D3CC8B69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F4A-6746-49A6-95D5-50783CB4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D925-B738-4D25-91F4-0BD13F95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AF61-722E-4E0E-AB59-778A402C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6D83-3074-49E1-B551-5A7A9A3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3791-AD67-4F14-8C2B-60DE49F3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FC9A-906C-443A-ABDF-53079EE5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3CF5-6B60-4518-B725-146305EE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9541-B031-4794-BCED-C498E77E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BC69-60DF-478C-9F58-5D243347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8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116-EEDB-4AB8-9D22-4BF625D6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C891C-E210-46DB-9C1E-602340C1B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67D0A-B4A1-447B-BBF8-98A9E73F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FB2CD-BEB5-4B9C-89FC-D0335C71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CF69-EC51-42B2-AA30-AF5E4CC2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06E99-D397-4131-8098-8C8F43C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64E4-E142-452F-BE4E-22F8D30F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7105E-C5A1-4C0A-9E03-99503C56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E2C54-EE58-438E-9027-73ED6952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DA4B-18AB-497F-AC40-48E058601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B8E4B-DAD6-4152-86AD-EEAC4E375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EEEE4-8113-4755-8E6A-74260CD6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2188A-4B21-478D-83CA-C9C8CB35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5D8D9-6A2D-47A4-91FD-9A750A0F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11BC-5DD3-4D13-B394-0B7B930C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17FF2-D432-4DEE-94D4-ABDAB019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B3981D2-3C9D-4DEA-83EE-BB041D4EBC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0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9D95E-7E6F-49D3-BD9A-50B3A8EA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D28E-C0F7-46B2-A688-D069370C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B9C9E-2E1C-41A7-B0D4-711FCBF2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B3981D2-3C9D-4DEA-83EE-BB041D4EBC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1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D693-0B6E-4049-8DCA-13573C96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7526-B5B6-46EF-B2E6-EF1CE891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DE3D8-AF71-4954-9CAA-8E323CAD2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E2219-8F29-4B4E-833C-D333E6E7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AECD-D680-4F69-9F32-0B26CF29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ADF6-638A-48ED-AA38-FED0A48B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89D0-3A8D-47C2-B41E-D8E167E7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D25D0-CA48-47A8-B39D-F767785D7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7E17A-ECD8-42AC-AB69-9366CDB5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560E-0102-4713-8D53-EDE0ED7E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1C01-4AB7-4D5E-AAF6-B2E31500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B3B62-3D63-44E8-BD03-40689022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87B3A-3B75-49C3-9B85-DB7BA7FD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9060-95D8-489A-94AE-63C43B5F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331B5-A93B-4A10-8E8D-075D4913A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9C67-A34F-4B96-988A-4F34302DA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6896-82E6-428A-8563-CB9FF7122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81D2-3C9D-4DEA-83EE-BB041D4E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6172706-940F-4CD3-AB25-D0569CA4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7F227-3652-4CCC-A3DD-435A50C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Google Shape;450;p89">
            <a:extLst>
              <a:ext uri="{FF2B5EF4-FFF2-40B4-BE49-F238E27FC236}">
                <a16:creationId xmlns:a16="http://schemas.microsoft.com/office/drawing/2014/main" id="{37221628-CDC6-4D35-8EC6-1783F79903E2}"/>
              </a:ext>
            </a:extLst>
          </p:cNvPr>
          <p:cNvSpPr txBox="1">
            <a:spLocks/>
          </p:cNvSpPr>
          <p:nvPr/>
        </p:nvSpPr>
        <p:spPr>
          <a:xfrm>
            <a:off x="2050458" y="2086415"/>
            <a:ext cx="8316406" cy="2097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oogle sans" panose="020B0604020202020204" charset="0"/>
              </a:rPr>
              <a:t>Food Sales </a:t>
            </a:r>
          </a:p>
          <a:p>
            <a:pPr>
              <a:spcBef>
                <a:spcPts val="0"/>
              </a:spcBef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oogle sans" panose="020B0604020202020204" charset="0"/>
              </a:rPr>
              <a:t>Data Analysis</a:t>
            </a:r>
          </a:p>
        </p:txBody>
      </p:sp>
      <p:sp>
        <p:nvSpPr>
          <p:cNvPr id="8" name="Google Shape;451;p89">
            <a:extLst>
              <a:ext uri="{FF2B5EF4-FFF2-40B4-BE49-F238E27FC236}">
                <a16:creationId xmlns:a16="http://schemas.microsoft.com/office/drawing/2014/main" id="{AA841607-8822-40DC-8765-43A433D77EAD}"/>
              </a:ext>
            </a:extLst>
          </p:cNvPr>
          <p:cNvSpPr txBox="1">
            <a:spLocks/>
          </p:cNvSpPr>
          <p:nvPr/>
        </p:nvSpPr>
        <p:spPr>
          <a:xfrm>
            <a:off x="0" y="6313477"/>
            <a:ext cx="2443337" cy="544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1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Analysis by Andy Gomez | 07/2021</a:t>
            </a:r>
          </a:p>
        </p:txBody>
      </p:sp>
    </p:spTree>
    <p:extLst>
      <p:ext uri="{BB962C8B-B14F-4D97-AF65-F5344CB8AC3E}">
        <p14:creationId xmlns:p14="http://schemas.microsoft.com/office/powerpoint/2010/main" val="101323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1A1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See the source image">
            <a:extLst>
              <a:ext uri="{FF2B5EF4-FFF2-40B4-BE49-F238E27FC236}">
                <a16:creationId xmlns:a16="http://schemas.microsoft.com/office/drawing/2014/main" id="{326FA7A9-A97C-4F0E-8193-A4040B7A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E13DE3-5A35-4C6E-8429-FB94B4ED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753918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ans" panose="020B0604020202020204" charset="0"/>
              </a:rPr>
              <a:t>Background – Food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B610-38DC-4A51-9DA8-EBCC5443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814" y="2943294"/>
            <a:ext cx="4161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Number of Food Items: n=8523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1800" dirty="0"/>
              <a:t>Some of the collected metrics include:</a:t>
            </a:r>
          </a:p>
          <a:p>
            <a:r>
              <a:rPr lang="en-US" sz="1800" dirty="0"/>
              <a:t>Item Identifier</a:t>
            </a:r>
          </a:p>
          <a:p>
            <a:r>
              <a:rPr lang="en-US" sz="1800" dirty="0"/>
              <a:t>Item Weight</a:t>
            </a:r>
          </a:p>
          <a:p>
            <a:r>
              <a:rPr lang="en-US" sz="1800" dirty="0"/>
              <a:t>Item Fat Content</a:t>
            </a:r>
          </a:p>
          <a:p>
            <a:r>
              <a:rPr lang="en-US" sz="1800" dirty="0"/>
              <a:t>Item Type</a:t>
            </a:r>
          </a:p>
          <a:p>
            <a:r>
              <a:rPr lang="en-US" sz="1800" dirty="0"/>
              <a:t>Item MRP</a:t>
            </a:r>
          </a:p>
          <a:p>
            <a:r>
              <a:rPr lang="en-US" sz="1800" dirty="0"/>
              <a:t>Item Outlet Sales</a:t>
            </a:r>
          </a:p>
          <a:p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E23E-CB42-44DE-9AC0-3CD71E9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9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E72399-3FF3-4EF5-B0AF-548E49B1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26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E23E-CB42-44DE-9AC0-3CD71E9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b="1" smtClean="0">
                <a:solidFill>
                  <a:srgbClr val="FFD242"/>
                </a:solidFill>
              </a:rPr>
              <a:t>3</a:t>
            </a:fld>
            <a:endParaRPr lang="en-US" b="1" dirty="0">
              <a:solidFill>
                <a:srgbClr val="FFD24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B4121D-9E47-442A-A275-D79BEE9C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D242"/>
                </a:solidFill>
                <a:latin typeface="Google sans" panose="020B0604020202020204" charset="0"/>
              </a:rPr>
              <a:t>Executive Summary – TL;DR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E97835-E031-4F1F-A645-A68BD794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183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Overall Trends found for Food Sales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Overall, item that a low in fat content have higher total sales than items with regular fat content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Supermarket Type 1 is the outlet type that has garnered the most sales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There is a moderate positive correlation between Item MRP and Item Sales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After testing several predictive models (KNN, Bagging Regressor, Random Forest Regressor):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K-Nearest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Neighbors produced the strongest test R^2 value of .51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Bagging Regressor had a test R^2 score of .28 and Random Forest Regressor had a score of .35 (Note: these two predictive methodologies used train-test-split)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E72399-3FF3-4EF5-B0AF-548E49B1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26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E23E-CB42-44DE-9AC0-3CD71E9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b="1" smtClean="0">
                <a:solidFill>
                  <a:srgbClr val="FFD242"/>
                </a:solidFill>
              </a:rPr>
              <a:t>4</a:t>
            </a:fld>
            <a:endParaRPr lang="en-US" b="1" dirty="0">
              <a:solidFill>
                <a:srgbClr val="FFD24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B4121D-9E47-442A-A275-D79BEE9C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D242"/>
                </a:solidFill>
                <a:latin typeface="Google sans" panose="020B0604020202020204" charset="0"/>
              </a:rPr>
              <a:t>Recommendations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E97835-E031-4F1F-A645-A68BD794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183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Actionable Items</a:t>
            </a:r>
          </a:p>
          <a:p>
            <a:r>
              <a:rPr lang="en-US" sz="1800" dirty="0">
                <a:solidFill>
                  <a:schemeClr val="bg1"/>
                </a:solidFill>
              </a:rPr>
              <a:t>Finding a way to incorporate elements from supermarket Type 1 stores into the other types of markets can potentially help garner more sales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Due to the positive correlation of Item MRP and Item Sales, increasing the MRP of Regular fat content food items can potentially increase Item sales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Using K-Nearest Neighbor to help predict future food item sales would be a decent model to use over other regression predictive models.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1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050E45F9-13DF-4E35-940F-86B82E977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13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450;p89">
            <a:extLst>
              <a:ext uri="{FF2B5EF4-FFF2-40B4-BE49-F238E27FC236}">
                <a16:creationId xmlns:a16="http://schemas.microsoft.com/office/drawing/2014/main" id="{37221628-CDC6-4D35-8EC6-1783F79903E2}"/>
              </a:ext>
            </a:extLst>
          </p:cNvPr>
          <p:cNvSpPr txBox="1">
            <a:spLocks/>
          </p:cNvSpPr>
          <p:nvPr/>
        </p:nvSpPr>
        <p:spPr>
          <a:xfrm>
            <a:off x="490537" y="5379173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</a:p>
        </p:txBody>
      </p:sp>
      <p:cxnSp>
        <p:nvCxnSpPr>
          <p:cNvPr id="2057" name="Straight Connector 14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14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7F227-3652-4CCC-A3DD-435A50C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EB3981D2-3C9D-4DEA-83EE-BB041D4EBC13}" type="slidenum">
              <a:rPr lang="en-US" b="1" smtClean="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9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E72399-3FF3-4EF5-B0AF-548E49B1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26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E23E-CB42-44DE-9AC0-3CD71E9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b="1" smtClean="0">
                <a:solidFill>
                  <a:srgbClr val="FFD242"/>
                </a:solidFill>
              </a:rPr>
              <a:t>6</a:t>
            </a:fld>
            <a:endParaRPr lang="en-US" b="1" dirty="0">
              <a:solidFill>
                <a:srgbClr val="FFD24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595789-CDAA-47E5-ADC0-B67B39D5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47967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D242"/>
                </a:solidFill>
                <a:latin typeface="Google sans" panose="020B0604020202020204" charset="0"/>
              </a:rPr>
              <a:t>Food Items with low fat content sell almost double the amount when compared to items with regular fat content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6F3162-C9F9-4E9B-9FDB-2427C2B8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92" y="2002536"/>
            <a:ext cx="5980176" cy="43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E72399-3FF3-4EF5-B0AF-548E49B1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26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E23E-CB42-44DE-9AC0-3CD71E9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b="1" smtClean="0">
                <a:solidFill>
                  <a:srgbClr val="FFD242"/>
                </a:solidFill>
              </a:rPr>
              <a:t>7</a:t>
            </a:fld>
            <a:endParaRPr lang="en-US" b="1" dirty="0">
              <a:solidFill>
                <a:srgbClr val="FFD24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C3DD9F-7221-4D29-963A-F9E7BE8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1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D242"/>
                </a:solidFill>
                <a:latin typeface="Google sans" panose="020B0604020202020204" charset="0"/>
              </a:rPr>
              <a:t>Supermarket Type 1 is the clear winner when it comes to Total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A9FD1-3939-47FA-B1F0-F17DF4C15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60" y="1991244"/>
            <a:ext cx="8296275" cy="4438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F4FF7-25FA-4860-9FA2-D8929A9BCE1E}"/>
              </a:ext>
            </a:extLst>
          </p:cNvPr>
          <p:cNvSpPr/>
          <p:nvPr/>
        </p:nvSpPr>
        <p:spPr>
          <a:xfrm>
            <a:off x="2987256" y="2559529"/>
            <a:ext cx="1536593" cy="364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E72399-3FF3-4EF5-B0AF-548E49B1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26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E23E-CB42-44DE-9AC0-3CD71E9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b="1" smtClean="0">
                <a:solidFill>
                  <a:srgbClr val="FFD242"/>
                </a:solidFill>
              </a:rPr>
              <a:t>8</a:t>
            </a:fld>
            <a:endParaRPr lang="en-US" b="1" dirty="0">
              <a:solidFill>
                <a:srgbClr val="FFD24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C3DD9F-7221-4D29-963A-F9E7BE8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1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D242"/>
                </a:solidFill>
                <a:latin typeface="Google sans" panose="020B0604020202020204" charset="0"/>
              </a:rPr>
              <a:t>Item MRP and Item Sales have a moderate positive correlation score of .54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A23F3-9912-4CA4-98E7-7A6F16E4D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39" y="1759923"/>
            <a:ext cx="6750922" cy="49947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A9C6B9-4D96-402D-AE69-B443CFF5D032}"/>
              </a:ext>
            </a:extLst>
          </p:cNvPr>
          <p:cNvSpPr/>
          <p:nvPr/>
        </p:nvSpPr>
        <p:spPr>
          <a:xfrm>
            <a:off x="5898383" y="4553243"/>
            <a:ext cx="773722" cy="673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35F570-3369-4E3B-BBD9-58355881943A}"/>
              </a:ext>
            </a:extLst>
          </p:cNvPr>
          <p:cNvSpPr/>
          <p:nvPr/>
        </p:nvSpPr>
        <p:spPr>
          <a:xfrm>
            <a:off x="7490460" y="3173237"/>
            <a:ext cx="784817" cy="673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E72399-3FF3-4EF5-B0AF-548E49B1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26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E23E-CB42-44DE-9AC0-3CD71E9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81D2-3C9D-4DEA-83EE-BB041D4EBC13}" type="slidenum">
              <a:rPr lang="en-US" b="1" smtClean="0">
                <a:solidFill>
                  <a:srgbClr val="FFD242"/>
                </a:solidFill>
              </a:rPr>
              <a:t>9</a:t>
            </a:fld>
            <a:endParaRPr lang="en-US" b="1" dirty="0">
              <a:solidFill>
                <a:srgbClr val="FFD242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4BABC6-E382-45EB-941E-CF9F8E21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9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D242"/>
                </a:solidFill>
                <a:latin typeface="Google sans" panose="020B0604020202020204" charset="0"/>
              </a:rPr>
              <a:t>K-Nearest Neighbor is seen to be a stronger predictive model for food item sales when compared to other Regressor models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2E4DB2-0B2D-48D2-8696-09CCB388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01160"/>
              </p:ext>
            </p:extLst>
          </p:nvPr>
        </p:nvGraphicFramePr>
        <p:xfrm>
          <a:off x="718766" y="2262225"/>
          <a:ext cx="4417438" cy="2073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7438">
                  <a:extLst>
                    <a:ext uri="{9D8B030D-6E8A-4147-A177-3AD203B41FA5}">
                      <a16:colId xmlns:a16="http://schemas.microsoft.com/office/drawing/2014/main" val="3654139125"/>
                    </a:ext>
                  </a:extLst>
                </a:gridCol>
              </a:tblGrid>
              <a:tr h="9196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K-Nearest Neighbor</a:t>
                      </a:r>
                    </a:p>
                    <a:p>
                      <a:pPr algn="ctr"/>
                      <a:r>
                        <a:rPr lang="en-US" sz="3600" dirty="0"/>
                        <a:t>Score</a:t>
                      </a:r>
                    </a:p>
                  </a:txBody>
                  <a:tcP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6223"/>
                  </a:ext>
                </a:extLst>
              </a:tr>
              <a:tr h="8843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R^2 = .51</a:t>
                      </a:r>
                    </a:p>
                  </a:txBody>
                  <a:tcP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317852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592D9A65-56E4-42CE-987C-75E7A2ECD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2856"/>
              </p:ext>
            </p:extLst>
          </p:nvPr>
        </p:nvGraphicFramePr>
        <p:xfrm>
          <a:off x="5671226" y="2200436"/>
          <a:ext cx="6147880" cy="3505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3940">
                  <a:extLst>
                    <a:ext uri="{9D8B030D-6E8A-4147-A177-3AD203B41FA5}">
                      <a16:colId xmlns:a16="http://schemas.microsoft.com/office/drawing/2014/main" val="3654139125"/>
                    </a:ext>
                  </a:extLst>
                </a:gridCol>
                <a:gridCol w="3073940">
                  <a:extLst>
                    <a:ext uri="{9D8B030D-6E8A-4147-A177-3AD203B41FA5}">
                      <a16:colId xmlns:a16="http://schemas.microsoft.com/office/drawing/2014/main" val="369453626"/>
                    </a:ext>
                  </a:extLst>
                </a:gridCol>
              </a:tblGrid>
              <a:tr h="9196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Bagging Regressor</a:t>
                      </a:r>
                    </a:p>
                    <a:p>
                      <a:pPr algn="ctr"/>
                      <a:r>
                        <a:rPr lang="en-US" sz="3600" dirty="0"/>
                        <a:t>Scores</a:t>
                      </a: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Random Forest Regressor</a:t>
                      </a:r>
                    </a:p>
                    <a:p>
                      <a:pPr algn="ctr"/>
                      <a:r>
                        <a:rPr lang="en-US" sz="3600" dirty="0"/>
                        <a:t>Scores</a:t>
                      </a:r>
                    </a:p>
                  </a:txBody>
                  <a:tcP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6223"/>
                  </a:ext>
                </a:extLst>
              </a:tr>
              <a:tr h="8843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Train R^2 = .88</a:t>
                      </a: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Train R^2 = .91</a:t>
                      </a:r>
                    </a:p>
                  </a:txBody>
                  <a:tcP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317852"/>
                  </a:ext>
                </a:extLst>
              </a:tr>
              <a:tr h="884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Test R^2 = .28</a:t>
                      </a: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Test R^2 = .35</a:t>
                      </a:r>
                    </a:p>
                  </a:txBody>
                  <a:tcP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8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59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354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Roboto Mono</vt:lpstr>
      <vt:lpstr>Office Theme</vt:lpstr>
      <vt:lpstr>PowerPoint Presentation</vt:lpstr>
      <vt:lpstr>Background – Food Data</vt:lpstr>
      <vt:lpstr>Executive Summary – TL;DR</vt:lpstr>
      <vt:lpstr>Recommendations</vt:lpstr>
      <vt:lpstr>PowerPoint Presentation</vt:lpstr>
      <vt:lpstr>Food Items with low fat content sell almost double the amount when compared to items with regular fat content</vt:lpstr>
      <vt:lpstr>Supermarket Type 1 is the clear winner when it comes to Total Sales</vt:lpstr>
      <vt:lpstr>Item MRP and Item Sales have a moderate positive correlation score of .54</vt:lpstr>
      <vt:lpstr>K-Nearest Neighbor is seen to be a stronger predictive model for food item sales when compared to other Regressor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Gomez</dc:creator>
  <cp:lastModifiedBy>Andy Gomez</cp:lastModifiedBy>
  <cp:revision>21</cp:revision>
  <dcterms:created xsi:type="dcterms:W3CDTF">2021-07-02T20:04:12Z</dcterms:created>
  <dcterms:modified xsi:type="dcterms:W3CDTF">2021-07-17T06:01:02Z</dcterms:modified>
</cp:coreProperties>
</file>