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CFC476-EC5D-4D37-AE2E-CE87DCCE55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97B92F4-1260-400A-A383-513AF829C1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5BFBFC-AE78-4DD1-B07A-2628448CD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135DF-6220-487E-8F79-F3CD38D20F70}" type="datetimeFigureOut">
              <a:rPr lang="zh-CN" altLang="en-US" smtClean="0"/>
              <a:t>2021/3/3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B69DA0-CD2C-4822-8780-CFA057236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7940EE-73DE-400C-BD35-BF89DB44B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8D0FE-302A-47FB-9E44-B3CBBA6ED5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2402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3067D9-7C8B-4270-B753-1FB783F9E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B5FA23E-6AC7-4DBC-A717-547B9D8A32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8D56B4-E357-4B19-BD09-EEAF72485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135DF-6220-487E-8F79-F3CD38D20F70}" type="datetimeFigureOut">
              <a:rPr lang="zh-CN" altLang="en-US" smtClean="0"/>
              <a:t>2021/3/3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E7B848-EC08-4684-A88A-92906CE57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C470FF-D12C-4E4D-823E-BD9D1528C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8D0FE-302A-47FB-9E44-B3CBBA6ED5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6990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3B865AA-2F88-4A78-BD6B-21236AA2EF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C2C464D-018D-42DD-81B9-5CE83D34F4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387ADE-E6C1-4F14-B66D-335ACFE20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135DF-6220-487E-8F79-F3CD38D20F70}" type="datetimeFigureOut">
              <a:rPr lang="zh-CN" altLang="en-US" smtClean="0"/>
              <a:t>2021/3/3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E3CBE1-EA9D-456D-8629-317FA518F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C24FFF-CDC9-4A08-9E89-4FD6E231B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8D0FE-302A-47FB-9E44-B3CBBA6ED5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808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BF0FBD-961C-45F0-B6C7-E5F2A49E8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E004B4-419D-4C16-B40D-B527A2B7E8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9F3C3F-19C0-43D6-B056-3F2FD88F7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135DF-6220-487E-8F79-F3CD38D20F70}" type="datetimeFigureOut">
              <a:rPr lang="zh-CN" altLang="en-US" smtClean="0"/>
              <a:t>2021/3/3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12BAA2-001C-428B-BF7C-8F3820C9B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F28DB6-037B-4B55-BD30-2831DFF3F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8D0FE-302A-47FB-9E44-B3CBBA6ED5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2256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6193D4-5C75-4161-8545-F66BA22A0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35BE8D5-1429-4B85-8F07-D600375D3E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B90305-24B8-4ABA-A148-2A285BAB8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135DF-6220-487E-8F79-F3CD38D20F70}" type="datetimeFigureOut">
              <a:rPr lang="zh-CN" altLang="en-US" smtClean="0"/>
              <a:t>2021/3/3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07976C-CB18-4E72-921A-FD77DF6F7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57F37D-8BDD-41FB-A582-09F8F77F7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8D0FE-302A-47FB-9E44-B3CBBA6ED5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772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FC599A-6343-4B2E-B228-83A18DB19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C724C0-5E39-4ADB-9499-DFD8C8024C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5E30A87-F08B-4ABB-8715-F04EE53F0D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7F73FF2-3E1D-453A-8DC2-00A1A9D1F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135DF-6220-487E-8F79-F3CD38D20F70}" type="datetimeFigureOut">
              <a:rPr lang="zh-CN" altLang="en-US" smtClean="0"/>
              <a:t>2021/3/3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A043FEF-3E55-4D06-AEBE-C2F1F9F90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442920D-D6DD-4381-91AC-603549F9B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8D0FE-302A-47FB-9E44-B3CBBA6ED5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0915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2F4DB7-30BA-45C8-946F-6BB437BB8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986FAF-E497-4462-9066-D332731A8A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9641122-DC44-444C-A935-388AF6EA88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271A19E-34FA-417A-8AD2-16BA7E2EC2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5C56131-2609-42E3-8D42-DAC46A481A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E58B5E9-5319-449E-9401-9D8E80228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135DF-6220-487E-8F79-F3CD38D20F70}" type="datetimeFigureOut">
              <a:rPr lang="zh-CN" altLang="en-US" smtClean="0"/>
              <a:t>2021/3/3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E24366A-3A37-4AC4-B5C3-26657C4EE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9F0FD30-61BB-47DD-B03D-F9A7155CE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8D0FE-302A-47FB-9E44-B3CBBA6ED5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3623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FB6635-D0A9-4D1F-9442-3A2A1026D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044FC80-123F-41FA-A5AC-958128B10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135DF-6220-487E-8F79-F3CD38D20F70}" type="datetimeFigureOut">
              <a:rPr lang="zh-CN" altLang="en-US" smtClean="0"/>
              <a:t>2021/3/3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B626300-8884-439E-9F8A-0DEBFD7D3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84B8013-13FB-45CA-A2D8-1E54CA653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8D0FE-302A-47FB-9E44-B3CBBA6ED5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9852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40DB4C4-C4B9-4094-824D-8FC514DB3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135DF-6220-487E-8F79-F3CD38D20F70}" type="datetimeFigureOut">
              <a:rPr lang="zh-CN" altLang="en-US" smtClean="0"/>
              <a:t>2021/3/3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5A6C35A-827F-44A8-9FBA-11FBD1B67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5B61636-C0AF-4E14-A497-84F463978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8D0FE-302A-47FB-9E44-B3CBBA6ED5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8651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E53781-E134-46B7-9915-5EC6AF786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F845AA-F2A8-4E1E-9FFF-3AC05B2A2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9D77EC7-4547-4E3B-90E7-4CEAD014D4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0F2D55A-A564-4CD2-9313-804163859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135DF-6220-487E-8F79-F3CD38D20F70}" type="datetimeFigureOut">
              <a:rPr lang="zh-CN" altLang="en-US" smtClean="0"/>
              <a:t>2021/3/3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08C5F77-2573-4DB6-8017-DDF0BAD58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67F98B1-89EB-4FC4-A453-C8023D860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8D0FE-302A-47FB-9E44-B3CBBA6ED5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0192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90FD3F-91F9-4A78-BFBD-02CA91118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D9FFF69-8CA8-4FE6-94F1-BB6C406DF5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AC50554-31B2-4179-9426-D40F8DBE85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6DAA36B-9CA7-4EFB-95AD-BD8128A39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135DF-6220-487E-8F79-F3CD38D20F70}" type="datetimeFigureOut">
              <a:rPr lang="zh-CN" altLang="en-US" smtClean="0"/>
              <a:t>2021/3/3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224CAE8-6AD6-4D13-B128-0641AD019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A0873FF-5FE7-4FBA-B3D4-B1F0C7476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8D0FE-302A-47FB-9E44-B3CBBA6ED5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399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466D035-A40A-400F-B9EF-9021D7077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F83238C-B175-40EA-9359-12F01B1F73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B9FDF2-8904-4EC9-917B-1D3B9A91D1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F135DF-6220-487E-8F79-F3CD38D20F70}" type="datetimeFigureOut">
              <a:rPr lang="zh-CN" altLang="en-US" smtClean="0"/>
              <a:t>2021/3/3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F70F5D-576D-4EB4-B2C9-9A9BA97996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234160-7486-4697-9BF1-DB40312978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E8D0FE-302A-47FB-9E44-B3CBBA6ED5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5053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1BA6F5-5AD4-47E3-9DCE-931482C744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数据中心网络延时测量及分析</a:t>
            </a:r>
          </a:p>
        </p:txBody>
      </p:sp>
    </p:spTree>
    <p:extLst>
      <p:ext uri="{BB962C8B-B14F-4D97-AF65-F5344CB8AC3E}">
        <p14:creationId xmlns:p14="http://schemas.microsoft.com/office/powerpoint/2010/main" val="31921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B12B16-C5E8-4B3D-8C5B-E65074454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err="1"/>
              <a:t>Pingmesh</a:t>
            </a:r>
            <a:r>
              <a:rPr lang="en-US" altLang="zh-CN" dirty="0"/>
              <a:t> – Ping Agent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BF65BD-99A5-410B-A080-E8777BA5D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err="1"/>
              <a:t>PingAgent</a:t>
            </a:r>
            <a:r>
              <a:rPr lang="zh-CN" altLang="en-US" dirty="0"/>
              <a:t>安全和性能要求：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1400" dirty="0"/>
              <a:t>    - </a:t>
            </a:r>
            <a:r>
              <a:rPr lang="zh-CN" altLang="en-US" sz="1400" dirty="0"/>
              <a:t>故障自关闭，不能导致</a:t>
            </a:r>
            <a:r>
              <a:rPr lang="en-US" altLang="zh-CN" sz="1400" dirty="0"/>
              <a:t>server</a:t>
            </a:r>
            <a:r>
              <a:rPr lang="zh-CN" altLang="en-US" sz="1400" dirty="0"/>
              <a:t>故障</a:t>
            </a:r>
            <a:endParaRPr lang="en-US" altLang="zh-CN" sz="1400" dirty="0"/>
          </a:p>
          <a:p>
            <a:pPr marL="0" indent="0">
              <a:buNone/>
            </a:pPr>
            <a:r>
              <a:rPr lang="en-US" altLang="zh-CN" sz="1400" dirty="0"/>
              <a:t>    - </a:t>
            </a:r>
            <a:r>
              <a:rPr lang="zh-CN" altLang="en-US" sz="1400" dirty="0"/>
              <a:t>控制</a:t>
            </a:r>
            <a:r>
              <a:rPr lang="en-US" altLang="zh-CN" sz="1400" dirty="0"/>
              <a:t>ping agent </a:t>
            </a:r>
            <a:r>
              <a:rPr lang="en-US" altLang="zh-CN" sz="1400" dirty="0" err="1"/>
              <a:t>cpu</a:t>
            </a:r>
            <a:r>
              <a:rPr lang="zh-CN" altLang="en-US" sz="1400" dirty="0"/>
              <a:t>、</a:t>
            </a:r>
            <a:r>
              <a:rPr lang="en-US" altLang="zh-CN" sz="1400" dirty="0" err="1"/>
              <a:t>memery</a:t>
            </a:r>
            <a:r>
              <a:rPr lang="zh-CN" altLang="en-US" sz="1400" dirty="0"/>
              <a:t>使用率，超出自关闭</a:t>
            </a:r>
            <a:endParaRPr lang="en-US" altLang="zh-CN" sz="1400" dirty="0"/>
          </a:p>
          <a:p>
            <a:pPr marL="0" indent="0">
              <a:buNone/>
            </a:pPr>
            <a:r>
              <a:rPr lang="en-US" altLang="zh-CN" sz="1400" dirty="0"/>
              <a:t>    - </a:t>
            </a:r>
            <a:r>
              <a:rPr lang="zh-CN" altLang="en-US" sz="1400" dirty="0"/>
              <a:t>硬编码限制</a:t>
            </a:r>
            <a:r>
              <a:rPr lang="en-US" altLang="zh-CN" sz="1400" dirty="0"/>
              <a:t>ping</a:t>
            </a:r>
            <a:r>
              <a:rPr lang="zh-CN" altLang="en-US" sz="1400" dirty="0"/>
              <a:t>间隔时长</a:t>
            </a:r>
            <a:r>
              <a:rPr lang="en-US" altLang="zh-CN" sz="1400" dirty="0"/>
              <a:t>10s</a:t>
            </a:r>
            <a:r>
              <a:rPr lang="zh-CN" altLang="en-US" sz="1400" dirty="0"/>
              <a:t>，探测数据包</a:t>
            </a:r>
            <a:r>
              <a:rPr lang="en-US" altLang="zh-CN" sz="1400" dirty="0" err="1"/>
              <a:t>playload</a:t>
            </a:r>
            <a:r>
              <a:rPr lang="en-US" altLang="zh-CN" sz="1400" dirty="0"/>
              <a:t> 64Kb.</a:t>
            </a:r>
          </a:p>
          <a:p>
            <a:pPr marL="0" indent="0">
              <a:buNone/>
            </a:pPr>
            <a:r>
              <a:rPr lang="en-US" altLang="zh-CN" sz="1400" dirty="0"/>
              <a:t>    - </a:t>
            </a:r>
            <a:r>
              <a:rPr lang="zh-CN" altLang="en-US" sz="1400" dirty="0"/>
              <a:t>与</a:t>
            </a:r>
            <a:r>
              <a:rPr lang="en-US" altLang="zh-CN" sz="1400" dirty="0"/>
              <a:t>controller</a:t>
            </a:r>
            <a:r>
              <a:rPr lang="zh-CN" altLang="en-US" sz="1400" dirty="0"/>
              <a:t>断连重试</a:t>
            </a:r>
            <a:r>
              <a:rPr lang="en-US" altLang="zh-CN" sz="1400" dirty="0"/>
              <a:t>3</a:t>
            </a:r>
            <a:r>
              <a:rPr lang="zh-CN" altLang="en-US" sz="1400" dirty="0"/>
              <a:t>次或拉取</a:t>
            </a:r>
            <a:r>
              <a:rPr lang="en-US" altLang="zh-CN" sz="1400" dirty="0" err="1"/>
              <a:t>pinglist</a:t>
            </a:r>
            <a:r>
              <a:rPr lang="zh-CN" altLang="en-US" sz="1400" dirty="0"/>
              <a:t>为空，停止</a:t>
            </a:r>
            <a:r>
              <a:rPr lang="en-US" altLang="zh-CN" sz="1400" dirty="0"/>
              <a:t>server</a:t>
            </a:r>
            <a:r>
              <a:rPr lang="zh-CN" altLang="en-US" sz="1400" dirty="0"/>
              <a:t>上所有</a:t>
            </a:r>
            <a:r>
              <a:rPr lang="en-US" altLang="zh-CN" sz="1400" dirty="0"/>
              <a:t>ping </a:t>
            </a:r>
            <a:r>
              <a:rPr lang="zh-CN" altLang="en-US" sz="1400" dirty="0"/>
              <a:t>任务，移除</a:t>
            </a:r>
            <a:r>
              <a:rPr lang="en-US" altLang="zh-CN" sz="1400" dirty="0"/>
              <a:t>ping peer</a:t>
            </a:r>
            <a:r>
              <a:rPr lang="zh-CN" altLang="en-US" sz="1400" dirty="0"/>
              <a:t>。</a:t>
            </a:r>
            <a:endParaRPr lang="en-US" altLang="zh-CN" sz="1400" dirty="0"/>
          </a:p>
          <a:p>
            <a:pPr marL="0" indent="0">
              <a:buNone/>
            </a:pPr>
            <a:r>
              <a:rPr lang="en-US" altLang="zh-CN" sz="1400" dirty="0"/>
              <a:t>    - </a:t>
            </a:r>
            <a:r>
              <a:rPr lang="zh-CN" altLang="en-US" sz="1400" dirty="0"/>
              <a:t>上传</a:t>
            </a:r>
            <a:r>
              <a:rPr lang="en-US" altLang="zh-CN" sz="1400" dirty="0"/>
              <a:t>ping </a:t>
            </a:r>
            <a:r>
              <a:rPr lang="zh-CN" altLang="en-US" sz="1400" dirty="0"/>
              <a:t>结果失败且重试一定次数还是失败后，清空本地内存数据避免内存浪费；将</a:t>
            </a:r>
            <a:r>
              <a:rPr lang="en-US" altLang="zh-CN" sz="1400" dirty="0"/>
              <a:t>ping</a:t>
            </a:r>
            <a:r>
              <a:rPr lang="zh-CN" altLang="en-US" sz="1400" dirty="0"/>
              <a:t>结果写入本地磁盘作为日志文件，控制日志文件的大小最大为可配置值</a:t>
            </a:r>
            <a:endParaRPr lang="en-US" altLang="zh-CN" sz="1400" dirty="0"/>
          </a:p>
          <a:p>
            <a:r>
              <a:rPr lang="en-US" altLang="zh-CN" dirty="0" err="1"/>
              <a:t>PingAgent</a:t>
            </a:r>
            <a:r>
              <a:rPr lang="en-US" altLang="zh-CN" dirty="0"/>
              <a:t> pings</a:t>
            </a:r>
            <a:r>
              <a:rPr lang="zh-CN" altLang="en-US" dirty="0"/>
              <a:t>最小化资源占用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</a:t>
            </a:r>
            <a:r>
              <a:rPr lang="en-US" altLang="zh-CN" sz="1400" dirty="0"/>
              <a:t>- </a:t>
            </a:r>
            <a:r>
              <a:rPr lang="zh-CN" altLang="en-US" sz="1400" dirty="0"/>
              <a:t>最小化</a:t>
            </a:r>
            <a:r>
              <a:rPr lang="en-US" altLang="zh-CN" sz="1400" dirty="0" err="1"/>
              <a:t>cpu</a:t>
            </a:r>
            <a:r>
              <a:rPr lang="zh-CN" altLang="en-US" sz="1400" dirty="0"/>
              <a:t>、内存、磁盘、带宽占用</a:t>
            </a:r>
            <a:endParaRPr lang="en-US" altLang="zh-CN" sz="1400" dirty="0"/>
          </a:p>
          <a:p>
            <a:pPr marL="0" indent="0">
              <a:buNone/>
            </a:pPr>
            <a:r>
              <a:rPr lang="en-US" altLang="zh-CN" sz="1400" dirty="0"/>
              <a:t>    - </a:t>
            </a:r>
            <a:r>
              <a:rPr lang="zh-CN" altLang="en-US" sz="1400" dirty="0"/>
              <a:t>使用</a:t>
            </a:r>
            <a:r>
              <a:rPr lang="en-US" altLang="zh-CN" sz="1400" dirty="0"/>
              <a:t>c</a:t>
            </a:r>
            <a:r>
              <a:rPr lang="zh-CN" altLang="en-US" sz="1400" dirty="0"/>
              <a:t>开发</a:t>
            </a:r>
            <a:r>
              <a:rPr lang="en-US" altLang="zh-CN" sz="1400" dirty="0"/>
              <a:t>pings</a:t>
            </a:r>
            <a:r>
              <a:rPr lang="zh-CN" altLang="en-US" sz="1400" dirty="0"/>
              <a:t>模块，防止高级语言如</a:t>
            </a:r>
            <a:r>
              <a:rPr lang="en-US" altLang="zh-CN" sz="1400" dirty="0"/>
              <a:t>java</a:t>
            </a:r>
            <a:r>
              <a:rPr lang="zh-CN" altLang="en-US" sz="1400" dirty="0"/>
              <a:t>运行时</a:t>
            </a:r>
            <a:r>
              <a:rPr lang="en-US" altLang="zh-CN" sz="1400" dirty="0" err="1"/>
              <a:t>jvm</a:t>
            </a:r>
            <a:r>
              <a:rPr lang="zh-CN" altLang="en-US" sz="1400" dirty="0"/>
              <a:t>的资源占用</a:t>
            </a:r>
            <a:endParaRPr lang="en-US" altLang="zh-CN" sz="1400" dirty="0"/>
          </a:p>
          <a:p>
            <a:pPr marL="0" indent="0">
              <a:buNone/>
            </a:pPr>
            <a:r>
              <a:rPr lang="en-US" altLang="zh-CN" sz="1400" dirty="0"/>
              <a:t>    - </a:t>
            </a:r>
            <a:r>
              <a:rPr lang="zh-CN" altLang="en-US" sz="1400" dirty="0"/>
              <a:t>自开发网络库，以共享服务方式提供所有</a:t>
            </a:r>
            <a:r>
              <a:rPr lang="en-US" altLang="zh-CN" sz="1400" dirty="0"/>
              <a:t>agent</a:t>
            </a:r>
            <a:r>
              <a:rPr lang="zh-CN" altLang="en-US" sz="1400" dirty="0"/>
              <a:t>使用，网络库只用来进行网络延时测量，设计成轻量级，可大量并发</a:t>
            </a:r>
            <a:r>
              <a:rPr lang="en-US" altLang="zh-CN" sz="1400" dirty="0" err="1"/>
              <a:t>tcp</a:t>
            </a:r>
            <a:r>
              <a:rPr lang="zh-CN" altLang="en-US" sz="1400" dirty="0"/>
              <a:t>连接的库</a:t>
            </a:r>
            <a:endParaRPr lang="en-US" altLang="zh-CN" sz="1400" dirty="0"/>
          </a:p>
          <a:p>
            <a:pPr marL="0" indent="0">
              <a:buNone/>
            </a:pPr>
            <a:r>
              <a:rPr lang="en-US" altLang="zh-CN" sz="1400" dirty="0"/>
              <a:t>    - </a:t>
            </a:r>
            <a:r>
              <a:rPr lang="zh-CN" altLang="en-US" sz="1400" dirty="0"/>
              <a:t>系统实现</a:t>
            </a:r>
            <a:r>
              <a:rPr lang="en-US" altLang="zh-CN" sz="1400" dirty="0" err="1"/>
              <a:t>cpu</a:t>
            </a:r>
            <a:r>
              <a:rPr lang="zh-CN" altLang="en-US" sz="1400" dirty="0"/>
              <a:t>占用</a:t>
            </a:r>
            <a:r>
              <a:rPr lang="en-US" altLang="zh-CN" sz="1400" dirty="0"/>
              <a:t>%2</a:t>
            </a:r>
            <a:r>
              <a:rPr lang="zh-CN" altLang="en-US" sz="1400" dirty="0"/>
              <a:t>以内，内存占用</a:t>
            </a:r>
            <a:r>
              <a:rPr lang="en-US" altLang="zh-CN" sz="1400" dirty="0"/>
              <a:t>40M</a:t>
            </a:r>
            <a:r>
              <a:rPr lang="zh-CN" altLang="en-US" sz="1400" dirty="0"/>
              <a:t>以内</a:t>
            </a:r>
            <a:endParaRPr lang="en-US" altLang="zh-CN" sz="1400" dirty="0"/>
          </a:p>
          <a:p>
            <a:pPr marL="0" indent="0">
              <a:buNone/>
            </a:pPr>
            <a:r>
              <a:rPr lang="en-US" altLang="zh-CN" sz="1400" dirty="0"/>
              <a:t>    - pings</a:t>
            </a:r>
            <a:r>
              <a:rPr lang="zh-CN" altLang="en-US" sz="1400" dirty="0"/>
              <a:t>测量时网络吞吐几十</a:t>
            </a:r>
            <a:r>
              <a:rPr lang="en-US" altLang="zh-CN" sz="1400" dirty="0" err="1"/>
              <a:t>Kb</a:t>
            </a:r>
            <a:r>
              <a:rPr lang="en-US" altLang="zh-CN" sz="1400" dirty="0"/>
              <a:t>/s</a:t>
            </a:r>
            <a:r>
              <a:rPr lang="zh-CN" altLang="en-US" sz="1400" dirty="0"/>
              <a:t>，相比于两个</a:t>
            </a:r>
            <a:r>
              <a:rPr lang="en-US" altLang="zh-CN" sz="1400" dirty="0"/>
              <a:t>server</a:t>
            </a:r>
            <a:r>
              <a:rPr lang="zh-CN" altLang="en-US" sz="1400" dirty="0"/>
              <a:t>网卡的</a:t>
            </a:r>
            <a:r>
              <a:rPr lang="en-US" altLang="zh-CN" sz="1400" dirty="0"/>
              <a:t>Gb/s</a:t>
            </a:r>
            <a:r>
              <a:rPr lang="zh-CN" altLang="en-US" sz="1400" dirty="0"/>
              <a:t>吞吐可忽略不计</a:t>
            </a:r>
            <a:endParaRPr lang="en-US" altLang="zh-CN" sz="14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17436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8F3A92-64E4-4354-88FE-01F244D69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Pingmesh</a:t>
            </a:r>
            <a:r>
              <a:rPr lang="en-US" altLang="zh-CN" dirty="0"/>
              <a:t> – Data Storage and Analysis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101C337-0136-4F9D-A368-B297EC3EB2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0620" y="1403032"/>
            <a:ext cx="2819400" cy="4905375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178DED2C-557D-4026-9351-0A18B087D16C}"/>
              </a:ext>
            </a:extLst>
          </p:cNvPr>
          <p:cNvSpPr txBox="1"/>
          <p:nvPr/>
        </p:nvSpPr>
        <p:spPr>
          <a:xfrm>
            <a:off x="1036320" y="1690688"/>
            <a:ext cx="396134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数据存储和分析：</a:t>
            </a:r>
            <a:endParaRPr lang="en-US" altLang="zh-CN" dirty="0"/>
          </a:p>
          <a:p>
            <a:r>
              <a:rPr lang="en-US" altLang="zh-CN" dirty="0"/>
              <a:t>    - </a:t>
            </a:r>
            <a:r>
              <a:rPr lang="zh-CN" altLang="en-US" dirty="0"/>
              <a:t>收集、存储、分析</a:t>
            </a:r>
            <a:r>
              <a:rPr lang="en-US" altLang="zh-CN" dirty="0" err="1"/>
              <a:t>pingmesh</a:t>
            </a:r>
            <a:r>
              <a:rPr lang="en-US" altLang="zh-CN" dirty="0"/>
              <a:t> </a:t>
            </a:r>
            <a:r>
              <a:rPr lang="zh-CN" altLang="en-US" dirty="0"/>
              <a:t>数据</a:t>
            </a:r>
            <a:endParaRPr lang="en-US" altLang="zh-CN" dirty="0"/>
          </a:p>
          <a:p>
            <a:r>
              <a:rPr lang="en-US" altLang="zh-CN" dirty="0"/>
              <a:t>    - </a:t>
            </a:r>
            <a:r>
              <a:rPr lang="zh-CN" altLang="en-US" dirty="0"/>
              <a:t>提供可视化和告警功能</a:t>
            </a:r>
            <a:endParaRPr lang="en-US" altLang="zh-CN" dirty="0"/>
          </a:p>
          <a:p>
            <a:r>
              <a:rPr lang="en-US" altLang="zh-CN" dirty="0"/>
              <a:t>    - always on</a:t>
            </a:r>
          </a:p>
          <a:p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C034A98-476E-44BD-BFDB-72A4863B35B3}"/>
              </a:ext>
            </a:extLst>
          </p:cNvPr>
          <p:cNvSpPr txBox="1"/>
          <p:nvPr/>
        </p:nvSpPr>
        <p:spPr>
          <a:xfrm>
            <a:off x="1036320" y="3168016"/>
            <a:ext cx="6630341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系统实现：</a:t>
            </a:r>
            <a:endParaRPr lang="en-US" altLang="zh-CN" dirty="0"/>
          </a:p>
          <a:p>
            <a:r>
              <a:rPr lang="en-US" altLang="zh-CN" dirty="0"/>
              <a:t>    - </a:t>
            </a:r>
            <a:r>
              <a:rPr lang="zh-CN" altLang="en-US" dirty="0"/>
              <a:t>复用已有的</a:t>
            </a:r>
            <a:r>
              <a:rPr lang="en-US" altLang="zh-CN" dirty="0"/>
              <a:t>Cosmos/SCOPE</a:t>
            </a:r>
            <a:r>
              <a:rPr lang="zh-CN" altLang="en-US" dirty="0"/>
              <a:t>和</a:t>
            </a:r>
            <a:r>
              <a:rPr lang="en-US" altLang="zh-CN" dirty="0"/>
              <a:t>Autopilot’s </a:t>
            </a:r>
            <a:r>
              <a:rPr lang="en-US" altLang="zh-CN" dirty="0" err="1"/>
              <a:t>Perfcounter</a:t>
            </a:r>
            <a:endParaRPr lang="en-US" altLang="zh-CN" dirty="0"/>
          </a:p>
          <a:p>
            <a:r>
              <a:rPr lang="en-US" altLang="zh-CN" dirty="0"/>
              <a:t> Aggregator(PA)</a:t>
            </a:r>
            <a:r>
              <a:rPr lang="zh-CN" altLang="en-US" dirty="0"/>
              <a:t>组件</a:t>
            </a:r>
            <a:endParaRPr lang="en-US" altLang="zh-CN" dirty="0"/>
          </a:p>
          <a:p>
            <a:r>
              <a:rPr lang="en-US" altLang="zh-CN" dirty="0"/>
              <a:t>    - </a:t>
            </a:r>
            <a:r>
              <a:rPr lang="zh-CN" altLang="en-US" dirty="0"/>
              <a:t>通过</a:t>
            </a:r>
            <a:r>
              <a:rPr lang="en-US" altLang="zh-CN" dirty="0"/>
              <a:t>VIP</a:t>
            </a:r>
            <a:r>
              <a:rPr lang="zh-CN" altLang="en-US" dirty="0"/>
              <a:t>暴露给</a:t>
            </a:r>
            <a:r>
              <a:rPr lang="en-US" altLang="zh-CN" dirty="0"/>
              <a:t>Ping Agent</a:t>
            </a:r>
            <a:r>
              <a:rPr lang="zh-CN" altLang="en-US" dirty="0"/>
              <a:t>，</a:t>
            </a:r>
            <a:r>
              <a:rPr lang="en-US" altLang="zh-CN" dirty="0"/>
              <a:t>DSA</a:t>
            </a:r>
            <a:r>
              <a:rPr lang="zh-CN" altLang="en-US" dirty="0"/>
              <a:t>可以根据</a:t>
            </a:r>
            <a:r>
              <a:rPr lang="en-US" altLang="zh-CN" dirty="0"/>
              <a:t>agent</a:t>
            </a:r>
            <a:r>
              <a:rPr lang="zh-CN" altLang="en-US" dirty="0"/>
              <a:t>数量进行扩</a:t>
            </a:r>
            <a:endParaRPr lang="en-US" altLang="zh-CN" dirty="0"/>
          </a:p>
          <a:p>
            <a:r>
              <a:rPr lang="zh-CN" altLang="en-US" dirty="0"/>
              <a:t>展</a:t>
            </a:r>
            <a:br>
              <a:rPr lang="en-US" altLang="zh-CN" dirty="0"/>
            </a:br>
            <a:r>
              <a:rPr lang="en-US" altLang="zh-CN" dirty="0"/>
              <a:t>   - </a:t>
            </a:r>
            <a:r>
              <a:rPr lang="zh-CN" altLang="en-US" dirty="0"/>
              <a:t>提供不同时间间隔的</a:t>
            </a:r>
            <a:r>
              <a:rPr lang="en-US" altLang="zh-CN" dirty="0"/>
              <a:t>SCOPE</a:t>
            </a:r>
            <a:r>
              <a:rPr lang="zh-CN" altLang="en-US" dirty="0"/>
              <a:t>任务对</a:t>
            </a:r>
            <a:r>
              <a:rPr lang="en-US" altLang="zh-CN" dirty="0"/>
              <a:t>Cosmos</a:t>
            </a:r>
            <a:r>
              <a:rPr lang="zh-CN" altLang="en-US" dirty="0"/>
              <a:t>数据进行处理。</a:t>
            </a:r>
            <a:endParaRPr lang="en-US" altLang="zh-CN" dirty="0"/>
          </a:p>
          <a:p>
            <a:r>
              <a:rPr lang="en-US" altLang="zh-CN" dirty="0"/>
              <a:t>10min</a:t>
            </a:r>
            <a:r>
              <a:rPr lang="zh-CN" altLang="en-US" dirty="0"/>
              <a:t>，</a:t>
            </a:r>
            <a:r>
              <a:rPr lang="en-US" altLang="zh-CN" dirty="0"/>
              <a:t>1h</a:t>
            </a:r>
            <a:r>
              <a:rPr lang="zh-CN" altLang="en-US" dirty="0"/>
              <a:t>，</a:t>
            </a:r>
            <a:r>
              <a:rPr lang="en-US" altLang="zh-CN" dirty="0"/>
              <a:t>1day</a:t>
            </a:r>
            <a:r>
              <a:rPr lang="zh-CN" altLang="en-US" dirty="0"/>
              <a:t>，定时任务处理的结果保存在</a:t>
            </a:r>
            <a:r>
              <a:rPr lang="en-US" altLang="zh-CN" dirty="0"/>
              <a:t>database</a:t>
            </a:r>
            <a:r>
              <a:rPr lang="zh-CN" altLang="en-US" dirty="0"/>
              <a:t>中，</a:t>
            </a:r>
            <a:endParaRPr lang="en-US" altLang="zh-CN" dirty="0"/>
          </a:p>
          <a:p>
            <a:r>
              <a:rPr lang="zh-CN" altLang="en-US" dirty="0"/>
              <a:t>供生成报表，告警，可视化等使用</a:t>
            </a:r>
            <a:endParaRPr lang="en-US" altLang="zh-CN" dirty="0"/>
          </a:p>
          <a:p>
            <a:r>
              <a:rPr lang="en-US" altLang="zh-CN" dirty="0"/>
              <a:t>   - </a:t>
            </a:r>
            <a:r>
              <a:rPr lang="zh-CN" altLang="en-US" dirty="0"/>
              <a:t>并行使用</a:t>
            </a:r>
            <a:r>
              <a:rPr lang="en-US" altLang="zh-CN" dirty="0"/>
              <a:t>PA</a:t>
            </a:r>
            <a:r>
              <a:rPr lang="zh-CN" altLang="en-US" dirty="0"/>
              <a:t>进行收集</a:t>
            </a:r>
            <a:r>
              <a:rPr lang="en-US" altLang="zh-CN" dirty="0"/>
              <a:t>agent</a:t>
            </a:r>
            <a:r>
              <a:rPr lang="zh-CN" altLang="en-US" dirty="0"/>
              <a:t>聚合的</a:t>
            </a:r>
            <a:r>
              <a:rPr lang="en-US" altLang="zh-CN" dirty="0" err="1"/>
              <a:t>perfcount</a:t>
            </a:r>
            <a:r>
              <a:rPr lang="zh-CN" altLang="en-US" dirty="0"/>
              <a:t>数据，</a:t>
            </a:r>
            <a:r>
              <a:rPr lang="en-US" altLang="zh-CN" dirty="0"/>
              <a:t>5</a:t>
            </a:r>
            <a:r>
              <a:rPr lang="zh-CN" altLang="en-US" dirty="0"/>
              <a:t>分钟周期</a:t>
            </a:r>
            <a:endParaRPr lang="en-US" altLang="zh-CN" dirty="0"/>
          </a:p>
          <a:p>
            <a:r>
              <a:rPr lang="zh-CN" altLang="en-US" dirty="0"/>
              <a:t>性执行聚合</a:t>
            </a:r>
            <a:endParaRPr lang="en-US" altLang="zh-CN" dirty="0"/>
          </a:p>
          <a:p>
            <a:r>
              <a:rPr lang="en-US" altLang="zh-CN" dirty="0"/>
              <a:t>   - </a:t>
            </a:r>
            <a:r>
              <a:rPr lang="zh-CN" altLang="en-US" dirty="0"/>
              <a:t>为保证系统</a:t>
            </a:r>
            <a:r>
              <a:rPr lang="en-US" altLang="zh-CN" dirty="0"/>
              <a:t>always on</a:t>
            </a:r>
            <a:r>
              <a:rPr lang="zh-CN" altLang="en-US" dirty="0"/>
              <a:t>，通过运行周期性脚本监控，</a:t>
            </a:r>
            <a:r>
              <a:rPr lang="en-US" altLang="zh-CN" dirty="0"/>
              <a:t>watch</a:t>
            </a:r>
          </a:p>
          <a:p>
            <a:r>
              <a:rPr lang="en-US" altLang="zh-CN" dirty="0"/>
              <a:t>Dog </a:t>
            </a:r>
            <a:r>
              <a:rPr lang="zh-CN" altLang="en-US" dirty="0"/>
              <a:t>监控组件运行是否正常</a:t>
            </a:r>
          </a:p>
        </p:txBody>
      </p:sp>
    </p:spTree>
    <p:extLst>
      <p:ext uri="{BB962C8B-B14F-4D97-AF65-F5344CB8AC3E}">
        <p14:creationId xmlns:p14="http://schemas.microsoft.com/office/powerpoint/2010/main" val="9127226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6C141BFC-B18D-4FE4-9D5A-C6D9A709E811}"/>
              </a:ext>
            </a:extLst>
          </p:cNvPr>
          <p:cNvSpPr/>
          <p:nvPr/>
        </p:nvSpPr>
        <p:spPr>
          <a:xfrm>
            <a:off x="6866047" y="4602480"/>
            <a:ext cx="2702560" cy="92456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663A1B6-E147-4A2E-A6DA-8357BAAE4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4485"/>
            <a:ext cx="10515600" cy="1325563"/>
          </a:xfrm>
        </p:spPr>
        <p:txBody>
          <a:bodyPr/>
          <a:lstStyle/>
          <a:p>
            <a:pPr algn="ctr"/>
            <a:r>
              <a:rPr lang="zh-CN" altLang="en-US" dirty="0"/>
              <a:t>链路探测实现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41BF9066-8E56-4BFC-86FC-5771087778F0}"/>
              </a:ext>
            </a:extLst>
          </p:cNvPr>
          <p:cNvSpPr/>
          <p:nvPr/>
        </p:nvSpPr>
        <p:spPr>
          <a:xfrm>
            <a:off x="7112000" y="1680528"/>
            <a:ext cx="2397760" cy="78835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Monitor-server</a:t>
            </a:r>
            <a:r>
              <a:rPr lang="zh-CN" altLang="en-US" dirty="0"/>
              <a:t>、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4948AC2-C9DF-475F-8D25-BFD2BCDA51A5}"/>
              </a:ext>
            </a:extLst>
          </p:cNvPr>
          <p:cNvSpPr txBox="1"/>
          <p:nvPr/>
        </p:nvSpPr>
        <p:spPr>
          <a:xfrm>
            <a:off x="7464334" y="1890038"/>
            <a:ext cx="1693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Monitor-server</a:t>
            </a:r>
            <a:endParaRPr lang="zh-CN" altLang="en-US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934DA74D-72A5-4335-9BFE-317360F5C5A7}"/>
              </a:ext>
            </a:extLst>
          </p:cNvPr>
          <p:cNvSpPr/>
          <p:nvPr/>
        </p:nvSpPr>
        <p:spPr>
          <a:xfrm>
            <a:off x="6807200" y="2915920"/>
            <a:ext cx="2702560" cy="11074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FBED776-4351-4C6A-84D2-BCDCF21B7077}"/>
              </a:ext>
            </a:extLst>
          </p:cNvPr>
          <p:cNvSpPr txBox="1"/>
          <p:nvPr/>
        </p:nvSpPr>
        <p:spPr>
          <a:xfrm>
            <a:off x="6987967" y="3746361"/>
            <a:ext cx="1204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Monitor-agent</a:t>
            </a:r>
            <a:endParaRPr lang="zh-CN" altLang="en-US" sz="1200" dirty="0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4CD166B9-F9C6-4F76-BBD8-757782AEF5AE}"/>
              </a:ext>
            </a:extLst>
          </p:cNvPr>
          <p:cNvSpPr/>
          <p:nvPr/>
        </p:nvSpPr>
        <p:spPr>
          <a:xfrm>
            <a:off x="6990080" y="3108960"/>
            <a:ext cx="1280160" cy="41628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CDFEEA1-35AD-484B-91E1-FBD615C4F9C4}"/>
              </a:ext>
            </a:extLst>
          </p:cNvPr>
          <p:cNvSpPr txBox="1"/>
          <p:nvPr/>
        </p:nvSpPr>
        <p:spPr>
          <a:xfrm>
            <a:off x="7112000" y="3149600"/>
            <a:ext cx="8515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/>
              <a:t>lp</a:t>
            </a:r>
            <a:r>
              <a:rPr lang="en-US" altLang="zh-CN" sz="1200" dirty="0"/>
              <a:t> module</a:t>
            </a:r>
            <a:endParaRPr lang="zh-CN" altLang="en-US" sz="1200" dirty="0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06C7AAEE-6F2E-40F7-999F-04D01767D15F}"/>
              </a:ext>
            </a:extLst>
          </p:cNvPr>
          <p:cNvSpPr/>
          <p:nvPr/>
        </p:nvSpPr>
        <p:spPr>
          <a:xfrm>
            <a:off x="8605520" y="3108960"/>
            <a:ext cx="812800" cy="63740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C46E2F3-AD4C-4008-8D29-EB8DCD4C4E03}"/>
              </a:ext>
            </a:extLst>
          </p:cNvPr>
          <p:cNvSpPr txBox="1"/>
          <p:nvPr/>
        </p:nvSpPr>
        <p:spPr>
          <a:xfrm>
            <a:off x="8605520" y="3248243"/>
            <a:ext cx="782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monitor</a:t>
            </a:r>
            <a:endParaRPr lang="zh-CN" altLang="en-US" sz="12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A6E5FF2-6F53-49C8-9F61-C02DF32BAD2C}"/>
              </a:ext>
            </a:extLst>
          </p:cNvPr>
          <p:cNvSpPr txBox="1"/>
          <p:nvPr/>
        </p:nvSpPr>
        <p:spPr>
          <a:xfrm>
            <a:off x="561328" y="2251055"/>
            <a:ext cx="591059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Monitor-agent</a:t>
            </a:r>
          </a:p>
          <a:p>
            <a:r>
              <a:rPr lang="en-US" altLang="zh-CN" dirty="0"/>
              <a:t>    - </a:t>
            </a:r>
            <a:r>
              <a:rPr lang="en-US" altLang="zh-CN" dirty="0" err="1"/>
              <a:t>lp</a:t>
            </a:r>
            <a:r>
              <a:rPr lang="en-US" altLang="zh-CN" dirty="0"/>
              <a:t> module </a:t>
            </a:r>
            <a:r>
              <a:rPr lang="zh-CN" altLang="en-US" dirty="0"/>
              <a:t>负载节点间探测 并进行上传</a:t>
            </a:r>
            <a:r>
              <a:rPr lang="en-US" altLang="zh-CN" dirty="0"/>
              <a:t>metric</a:t>
            </a:r>
          </a:p>
          <a:p>
            <a:r>
              <a:rPr lang="en-US" altLang="zh-CN" dirty="0"/>
              <a:t>    - </a:t>
            </a:r>
            <a:r>
              <a:rPr lang="en-US" altLang="zh-CN" dirty="0" err="1"/>
              <a:t>lp</a:t>
            </a:r>
            <a:r>
              <a:rPr lang="en-US" altLang="zh-CN" dirty="0"/>
              <a:t> </a:t>
            </a:r>
            <a:r>
              <a:rPr lang="zh-CN" altLang="en-US" dirty="0"/>
              <a:t>支持的探测：</a:t>
            </a:r>
            <a:r>
              <a:rPr lang="en-US" altLang="zh-CN" dirty="0" err="1"/>
              <a:t>vr_cmd</a:t>
            </a:r>
            <a:r>
              <a:rPr lang="en-US" altLang="zh-CN" dirty="0"/>
              <a:t>/</a:t>
            </a:r>
            <a:r>
              <a:rPr lang="en-US" altLang="zh-CN" dirty="0" err="1"/>
              <a:t>dr_cmd</a:t>
            </a:r>
            <a:r>
              <a:rPr lang="en-US" altLang="zh-CN" dirty="0"/>
              <a:t>/</a:t>
            </a:r>
            <a:r>
              <a:rPr lang="en-US" altLang="zh-CN" dirty="0" err="1"/>
              <a:t>fastping</a:t>
            </a:r>
            <a:r>
              <a:rPr lang="en-US" altLang="zh-CN" dirty="0"/>
              <a:t>/</a:t>
            </a:r>
            <a:r>
              <a:rPr lang="en-US" altLang="zh-CN" dirty="0" err="1"/>
              <a:t>ipping</a:t>
            </a:r>
            <a:r>
              <a:rPr lang="en-US" altLang="zh-CN" dirty="0"/>
              <a:t>/ping</a:t>
            </a:r>
          </a:p>
          <a:p>
            <a:r>
              <a:rPr lang="en-US" altLang="zh-CN" dirty="0"/>
              <a:t>    - </a:t>
            </a:r>
            <a:r>
              <a:rPr lang="en-US" altLang="zh-CN" dirty="0" err="1"/>
              <a:t>lp</a:t>
            </a:r>
            <a:r>
              <a:rPr lang="en-US" altLang="zh-CN" dirty="0"/>
              <a:t> </a:t>
            </a:r>
            <a:r>
              <a:rPr lang="zh-CN" altLang="en-US" dirty="0"/>
              <a:t>支持资源包括 </a:t>
            </a:r>
            <a:r>
              <a:rPr lang="en-US" altLang="zh-CN" dirty="0" err="1"/>
              <a:t>lp</a:t>
            </a:r>
            <a:r>
              <a:rPr lang="en-US" altLang="zh-CN" dirty="0"/>
              <a:t>/</a:t>
            </a:r>
            <a:r>
              <a:rPr lang="en-US" altLang="zh-CN" dirty="0" err="1"/>
              <a:t>roleip</a:t>
            </a:r>
            <a:r>
              <a:rPr lang="en-US" altLang="zh-CN" dirty="0"/>
              <a:t>/</a:t>
            </a:r>
            <a:r>
              <a:rPr lang="en-US" altLang="zh-CN" dirty="0" err="1"/>
              <a:t>floatingip</a:t>
            </a:r>
            <a:endParaRPr lang="en-US" altLang="zh-CN" dirty="0"/>
          </a:p>
          <a:p>
            <a:r>
              <a:rPr lang="en-US" altLang="zh-CN" dirty="0"/>
              <a:t>    - monitor </a:t>
            </a:r>
            <a:r>
              <a:rPr lang="zh-CN" altLang="en-US" dirty="0"/>
              <a:t>处理</a:t>
            </a:r>
            <a:r>
              <a:rPr lang="en-US" altLang="zh-CN" dirty="0" err="1"/>
              <a:t>pinglist</a:t>
            </a:r>
            <a:r>
              <a:rPr lang="zh-CN" altLang="en-US" dirty="0"/>
              <a:t>，聚合</a:t>
            </a:r>
            <a:r>
              <a:rPr lang="en-US" altLang="zh-CN" dirty="0"/>
              <a:t>metric</a:t>
            </a:r>
            <a:r>
              <a:rPr lang="zh-CN" altLang="en-US" dirty="0"/>
              <a:t>，</a:t>
            </a:r>
            <a:r>
              <a:rPr lang="en-US" altLang="zh-CN" dirty="0"/>
              <a:t>push </a:t>
            </a:r>
            <a:r>
              <a:rPr lang="zh-CN" altLang="en-US" dirty="0"/>
              <a:t>到</a:t>
            </a:r>
            <a:r>
              <a:rPr lang="en-US" altLang="zh-CN" dirty="0"/>
              <a:t>collector</a:t>
            </a:r>
            <a:endParaRPr lang="zh-CN" altLang="en-US" dirty="0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E68118CC-4BCD-44FB-B3AD-55084FD9ADF3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7630160" y="2480489"/>
            <a:ext cx="428312" cy="6284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B81D0421-CD90-40D0-A355-60BFA5FAB5AC}"/>
              </a:ext>
            </a:extLst>
          </p:cNvPr>
          <p:cNvCxnSpPr/>
          <p:nvPr/>
        </p:nvCxnSpPr>
        <p:spPr>
          <a:xfrm>
            <a:off x="8310880" y="3310930"/>
            <a:ext cx="2870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0AF79B19-AEEA-43F1-A33B-CF4ECC78D48D}"/>
              </a:ext>
            </a:extLst>
          </p:cNvPr>
          <p:cNvSpPr txBox="1"/>
          <p:nvPr/>
        </p:nvSpPr>
        <p:spPr>
          <a:xfrm>
            <a:off x="6906152" y="5144313"/>
            <a:ext cx="13548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Monitor-collector</a:t>
            </a:r>
            <a:endParaRPr lang="zh-CN" altLang="en-US" sz="1200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DC41723A-6520-499B-B4B3-5E94EB69C738}"/>
              </a:ext>
            </a:extLst>
          </p:cNvPr>
          <p:cNvSpPr txBox="1"/>
          <p:nvPr/>
        </p:nvSpPr>
        <p:spPr>
          <a:xfrm>
            <a:off x="568960" y="1213168"/>
            <a:ext cx="47564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Monitor-server</a:t>
            </a:r>
          </a:p>
          <a:p>
            <a:r>
              <a:rPr lang="en-US" altLang="zh-CN" dirty="0"/>
              <a:t>    - </a:t>
            </a:r>
            <a:r>
              <a:rPr lang="zh-CN" altLang="en-US" dirty="0"/>
              <a:t>根据网络拓扑，</a:t>
            </a:r>
            <a:r>
              <a:rPr lang="en-US" altLang="zh-CN" dirty="0"/>
              <a:t>host</a:t>
            </a:r>
            <a:r>
              <a:rPr lang="zh-CN" altLang="en-US" dirty="0"/>
              <a:t>节点关系生成</a:t>
            </a:r>
            <a:r>
              <a:rPr lang="en-US" altLang="zh-CN" dirty="0" err="1"/>
              <a:t>pinglist</a:t>
            </a:r>
            <a:endParaRPr lang="en-US" altLang="zh-CN" dirty="0"/>
          </a:p>
          <a:p>
            <a:r>
              <a:rPr lang="en-US" altLang="zh-CN" dirty="0"/>
              <a:t>    - </a:t>
            </a:r>
            <a:r>
              <a:rPr lang="zh-CN" altLang="en-US" dirty="0"/>
              <a:t>为</a:t>
            </a:r>
            <a:r>
              <a:rPr lang="en-US" altLang="zh-CN" dirty="0"/>
              <a:t>monitor-agent</a:t>
            </a:r>
            <a:r>
              <a:rPr lang="zh-CN" altLang="en-US" dirty="0"/>
              <a:t>提供获取</a:t>
            </a:r>
            <a:r>
              <a:rPr lang="en-US" altLang="zh-CN" dirty="0" err="1"/>
              <a:t>pinglist</a:t>
            </a:r>
            <a:r>
              <a:rPr lang="en-US" altLang="zh-CN" dirty="0"/>
              <a:t> </a:t>
            </a:r>
            <a:r>
              <a:rPr lang="zh-CN" altLang="en-US" dirty="0"/>
              <a:t>服务</a:t>
            </a:r>
            <a:endParaRPr lang="en-US" altLang="zh-CN" dirty="0"/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877C40C3-3988-4705-B8C0-DEBF7E11241F}"/>
              </a:ext>
            </a:extLst>
          </p:cNvPr>
          <p:cNvSpPr/>
          <p:nvPr/>
        </p:nvSpPr>
        <p:spPr>
          <a:xfrm>
            <a:off x="9904186" y="1544320"/>
            <a:ext cx="917666" cy="478536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9F4D90F9-F270-4BE8-8A7B-4DEC7F46A996}"/>
              </a:ext>
            </a:extLst>
          </p:cNvPr>
          <p:cNvSpPr txBox="1"/>
          <p:nvPr/>
        </p:nvSpPr>
        <p:spPr>
          <a:xfrm>
            <a:off x="9845040" y="3939123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Cloud-eye</a:t>
            </a:r>
          </a:p>
          <a:p>
            <a:r>
              <a:rPr lang="zh-CN" altLang="en-US" sz="1200" dirty="0"/>
              <a:t>：看门狗监控</a:t>
            </a:r>
            <a:endParaRPr lang="en-US" altLang="zh-CN" sz="1200" dirty="0"/>
          </a:p>
          <a:p>
            <a:r>
              <a:rPr lang="zh-CN" altLang="en-US" sz="1200" dirty="0"/>
              <a:t>程序故障等</a:t>
            </a: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4B16AFCF-9BF9-43FE-B962-1375A2800FC5}"/>
              </a:ext>
            </a:extLst>
          </p:cNvPr>
          <p:cNvCxnSpPr>
            <a:cxnSpLocks/>
          </p:cNvCxnSpPr>
          <p:nvPr/>
        </p:nvCxnSpPr>
        <p:spPr>
          <a:xfrm flipH="1">
            <a:off x="8303079" y="3998685"/>
            <a:ext cx="428312" cy="6284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9C2DD5C4-2DBD-4BE2-AC27-855A4462A54C}"/>
              </a:ext>
            </a:extLst>
          </p:cNvPr>
          <p:cNvSpPr txBox="1"/>
          <p:nvPr/>
        </p:nvSpPr>
        <p:spPr>
          <a:xfrm>
            <a:off x="590632" y="3876040"/>
            <a:ext cx="600997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Monitor-collector</a:t>
            </a:r>
          </a:p>
          <a:p>
            <a:r>
              <a:rPr lang="en-US" altLang="zh-CN" dirty="0"/>
              <a:t>    - </a:t>
            </a:r>
            <a:r>
              <a:rPr lang="zh-CN" altLang="en-US" dirty="0"/>
              <a:t>分类聚合</a:t>
            </a:r>
            <a:r>
              <a:rPr lang="en-US" altLang="zh-CN" dirty="0"/>
              <a:t>monitor-agent</a:t>
            </a:r>
            <a:r>
              <a:rPr lang="zh-CN" altLang="en-US" dirty="0"/>
              <a:t>的数据，聚合类别：</a:t>
            </a:r>
            <a:r>
              <a:rPr lang="en-US" altLang="zh-CN" dirty="0" err="1"/>
              <a:t>link_stat</a:t>
            </a:r>
            <a:r>
              <a:rPr lang="en-US" altLang="zh-CN" dirty="0"/>
              <a:t>,</a:t>
            </a:r>
          </a:p>
          <a:p>
            <a:r>
              <a:rPr lang="en-US" altLang="zh-CN" dirty="0" err="1"/>
              <a:t>Rolelink_stats,fip_status,app_status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/>
              <a:t>    - </a:t>
            </a:r>
            <a:r>
              <a:rPr lang="zh-CN" altLang="en-US" dirty="0"/>
              <a:t>数据按类型分类后，按</a:t>
            </a:r>
            <a:r>
              <a:rPr lang="en-US" altLang="zh-CN" dirty="0"/>
              <a:t>topic</a:t>
            </a:r>
            <a:r>
              <a:rPr lang="zh-CN" altLang="en-US" dirty="0"/>
              <a:t>区分类型发送到</a:t>
            </a:r>
            <a:r>
              <a:rPr lang="en-US" altLang="zh-CN" dirty="0" err="1"/>
              <a:t>kafka</a:t>
            </a:r>
            <a:r>
              <a:rPr lang="zh-CN" altLang="en-US" dirty="0"/>
              <a:t>消息</a:t>
            </a:r>
            <a:endParaRPr lang="en-US" altLang="zh-CN" dirty="0"/>
          </a:p>
          <a:p>
            <a:r>
              <a:rPr lang="zh-CN" altLang="en-US" dirty="0"/>
              <a:t>中间件中</a:t>
            </a:r>
            <a:endParaRPr lang="en-US" altLang="zh-CN" dirty="0"/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ACAAD097-8B25-4416-9D41-A751AA183CDE}"/>
              </a:ext>
            </a:extLst>
          </p:cNvPr>
          <p:cNvSpPr/>
          <p:nvPr/>
        </p:nvSpPr>
        <p:spPr>
          <a:xfrm>
            <a:off x="7305836" y="4689170"/>
            <a:ext cx="1076960" cy="41142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95424F70-3EC9-4D6A-A65A-65B493AA90B0}"/>
              </a:ext>
            </a:extLst>
          </p:cNvPr>
          <p:cNvSpPr txBox="1"/>
          <p:nvPr/>
        </p:nvSpPr>
        <p:spPr>
          <a:xfrm>
            <a:off x="7467600" y="4731603"/>
            <a:ext cx="782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server</a:t>
            </a:r>
            <a:endParaRPr lang="zh-CN" altLang="en-US" sz="1200" dirty="0"/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3DC868E2-A023-4692-961B-DD6BBA7135F5}"/>
              </a:ext>
            </a:extLst>
          </p:cNvPr>
          <p:cNvSpPr/>
          <p:nvPr/>
        </p:nvSpPr>
        <p:spPr>
          <a:xfrm>
            <a:off x="8605520" y="5008602"/>
            <a:ext cx="766718" cy="41142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419EF22B-6ADF-4B20-9F0B-B19C486FE061}"/>
              </a:ext>
            </a:extLst>
          </p:cNvPr>
          <p:cNvSpPr txBox="1"/>
          <p:nvPr/>
        </p:nvSpPr>
        <p:spPr>
          <a:xfrm>
            <a:off x="8625840" y="5087203"/>
            <a:ext cx="782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producer</a:t>
            </a:r>
            <a:endParaRPr lang="zh-CN" altLang="en-US" sz="1200" dirty="0"/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CB3421C2-1B6B-4F0D-A51D-96254CF4A547}"/>
              </a:ext>
            </a:extLst>
          </p:cNvPr>
          <p:cNvSpPr/>
          <p:nvPr/>
        </p:nvSpPr>
        <p:spPr>
          <a:xfrm>
            <a:off x="6807200" y="5750560"/>
            <a:ext cx="2761407" cy="26120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AC30E58E-8772-476C-9CA7-EFF7C4B6119F}"/>
              </a:ext>
            </a:extLst>
          </p:cNvPr>
          <p:cNvSpPr txBox="1"/>
          <p:nvPr/>
        </p:nvSpPr>
        <p:spPr>
          <a:xfrm>
            <a:off x="7874000" y="5747603"/>
            <a:ext cx="782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KAFKA</a:t>
            </a:r>
            <a:endParaRPr lang="zh-CN" altLang="en-US" sz="1200" dirty="0"/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CDF1598B-7915-4CCF-AEDF-B3FC2665934B}"/>
              </a:ext>
            </a:extLst>
          </p:cNvPr>
          <p:cNvCxnSpPr>
            <a:endCxn id="32" idx="0"/>
          </p:cNvCxnSpPr>
          <p:nvPr/>
        </p:nvCxnSpPr>
        <p:spPr>
          <a:xfrm flipH="1">
            <a:off x="8265160" y="5273040"/>
            <a:ext cx="635000" cy="474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04EC1ECB-5213-43C5-B2A2-165965874803}"/>
              </a:ext>
            </a:extLst>
          </p:cNvPr>
          <p:cNvSpPr/>
          <p:nvPr/>
        </p:nvSpPr>
        <p:spPr>
          <a:xfrm>
            <a:off x="6987967" y="6187440"/>
            <a:ext cx="1912193" cy="43688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BD214DB7-0062-4131-AF71-00FD7A3AEF97}"/>
              </a:ext>
            </a:extLst>
          </p:cNvPr>
          <p:cNvSpPr txBox="1"/>
          <p:nvPr/>
        </p:nvSpPr>
        <p:spPr>
          <a:xfrm>
            <a:off x="7170312" y="6272073"/>
            <a:ext cx="11657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Monitor-judge</a:t>
            </a:r>
            <a:endParaRPr lang="zh-CN" altLang="en-US" sz="1200" dirty="0"/>
          </a:p>
        </p:txBody>
      </p:sp>
      <p:sp>
        <p:nvSpPr>
          <p:cNvPr id="38" name="箭头: 下 37">
            <a:extLst>
              <a:ext uri="{FF2B5EF4-FFF2-40B4-BE49-F238E27FC236}">
                <a16:creationId xmlns:a16="http://schemas.microsoft.com/office/drawing/2014/main" id="{080673A9-FE18-4663-BA1D-AB6A302546E3}"/>
              </a:ext>
            </a:extLst>
          </p:cNvPr>
          <p:cNvSpPr/>
          <p:nvPr/>
        </p:nvSpPr>
        <p:spPr>
          <a:xfrm>
            <a:off x="7874000" y="6024602"/>
            <a:ext cx="184472" cy="17222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A36DE334-802D-4992-BBCD-B2DF8F8F0B17}"/>
              </a:ext>
            </a:extLst>
          </p:cNvPr>
          <p:cNvSpPr txBox="1"/>
          <p:nvPr/>
        </p:nvSpPr>
        <p:spPr>
          <a:xfrm>
            <a:off x="568960" y="5447049"/>
            <a:ext cx="630813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Monitor-judge</a:t>
            </a:r>
          </a:p>
          <a:p>
            <a:r>
              <a:rPr lang="en-US" altLang="zh-CN" dirty="0"/>
              <a:t>    - </a:t>
            </a:r>
            <a:r>
              <a:rPr lang="zh-CN" altLang="en-US" dirty="0"/>
              <a:t>根据</a:t>
            </a:r>
            <a:r>
              <a:rPr lang="en-US" altLang="zh-CN" dirty="0"/>
              <a:t>collector</a:t>
            </a:r>
            <a:r>
              <a:rPr lang="zh-CN" altLang="en-US" dirty="0"/>
              <a:t>上报的数据，通过规则引擎进行条件匹配，</a:t>
            </a:r>
            <a:endParaRPr lang="en-US" altLang="zh-CN" dirty="0"/>
          </a:p>
          <a:p>
            <a:r>
              <a:rPr lang="zh-CN" altLang="en-US" dirty="0"/>
              <a:t>然后执行相应的动作判断</a:t>
            </a:r>
            <a:endParaRPr lang="en-US" altLang="zh-CN" dirty="0"/>
          </a:p>
          <a:p>
            <a:r>
              <a:rPr lang="en-US" altLang="zh-CN" dirty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1398325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FE334C-BE43-48B7-BA8E-93AAD9717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         </a:t>
            </a:r>
            <a:r>
              <a:rPr lang="zh-CN" altLang="en-US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3C3CA9-4143-4761-90AA-7EABC3B88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Pingmesh</a:t>
            </a:r>
            <a:r>
              <a:rPr lang="en-US" altLang="zh-CN" dirty="0"/>
              <a:t> </a:t>
            </a:r>
            <a:r>
              <a:rPr lang="zh-CN" altLang="en-US" dirty="0"/>
              <a:t>系统</a:t>
            </a:r>
            <a:endParaRPr lang="en-US" altLang="zh-CN" dirty="0"/>
          </a:p>
          <a:p>
            <a:r>
              <a:rPr lang="zh-CN" altLang="en-US" dirty="0"/>
              <a:t>链路探测实现</a:t>
            </a:r>
          </a:p>
        </p:txBody>
      </p:sp>
    </p:spTree>
    <p:extLst>
      <p:ext uri="{BB962C8B-B14F-4D97-AF65-F5344CB8AC3E}">
        <p14:creationId xmlns:p14="http://schemas.microsoft.com/office/powerpoint/2010/main" val="2544748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95C6EC-BBEC-4DC3-BC31-20BBE9EFD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           </a:t>
            </a:r>
            <a:r>
              <a:rPr lang="en-US" altLang="zh-CN" dirty="0" err="1"/>
              <a:t>Pingmesh</a:t>
            </a:r>
            <a:r>
              <a:rPr lang="zh-CN" altLang="en-US" dirty="0"/>
              <a:t>系统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D25579-6149-46FF-A9A7-3FAA029876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4960"/>
            <a:ext cx="10515600" cy="4592003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/>
              <a:t>面临的问题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</a:t>
            </a:r>
            <a:r>
              <a:rPr lang="zh-CN" altLang="en-US" sz="1600" dirty="0"/>
              <a:t>数据中心规模不断扩大，基于数据中心物理网络构建平台上分布式服务和组件也越来越多，且服务和组件间也都会相互</a:t>
            </a:r>
            <a:endParaRPr lang="en-US" altLang="zh-CN" sz="1600" dirty="0"/>
          </a:p>
          <a:p>
            <a:pPr marL="0" indent="0">
              <a:buNone/>
            </a:pPr>
            <a:r>
              <a:rPr lang="zh-CN" altLang="en-US" sz="1600" dirty="0"/>
              <a:t>通信，那么在网络层如何给那些组件和服务提供可靠的保证？</a:t>
            </a:r>
            <a:endParaRPr lang="en-US" altLang="zh-CN" sz="1600" dirty="0"/>
          </a:p>
          <a:p>
            <a:r>
              <a:rPr lang="zh-CN" altLang="en-US" dirty="0"/>
              <a:t>解决的问题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1600" dirty="0"/>
              <a:t>    1. </a:t>
            </a:r>
            <a:r>
              <a:rPr lang="zh-CN" altLang="en-US" sz="1600" dirty="0"/>
              <a:t>出现问题是否由网络导致的？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/>
              <a:t>    2. </a:t>
            </a:r>
            <a:r>
              <a:rPr lang="zh-CN" altLang="en-US" sz="1600" dirty="0"/>
              <a:t>如何定义和跟踪网络服务的</a:t>
            </a:r>
            <a:r>
              <a:rPr lang="en-US" altLang="zh-CN" sz="1600" dirty="0"/>
              <a:t>SLA</a:t>
            </a:r>
            <a:r>
              <a:rPr lang="zh-CN" altLang="en-US" sz="1600" dirty="0"/>
              <a:t>？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/>
              <a:t>    3. </a:t>
            </a:r>
            <a:r>
              <a:rPr lang="zh-CN" altLang="en-US" sz="1600" dirty="0"/>
              <a:t>如何快速的对网络进行</a:t>
            </a:r>
            <a:r>
              <a:rPr lang="en-US" altLang="zh-CN" sz="1600" dirty="0"/>
              <a:t>troubleshooting</a:t>
            </a:r>
            <a:r>
              <a:rPr lang="zh-CN" altLang="en-US" sz="1600" dirty="0"/>
              <a:t>？</a:t>
            </a:r>
            <a:endParaRPr lang="en-US" altLang="zh-CN" sz="1600" dirty="0"/>
          </a:p>
          <a:p>
            <a:r>
              <a:rPr lang="en-US" altLang="zh-CN" dirty="0" err="1"/>
              <a:t>Pingmesh</a:t>
            </a:r>
            <a:r>
              <a:rPr lang="zh-CN" altLang="en-US" dirty="0"/>
              <a:t>解决方案</a:t>
            </a:r>
            <a:endParaRPr lang="en-US" altLang="zh-CN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/>
              <a:t>    1. </a:t>
            </a:r>
            <a:r>
              <a:rPr lang="zh-CN" altLang="en-US" sz="1600" dirty="0"/>
              <a:t>通过服务器间</a:t>
            </a:r>
            <a:r>
              <a:rPr lang="en-US" altLang="zh-CN" sz="1600" dirty="0" err="1"/>
              <a:t>tcp</a:t>
            </a:r>
            <a:r>
              <a:rPr lang="en-US" altLang="zh-CN" sz="1600" dirty="0"/>
              <a:t>/http</a:t>
            </a:r>
            <a:r>
              <a:rPr lang="zh-CN" altLang="en-US" sz="1600" dirty="0"/>
              <a:t> </a:t>
            </a:r>
            <a:r>
              <a:rPr lang="en-US" altLang="zh-CN" sz="1600" dirty="0"/>
              <a:t>pings</a:t>
            </a:r>
            <a:r>
              <a:rPr lang="zh-CN" altLang="en-US" sz="1600" dirty="0"/>
              <a:t>，测量网络延时。</a:t>
            </a:r>
            <a:r>
              <a:rPr lang="en-US" altLang="zh-CN" sz="1600" dirty="0"/>
              <a:t>Servers</a:t>
            </a:r>
            <a:r>
              <a:rPr lang="zh-CN" altLang="en-US" sz="1600" dirty="0"/>
              <a:t>进行多维度划分：</a:t>
            </a:r>
            <a:r>
              <a:rPr lang="en-US" altLang="zh-CN" sz="1600" dirty="0"/>
              <a:t>rack</a:t>
            </a:r>
            <a:r>
              <a:rPr lang="zh-CN" altLang="en-US" sz="1600" dirty="0"/>
              <a:t>内</a:t>
            </a:r>
            <a:r>
              <a:rPr lang="en-US" altLang="zh-CN" sz="1600" dirty="0"/>
              <a:t>ping graph</a:t>
            </a:r>
            <a:r>
              <a:rPr lang="zh-CN" altLang="en-US" sz="1600" dirty="0"/>
              <a:t>、</a:t>
            </a:r>
            <a:r>
              <a:rPr lang="en-US" altLang="zh-CN" sz="1600" dirty="0"/>
              <a:t>rack</a:t>
            </a:r>
            <a:r>
              <a:rPr lang="zh-CN" altLang="en-US" sz="1600" dirty="0"/>
              <a:t>间</a:t>
            </a:r>
            <a:r>
              <a:rPr lang="en-US" altLang="zh-CN" sz="1600" dirty="0"/>
              <a:t>ping graph</a:t>
            </a:r>
            <a:r>
              <a:rPr lang="zh-CN" altLang="en-US" sz="1600" dirty="0"/>
              <a:t>、数据中</a:t>
            </a:r>
            <a:endParaRPr lang="en-US" altLang="zh-CN" sz="1600" dirty="0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600" dirty="0"/>
              <a:t>心间</a:t>
            </a:r>
            <a:r>
              <a:rPr lang="en-US" altLang="zh-CN" sz="1600" dirty="0"/>
              <a:t>ping graph</a:t>
            </a:r>
            <a:r>
              <a:rPr lang="zh-CN" altLang="en-US" sz="1600" dirty="0"/>
              <a:t>。</a:t>
            </a:r>
            <a:endParaRPr lang="en-US" altLang="zh-CN" sz="16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/>
              <a:t>    2. </a:t>
            </a:r>
            <a:r>
              <a:rPr lang="zh-CN" altLang="en-US" sz="1600" dirty="0"/>
              <a:t>聚合并存储多维度的</a:t>
            </a:r>
            <a:r>
              <a:rPr lang="en-US" altLang="zh-CN" sz="1600" dirty="0"/>
              <a:t>ping graph</a:t>
            </a:r>
            <a:r>
              <a:rPr lang="zh-CN" altLang="en-US" sz="1600" dirty="0"/>
              <a:t>数据，分析多维度定义网络</a:t>
            </a:r>
            <a:r>
              <a:rPr lang="en-US" altLang="zh-CN" sz="1600" dirty="0"/>
              <a:t>SLA</a:t>
            </a:r>
            <a:r>
              <a:rPr lang="zh-CN" altLang="en-US" sz="1600" dirty="0"/>
              <a:t>：</a:t>
            </a:r>
            <a:r>
              <a:rPr lang="en-US" altLang="zh-CN" sz="1600" dirty="0"/>
              <a:t>macro level(</a:t>
            </a:r>
            <a:r>
              <a:rPr lang="zh-CN" altLang="en-US" sz="1600" dirty="0"/>
              <a:t>数据中心层面</a:t>
            </a:r>
            <a:r>
              <a:rPr lang="en-US" altLang="zh-CN" sz="1600" dirty="0"/>
              <a:t>) </a:t>
            </a:r>
            <a:r>
              <a:rPr lang="zh-CN" altLang="en-US" sz="1600" dirty="0"/>
              <a:t>和</a:t>
            </a:r>
            <a:r>
              <a:rPr lang="en-US" altLang="zh-CN" sz="1600" dirty="0"/>
              <a:t>micro level(</a:t>
            </a:r>
            <a:r>
              <a:rPr lang="zh-CN" altLang="en-US" sz="1600" dirty="0"/>
              <a:t>每个</a:t>
            </a:r>
            <a:r>
              <a:rPr lang="en-US" altLang="zh-CN" sz="1600" dirty="0"/>
              <a:t>server</a:t>
            </a:r>
            <a:r>
              <a:rPr lang="zh-CN" altLang="en-US" sz="1600" dirty="0"/>
              <a:t>和</a:t>
            </a:r>
            <a:r>
              <a:rPr lang="en-US" altLang="zh-CN" sz="1600" dirty="0"/>
              <a:t>rack</a:t>
            </a:r>
            <a:r>
              <a:rPr lang="zh-CN" altLang="en-US" sz="1600" dirty="0"/>
              <a:t>层面</a:t>
            </a:r>
            <a:r>
              <a:rPr lang="en-US" altLang="zh-CN" sz="1600" dirty="0"/>
              <a:t>)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/>
              <a:t>    3. </a:t>
            </a:r>
            <a:r>
              <a:rPr lang="zh-CN" altLang="en-US" sz="1600" dirty="0"/>
              <a:t>通过分析全局</a:t>
            </a:r>
            <a:r>
              <a:rPr lang="en-US" altLang="zh-CN" sz="1600" dirty="0" err="1"/>
              <a:t>pingmesh</a:t>
            </a:r>
            <a:r>
              <a:rPr lang="zh-CN" altLang="en-US" sz="1600" dirty="0"/>
              <a:t>数据来判断服务或组件错误或异常是否由网络问题引起</a:t>
            </a:r>
            <a:endParaRPr lang="en-US" altLang="zh-CN" sz="16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/>
              <a:t>    4. </a:t>
            </a:r>
            <a:r>
              <a:rPr lang="zh-CN" altLang="en-US" sz="1600" dirty="0"/>
              <a:t>通过模型检测，快速定位丢包或延时发生的位置。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3503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D142A7-12C9-43FE-BFBE-872374193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   </a:t>
            </a:r>
            <a:r>
              <a:rPr lang="zh-CN" altLang="en-US" dirty="0"/>
              <a:t>数据中心网络架构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052FDBA-7B01-4AEB-8234-0A02F73859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6462" y="1690688"/>
            <a:ext cx="4791075" cy="374332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735C27A7-50AC-42D2-AC35-6FCD51A9F3E5}"/>
              </a:ext>
            </a:extLst>
          </p:cNvPr>
          <p:cNvSpPr txBox="1"/>
          <p:nvPr/>
        </p:nvSpPr>
        <p:spPr>
          <a:xfrm>
            <a:off x="838200" y="1869440"/>
            <a:ext cx="5424883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zh-CN" altLang="en-US" dirty="0"/>
              <a:t>如图</a:t>
            </a:r>
            <a:r>
              <a:rPr lang="en-US" altLang="zh-CN" dirty="0"/>
              <a:t>1</a:t>
            </a:r>
            <a:r>
              <a:rPr lang="zh-CN" altLang="en-US" dirty="0"/>
              <a:t>为数据中心典型的网络架构。包括数据中</a:t>
            </a:r>
            <a:endParaRPr lang="en-US" altLang="zh-CN" dirty="0"/>
          </a:p>
          <a:p>
            <a:r>
              <a:rPr lang="zh-CN" altLang="en-US" dirty="0"/>
              <a:t>心内和数据中心间网络</a:t>
            </a:r>
            <a:endParaRPr lang="en-US" altLang="zh-CN" dirty="0"/>
          </a:p>
          <a:p>
            <a:pPr marL="285750" indent="-285750">
              <a:buFontTx/>
              <a:buChar char="-"/>
            </a:pPr>
            <a:r>
              <a:rPr lang="zh-CN" altLang="en-US" dirty="0"/>
              <a:t>数据中心内采用典型的多层</a:t>
            </a:r>
            <a:r>
              <a:rPr lang="en-US" altLang="zh-CN" dirty="0"/>
              <a:t>Clos</a:t>
            </a:r>
            <a:r>
              <a:rPr lang="zh-CN" altLang="en-US" dirty="0"/>
              <a:t>网络</a:t>
            </a:r>
            <a:endParaRPr lang="en-US" altLang="zh-CN" dirty="0"/>
          </a:p>
          <a:p>
            <a:pPr marL="285750" indent="-285750">
              <a:buFontTx/>
              <a:buChar char="-"/>
            </a:pPr>
            <a:r>
              <a:rPr lang="zh-CN" altLang="en-US" dirty="0"/>
              <a:t>连接相同</a:t>
            </a:r>
            <a:r>
              <a:rPr lang="en-US" altLang="zh-CN" dirty="0"/>
              <a:t>TOR</a:t>
            </a:r>
            <a:r>
              <a:rPr lang="zh-CN" altLang="en-US" dirty="0"/>
              <a:t>交换机服务器构成一个</a:t>
            </a:r>
            <a:r>
              <a:rPr lang="en-US" altLang="zh-CN" dirty="0"/>
              <a:t>POD</a:t>
            </a:r>
            <a:r>
              <a:rPr lang="zh-CN" altLang="en-US" dirty="0"/>
              <a:t>，相同</a:t>
            </a:r>
            <a:endParaRPr lang="en-US" altLang="zh-CN" dirty="0"/>
          </a:p>
          <a:p>
            <a:r>
              <a:rPr lang="en-US" altLang="zh-CN" dirty="0"/>
              <a:t>POD</a:t>
            </a:r>
            <a:r>
              <a:rPr lang="zh-CN" altLang="en-US" dirty="0"/>
              <a:t>内服务器使用</a:t>
            </a:r>
            <a:r>
              <a:rPr lang="en-US" altLang="zh-CN" dirty="0"/>
              <a:t>10Gb</a:t>
            </a:r>
            <a:r>
              <a:rPr lang="zh-CN" altLang="en-US" dirty="0"/>
              <a:t>或</a:t>
            </a:r>
            <a:r>
              <a:rPr lang="en-US" altLang="zh-CN" dirty="0"/>
              <a:t>40G</a:t>
            </a:r>
            <a:r>
              <a:rPr lang="zh-CN" altLang="en-US" dirty="0"/>
              <a:t>网卡相连</a:t>
            </a:r>
            <a:endParaRPr lang="en-US" altLang="zh-CN" dirty="0"/>
          </a:p>
          <a:p>
            <a:pPr marL="285750" indent="-285750">
              <a:buFontTx/>
              <a:buChar char="-"/>
            </a:pPr>
            <a:r>
              <a:rPr lang="zh-CN" altLang="en-US" dirty="0"/>
              <a:t>多个</a:t>
            </a:r>
            <a:r>
              <a:rPr lang="en-US" altLang="zh-CN" dirty="0"/>
              <a:t>TOR</a:t>
            </a:r>
            <a:r>
              <a:rPr lang="zh-CN" altLang="en-US" dirty="0"/>
              <a:t>连接相同层</a:t>
            </a:r>
            <a:r>
              <a:rPr lang="en-US" altLang="zh-CN" dirty="0"/>
              <a:t>Leaf </a:t>
            </a:r>
            <a:r>
              <a:rPr lang="zh-CN" altLang="en-US" dirty="0"/>
              <a:t>交换机构成一个</a:t>
            </a:r>
            <a:r>
              <a:rPr lang="en-US" altLang="zh-CN" dirty="0" err="1"/>
              <a:t>Podset</a:t>
            </a:r>
            <a:endParaRPr lang="en-US" altLang="zh-CN" dirty="0"/>
          </a:p>
          <a:p>
            <a:pPr marL="285750" indent="-285750">
              <a:buFontTx/>
              <a:buChar char="-"/>
            </a:pPr>
            <a:r>
              <a:rPr lang="zh-CN" altLang="en-US" dirty="0"/>
              <a:t>多个</a:t>
            </a:r>
            <a:r>
              <a:rPr lang="en-US" altLang="zh-CN" dirty="0" err="1"/>
              <a:t>Podset</a:t>
            </a:r>
            <a:r>
              <a:rPr lang="zh-CN" altLang="en-US" dirty="0"/>
              <a:t>连接相同层</a:t>
            </a:r>
            <a:r>
              <a:rPr lang="en-US" altLang="zh-CN" dirty="0"/>
              <a:t>Spine</a:t>
            </a:r>
            <a:r>
              <a:rPr lang="zh-CN" altLang="en-US" dirty="0"/>
              <a:t>交换机组成</a:t>
            </a:r>
            <a:r>
              <a:rPr lang="en-US" altLang="zh-CN" dirty="0"/>
              <a:t>DC</a:t>
            </a:r>
            <a:r>
              <a:rPr lang="zh-CN" altLang="en-US" dirty="0"/>
              <a:t>内网</a:t>
            </a:r>
            <a:endParaRPr lang="en-US" altLang="zh-CN" dirty="0"/>
          </a:p>
          <a:p>
            <a:r>
              <a:rPr lang="zh-CN" altLang="en-US" dirty="0"/>
              <a:t>络</a:t>
            </a:r>
            <a:endParaRPr lang="en-US" altLang="zh-CN" dirty="0"/>
          </a:p>
          <a:p>
            <a:pPr marL="285750" indent="-285750">
              <a:buFontTx/>
              <a:buChar char="-"/>
            </a:pPr>
            <a:r>
              <a:rPr lang="zh-CN" altLang="en-US" dirty="0"/>
              <a:t>多个</a:t>
            </a:r>
            <a:r>
              <a:rPr lang="en-US" altLang="zh-CN" dirty="0"/>
              <a:t>DC</a:t>
            </a:r>
            <a:r>
              <a:rPr lang="zh-CN" altLang="en-US" dirty="0"/>
              <a:t>互联组成支持大规模服务器的网络</a:t>
            </a:r>
            <a:endParaRPr lang="en-US" altLang="zh-CN" dirty="0"/>
          </a:p>
          <a:p>
            <a:pPr marL="285750" indent="-285750">
              <a:buFontTx/>
              <a:buChar char="-"/>
            </a:pPr>
            <a:r>
              <a:rPr lang="en-US" altLang="zh-CN" dirty="0"/>
              <a:t>DC</a:t>
            </a:r>
            <a:r>
              <a:rPr lang="zh-CN" altLang="en-US" dirty="0"/>
              <a:t>内网络通过分层，分成多个</a:t>
            </a:r>
            <a:r>
              <a:rPr lang="en-US" altLang="zh-CN" dirty="0"/>
              <a:t>Leaf</a:t>
            </a:r>
            <a:r>
              <a:rPr lang="zh-CN" altLang="en-US" dirty="0"/>
              <a:t>和</a:t>
            </a:r>
            <a:r>
              <a:rPr lang="en-US" altLang="zh-CN" dirty="0"/>
              <a:t>Spine</a:t>
            </a:r>
            <a:r>
              <a:rPr lang="zh-CN" altLang="en-US" dirty="0"/>
              <a:t>交换机</a:t>
            </a:r>
            <a:endParaRPr lang="en-US" altLang="zh-CN" dirty="0"/>
          </a:p>
          <a:p>
            <a:r>
              <a:rPr lang="zh-CN" altLang="en-US" dirty="0"/>
              <a:t>互联，可提供网络路径冗余。</a:t>
            </a:r>
            <a:r>
              <a:rPr lang="en-US" altLang="zh-CN" dirty="0"/>
              <a:t>ECMP</a:t>
            </a:r>
            <a:r>
              <a:rPr lang="zh-CN" altLang="en-US" dirty="0"/>
              <a:t>进行负载流量，</a:t>
            </a:r>
            <a:endParaRPr lang="en-US" altLang="zh-CN" dirty="0"/>
          </a:p>
          <a:p>
            <a:r>
              <a:rPr lang="zh-CN" altLang="en-US" dirty="0"/>
              <a:t>通过</a:t>
            </a:r>
            <a:r>
              <a:rPr lang="en-US" altLang="zh-CN" dirty="0"/>
              <a:t>TCP/UDP</a:t>
            </a:r>
            <a:r>
              <a:rPr lang="zh-CN" altLang="en-US" dirty="0"/>
              <a:t>五元组进行</a:t>
            </a:r>
            <a:r>
              <a:rPr lang="en-US" altLang="zh-CN" dirty="0"/>
              <a:t>hash</a:t>
            </a:r>
            <a:r>
              <a:rPr lang="zh-CN" altLang="en-US" dirty="0"/>
              <a:t>选路</a:t>
            </a:r>
            <a:endParaRPr lang="en-US" altLang="zh-CN" dirty="0"/>
          </a:p>
          <a:p>
            <a:pPr marL="285750" indent="-285750">
              <a:buFontTx/>
              <a:buChar char="-"/>
            </a:pPr>
            <a:r>
              <a:rPr lang="zh-CN" altLang="en-US" dirty="0"/>
              <a:t>相同流进行端对端访问，在数据中心内进行多次</a:t>
            </a:r>
            <a:endParaRPr lang="en-US" altLang="zh-CN" dirty="0"/>
          </a:p>
          <a:p>
            <a:r>
              <a:rPr lang="en-US" altLang="zh-CN" dirty="0"/>
              <a:t>Hash</a:t>
            </a:r>
            <a:r>
              <a:rPr lang="zh-CN" altLang="en-US" dirty="0"/>
              <a:t>选路后，因此无法确定其具体路径，给定位错</a:t>
            </a:r>
            <a:endParaRPr lang="en-US" altLang="zh-CN" dirty="0"/>
          </a:p>
          <a:p>
            <a:r>
              <a:rPr lang="zh-CN" altLang="en-US" dirty="0"/>
              <a:t>误增加难度</a:t>
            </a:r>
            <a:endParaRPr lang="en-US" altLang="zh-CN" dirty="0"/>
          </a:p>
          <a:p>
            <a:r>
              <a:rPr lang="en-US" altLang="zh-CN" dirty="0"/>
              <a:t>-  </a:t>
            </a:r>
            <a:r>
              <a:rPr lang="zh-CN" altLang="en-US" dirty="0"/>
              <a:t>数据中心间网络通过</a:t>
            </a:r>
            <a:r>
              <a:rPr lang="en-US" altLang="zh-CN" dirty="0"/>
              <a:t>SWAN</a:t>
            </a:r>
            <a:r>
              <a:rPr lang="zh-CN" altLang="en-US" dirty="0"/>
              <a:t>控制器进行管理</a:t>
            </a:r>
          </a:p>
        </p:txBody>
      </p:sp>
    </p:spTree>
    <p:extLst>
      <p:ext uri="{BB962C8B-B14F-4D97-AF65-F5344CB8AC3E}">
        <p14:creationId xmlns:p14="http://schemas.microsoft.com/office/powerpoint/2010/main" val="2616100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1BC9A9-CF48-4842-8A67-08560F3B8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端对端延时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340976-F07E-40EE-97BC-A7B19F61C9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端对端延时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1400" dirty="0"/>
              <a:t>     - time1: </a:t>
            </a:r>
            <a:r>
              <a:rPr lang="en-US" altLang="zh-CN" sz="1400" dirty="0" err="1"/>
              <a:t>appA</a:t>
            </a:r>
            <a:r>
              <a:rPr lang="en-US" altLang="zh-CN" sz="1400" dirty="0"/>
              <a:t> </a:t>
            </a:r>
            <a:r>
              <a:rPr lang="zh-CN" altLang="en-US" sz="1400" dirty="0"/>
              <a:t>发送</a:t>
            </a:r>
            <a:r>
              <a:rPr lang="en-US" altLang="zh-CN" sz="1400" dirty="0"/>
              <a:t>package</a:t>
            </a:r>
            <a:r>
              <a:rPr lang="zh-CN" altLang="en-US" sz="1400" dirty="0"/>
              <a:t>到</a:t>
            </a:r>
            <a:r>
              <a:rPr lang="en-US" altLang="zh-CN" sz="1400" dirty="0"/>
              <a:t>B</a:t>
            </a:r>
            <a:r>
              <a:rPr lang="zh-CN" altLang="en-US" sz="1400" dirty="0"/>
              <a:t>接受到这个</a:t>
            </a:r>
            <a:r>
              <a:rPr lang="en-US" altLang="zh-CN" sz="1400" dirty="0"/>
              <a:t>package</a:t>
            </a:r>
            <a:r>
              <a:rPr lang="zh-CN" altLang="en-US" sz="1400" dirty="0"/>
              <a:t>的时间</a:t>
            </a:r>
            <a:endParaRPr lang="en-US" altLang="zh-CN" sz="1400" dirty="0"/>
          </a:p>
          <a:p>
            <a:pPr marL="0" indent="0">
              <a:buNone/>
            </a:pPr>
            <a:r>
              <a:rPr lang="en-US" altLang="zh-CN" sz="1400" dirty="0"/>
              <a:t>     - time2</a:t>
            </a:r>
            <a:r>
              <a:rPr lang="zh-CN" altLang="en-US" sz="1400" dirty="0"/>
              <a:t>：</a:t>
            </a:r>
            <a:r>
              <a:rPr lang="en-US" altLang="zh-CN" sz="1400" dirty="0"/>
              <a:t>time1</a:t>
            </a:r>
            <a:r>
              <a:rPr lang="zh-CN" altLang="en-US" sz="1400" dirty="0"/>
              <a:t>的反向过程的时间 </a:t>
            </a:r>
            <a:endParaRPr lang="en-US" altLang="zh-CN" sz="1400" dirty="0"/>
          </a:p>
          <a:p>
            <a:pPr marL="0" indent="0">
              <a:buNone/>
            </a:pPr>
            <a:r>
              <a:rPr lang="en-US" altLang="zh-CN" sz="1400" dirty="0"/>
              <a:t>    -  RTT</a:t>
            </a:r>
            <a:r>
              <a:rPr lang="zh-CN" altLang="en-US" sz="1400" dirty="0"/>
              <a:t>： </a:t>
            </a:r>
            <a:r>
              <a:rPr lang="en-US" altLang="zh-CN" sz="1400" dirty="0"/>
              <a:t>time1+time2. </a:t>
            </a:r>
            <a:r>
              <a:rPr lang="zh-CN" altLang="en-US" sz="1400" dirty="0"/>
              <a:t>使用</a:t>
            </a:r>
            <a:r>
              <a:rPr lang="en-US" altLang="zh-CN" sz="1400" dirty="0"/>
              <a:t>RTT</a:t>
            </a:r>
            <a:r>
              <a:rPr lang="zh-CN" altLang="en-US" sz="1400" dirty="0"/>
              <a:t>可以不需要</a:t>
            </a:r>
            <a:r>
              <a:rPr lang="en-US" altLang="zh-CN" sz="1400" dirty="0" err="1"/>
              <a:t>serverA</a:t>
            </a:r>
            <a:r>
              <a:rPr lang="zh-CN" altLang="en-US" sz="1400" dirty="0"/>
              <a:t>和</a:t>
            </a:r>
            <a:r>
              <a:rPr lang="en-US" altLang="zh-CN" sz="1400" dirty="0"/>
              <a:t>B</a:t>
            </a:r>
            <a:r>
              <a:rPr lang="zh-CN" altLang="en-US" sz="1400" dirty="0"/>
              <a:t>进行</a:t>
            </a:r>
            <a:endParaRPr lang="en-US" altLang="zh-CN" sz="1400" dirty="0"/>
          </a:p>
          <a:p>
            <a:pPr marL="0" indent="0">
              <a:buNone/>
            </a:pPr>
            <a:r>
              <a:rPr lang="zh-CN" altLang="en-US" sz="1400" dirty="0"/>
              <a:t>时间同步</a:t>
            </a:r>
            <a:endParaRPr lang="en-US" altLang="zh-CN" sz="1400" dirty="0"/>
          </a:p>
          <a:p>
            <a:pPr marL="0" indent="0">
              <a:buNone/>
            </a:pPr>
            <a:r>
              <a:rPr lang="en-US" altLang="zh-CN" sz="1400" dirty="0"/>
              <a:t>    - RTT</a:t>
            </a:r>
            <a:r>
              <a:rPr lang="zh-CN" altLang="en-US" sz="1400" dirty="0"/>
              <a:t>组成：操作系统</a:t>
            </a:r>
            <a:r>
              <a:rPr lang="en-US" altLang="zh-CN" sz="1400" dirty="0"/>
              <a:t>TCP/IP</a:t>
            </a:r>
            <a:r>
              <a:rPr lang="zh-CN" altLang="en-US" sz="1400" dirty="0"/>
              <a:t>协议栈、网卡驱动处理延时、</a:t>
            </a:r>
            <a:r>
              <a:rPr lang="en-US" altLang="zh-CN" sz="1400" dirty="0"/>
              <a:t>NIC</a:t>
            </a:r>
            <a:r>
              <a:rPr lang="zh-CN" altLang="en-US" sz="1400" dirty="0"/>
              <a:t>处理延时（</a:t>
            </a:r>
            <a:r>
              <a:rPr lang="en-US" altLang="zh-CN" sz="1400" dirty="0"/>
              <a:t>DMA</a:t>
            </a:r>
            <a:r>
              <a:rPr lang="zh-CN" altLang="en-US" sz="1400" dirty="0"/>
              <a:t>和中断操作）、传输延时、路径中交换机缓存数据包队列延时。</a:t>
            </a:r>
            <a:endParaRPr lang="en-US" altLang="zh-CN" sz="1400" dirty="0"/>
          </a:p>
          <a:p>
            <a:pPr marL="0" indent="0">
              <a:buNone/>
            </a:pPr>
            <a:r>
              <a:rPr lang="en-US" altLang="zh-CN" sz="1400" dirty="0"/>
              <a:t>    </a:t>
            </a:r>
            <a:r>
              <a:rPr lang="zh-CN" altLang="en-US" sz="1400" dirty="0"/>
              <a:t>注：</a:t>
            </a:r>
            <a:r>
              <a:rPr lang="en-US" altLang="zh-CN" sz="1400" dirty="0"/>
              <a:t>App</a:t>
            </a:r>
            <a:r>
              <a:rPr lang="zh-CN" altLang="en-US" sz="1400" dirty="0"/>
              <a:t>处理延时和操作系统协议栈延时不放入网络延时，但</a:t>
            </a:r>
            <a:r>
              <a:rPr lang="en-US" altLang="zh-CN" sz="1400" dirty="0"/>
              <a:t>App</a:t>
            </a:r>
            <a:r>
              <a:rPr lang="zh-CN" altLang="en-US" sz="1400" dirty="0"/>
              <a:t>开发使用者不关心，出现问题就认为是网络问题，抛给网络组，</a:t>
            </a:r>
            <a:endParaRPr lang="en-US" altLang="zh-CN" sz="1400" dirty="0"/>
          </a:p>
          <a:p>
            <a:pPr marL="0" indent="0">
              <a:buNone/>
            </a:pPr>
            <a:r>
              <a:rPr lang="zh-CN" altLang="en-US" sz="1400" dirty="0"/>
              <a:t>故如何判断一个问题是网络问题导致很关键。</a:t>
            </a:r>
            <a:endParaRPr lang="en-US" altLang="zh-CN" dirty="0"/>
          </a:p>
          <a:p>
            <a:r>
              <a:rPr lang="zh-CN" altLang="en-US" dirty="0"/>
              <a:t>延时触发原因分析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1400" dirty="0"/>
              <a:t>    - </a:t>
            </a:r>
            <a:r>
              <a:rPr lang="zh-CN" altLang="en-US" sz="1400" dirty="0"/>
              <a:t>网络拥塞           </a:t>
            </a:r>
            <a:endParaRPr lang="en-US" altLang="zh-CN" sz="1400" dirty="0"/>
          </a:p>
          <a:p>
            <a:pPr marL="0" indent="0">
              <a:buNone/>
            </a:pPr>
            <a:r>
              <a:rPr lang="en-US" altLang="zh-CN" sz="1400" dirty="0"/>
              <a:t>    - </a:t>
            </a:r>
            <a:r>
              <a:rPr lang="en-US" altLang="zh-CN" sz="1400" dirty="0" err="1"/>
              <a:t>cpu</a:t>
            </a:r>
            <a:r>
              <a:rPr lang="zh-CN" altLang="en-US" sz="1400" dirty="0"/>
              <a:t>负载高</a:t>
            </a:r>
            <a:endParaRPr lang="en-US" altLang="zh-CN" sz="1400" dirty="0"/>
          </a:p>
          <a:p>
            <a:pPr marL="0" indent="0">
              <a:buNone/>
            </a:pPr>
            <a:r>
              <a:rPr lang="en-US" altLang="zh-CN" sz="1400" dirty="0"/>
              <a:t>    - app bugs</a:t>
            </a:r>
            <a:r>
              <a:rPr lang="zh-CN" altLang="en-US" sz="1400" dirty="0"/>
              <a:t>，网络路由问题</a:t>
            </a:r>
            <a:r>
              <a:rPr lang="en-US" altLang="zh-CN" sz="1400" dirty="0"/>
              <a:t> </a:t>
            </a:r>
          </a:p>
          <a:p>
            <a:pPr marL="0" indent="0">
              <a:buNone/>
            </a:pPr>
            <a:r>
              <a:rPr lang="en-US" altLang="zh-CN" sz="1400" dirty="0"/>
              <a:t>    - </a:t>
            </a:r>
            <a:r>
              <a:rPr lang="zh-CN" altLang="en-US" sz="1400" dirty="0"/>
              <a:t>丢包重传。如光纤</a:t>
            </a:r>
            <a:r>
              <a:rPr lang="en-US" altLang="zh-CN" sz="1400" dirty="0"/>
              <a:t>FCS</a:t>
            </a:r>
            <a:r>
              <a:rPr lang="zh-CN" altLang="en-US" sz="1400" dirty="0"/>
              <a:t>错误</a:t>
            </a:r>
            <a:r>
              <a:rPr lang="en-US" altLang="zh-CN" sz="1400" dirty="0"/>
              <a:t>(frame check sequence)</a:t>
            </a:r>
            <a:r>
              <a:rPr lang="zh-CN" altLang="en-US" sz="1400" dirty="0"/>
              <a:t>、交换机</a:t>
            </a:r>
            <a:r>
              <a:rPr lang="en-US" altLang="zh-CN" sz="1400" dirty="0"/>
              <a:t>ASIC</a:t>
            </a:r>
            <a:r>
              <a:rPr lang="zh-CN" altLang="en-US" sz="1400" dirty="0"/>
              <a:t>缺陷、交换机软件</a:t>
            </a:r>
            <a:r>
              <a:rPr lang="en-US" altLang="zh-CN" sz="1400" dirty="0"/>
              <a:t>bug</a:t>
            </a:r>
            <a:r>
              <a:rPr lang="zh-CN" altLang="en-US" sz="1400" dirty="0"/>
              <a:t>、网卡配置问题，网络拥塞等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A2D0D1FE-9F40-451F-B950-E76C96E442E5}"/>
              </a:ext>
            </a:extLst>
          </p:cNvPr>
          <p:cNvSpPr/>
          <p:nvPr/>
        </p:nvSpPr>
        <p:spPr>
          <a:xfrm>
            <a:off x="6430357" y="2367280"/>
            <a:ext cx="620683" cy="10617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79560345-49D7-48AA-8504-471886C0227D}"/>
              </a:ext>
            </a:extLst>
          </p:cNvPr>
          <p:cNvSpPr/>
          <p:nvPr/>
        </p:nvSpPr>
        <p:spPr>
          <a:xfrm>
            <a:off x="8486139" y="2367280"/>
            <a:ext cx="639423" cy="10617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B10F44D3-4729-4C15-B4F7-FEC0FFCF69AE}"/>
              </a:ext>
            </a:extLst>
          </p:cNvPr>
          <p:cNvCxnSpPr/>
          <p:nvPr/>
        </p:nvCxnSpPr>
        <p:spPr>
          <a:xfrm>
            <a:off x="7051040" y="2550160"/>
            <a:ext cx="13411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CC1C5A5E-BBCD-43AC-BE24-FFBAD92144A6}"/>
              </a:ext>
            </a:extLst>
          </p:cNvPr>
          <p:cNvCxnSpPr/>
          <p:nvPr/>
        </p:nvCxnSpPr>
        <p:spPr>
          <a:xfrm flipH="1">
            <a:off x="7142480" y="3169920"/>
            <a:ext cx="13436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69FE09DD-C82C-4286-AC32-4D3D2A732495}"/>
              </a:ext>
            </a:extLst>
          </p:cNvPr>
          <p:cNvSpPr txBox="1"/>
          <p:nvPr/>
        </p:nvSpPr>
        <p:spPr>
          <a:xfrm>
            <a:off x="6351880" y="2617630"/>
            <a:ext cx="8322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/>
              <a:t>appA</a:t>
            </a:r>
            <a:r>
              <a:rPr lang="en-US" altLang="zh-CN" sz="1400" dirty="0"/>
              <a:t> in </a:t>
            </a:r>
          </a:p>
          <a:p>
            <a:r>
              <a:rPr lang="en-US" altLang="zh-CN" sz="1400" dirty="0" err="1"/>
              <a:t>serverA</a:t>
            </a:r>
            <a:endParaRPr lang="zh-CN" altLang="en-US" sz="14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7331C17-89E6-4C80-9614-C0EF82706B9B}"/>
              </a:ext>
            </a:extLst>
          </p:cNvPr>
          <p:cNvSpPr txBox="1"/>
          <p:nvPr/>
        </p:nvSpPr>
        <p:spPr>
          <a:xfrm>
            <a:off x="8419297" y="2622820"/>
            <a:ext cx="8435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/>
              <a:t>AppB</a:t>
            </a:r>
            <a:r>
              <a:rPr lang="en-US" altLang="zh-CN" sz="1400" dirty="0"/>
              <a:t> in </a:t>
            </a:r>
          </a:p>
          <a:p>
            <a:r>
              <a:rPr lang="en-US" altLang="zh-CN" sz="1400" dirty="0" err="1"/>
              <a:t>serverB</a:t>
            </a:r>
            <a:endParaRPr lang="zh-CN" altLang="en-US" sz="14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7D9A0EC-F258-4CC6-816D-5B16DEFF47ED}"/>
              </a:ext>
            </a:extLst>
          </p:cNvPr>
          <p:cNvSpPr txBox="1"/>
          <p:nvPr/>
        </p:nvSpPr>
        <p:spPr>
          <a:xfrm>
            <a:off x="7411258" y="2174914"/>
            <a:ext cx="620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time1</a:t>
            </a:r>
            <a:endParaRPr lang="zh-CN" altLang="en-US" sz="14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1C201FC-3366-4D6A-9250-01D4A9C634F5}"/>
              </a:ext>
            </a:extLst>
          </p:cNvPr>
          <p:cNvSpPr txBox="1"/>
          <p:nvPr/>
        </p:nvSpPr>
        <p:spPr>
          <a:xfrm>
            <a:off x="7411258" y="3126640"/>
            <a:ext cx="620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time2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047952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7EE0D4-489F-45D6-B446-0CAC2FF6D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网络延时测量系统</a:t>
            </a:r>
            <a:r>
              <a:rPr lang="en-US" altLang="zh-CN" dirty="0"/>
              <a:t>-Autopilot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BA28F7-20C3-4E08-BB62-28504052C2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集中式数据中心管理系统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1600" dirty="0"/>
              <a:t>     - </a:t>
            </a:r>
            <a:r>
              <a:rPr lang="zh-CN" altLang="en-US" sz="1600" dirty="0"/>
              <a:t>提供物理服务器管理；服务部署、调度、监控、管理框架。</a:t>
            </a:r>
            <a:endParaRPr lang="en-US" altLang="zh-CN" sz="1600" dirty="0"/>
          </a:p>
          <a:p>
            <a:r>
              <a:rPr lang="en-US" altLang="zh-CN" dirty="0"/>
              <a:t>Autopilot</a:t>
            </a:r>
            <a:r>
              <a:rPr lang="zh-CN" altLang="en-US" dirty="0"/>
              <a:t> 服务组成</a:t>
            </a:r>
            <a:r>
              <a:rPr lang="en-US" altLang="zh-CN" dirty="0"/>
              <a:t>-DM/DS/PS/WS/RS</a:t>
            </a:r>
          </a:p>
          <a:p>
            <a:pPr marL="0" indent="0">
              <a:buNone/>
            </a:pPr>
            <a:r>
              <a:rPr lang="en-US" altLang="zh-CN" sz="1600" dirty="0"/>
              <a:t>     -DM: Device Manager,</a:t>
            </a:r>
            <a:r>
              <a:rPr lang="zh-CN" altLang="en-US" sz="1600" dirty="0"/>
              <a:t>管理设备状态</a:t>
            </a:r>
            <a:r>
              <a:rPr lang="en-US" altLang="zh-CN" sz="1600" dirty="0"/>
              <a:t> </a:t>
            </a:r>
          </a:p>
          <a:p>
            <a:pPr marL="0" indent="0">
              <a:buNone/>
            </a:pPr>
            <a:r>
              <a:rPr lang="en-US" altLang="zh-CN" sz="1600" dirty="0"/>
              <a:t>     -DS</a:t>
            </a:r>
            <a:r>
              <a:rPr lang="zh-CN" altLang="en-US" sz="1600" dirty="0"/>
              <a:t>：</a:t>
            </a:r>
            <a:r>
              <a:rPr lang="en-US" altLang="zh-CN" sz="1600" dirty="0"/>
              <a:t>Deployment service</a:t>
            </a:r>
            <a:r>
              <a:rPr lang="zh-CN" altLang="en-US" sz="1600" dirty="0"/>
              <a:t>，部署服务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/>
              <a:t>     -PS:  Provisioning Service, </a:t>
            </a:r>
            <a:r>
              <a:rPr lang="zh-CN" altLang="en-US" sz="1600" dirty="0"/>
              <a:t>安装操作系统镜像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/>
              <a:t>     -WS: Watch dog, </a:t>
            </a:r>
            <a:r>
              <a:rPr lang="zh-CN" altLang="en-US" sz="1600" dirty="0"/>
              <a:t>看门狗服务，监控硬件和软件状态，并上报监控状态。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/>
              <a:t>     -RS: </a:t>
            </a:r>
            <a:r>
              <a:rPr lang="en-US" altLang="zh-CN" sz="1600" dirty="0" err="1"/>
              <a:t>Repaire</a:t>
            </a:r>
            <a:r>
              <a:rPr lang="en-US" altLang="zh-CN" sz="1600" dirty="0"/>
              <a:t> Service, </a:t>
            </a:r>
            <a:r>
              <a:rPr lang="zh-CN" altLang="en-US" sz="1600" dirty="0"/>
              <a:t>支持故障修复操作</a:t>
            </a:r>
            <a:endParaRPr lang="en-US" altLang="zh-CN" sz="1600" dirty="0"/>
          </a:p>
          <a:p>
            <a:r>
              <a:rPr lang="en-US" altLang="zh-CN" dirty="0"/>
              <a:t>Autopilot</a:t>
            </a:r>
            <a:r>
              <a:rPr lang="zh-CN" altLang="en-US" dirty="0"/>
              <a:t>提供共享服务模式</a:t>
            </a:r>
            <a:endParaRPr lang="en-US" altLang="zh-CN" dirty="0"/>
          </a:p>
          <a:p>
            <a:r>
              <a:rPr lang="zh-CN" altLang="en-US" dirty="0"/>
              <a:t>数据存储和分析系统</a:t>
            </a:r>
            <a:r>
              <a:rPr lang="en-US" altLang="zh-CN" dirty="0"/>
              <a:t>-Cosmos/SCOPE</a:t>
            </a:r>
          </a:p>
          <a:p>
            <a:pPr marL="0" indent="0">
              <a:buNone/>
            </a:pPr>
            <a:r>
              <a:rPr lang="en-US" altLang="zh-CN" dirty="0"/>
              <a:t>  </a:t>
            </a:r>
            <a:r>
              <a:rPr lang="en-US" altLang="zh-CN" sz="1500" dirty="0"/>
              <a:t>- Cosmos </a:t>
            </a:r>
            <a:r>
              <a:rPr lang="zh-CN" altLang="en-US" sz="1500" dirty="0"/>
              <a:t>大数据系统用来分析存储</a:t>
            </a:r>
            <a:r>
              <a:rPr lang="en-US" altLang="zh-CN" sz="1500" dirty="0" err="1"/>
              <a:t>pingmesh</a:t>
            </a:r>
            <a:r>
              <a:rPr lang="zh-CN" altLang="en-US" sz="1500" dirty="0"/>
              <a:t>数据，采用分布式文件系统，提供</a:t>
            </a:r>
            <a:r>
              <a:rPr lang="en-US" altLang="zh-CN" sz="1500" dirty="0"/>
              <a:t>”</a:t>
            </a:r>
            <a:r>
              <a:rPr lang="zh-CN" altLang="en-US" sz="1500" dirty="0"/>
              <a:t>无限</a:t>
            </a:r>
            <a:r>
              <a:rPr lang="en-US" altLang="zh-CN" sz="1500" dirty="0"/>
              <a:t>”</a:t>
            </a:r>
            <a:r>
              <a:rPr lang="zh-CN" altLang="en-US" sz="1500" dirty="0"/>
              <a:t>扩展的存储容量</a:t>
            </a:r>
            <a:endParaRPr lang="en-US" altLang="zh-CN" sz="1500" dirty="0"/>
          </a:p>
          <a:p>
            <a:pPr marL="0" indent="0">
              <a:buNone/>
            </a:pPr>
            <a:r>
              <a:rPr lang="en-US" altLang="zh-CN" sz="1500" dirty="0"/>
              <a:t>    - SCOPE: Cosmos</a:t>
            </a:r>
            <a:r>
              <a:rPr lang="zh-CN" altLang="en-US" sz="1500" dirty="0"/>
              <a:t>系统声明式可扩展脚本语言。类似于</a:t>
            </a:r>
            <a:r>
              <a:rPr lang="en-US" altLang="zh-CN" sz="1500" dirty="0"/>
              <a:t>HQL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8108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213216-4336-48D6-9DF4-6F489B830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err="1"/>
              <a:t>Pingmesh</a:t>
            </a:r>
            <a:r>
              <a:rPr lang="zh-CN" altLang="en-US" dirty="0"/>
              <a:t>架构设计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759639B-F796-4561-A2DC-59CA1FE694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1195" y="1764030"/>
            <a:ext cx="5810250" cy="46101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BFEA97A-3C4F-4220-ABD1-6425E8DF6157}"/>
              </a:ext>
            </a:extLst>
          </p:cNvPr>
          <p:cNvSpPr txBox="1"/>
          <p:nvPr/>
        </p:nvSpPr>
        <p:spPr>
          <a:xfrm>
            <a:off x="838200" y="1463040"/>
            <a:ext cx="3959738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Pingmesh</a:t>
            </a:r>
            <a:r>
              <a:rPr lang="zh-CN" altLang="en-US" dirty="0"/>
              <a:t>要求：</a:t>
            </a:r>
            <a:endParaRPr lang="en-US" altLang="zh-CN" dirty="0"/>
          </a:p>
          <a:p>
            <a:r>
              <a:rPr lang="en-US" altLang="zh-CN" sz="1400" dirty="0"/>
              <a:t>    - Always on</a:t>
            </a:r>
          </a:p>
          <a:p>
            <a:r>
              <a:rPr lang="en-US" altLang="zh-CN" sz="1400" dirty="0"/>
              <a:t>    - </a:t>
            </a:r>
            <a:r>
              <a:rPr lang="zh-CN" altLang="en-US" sz="1400" dirty="0"/>
              <a:t>数据需要覆盖数据中心所有服务器网络延时</a:t>
            </a:r>
            <a:endParaRPr lang="en-US" altLang="zh-CN" sz="1400" dirty="0"/>
          </a:p>
          <a:p>
            <a:r>
              <a:rPr lang="en-US" altLang="zh-CN" sz="1400" dirty="0"/>
              <a:t>    - agent</a:t>
            </a:r>
            <a:r>
              <a:rPr lang="zh-CN" altLang="en-US" sz="1400" dirty="0"/>
              <a:t>占用的资源</a:t>
            </a:r>
            <a:r>
              <a:rPr lang="en-US" altLang="zh-CN" sz="1400" dirty="0"/>
              <a:t>(</a:t>
            </a:r>
            <a:r>
              <a:rPr lang="en-US" altLang="zh-CN" sz="1400" dirty="0" err="1"/>
              <a:t>cpu</a:t>
            </a:r>
            <a:r>
              <a:rPr lang="en-US" altLang="zh-CN" sz="1400" dirty="0"/>
              <a:t>/mem/bandwidth</a:t>
            </a:r>
            <a:r>
              <a:rPr lang="zh-CN" altLang="en-US" sz="1400" dirty="0"/>
              <a:t>等</a:t>
            </a:r>
            <a:r>
              <a:rPr lang="en-US" altLang="zh-CN" sz="1400" dirty="0"/>
              <a:t>)</a:t>
            </a:r>
            <a:r>
              <a:rPr lang="zh-CN" altLang="en-US" sz="1400" dirty="0"/>
              <a:t>应</a:t>
            </a:r>
            <a:endParaRPr lang="en-US" altLang="zh-CN" sz="1400" dirty="0"/>
          </a:p>
          <a:p>
            <a:r>
              <a:rPr lang="zh-CN" altLang="en-US" sz="1400" dirty="0"/>
              <a:t>经量小，不能影响到应用程序。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D7043E8-053F-4FD1-B60F-56DE13BEB18B}"/>
              </a:ext>
            </a:extLst>
          </p:cNvPr>
          <p:cNvSpPr txBox="1"/>
          <p:nvPr/>
        </p:nvSpPr>
        <p:spPr>
          <a:xfrm>
            <a:off x="838200" y="2747407"/>
            <a:ext cx="5136342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网络工具</a:t>
            </a:r>
            <a:r>
              <a:rPr lang="en-US" altLang="zh-CN" dirty="0"/>
              <a:t>(</a:t>
            </a:r>
            <a:r>
              <a:rPr lang="en-US" altLang="zh-CN" dirty="0" err="1"/>
              <a:t>TcpPing</a:t>
            </a:r>
            <a:r>
              <a:rPr lang="zh-CN" altLang="en-US" dirty="0"/>
              <a:t>、</a:t>
            </a:r>
            <a:r>
              <a:rPr lang="en-US" altLang="zh-CN" dirty="0"/>
              <a:t>traceroute</a:t>
            </a:r>
            <a:r>
              <a:rPr lang="zh-CN" altLang="en-US" dirty="0"/>
              <a:t>等</a:t>
            </a:r>
            <a:r>
              <a:rPr lang="en-US" altLang="zh-CN" dirty="0"/>
              <a:t>)</a:t>
            </a:r>
            <a:r>
              <a:rPr lang="zh-CN" altLang="en-US" dirty="0"/>
              <a:t>测量延时缺点：</a:t>
            </a:r>
            <a:endParaRPr lang="en-US" altLang="zh-CN" dirty="0"/>
          </a:p>
          <a:p>
            <a:r>
              <a:rPr lang="en-US" altLang="zh-CN" sz="1400" dirty="0"/>
              <a:t>   - </a:t>
            </a:r>
            <a:r>
              <a:rPr lang="zh-CN" altLang="en-US" sz="1400" dirty="0"/>
              <a:t>不能保证</a:t>
            </a:r>
            <a:r>
              <a:rPr lang="en-US" altLang="zh-CN" sz="1400" dirty="0"/>
              <a:t>Always on</a:t>
            </a:r>
          </a:p>
          <a:p>
            <a:r>
              <a:rPr lang="en-US" altLang="zh-CN" sz="1400" dirty="0"/>
              <a:t>   - </a:t>
            </a:r>
            <a:r>
              <a:rPr lang="zh-CN" altLang="en-US" sz="1400" dirty="0"/>
              <a:t>数据只有返回后才能得到</a:t>
            </a:r>
            <a:endParaRPr lang="en-US" altLang="zh-CN" sz="1400" dirty="0"/>
          </a:p>
          <a:p>
            <a:r>
              <a:rPr lang="en-US" altLang="zh-CN" sz="1400" dirty="0"/>
              <a:t>   - </a:t>
            </a:r>
            <a:r>
              <a:rPr lang="zh-CN" altLang="en-US" sz="1400" dirty="0"/>
              <a:t>网络问题出现后，现实中网络工具的参数</a:t>
            </a:r>
            <a:endParaRPr lang="en-US" altLang="zh-CN" sz="1400" dirty="0"/>
          </a:p>
          <a:p>
            <a:r>
              <a:rPr lang="zh-CN" altLang="en-US" sz="1400" dirty="0"/>
              <a:t>往往无法给出。如源</a:t>
            </a:r>
            <a:r>
              <a:rPr lang="en-US" altLang="zh-CN" sz="1400" dirty="0"/>
              <a:t>/</a:t>
            </a:r>
            <a:r>
              <a:rPr lang="zh-CN" altLang="en-US" sz="1400" dirty="0"/>
              <a:t>目的地址</a:t>
            </a:r>
            <a:r>
              <a:rPr lang="en-US" altLang="zh-CN" sz="1400" dirty="0"/>
              <a:t>  </a:t>
            </a:r>
            <a:endParaRPr lang="zh-CN" altLang="en-US" sz="14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E25DADD-3FF0-4C3B-A7A5-4F52C5815E34}"/>
              </a:ext>
            </a:extLst>
          </p:cNvPr>
          <p:cNvSpPr txBox="1"/>
          <p:nvPr/>
        </p:nvSpPr>
        <p:spPr>
          <a:xfrm>
            <a:off x="838200" y="4069080"/>
            <a:ext cx="467307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Pingmesh</a:t>
            </a:r>
            <a:r>
              <a:rPr lang="zh-CN" altLang="en-US" dirty="0"/>
              <a:t>分为三个组件</a:t>
            </a:r>
            <a:r>
              <a:rPr lang="en-US" altLang="zh-CN" dirty="0"/>
              <a:t>:</a:t>
            </a:r>
          </a:p>
          <a:p>
            <a:r>
              <a:rPr lang="en-US" altLang="zh-CN" sz="1400" dirty="0"/>
              <a:t>   - </a:t>
            </a:r>
            <a:r>
              <a:rPr lang="en-US" altLang="zh-CN" sz="1400" dirty="0" err="1"/>
              <a:t>Pingmesh</a:t>
            </a:r>
            <a:r>
              <a:rPr lang="en-US" altLang="zh-CN" sz="1400" dirty="0"/>
              <a:t> Controller. </a:t>
            </a:r>
            <a:r>
              <a:rPr lang="zh-CN" altLang="en-US" sz="1400" dirty="0"/>
              <a:t>整个系统的大脑，根据</a:t>
            </a:r>
            <a:endParaRPr lang="en-US" altLang="zh-CN" sz="1400" dirty="0"/>
          </a:p>
          <a:p>
            <a:r>
              <a:rPr lang="zh-CN" altLang="en-US" sz="1400" dirty="0"/>
              <a:t>网络拓扑生成探测的服务器列表</a:t>
            </a:r>
            <a:r>
              <a:rPr lang="en-US" altLang="zh-CN" sz="1400" dirty="0" err="1"/>
              <a:t>pinglist</a:t>
            </a:r>
            <a:r>
              <a:rPr lang="zh-CN" altLang="en-US" sz="1400" dirty="0"/>
              <a:t>。</a:t>
            </a:r>
            <a:endParaRPr lang="en-US" altLang="zh-CN" sz="1400" dirty="0"/>
          </a:p>
          <a:p>
            <a:r>
              <a:rPr lang="en-US" altLang="zh-CN" sz="1400" dirty="0"/>
              <a:t>   - </a:t>
            </a:r>
            <a:r>
              <a:rPr lang="en-US" altLang="zh-CN" sz="1400" dirty="0" err="1"/>
              <a:t>Pingmesh</a:t>
            </a:r>
            <a:r>
              <a:rPr lang="en-US" altLang="zh-CN" sz="1400" dirty="0"/>
              <a:t> Agent. </a:t>
            </a:r>
            <a:r>
              <a:rPr lang="zh-CN" altLang="en-US" sz="1400" dirty="0"/>
              <a:t>运行在</a:t>
            </a:r>
            <a:r>
              <a:rPr lang="en-US" altLang="zh-CN" sz="1400" dirty="0"/>
              <a:t>server</a:t>
            </a:r>
            <a:r>
              <a:rPr lang="zh-CN" altLang="en-US" sz="1400" dirty="0"/>
              <a:t>上，启动</a:t>
            </a:r>
            <a:r>
              <a:rPr lang="en-US" altLang="zh-CN" sz="1400" dirty="0"/>
              <a:t>TCP/HTTP</a:t>
            </a:r>
          </a:p>
          <a:p>
            <a:r>
              <a:rPr lang="en-US" altLang="zh-CN" sz="1400" dirty="0"/>
              <a:t>Pings </a:t>
            </a:r>
            <a:r>
              <a:rPr lang="zh-CN" altLang="en-US" sz="1400" dirty="0"/>
              <a:t>根据</a:t>
            </a:r>
            <a:r>
              <a:rPr lang="en-US" altLang="zh-CN" sz="1400" dirty="0" err="1"/>
              <a:t>pinglist</a:t>
            </a:r>
            <a:r>
              <a:rPr lang="zh-CN" altLang="en-US" sz="1400" dirty="0"/>
              <a:t>进行探测，结果保存到本地内存，定</a:t>
            </a:r>
            <a:endParaRPr lang="en-US" altLang="zh-CN" sz="1400" dirty="0"/>
          </a:p>
          <a:p>
            <a:r>
              <a:rPr lang="zh-CN" altLang="en-US" sz="1400" dirty="0"/>
              <a:t>时上传到远端存储</a:t>
            </a:r>
            <a:r>
              <a:rPr lang="en-US" altLang="zh-CN" sz="1400" dirty="0"/>
              <a:t>Cosmos</a:t>
            </a:r>
            <a:r>
              <a:rPr lang="zh-CN" altLang="en-US" sz="1400" dirty="0"/>
              <a:t>，同时也暴露</a:t>
            </a:r>
            <a:r>
              <a:rPr lang="en-US" altLang="zh-CN" sz="1400" dirty="0" err="1"/>
              <a:t>Perfcounter</a:t>
            </a:r>
            <a:r>
              <a:rPr lang="en-US" altLang="zh-CN" sz="1400" dirty="0"/>
              <a:t> </a:t>
            </a:r>
          </a:p>
          <a:p>
            <a:r>
              <a:rPr lang="en-US" altLang="zh-CN" sz="1400" dirty="0"/>
              <a:t>Aggregator</a:t>
            </a:r>
            <a:r>
              <a:rPr lang="zh-CN" altLang="en-US" sz="1400" dirty="0"/>
              <a:t>的性能</a:t>
            </a:r>
            <a:endParaRPr lang="en-US" altLang="zh-CN" sz="1400" dirty="0"/>
          </a:p>
          <a:p>
            <a:r>
              <a:rPr lang="en-US" altLang="zh-CN" sz="1400" dirty="0"/>
              <a:t>   - DSA(Data Storage and Analysis). </a:t>
            </a:r>
            <a:r>
              <a:rPr lang="zh-CN" altLang="en-US" sz="1400" dirty="0"/>
              <a:t>存储</a:t>
            </a:r>
            <a:r>
              <a:rPr lang="en-US" altLang="zh-CN" sz="1400" dirty="0" err="1"/>
              <a:t>pingmesh</a:t>
            </a:r>
            <a:r>
              <a:rPr lang="zh-CN" altLang="en-US" sz="1400" dirty="0"/>
              <a:t>数据，</a:t>
            </a:r>
            <a:endParaRPr lang="en-US" altLang="zh-CN" sz="1400" dirty="0"/>
          </a:p>
          <a:p>
            <a:r>
              <a:rPr lang="zh-CN" altLang="en-US" sz="1400" dirty="0"/>
              <a:t>并进行分析，提供结果可视化、</a:t>
            </a:r>
            <a:r>
              <a:rPr lang="en-US" altLang="zh-CN" sz="1400" dirty="0"/>
              <a:t>SCOPE</a:t>
            </a:r>
            <a:r>
              <a:rPr lang="zh-CN" altLang="en-US" sz="1400" dirty="0"/>
              <a:t>脚本语言供外部</a:t>
            </a:r>
            <a:endParaRPr lang="en-US" altLang="zh-CN" sz="1400" dirty="0"/>
          </a:p>
          <a:p>
            <a:r>
              <a:rPr lang="zh-CN" altLang="en-US" sz="1400" dirty="0"/>
              <a:t>查询</a:t>
            </a:r>
            <a:endParaRPr lang="en-US" altLang="zh-CN" sz="14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98165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05E75E-E265-450C-B9C5-3593AABF1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           </a:t>
            </a:r>
            <a:r>
              <a:rPr lang="en-US" altLang="zh-CN" dirty="0" err="1"/>
              <a:t>Pingmesh</a:t>
            </a:r>
            <a:r>
              <a:rPr lang="en-US" altLang="zh-CN" dirty="0"/>
              <a:t> – Ping Controller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181D42-A9DC-43B2-9459-5A3EC8F5DE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 err="1"/>
              <a:t>Pingmesh</a:t>
            </a:r>
            <a:r>
              <a:rPr lang="en-US" altLang="zh-CN" dirty="0"/>
              <a:t> Generator</a:t>
            </a:r>
          </a:p>
          <a:p>
            <a:pPr marL="0" indent="0">
              <a:buNone/>
            </a:pPr>
            <a:r>
              <a:rPr lang="en-US" altLang="zh-CN" sz="1400" dirty="0"/>
              <a:t>   - </a:t>
            </a:r>
            <a:r>
              <a:rPr lang="en-US" altLang="zh-CN" sz="1400" dirty="0" err="1"/>
              <a:t>pinglist</a:t>
            </a:r>
            <a:r>
              <a:rPr lang="en-US" altLang="zh-CN" sz="1400" dirty="0"/>
              <a:t> </a:t>
            </a:r>
            <a:r>
              <a:rPr lang="zh-CN" altLang="en-US" sz="1400" dirty="0"/>
              <a:t>生成策略。理想的生成策略是生成一个所有</a:t>
            </a:r>
            <a:r>
              <a:rPr lang="en-US" altLang="zh-CN" sz="1400" dirty="0"/>
              <a:t>server</a:t>
            </a:r>
            <a:r>
              <a:rPr lang="zh-CN" altLang="en-US" sz="1400" dirty="0"/>
              <a:t>的完整互联图进行探测，</a:t>
            </a:r>
            <a:endParaRPr lang="en-US" altLang="zh-CN" sz="1400" dirty="0"/>
          </a:p>
          <a:p>
            <a:pPr marL="0" indent="0">
              <a:buNone/>
            </a:pPr>
            <a:r>
              <a:rPr lang="zh-CN" altLang="en-US" sz="1400" dirty="0"/>
              <a:t>但实际是不可行的。原因：一个</a:t>
            </a:r>
            <a:r>
              <a:rPr lang="en-US" altLang="zh-CN" sz="1400" dirty="0"/>
              <a:t>server</a:t>
            </a:r>
            <a:r>
              <a:rPr lang="zh-CN" altLang="en-US" sz="1400" dirty="0"/>
              <a:t>探测数据中心其他所有</a:t>
            </a:r>
            <a:r>
              <a:rPr lang="en-US" altLang="zh-CN" sz="1400" dirty="0"/>
              <a:t>server</a:t>
            </a:r>
            <a:r>
              <a:rPr lang="zh-CN" altLang="en-US" sz="1400" dirty="0"/>
              <a:t>时，当数据中心规模</a:t>
            </a:r>
            <a:endParaRPr lang="en-US" altLang="zh-CN" sz="1400" dirty="0"/>
          </a:p>
          <a:p>
            <a:pPr marL="0" indent="0">
              <a:buNone/>
            </a:pPr>
            <a:r>
              <a:rPr lang="zh-CN" altLang="en-US" sz="1400" dirty="0"/>
              <a:t>增大时，其他</a:t>
            </a:r>
            <a:r>
              <a:rPr lang="en-US" altLang="zh-CN" sz="1400" dirty="0"/>
              <a:t>server</a:t>
            </a:r>
            <a:r>
              <a:rPr lang="zh-CN" altLang="en-US" sz="1400" dirty="0"/>
              <a:t>数据可能成千上万，因此量会很大；而且有很多</a:t>
            </a:r>
            <a:r>
              <a:rPr lang="en-US" altLang="zh-CN" sz="1400" dirty="0"/>
              <a:t>server</a:t>
            </a:r>
            <a:r>
              <a:rPr lang="zh-CN" altLang="en-US" sz="1400" dirty="0"/>
              <a:t>可能在同一</a:t>
            </a:r>
            <a:r>
              <a:rPr lang="en-US" altLang="zh-CN" sz="1400" dirty="0"/>
              <a:t>TOR</a:t>
            </a:r>
          </a:p>
          <a:p>
            <a:pPr marL="0" indent="0">
              <a:buNone/>
            </a:pPr>
            <a:r>
              <a:rPr lang="zh-CN" altLang="en-US" sz="1400" dirty="0"/>
              <a:t>下，没必要对同一</a:t>
            </a:r>
            <a:r>
              <a:rPr lang="en-US" altLang="zh-CN" sz="1400" dirty="0"/>
              <a:t>TOR</a:t>
            </a:r>
            <a:r>
              <a:rPr lang="zh-CN" altLang="en-US" sz="1400" dirty="0"/>
              <a:t>下的所有</a:t>
            </a:r>
            <a:r>
              <a:rPr lang="en-US" altLang="zh-CN" sz="1400" dirty="0"/>
              <a:t>server</a:t>
            </a:r>
            <a:r>
              <a:rPr lang="zh-CN" altLang="en-US" sz="1400" dirty="0"/>
              <a:t>进行探测。</a:t>
            </a:r>
            <a:endParaRPr lang="en-US" altLang="zh-CN" sz="1400" dirty="0"/>
          </a:p>
          <a:p>
            <a:pPr marL="0" indent="0">
              <a:buNone/>
            </a:pPr>
            <a:r>
              <a:rPr lang="en-US" altLang="zh-CN" sz="1400" dirty="0"/>
              <a:t>   - </a:t>
            </a:r>
            <a:r>
              <a:rPr lang="zh-CN" altLang="en-US" sz="1400" dirty="0"/>
              <a:t>解决方法：分层次生成</a:t>
            </a:r>
            <a:r>
              <a:rPr lang="en-US" altLang="zh-CN" sz="1400" dirty="0" err="1"/>
              <a:t>pinglist</a:t>
            </a:r>
            <a:r>
              <a:rPr lang="en-US" altLang="zh-CN" sz="1400" dirty="0"/>
              <a:t> </a:t>
            </a:r>
            <a:r>
              <a:rPr lang="zh-CN" altLang="en-US" sz="1400" dirty="0"/>
              <a:t>图。</a:t>
            </a:r>
            <a:r>
              <a:rPr lang="en-US" altLang="zh-CN" sz="1400" dirty="0"/>
              <a:t>POD</a:t>
            </a:r>
            <a:r>
              <a:rPr lang="zh-CN" altLang="en-US" sz="1400" dirty="0"/>
              <a:t>内，同一</a:t>
            </a:r>
            <a:r>
              <a:rPr lang="en-US" altLang="zh-CN" sz="1400" dirty="0"/>
              <a:t>TOR</a:t>
            </a:r>
            <a:r>
              <a:rPr lang="zh-CN" altLang="en-US" sz="1400" dirty="0"/>
              <a:t>的所有</a:t>
            </a:r>
            <a:r>
              <a:rPr lang="en-US" altLang="zh-CN" sz="1400" dirty="0"/>
              <a:t>server</a:t>
            </a:r>
            <a:r>
              <a:rPr lang="zh-CN" altLang="en-US" sz="1400" dirty="0"/>
              <a:t>进行互探；同一</a:t>
            </a:r>
            <a:r>
              <a:rPr lang="en-US" altLang="zh-CN" sz="1400" dirty="0"/>
              <a:t>DC</a:t>
            </a:r>
            <a:r>
              <a:rPr lang="zh-CN" altLang="en-US" sz="1400" dirty="0"/>
              <a:t>，</a:t>
            </a:r>
            <a:endParaRPr lang="en-US" altLang="zh-CN" sz="1400" dirty="0"/>
          </a:p>
          <a:p>
            <a:pPr marL="0" indent="0">
              <a:buNone/>
            </a:pPr>
            <a:r>
              <a:rPr lang="zh-CN" altLang="en-US" sz="1400" dirty="0"/>
              <a:t>将</a:t>
            </a:r>
            <a:r>
              <a:rPr lang="en-US" altLang="zh-CN" sz="1400" dirty="0"/>
              <a:t>TOR</a:t>
            </a:r>
            <a:r>
              <a:rPr lang="zh-CN" altLang="en-US" sz="1400" dirty="0"/>
              <a:t>看成一个虚拟节点，形成所有</a:t>
            </a:r>
            <a:r>
              <a:rPr lang="en-US" altLang="zh-CN" sz="1400" dirty="0"/>
              <a:t>TOR</a:t>
            </a:r>
            <a:r>
              <a:rPr lang="zh-CN" altLang="en-US" sz="1400" dirty="0"/>
              <a:t>虚拟节点的互探全量图；</a:t>
            </a:r>
            <a:r>
              <a:rPr lang="en-US" altLang="zh-CN" sz="1400" dirty="0"/>
              <a:t>DC</a:t>
            </a:r>
            <a:r>
              <a:rPr lang="zh-CN" altLang="en-US" sz="1400" dirty="0"/>
              <a:t>间，将</a:t>
            </a:r>
            <a:r>
              <a:rPr lang="en-US" altLang="zh-CN" sz="1400" dirty="0"/>
              <a:t>DC</a:t>
            </a:r>
            <a:r>
              <a:rPr lang="zh-CN" altLang="en-US" sz="1400" dirty="0"/>
              <a:t>看成一个虚拟节点，形成所有</a:t>
            </a:r>
            <a:r>
              <a:rPr lang="en-US" altLang="zh-CN" sz="1400" dirty="0"/>
              <a:t>DC</a:t>
            </a:r>
            <a:r>
              <a:rPr lang="zh-CN" altLang="en-US" sz="1400" dirty="0"/>
              <a:t>虚拟节点的互探图。</a:t>
            </a:r>
            <a:endParaRPr lang="en-US" altLang="zh-CN" sz="1400" dirty="0"/>
          </a:p>
          <a:p>
            <a:pPr marL="0" indent="0">
              <a:buNone/>
            </a:pPr>
            <a:r>
              <a:rPr lang="en-US" altLang="zh-CN" sz="1400" dirty="0"/>
              <a:t>   - </a:t>
            </a:r>
            <a:r>
              <a:rPr lang="zh-CN" altLang="en-US" sz="1400" dirty="0"/>
              <a:t>对于形成的虚拟节点互探全量图，只需在一个虚拟节点中选择一定的</a:t>
            </a:r>
            <a:r>
              <a:rPr lang="en-US" altLang="zh-CN" sz="1400" dirty="0"/>
              <a:t>servers</a:t>
            </a:r>
            <a:r>
              <a:rPr lang="zh-CN" altLang="en-US" sz="1400" dirty="0"/>
              <a:t>来进行</a:t>
            </a:r>
            <a:r>
              <a:rPr lang="en-US" altLang="zh-CN" sz="1400" dirty="0"/>
              <a:t>ping</a:t>
            </a:r>
            <a:r>
              <a:rPr lang="zh-CN" altLang="en-US" sz="1400" dirty="0"/>
              <a:t>即可</a:t>
            </a:r>
            <a:r>
              <a:rPr lang="en-US" altLang="zh-CN" sz="1400" dirty="0"/>
              <a:t>(TOR</a:t>
            </a:r>
            <a:r>
              <a:rPr lang="zh-CN" altLang="en-US" sz="1400" dirty="0"/>
              <a:t>间或</a:t>
            </a:r>
            <a:r>
              <a:rPr lang="en-US" altLang="zh-CN" sz="1400" dirty="0"/>
              <a:t>DC</a:t>
            </a:r>
            <a:r>
              <a:rPr lang="zh-CN" altLang="en-US" sz="1400" dirty="0"/>
              <a:t>间均如此</a:t>
            </a:r>
            <a:r>
              <a:rPr lang="en-US" altLang="zh-CN" sz="1400" dirty="0"/>
              <a:t>)</a:t>
            </a:r>
            <a:r>
              <a:rPr lang="zh-CN" altLang="en-US" sz="1400" dirty="0"/>
              <a:t>，</a:t>
            </a:r>
            <a:r>
              <a:rPr lang="en-US" altLang="zh-CN" sz="1400" dirty="0"/>
              <a:t>servers</a:t>
            </a:r>
            <a:r>
              <a:rPr lang="zh-CN" altLang="en-US" sz="1400" dirty="0"/>
              <a:t>数量</a:t>
            </a:r>
            <a:endParaRPr lang="en-US" altLang="zh-CN" sz="1400" dirty="0"/>
          </a:p>
          <a:p>
            <a:pPr marL="0" indent="0">
              <a:buNone/>
            </a:pPr>
            <a:r>
              <a:rPr lang="zh-CN" altLang="en-US" sz="1400" dirty="0"/>
              <a:t>为可自定义配置的。</a:t>
            </a:r>
            <a:endParaRPr lang="en-US" altLang="zh-CN" sz="1400" dirty="0"/>
          </a:p>
          <a:p>
            <a:pPr marL="0" indent="0">
              <a:buNone/>
            </a:pPr>
            <a:r>
              <a:rPr lang="en-US" altLang="zh-CN" sz="1400" dirty="0"/>
              <a:t>   - </a:t>
            </a:r>
            <a:r>
              <a:rPr lang="zh-CN" altLang="en-US" sz="1400" dirty="0"/>
              <a:t>如何在一个虚拟节点中选择哪些</a:t>
            </a:r>
            <a:r>
              <a:rPr lang="en-US" altLang="zh-CN" sz="1400" dirty="0"/>
              <a:t>servers</a:t>
            </a:r>
            <a:r>
              <a:rPr lang="zh-CN" altLang="en-US" sz="1400" dirty="0"/>
              <a:t>进行</a:t>
            </a:r>
            <a:r>
              <a:rPr lang="en-US" altLang="zh-CN" sz="1400" dirty="0"/>
              <a:t>ping</a:t>
            </a:r>
            <a:r>
              <a:rPr lang="zh-CN" altLang="en-US" sz="1400" dirty="0"/>
              <a:t>探测呢？</a:t>
            </a:r>
            <a:endParaRPr lang="en-US" altLang="zh-CN" sz="1400" dirty="0"/>
          </a:p>
          <a:p>
            <a:pPr marL="0" indent="0">
              <a:buNone/>
            </a:pPr>
            <a:r>
              <a:rPr lang="en-US" altLang="zh-CN" sz="1400" dirty="0"/>
              <a:t>       intra-dc</a:t>
            </a:r>
            <a:r>
              <a:rPr lang="zh-CN" altLang="en-US" sz="1400" dirty="0"/>
              <a:t>选择策略：对于所有的</a:t>
            </a:r>
            <a:r>
              <a:rPr lang="en-US" altLang="zh-CN" sz="1400" dirty="0" err="1"/>
              <a:t>ToR</a:t>
            </a:r>
            <a:r>
              <a:rPr lang="zh-CN" altLang="en-US" sz="1400" dirty="0"/>
              <a:t>对</a:t>
            </a:r>
            <a:r>
              <a:rPr lang="en-US" altLang="zh-CN" sz="1400" dirty="0"/>
              <a:t>(</a:t>
            </a:r>
            <a:r>
              <a:rPr lang="en-US" altLang="zh-CN" sz="1400" dirty="0" err="1"/>
              <a:t>ToRx</a:t>
            </a:r>
            <a:r>
              <a:rPr lang="en-US" altLang="zh-CN" sz="1400" dirty="0"/>
              <a:t>, </a:t>
            </a:r>
            <a:r>
              <a:rPr lang="en-US" altLang="zh-CN" sz="1400" dirty="0" err="1"/>
              <a:t>ToRy</a:t>
            </a:r>
            <a:r>
              <a:rPr lang="en-US" altLang="zh-CN" sz="1400" dirty="0"/>
              <a:t>)</a:t>
            </a:r>
          </a:p>
          <a:p>
            <a:pPr marL="0" indent="0">
              <a:buNone/>
            </a:pPr>
            <a:r>
              <a:rPr lang="en-US" altLang="zh-CN" sz="1400" dirty="0"/>
              <a:t>              server-</a:t>
            </a:r>
            <a:r>
              <a:rPr lang="en-US" altLang="zh-CN" sz="1400" dirty="0" err="1"/>
              <a:t>i</a:t>
            </a:r>
            <a:r>
              <a:rPr lang="en-US" altLang="zh-CN" sz="1400" dirty="0"/>
              <a:t> -&gt; server-j    </a:t>
            </a:r>
            <a:r>
              <a:rPr lang="zh-CN" altLang="en-US" sz="1400" dirty="0"/>
              <a:t>（</a:t>
            </a:r>
            <a:r>
              <a:rPr lang="en-US" altLang="zh-CN" sz="1400" dirty="0"/>
              <a:t>server-</a:t>
            </a:r>
            <a:r>
              <a:rPr lang="en-US" altLang="zh-CN" sz="1400" dirty="0" err="1"/>
              <a:t>i</a:t>
            </a:r>
            <a:r>
              <a:rPr lang="en-US" altLang="zh-CN" sz="1400" dirty="0"/>
              <a:t> in </a:t>
            </a:r>
            <a:r>
              <a:rPr lang="en-US" altLang="zh-CN" sz="1400" dirty="0" err="1"/>
              <a:t>ToRx</a:t>
            </a:r>
            <a:r>
              <a:rPr lang="zh-CN" altLang="en-US" sz="1400" dirty="0"/>
              <a:t>；</a:t>
            </a:r>
            <a:r>
              <a:rPr lang="en-US" altLang="zh-CN" sz="1400" dirty="0"/>
              <a:t>server-j in </a:t>
            </a:r>
            <a:r>
              <a:rPr lang="en-US" altLang="zh-CN" sz="1400" dirty="0" err="1"/>
              <a:t>ToRy</a:t>
            </a:r>
            <a:r>
              <a:rPr lang="zh-CN" altLang="en-US" sz="1400" dirty="0"/>
              <a:t>）</a:t>
            </a:r>
            <a:endParaRPr lang="en-US" altLang="zh-CN" sz="1400" dirty="0"/>
          </a:p>
          <a:p>
            <a:pPr marL="0" indent="0">
              <a:buNone/>
            </a:pPr>
            <a:r>
              <a:rPr lang="en-US" altLang="zh-CN" sz="1400" dirty="0"/>
              <a:t>      inter-dc </a:t>
            </a:r>
            <a:r>
              <a:rPr lang="zh-CN" altLang="en-US" sz="1400" dirty="0"/>
              <a:t>选择策略：</a:t>
            </a:r>
            <a:r>
              <a:rPr lang="en-US" altLang="zh-CN" sz="1400" dirty="0"/>
              <a:t>DC</a:t>
            </a:r>
            <a:r>
              <a:rPr lang="zh-CN" altLang="en-US" sz="1400" dirty="0"/>
              <a:t>生成全互联探测图，</a:t>
            </a:r>
            <a:r>
              <a:rPr lang="en-US" altLang="zh-CN" sz="1400" dirty="0"/>
              <a:t>DC</a:t>
            </a:r>
            <a:r>
              <a:rPr lang="zh-CN" altLang="en-US" sz="1400" dirty="0"/>
              <a:t>内从各个</a:t>
            </a:r>
            <a:r>
              <a:rPr lang="en-US" altLang="zh-CN" sz="1400" dirty="0" err="1"/>
              <a:t>Podset</a:t>
            </a:r>
            <a:r>
              <a:rPr lang="zh-CN" altLang="en-US" sz="1400" dirty="0"/>
              <a:t>选择若干</a:t>
            </a:r>
            <a:r>
              <a:rPr lang="en-US" altLang="zh-CN" sz="1400" dirty="0"/>
              <a:t>servers</a:t>
            </a:r>
            <a:r>
              <a:rPr lang="zh-CN" altLang="en-US" sz="1400" dirty="0"/>
              <a:t>进行探测</a:t>
            </a:r>
            <a:r>
              <a:rPr lang="en-US" altLang="zh-CN" sz="1400" dirty="0"/>
              <a:t>.</a:t>
            </a:r>
          </a:p>
          <a:p>
            <a:pPr marL="0" indent="0">
              <a:buNone/>
            </a:pPr>
            <a:r>
              <a:rPr lang="en-US" altLang="zh-CN" sz="1400" dirty="0"/>
              <a:t>   - </a:t>
            </a:r>
            <a:r>
              <a:rPr lang="en-US" altLang="zh-CN" sz="1400" dirty="0" err="1"/>
              <a:t>pinglist</a:t>
            </a:r>
            <a:r>
              <a:rPr lang="zh-CN" altLang="en-US" sz="1400" dirty="0"/>
              <a:t>规模：一般一个</a:t>
            </a:r>
            <a:r>
              <a:rPr lang="en-US" altLang="zh-CN" sz="1400" dirty="0"/>
              <a:t>server</a:t>
            </a:r>
            <a:r>
              <a:rPr lang="zh-CN" altLang="en-US" sz="1400" dirty="0"/>
              <a:t>需要</a:t>
            </a:r>
            <a:r>
              <a:rPr lang="en-US" altLang="zh-CN" sz="1400" dirty="0"/>
              <a:t>ping 2000-5000</a:t>
            </a:r>
            <a:r>
              <a:rPr lang="zh-CN" altLang="en-US" sz="1400" dirty="0"/>
              <a:t>个</a:t>
            </a:r>
            <a:r>
              <a:rPr lang="en-US" altLang="zh-CN" sz="1400" dirty="0"/>
              <a:t>server</a:t>
            </a:r>
            <a:r>
              <a:rPr lang="zh-CN" altLang="en-US" sz="1400" dirty="0"/>
              <a:t>，具体取决于</a:t>
            </a:r>
            <a:r>
              <a:rPr lang="en-US" altLang="zh-CN" sz="1400" dirty="0"/>
              <a:t>DC</a:t>
            </a:r>
            <a:r>
              <a:rPr lang="zh-CN" altLang="en-US" sz="1400" dirty="0"/>
              <a:t>的规模。对于规模大的</a:t>
            </a:r>
            <a:r>
              <a:rPr lang="en-US" altLang="zh-CN" sz="1400" dirty="0"/>
              <a:t>DC</a:t>
            </a:r>
            <a:r>
              <a:rPr lang="zh-CN" altLang="en-US" sz="1400" dirty="0"/>
              <a:t>，可以通过配置虚拟节点的数量</a:t>
            </a:r>
            <a:endParaRPr lang="en-US" altLang="zh-CN" sz="1400" dirty="0"/>
          </a:p>
          <a:p>
            <a:pPr marL="0" indent="0">
              <a:buNone/>
            </a:pPr>
            <a:r>
              <a:rPr lang="zh-CN" altLang="en-US" sz="1400" dirty="0"/>
              <a:t>进行控制整个</a:t>
            </a:r>
            <a:r>
              <a:rPr lang="en-US" altLang="zh-CN" sz="1400" dirty="0" err="1"/>
              <a:t>pinglist</a:t>
            </a:r>
            <a:r>
              <a:rPr lang="zh-CN" altLang="en-US" sz="1400" dirty="0"/>
              <a:t>的</a:t>
            </a:r>
            <a:r>
              <a:rPr lang="en-US" altLang="zh-CN" sz="1400" dirty="0"/>
              <a:t>servers</a:t>
            </a:r>
            <a:r>
              <a:rPr lang="zh-CN" altLang="en-US" sz="1400" dirty="0"/>
              <a:t>的数量。</a:t>
            </a:r>
            <a:endParaRPr lang="en-US" altLang="zh-CN" sz="1400" dirty="0"/>
          </a:p>
          <a:p>
            <a:pPr marL="0" indent="0">
              <a:buNone/>
            </a:pPr>
            <a:r>
              <a:rPr lang="zh-CN" altLang="en-US" sz="1400" dirty="0"/>
              <a:t>   </a:t>
            </a:r>
            <a:r>
              <a:rPr lang="en-US" altLang="zh-CN" sz="1400" dirty="0"/>
              <a:t>- </a:t>
            </a:r>
            <a:r>
              <a:rPr lang="en-US" altLang="zh-CN" sz="1400" dirty="0" err="1"/>
              <a:t>pingmesh</a:t>
            </a:r>
            <a:r>
              <a:rPr lang="en-US" altLang="zh-CN" sz="1400" dirty="0"/>
              <a:t> controller</a:t>
            </a:r>
            <a:r>
              <a:rPr lang="zh-CN" altLang="en-US" sz="1400" dirty="0"/>
              <a:t>通过</a:t>
            </a:r>
            <a:r>
              <a:rPr lang="en-US" altLang="zh-CN" sz="1400" dirty="0"/>
              <a:t>LB VIP</a:t>
            </a:r>
            <a:r>
              <a:rPr lang="zh-CN" altLang="en-US" sz="1400" dirty="0"/>
              <a:t>的形式向</a:t>
            </a:r>
            <a:r>
              <a:rPr lang="en-US" altLang="zh-CN" sz="1400" dirty="0"/>
              <a:t>ping agent </a:t>
            </a:r>
            <a:r>
              <a:rPr lang="zh-CN" altLang="en-US" sz="1400" dirty="0"/>
              <a:t>提供下载</a:t>
            </a:r>
            <a:r>
              <a:rPr lang="en-US" altLang="zh-CN" sz="1400" dirty="0" err="1"/>
              <a:t>pinglist</a:t>
            </a:r>
            <a:r>
              <a:rPr lang="zh-CN" altLang="en-US" sz="1400" dirty="0"/>
              <a:t>服务。</a:t>
            </a:r>
            <a:r>
              <a:rPr lang="en-US" altLang="zh-CN" sz="1400" dirty="0" err="1"/>
              <a:t>Vip</a:t>
            </a:r>
            <a:r>
              <a:rPr lang="en-US" altLang="zh-CN" sz="1400" dirty="0"/>
              <a:t> </a:t>
            </a:r>
            <a:r>
              <a:rPr lang="zh-CN" altLang="en-US" sz="1400" dirty="0"/>
              <a:t>后端 </a:t>
            </a:r>
            <a:r>
              <a:rPr lang="en-US" altLang="zh-CN" sz="1400" dirty="0" err="1"/>
              <a:t>pingmesh</a:t>
            </a:r>
            <a:r>
              <a:rPr lang="en-US" altLang="zh-CN" sz="1400" dirty="0"/>
              <a:t> controller</a:t>
            </a:r>
            <a:r>
              <a:rPr lang="zh-CN" altLang="en-US" sz="1400" dirty="0"/>
              <a:t>可以根据</a:t>
            </a:r>
            <a:r>
              <a:rPr lang="en-US" altLang="zh-CN" sz="1400" dirty="0" err="1"/>
              <a:t>pingmesh</a:t>
            </a:r>
            <a:r>
              <a:rPr lang="en-US" altLang="zh-CN" sz="1400" dirty="0"/>
              <a:t> agent</a:t>
            </a:r>
            <a:r>
              <a:rPr lang="zh-CN" altLang="en-US" sz="1400" dirty="0"/>
              <a:t>的数量来进行横向扩展和</a:t>
            </a:r>
            <a:endParaRPr lang="en-US" altLang="zh-CN" sz="1400" dirty="0"/>
          </a:p>
          <a:p>
            <a:pPr marL="0" indent="0">
              <a:buNone/>
            </a:pPr>
            <a:r>
              <a:rPr lang="zh-CN" altLang="en-US" sz="1400" dirty="0"/>
              <a:t>进行</a:t>
            </a:r>
            <a:r>
              <a:rPr lang="en-US" altLang="zh-CN" sz="1400" dirty="0" err="1"/>
              <a:t>pingmesh</a:t>
            </a:r>
            <a:r>
              <a:rPr lang="en-US" altLang="zh-CN" sz="1400" dirty="0"/>
              <a:t> controller</a:t>
            </a:r>
            <a:r>
              <a:rPr lang="zh-CN" altLang="en-US" sz="1400" dirty="0"/>
              <a:t>容错。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3639002-494C-464C-9988-C183A8BB5D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6232" y="1400175"/>
            <a:ext cx="2924175" cy="202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0674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94B17E-AE06-4781-88FB-65E8DC9C4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err="1"/>
              <a:t>Pingmesh</a:t>
            </a:r>
            <a:r>
              <a:rPr lang="en-US" altLang="zh-CN" dirty="0"/>
              <a:t> – Ping Agent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1907569-5484-4994-B412-15CECF94A2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1325" y="1611312"/>
            <a:ext cx="4562475" cy="292417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B2362DFC-7ED1-45E7-8669-AEC3F7D315BD}"/>
              </a:ext>
            </a:extLst>
          </p:cNvPr>
          <p:cNvSpPr txBox="1"/>
          <p:nvPr/>
        </p:nvSpPr>
        <p:spPr>
          <a:xfrm>
            <a:off x="619760" y="1544320"/>
            <a:ext cx="385073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PingAgent</a:t>
            </a:r>
            <a:r>
              <a:rPr lang="en-US" altLang="zh-CN" dirty="0"/>
              <a:t> </a:t>
            </a:r>
            <a:r>
              <a:rPr lang="zh-CN" altLang="en-US" dirty="0"/>
              <a:t>主要执行的</a:t>
            </a:r>
            <a:r>
              <a:rPr lang="en-US" altLang="zh-CN" dirty="0"/>
              <a:t>task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en-US" altLang="zh-CN" dirty="0"/>
              <a:t>     - </a:t>
            </a:r>
            <a:r>
              <a:rPr lang="zh-CN" altLang="en-US" dirty="0"/>
              <a:t>下载</a:t>
            </a:r>
            <a:r>
              <a:rPr lang="en-US" altLang="zh-CN" dirty="0" err="1"/>
              <a:t>pinglist</a:t>
            </a:r>
            <a:endParaRPr lang="en-US" altLang="zh-CN" dirty="0"/>
          </a:p>
          <a:p>
            <a:r>
              <a:rPr lang="en-US" altLang="zh-CN" dirty="0"/>
              <a:t>     -  </a:t>
            </a:r>
            <a:r>
              <a:rPr lang="zh-CN" altLang="en-US" dirty="0"/>
              <a:t>根据</a:t>
            </a:r>
            <a:r>
              <a:rPr lang="en-US" altLang="zh-CN" dirty="0" err="1"/>
              <a:t>pinglist</a:t>
            </a:r>
            <a:r>
              <a:rPr lang="en-US" altLang="zh-CN" dirty="0"/>
              <a:t> </a:t>
            </a:r>
            <a:r>
              <a:rPr lang="zh-CN" altLang="en-US" dirty="0"/>
              <a:t>执行</a:t>
            </a:r>
            <a:r>
              <a:rPr lang="en-US" altLang="zh-CN" dirty="0"/>
              <a:t>pings servers</a:t>
            </a:r>
          </a:p>
          <a:p>
            <a:r>
              <a:rPr lang="en-US" altLang="zh-CN" dirty="0"/>
              <a:t>     -  </a:t>
            </a:r>
            <a:r>
              <a:rPr lang="zh-CN" altLang="en-US" dirty="0"/>
              <a:t>上传</a:t>
            </a:r>
            <a:r>
              <a:rPr lang="en-US" altLang="zh-CN" dirty="0"/>
              <a:t>ping </a:t>
            </a:r>
            <a:r>
              <a:rPr lang="zh-CN" altLang="en-US" dirty="0"/>
              <a:t>结果给</a:t>
            </a:r>
            <a:r>
              <a:rPr lang="en-US" altLang="zh-CN" dirty="0"/>
              <a:t>DSA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F5686DC-DB19-4F29-B90C-ACD1D6CB3102}"/>
              </a:ext>
            </a:extLst>
          </p:cNvPr>
          <p:cNvSpPr txBox="1"/>
          <p:nvPr/>
        </p:nvSpPr>
        <p:spPr>
          <a:xfrm>
            <a:off x="619760" y="2795568"/>
            <a:ext cx="765786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PingAgent</a:t>
            </a:r>
            <a:r>
              <a:rPr lang="en-US" altLang="zh-CN" dirty="0"/>
              <a:t> </a:t>
            </a:r>
            <a:r>
              <a:rPr lang="zh-CN" altLang="en-US" dirty="0"/>
              <a:t>要求：</a:t>
            </a:r>
            <a:endParaRPr lang="en-US" altLang="zh-CN" dirty="0"/>
          </a:p>
          <a:p>
            <a:r>
              <a:rPr lang="en-US" altLang="zh-CN" dirty="0"/>
              <a:t>    - </a:t>
            </a:r>
            <a:r>
              <a:rPr lang="zh-CN" altLang="en-US" dirty="0"/>
              <a:t>探测需要模拟用户应用程序感知网络延时时的数据包</a:t>
            </a:r>
            <a:endParaRPr lang="en-US" altLang="zh-CN" dirty="0"/>
          </a:p>
          <a:p>
            <a:r>
              <a:rPr lang="en-US" altLang="zh-CN" dirty="0"/>
              <a:t>    - </a:t>
            </a:r>
            <a:r>
              <a:rPr lang="zh-CN" altLang="en-US" dirty="0"/>
              <a:t>探测需避免应用程序使用过的网络库，否则无法识别网络</a:t>
            </a:r>
            <a:endParaRPr lang="en-US" altLang="zh-CN" dirty="0"/>
          </a:p>
          <a:p>
            <a:r>
              <a:rPr lang="zh-CN" altLang="en-US" dirty="0"/>
              <a:t>问题是由应用程序引起还是确实是一个真正的网络问题</a:t>
            </a:r>
            <a:endParaRPr lang="en-US" altLang="zh-CN" dirty="0"/>
          </a:p>
          <a:p>
            <a:r>
              <a:rPr lang="en-US" altLang="zh-CN" dirty="0"/>
              <a:t>    - </a:t>
            </a:r>
            <a:r>
              <a:rPr lang="en-US" altLang="zh-CN" dirty="0" err="1"/>
              <a:t>pingAgent</a:t>
            </a:r>
            <a:r>
              <a:rPr lang="en-US" altLang="zh-CN" dirty="0"/>
              <a:t> </a:t>
            </a:r>
            <a:r>
              <a:rPr lang="zh-CN" altLang="en-US" dirty="0"/>
              <a:t>既需要充当</a:t>
            </a:r>
            <a:r>
              <a:rPr lang="en-US" altLang="zh-CN" dirty="0"/>
              <a:t>agent</a:t>
            </a:r>
            <a:r>
              <a:rPr lang="zh-CN" altLang="en-US" dirty="0"/>
              <a:t>，也需要充当</a:t>
            </a:r>
            <a:r>
              <a:rPr lang="en-US" altLang="zh-CN" dirty="0"/>
              <a:t>server</a:t>
            </a:r>
            <a:r>
              <a:rPr lang="zh-CN" altLang="en-US" dirty="0"/>
              <a:t>，并能发送</a:t>
            </a:r>
            <a:endParaRPr lang="en-US" altLang="zh-CN" dirty="0"/>
          </a:p>
          <a:p>
            <a:r>
              <a:rPr lang="zh-CN" altLang="en-US" dirty="0"/>
              <a:t>和接受不同长度的</a:t>
            </a:r>
            <a:r>
              <a:rPr lang="en-US" altLang="zh-CN" dirty="0"/>
              <a:t>packet</a:t>
            </a:r>
          </a:p>
          <a:p>
            <a:r>
              <a:rPr lang="en-US" altLang="zh-CN" dirty="0"/>
              <a:t>    - </a:t>
            </a:r>
            <a:r>
              <a:rPr lang="en-US" altLang="zh-CN" dirty="0" err="1"/>
              <a:t>pingAgent</a:t>
            </a:r>
            <a:r>
              <a:rPr lang="zh-CN" altLang="en-US" dirty="0"/>
              <a:t>每次探测需要重新建立连接，从而尽可能覆盖网络中多路径</a:t>
            </a:r>
            <a:endParaRPr lang="en-US" altLang="zh-CN" dirty="0"/>
          </a:p>
          <a:p>
            <a:r>
              <a:rPr lang="en-US" altLang="zh-CN" dirty="0"/>
              <a:t>    - </a:t>
            </a:r>
            <a:r>
              <a:rPr lang="en-US" altLang="zh-CN" dirty="0" err="1"/>
              <a:t>pingAgent</a:t>
            </a:r>
            <a:r>
              <a:rPr lang="zh-CN" altLang="en-US" dirty="0"/>
              <a:t>不能消耗过多资源而影响到其他业务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34E52B2-F28B-4503-9A4C-B4A36EEC016B}"/>
              </a:ext>
            </a:extLst>
          </p:cNvPr>
          <p:cNvSpPr txBox="1"/>
          <p:nvPr/>
        </p:nvSpPr>
        <p:spPr>
          <a:xfrm>
            <a:off x="716280" y="5313680"/>
            <a:ext cx="59218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解决方法：</a:t>
            </a:r>
            <a:endParaRPr lang="en-US" altLang="zh-CN" dirty="0"/>
          </a:p>
          <a:p>
            <a:r>
              <a:rPr lang="en-US" altLang="zh-CN" dirty="0"/>
              <a:t>    - </a:t>
            </a:r>
            <a:r>
              <a:rPr lang="zh-CN" altLang="en-US" dirty="0"/>
              <a:t>使用</a:t>
            </a:r>
            <a:r>
              <a:rPr lang="en-US" altLang="zh-CN" dirty="0"/>
              <a:t>TCP/HTTP </a:t>
            </a:r>
            <a:r>
              <a:rPr lang="zh-CN" altLang="en-US" dirty="0"/>
              <a:t>进行</a:t>
            </a:r>
            <a:r>
              <a:rPr lang="en-US" altLang="zh-CN" dirty="0"/>
              <a:t>ping</a:t>
            </a:r>
            <a:r>
              <a:rPr lang="zh-CN" altLang="en-US" dirty="0"/>
              <a:t>，取代</a:t>
            </a:r>
            <a:r>
              <a:rPr lang="en-US" altLang="zh-CN" dirty="0"/>
              <a:t>ICMP</a:t>
            </a:r>
            <a:r>
              <a:rPr lang="zh-CN" altLang="en-US" dirty="0"/>
              <a:t>、</a:t>
            </a:r>
            <a:r>
              <a:rPr lang="en-US" altLang="zh-CN" dirty="0"/>
              <a:t>UDP </a:t>
            </a:r>
            <a:r>
              <a:rPr lang="zh-CN" altLang="en-US" dirty="0"/>
              <a:t>进行探测</a:t>
            </a:r>
            <a:endParaRPr lang="en-US" altLang="zh-CN" dirty="0"/>
          </a:p>
          <a:p>
            <a:r>
              <a:rPr lang="en-US" altLang="zh-CN" dirty="0"/>
              <a:t>    - </a:t>
            </a:r>
            <a:r>
              <a:rPr lang="zh-CN" altLang="en-US" dirty="0"/>
              <a:t>自开发实现轻量级网络库进行网络探测</a:t>
            </a:r>
            <a:r>
              <a:rPr lang="en-US" altLang="zh-CN" dirty="0"/>
              <a:t> </a:t>
            </a:r>
          </a:p>
          <a:p>
            <a:r>
              <a:rPr lang="en-US" altLang="zh-CN" dirty="0"/>
              <a:t>    - </a:t>
            </a:r>
            <a:r>
              <a:rPr lang="zh-CN" altLang="en-US" dirty="0"/>
              <a:t>符合安全和性能要求</a:t>
            </a:r>
            <a:r>
              <a:rPr lang="en-US" altLang="zh-CN" dirty="0"/>
              <a:t>(</a:t>
            </a:r>
            <a:r>
              <a:rPr lang="zh-CN" altLang="en-US" dirty="0"/>
              <a:t>难点</a:t>
            </a:r>
            <a:r>
              <a:rPr lang="en-US" altLang="zh-CN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505758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848</TotalTime>
  <Words>1991</Words>
  <Application>Microsoft Office PowerPoint</Application>
  <PresentationFormat>宽屏</PresentationFormat>
  <Paragraphs>184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6" baseType="lpstr">
      <vt:lpstr>等线</vt:lpstr>
      <vt:lpstr>等线 Light</vt:lpstr>
      <vt:lpstr>Arial</vt:lpstr>
      <vt:lpstr>Office 主题​​</vt:lpstr>
      <vt:lpstr>数据中心网络延时测量及分析</vt:lpstr>
      <vt:lpstr>         目录</vt:lpstr>
      <vt:lpstr>            Pingmesh系统</vt:lpstr>
      <vt:lpstr>   数据中心网络架构</vt:lpstr>
      <vt:lpstr>端对端延时</vt:lpstr>
      <vt:lpstr>网络延时测量系统-Autopilot</vt:lpstr>
      <vt:lpstr>Pingmesh架构设计</vt:lpstr>
      <vt:lpstr>            Pingmesh – Ping Controller</vt:lpstr>
      <vt:lpstr>Pingmesh – Ping Agent</vt:lpstr>
      <vt:lpstr>Pingmesh – Ping Agent</vt:lpstr>
      <vt:lpstr>Pingmesh – Data Storage and Analysis</vt:lpstr>
      <vt:lpstr>链路探测实现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数据中心网络延时测量及分析</dc:title>
  <dc:creator>GuoYunling</dc:creator>
  <cp:lastModifiedBy>GuoYunling</cp:lastModifiedBy>
  <cp:revision>64</cp:revision>
  <dcterms:created xsi:type="dcterms:W3CDTF">2021-03-02T01:42:30Z</dcterms:created>
  <dcterms:modified xsi:type="dcterms:W3CDTF">2021-03-03T04:44:23Z</dcterms:modified>
</cp:coreProperties>
</file>