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1" r:id="rId4"/>
    <p:sldId id="272" r:id="rId5"/>
    <p:sldId id="273" r:id="rId6"/>
    <p:sldId id="275" r:id="rId7"/>
    <p:sldId id="278" r:id="rId8"/>
    <p:sldId id="279" r:id="rId9"/>
    <p:sldId id="28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Questrial" panose="02000000000000000000" pitchFamily="2" charset="0"/>
      <p:regular r:id="rId20"/>
    </p:embeddedFont>
  </p:embeddedFontLst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85778" autoAdjust="0"/>
  </p:normalViewPr>
  <p:slideViewPr>
    <p:cSldViewPr snapToGrid="0" snapToObjects="1">
      <p:cViewPr varScale="1">
        <p:scale>
          <a:sx n="99" d="100"/>
          <a:sy n="99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4741583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434741583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47415830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4347415830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2">
  <p:cSld name="Title slide – Red option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0"/>
            <a:ext cx="6108700" cy="68722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4" name="Google Shape;14;p2" descr="269F7152-Edit.jpg"/>
          <p:cNvPicPr preferRelativeResize="0"/>
          <p:nvPr/>
        </p:nvPicPr>
        <p:blipFill rotWithShape="1">
          <a:blip r:embed="rId5">
            <a:alphaModFix/>
          </a:blip>
          <a:srcRect l="28075" r="27248"/>
          <a:stretch/>
        </p:blipFill>
        <p:spPr>
          <a:xfrm>
            <a:off x="6096001" y="0"/>
            <a:ext cx="6108700" cy="687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09179" y="1797599"/>
            <a:ext cx="5265165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89255" y="3360968"/>
            <a:ext cx="5285089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03685" y="1411442"/>
            <a:ext cx="48810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Presentation:</a:t>
            </a:r>
            <a:br>
              <a:rPr lang="en-A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dirty="0">
                <a:solidFill>
                  <a:srgbClr val="000000"/>
                </a:solidFill>
              </a:rPr>
              <a:t>Kinase-substrate prediction using phosphoproteomics datasets</a:t>
            </a:r>
            <a:br>
              <a:rPr lang="en-AU" dirty="0"/>
            </a:b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4294967295"/>
          </p:nvPr>
        </p:nvSpPr>
        <p:spPr>
          <a:xfrm>
            <a:off x="619625" y="3078128"/>
            <a:ext cx="5238734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dirty="0">
                <a:solidFill>
                  <a:schemeClr val="lt1"/>
                </a:solidFill>
                <a:sym typeface="Questrial"/>
              </a:rPr>
              <a:t>Presented by</a:t>
            </a:r>
            <a:endParaRPr dirty="0">
              <a:solidFill>
                <a:schemeClr val="lt1"/>
              </a:solidFill>
              <a:sym typeface="Quest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dirty="0">
                <a:solidFill>
                  <a:srgbClr val="000000"/>
                </a:solidFill>
                <a:sym typeface="Questrial"/>
              </a:rPr>
              <a:t>Group 27 - Project 2 (STAT5003)</a:t>
            </a:r>
            <a:endParaRPr dirty="0">
              <a:solidFill>
                <a:srgbClr val="000000"/>
              </a:solidFill>
              <a:sym typeface="Questrial"/>
            </a:endParaRPr>
          </a:p>
          <a:p>
            <a:pPr marL="0" lvl="0" indent="0">
              <a:lnSpc>
                <a:spcPct val="70000"/>
              </a:lnSpc>
              <a:buSzPts val="1100"/>
              <a:buNone/>
            </a:pPr>
            <a:r>
              <a:rPr lang="en-AU" sz="1600" dirty="0">
                <a:solidFill>
                  <a:srgbClr val="000000"/>
                </a:solidFill>
                <a:sym typeface="Questrial"/>
              </a:rPr>
              <a:t>Ben Daly</a:t>
            </a:r>
          </a:p>
          <a:p>
            <a:pPr marL="0" lvl="0" indent="0">
              <a:lnSpc>
                <a:spcPct val="70000"/>
              </a:lnSpc>
              <a:buSzPts val="1100"/>
              <a:buNone/>
            </a:pPr>
            <a:r>
              <a:rPr lang="en-AU" sz="1600" dirty="0">
                <a:solidFill>
                  <a:srgbClr val="000000"/>
                </a:solidFill>
                <a:sym typeface="Questrial"/>
              </a:rPr>
              <a:t>Ken Pang</a:t>
            </a:r>
          </a:p>
          <a:p>
            <a:pPr marL="0" lvl="0" indent="0">
              <a:lnSpc>
                <a:spcPct val="70000"/>
              </a:lnSpc>
              <a:buSzPts val="1100"/>
              <a:buNone/>
            </a:pPr>
            <a:r>
              <a:rPr lang="en-AU" sz="1600" dirty="0">
                <a:solidFill>
                  <a:srgbClr val="000000"/>
                </a:solidFill>
                <a:sym typeface="Questrial"/>
              </a:rPr>
              <a:t>Sakthi Rajendran</a:t>
            </a:r>
          </a:p>
          <a:p>
            <a:pPr marL="0" lvl="0" indent="0">
              <a:lnSpc>
                <a:spcPct val="70000"/>
              </a:lnSpc>
              <a:buSzPts val="1100"/>
              <a:buNone/>
            </a:pPr>
            <a:r>
              <a:rPr lang="en-AU" sz="1600" dirty="0">
                <a:solidFill>
                  <a:srgbClr val="000000"/>
                </a:solidFill>
                <a:sym typeface="Questrial"/>
              </a:rPr>
              <a:t>Jun </a:t>
            </a:r>
            <a:r>
              <a:rPr lang="en-AU" sz="1600" dirty="0" err="1">
                <a:solidFill>
                  <a:srgbClr val="000000"/>
                </a:solidFill>
                <a:sym typeface="Questrial"/>
              </a:rPr>
              <a:t>Xiong</a:t>
            </a:r>
            <a:endParaRPr lang="en-AU" sz="1600" dirty="0">
              <a:solidFill>
                <a:srgbClr val="000000"/>
              </a:solidFill>
              <a:sym typeface="Questrial"/>
            </a:endParaRPr>
          </a:p>
          <a:p>
            <a:pPr marL="0" lvl="0" indent="0">
              <a:lnSpc>
                <a:spcPct val="70000"/>
              </a:lnSpc>
              <a:buSzPts val="1100"/>
              <a:buNone/>
            </a:pPr>
            <a:r>
              <a:rPr lang="en-AU" sz="1600" dirty="0">
                <a:solidFill>
                  <a:srgbClr val="000000"/>
                </a:solidFill>
                <a:sym typeface="Questrial"/>
              </a:rPr>
              <a:t>Yuan Zhu</a:t>
            </a:r>
            <a:endParaRPr sz="1600" dirty="0">
              <a:solidFill>
                <a:srgbClr val="000000"/>
              </a:solidFill>
              <a:sym typeface="Quest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4294967295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753513" y="290109"/>
            <a:ext cx="7270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AU" sz="44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and Dataset</a:t>
            </a:r>
            <a:endParaRPr sz="4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9209175" y="63734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32709-5ACF-492D-BA07-F54BFEBBA192}"/>
              </a:ext>
            </a:extLst>
          </p:cNvPr>
          <p:cNvSpPr txBox="1"/>
          <p:nvPr/>
        </p:nvSpPr>
        <p:spPr>
          <a:xfrm>
            <a:off x="738753" y="1055183"/>
            <a:ext cx="105698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/>
              <a:t>Aim:</a:t>
            </a:r>
          </a:p>
          <a:p>
            <a:pPr>
              <a:spcBef>
                <a:spcPts val="600"/>
              </a:spcBef>
            </a:pPr>
            <a:r>
              <a:rPr lang="en-AU" sz="2000" dirty="0"/>
              <a:t>Apply classification techniques for predicting novel kinase-substrates. Given a small set of positive labelled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CFF58-4E05-403F-8FC4-D8BF2A26EDB1}"/>
              </a:ext>
            </a:extLst>
          </p:cNvPr>
          <p:cNvSpPr txBox="1"/>
          <p:nvPr/>
        </p:nvSpPr>
        <p:spPr>
          <a:xfrm>
            <a:off x="738753" y="2226819"/>
            <a:ext cx="6503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InsulinPhospho.txt (12,062 Observations and 16 features)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err="1"/>
              <a:t>Akt</a:t>
            </a:r>
            <a:r>
              <a:rPr lang="en-AU" sz="2000" dirty="0"/>
              <a:t> Substrates (22 Observations) ~known samples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 err="1"/>
              <a:t>mTor</a:t>
            </a:r>
            <a:r>
              <a:rPr lang="en-AU" sz="2000" dirty="0"/>
              <a:t> Substrates (26 Observations) ~known samples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AUC_Ins.txt (12062 and 3 features) : </a:t>
            </a:r>
            <a:r>
              <a:rPr lang="en-AU" sz="2000" dirty="0" err="1"/>
              <a:t>AUC_Ins</a:t>
            </a:r>
            <a:r>
              <a:rPr lang="en-AU" sz="2000" dirty="0"/>
              <a:t> has no extra information, it is actually a subset of InsulinPhospho.txt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1F46B-83CC-4277-9D88-DCD96BBE16AF}"/>
              </a:ext>
            </a:extLst>
          </p:cNvPr>
          <p:cNvSpPr/>
          <p:nvPr/>
        </p:nvSpPr>
        <p:spPr>
          <a:xfrm>
            <a:off x="1053886" y="5470902"/>
            <a:ext cx="9562454" cy="73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Positive Labelled data with critical data imbalance</a:t>
            </a:r>
            <a:endParaRPr lang="en-AU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F2460-8068-4B48-9A1F-0E6CD384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465" y="2059142"/>
            <a:ext cx="4335914" cy="248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0391B-3238-4E9C-80D0-295952218ACF}"/>
              </a:ext>
            </a:extLst>
          </p:cNvPr>
          <p:cNvSpPr txBox="1"/>
          <p:nvPr/>
        </p:nvSpPr>
        <p:spPr>
          <a:xfrm>
            <a:off x="7007249" y="4711033"/>
            <a:ext cx="480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 1: Protein Pathways</a:t>
            </a:r>
          </a:p>
          <a:p>
            <a:r>
              <a:rPr lang="en-US" i="1" dirty="0"/>
              <a:t>Source: https://www.youtube.com/watch?v=wO_D4dH7PI8</a:t>
            </a:r>
            <a:endParaRPr lang="en-AU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51531D-2D01-4DCB-A28C-B63E379C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55" y="1416865"/>
            <a:ext cx="5228314" cy="3568024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233DE2A6-2BC2-45B0-AED3-4CBDE06FAC36}"/>
              </a:ext>
            </a:extLst>
          </p:cNvPr>
          <p:cNvSpPr txBox="1"/>
          <p:nvPr/>
        </p:nvSpPr>
        <p:spPr>
          <a:xfrm>
            <a:off x="753512" y="290109"/>
            <a:ext cx="10808223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 sz="4400" dirty="0">
                <a:solidFill>
                  <a:srgbClr val="FF0000"/>
                </a:solidFill>
                <a:latin typeface="Century Gothic"/>
              </a:rPr>
              <a:t>Approach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FBEF-06C4-4AE6-82AE-FCC2A56129AA}"/>
              </a:ext>
            </a:extLst>
          </p:cNvPr>
          <p:cNvSpPr txBox="1"/>
          <p:nvPr/>
        </p:nvSpPr>
        <p:spPr>
          <a:xfrm>
            <a:off x="753512" y="1064247"/>
            <a:ext cx="5981685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Preparation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Import datasets into R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Transform data to include labels and basic features</a:t>
            </a:r>
            <a:endParaRPr lang="en-US" sz="18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Check for missing values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AU" sz="2000" b="1" dirty="0"/>
              <a:t>Baseline Classification models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Build baseline classifiers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Utilise</a:t>
            </a:r>
            <a:r>
              <a:rPr lang="en-US" sz="1800" dirty="0"/>
              <a:t> step-wise selection, grid search and cross validation to optimize each classifier for known labels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Apply </a:t>
            </a:r>
            <a:r>
              <a:rPr lang="en-US" sz="1800" dirty="0" err="1"/>
              <a:t>AdaSampling</a:t>
            </a:r>
            <a:r>
              <a:rPr lang="en-US" sz="1800" dirty="0"/>
              <a:t> to each optimized classifier for handling positive unlabeled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39147-8D9A-4166-873C-CBC59CEE10B2}"/>
              </a:ext>
            </a:extLst>
          </p:cNvPr>
          <p:cNvSpPr txBox="1"/>
          <p:nvPr/>
        </p:nvSpPr>
        <p:spPr>
          <a:xfrm>
            <a:off x="6858843" y="5287246"/>
            <a:ext cx="510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Fig 2. 3D surface plot: </a:t>
            </a:r>
            <a:r>
              <a:rPr lang="en-AU" i="1" dirty="0" err="1"/>
              <a:t>mtry</a:t>
            </a:r>
            <a:r>
              <a:rPr lang="en-AU" i="1" dirty="0"/>
              <a:t> (x), </a:t>
            </a:r>
            <a:r>
              <a:rPr lang="en-AU" i="1" dirty="0" err="1"/>
              <a:t>ntrees</a:t>
            </a:r>
            <a:r>
              <a:rPr lang="en-AU" i="1" dirty="0"/>
              <a:t> (y) and accuracy (z)</a:t>
            </a:r>
          </a:p>
        </p:txBody>
      </p:sp>
    </p:spTree>
    <p:extLst>
      <p:ext uri="{BB962C8B-B14F-4D97-AF65-F5344CB8AC3E}">
        <p14:creationId xmlns:p14="http://schemas.microsoft.com/office/powerpoint/2010/main" val="30746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233DE2A6-2BC2-45B0-AED3-4CBDE06FAC36}"/>
              </a:ext>
            </a:extLst>
          </p:cNvPr>
          <p:cNvSpPr txBox="1"/>
          <p:nvPr/>
        </p:nvSpPr>
        <p:spPr>
          <a:xfrm>
            <a:off x="753512" y="290109"/>
            <a:ext cx="10808223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 sz="4400" dirty="0">
                <a:solidFill>
                  <a:srgbClr val="FF0000"/>
                </a:solidFill>
                <a:latin typeface="Century Gothic"/>
              </a:rPr>
              <a:t>Approach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FBEF-06C4-4AE6-82AE-FCC2A56129AA}"/>
              </a:ext>
            </a:extLst>
          </p:cNvPr>
          <p:cNvSpPr txBox="1"/>
          <p:nvPr/>
        </p:nvSpPr>
        <p:spPr>
          <a:xfrm>
            <a:off x="674488" y="994157"/>
            <a:ext cx="592373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Feature</a:t>
            </a:r>
            <a:r>
              <a:rPr lang="en-AU" sz="2000" b="1" dirty="0"/>
              <a:t> Generation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Investigate if any patterns exist between Ins.1, LY, Ins.2, MK responses.</a:t>
            </a:r>
            <a:endParaRPr lang="en-US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Generated various scatter plots between variables to observe feature relationships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Visualise</a:t>
            </a:r>
            <a:r>
              <a:rPr lang="en-US" sz="1800" dirty="0"/>
              <a:t> sequence window to identify any patterns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Time and Sequence window features added</a:t>
            </a:r>
            <a:endParaRPr lang="en-US" sz="1800" b="1" dirty="0"/>
          </a:p>
          <a:p>
            <a:endParaRPr lang="en-US" sz="2000" b="1" dirty="0"/>
          </a:p>
          <a:p>
            <a:r>
              <a:rPr lang="en-US" sz="2000" b="1" dirty="0"/>
              <a:t>Feature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Step wise feature selection methods for logistic regression</a:t>
            </a:r>
            <a:endParaRPr lang="en-AU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Logistic Regression model reveals that only AUC is the significant feature, others are not prominent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SVM feature selection did not improve the accuracy of the model.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F276-3C3B-4D16-8CC0-A9B9858A16A3}"/>
              </a:ext>
            </a:extLst>
          </p:cNvPr>
          <p:cNvSpPr txBox="1"/>
          <p:nvPr/>
        </p:nvSpPr>
        <p:spPr>
          <a:xfrm>
            <a:off x="6411191" y="3429000"/>
            <a:ext cx="547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 3. Time series response curves </a:t>
            </a:r>
            <a:r>
              <a:rPr lang="en-US" i="1" dirty="0" err="1"/>
              <a:t>Akt</a:t>
            </a:r>
            <a:r>
              <a:rPr lang="en-US" i="1" dirty="0"/>
              <a:t> and mTOR  using mean values</a:t>
            </a:r>
            <a:endParaRPr lang="en-A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FD6C6-93FD-4A3D-BA1A-71FE92E74C69}"/>
              </a:ext>
            </a:extLst>
          </p:cNvPr>
          <p:cNvSpPr txBox="1"/>
          <p:nvPr/>
        </p:nvSpPr>
        <p:spPr>
          <a:xfrm>
            <a:off x="6411191" y="6363932"/>
            <a:ext cx="547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 4. Column chart of sequence frequencies in position 1 of 13</a:t>
            </a:r>
            <a:endParaRPr lang="en-AU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7DC81-BB20-4130-B58E-08CA8CA3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27" y="494068"/>
            <a:ext cx="4846740" cy="299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59A45-659C-4C53-AEDA-B0D6A3A7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34" y="3668175"/>
            <a:ext cx="3817035" cy="2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51EA47CB-17BC-439D-AAC6-37FD2BAA3151}"/>
              </a:ext>
            </a:extLst>
          </p:cNvPr>
          <p:cNvSpPr txBox="1"/>
          <p:nvPr/>
        </p:nvSpPr>
        <p:spPr>
          <a:xfrm>
            <a:off x="753512" y="290109"/>
            <a:ext cx="568399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 sz="4400" dirty="0">
                <a:solidFill>
                  <a:srgbClr val="FF0000"/>
                </a:solidFill>
                <a:latin typeface="Century Gothic"/>
              </a:rPr>
              <a:t>Feature Visualisation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CFF01-AECD-4D82-A0A2-F1FEF15F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" y="1364311"/>
            <a:ext cx="5895107" cy="4064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DA594-2251-4368-A9D6-E69014328B76}"/>
              </a:ext>
            </a:extLst>
          </p:cNvPr>
          <p:cNvSpPr txBox="1"/>
          <p:nvPr/>
        </p:nvSpPr>
        <p:spPr>
          <a:xfrm>
            <a:off x="315132" y="5565259"/>
            <a:ext cx="503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5. Box plot for Avg. Fold by Substrate Type</a:t>
            </a:r>
            <a:endParaRPr lang="en-AU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EF10-E42B-4501-AF97-0A4FEC777973}"/>
              </a:ext>
            </a:extLst>
          </p:cNvPr>
          <p:cNvSpPr txBox="1"/>
          <p:nvPr/>
        </p:nvSpPr>
        <p:spPr>
          <a:xfrm>
            <a:off x="6096000" y="5567431"/>
            <a:ext cx="52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6. Box plot for AUC by Substrate Type</a:t>
            </a:r>
            <a:endParaRPr lang="en-AU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F3031-56F5-4B4B-A02B-749AC73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8917"/>
            <a:ext cx="5683995" cy="40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2B090BEC-B36A-4592-9569-D8F0D4B133F1}"/>
              </a:ext>
            </a:extLst>
          </p:cNvPr>
          <p:cNvSpPr txBox="1"/>
          <p:nvPr/>
        </p:nvSpPr>
        <p:spPr>
          <a:xfrm>
            <a:off x="753512" y="290109"/>
            <a:ext cx="4545852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entury Gothic"/>
                <a:sym typeface="Century Gothic"/>
              </a:rPr>
              <a:t>Classifier Results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E220-683D-41D7-AA1B-F8BCF1DEA92B}"/>
              </a:ext>
            </a:extLst>
          </p:cNvPr>
          <p:cNvSpPr txBox="1"/>
          <p:nvPr/>
        </p:nvSpPr>
        <p:spPr>
          <a:xfrm>
            <a:off x="753512" y="1289953"/>
            <a:ext cx="378731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Classification Models Compared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SVM</a:t>
            </a:r>
            <a:endParaRPr lang="en-US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KNN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AdaSampling</a:t>
            </a:r>
            <a:r>
              <a:rPr lang="en-US" sz="1800" dirty="0"/>
              <a:t> (applied to all 4 models)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4105A-60EB-42F9-9C8F-25DC2ACD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90" y="290109"/>
            <a:ext cx="4846740" cy="299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3FAAD-EBB9-4EB4-9949-DE027440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90" y="3572971"/>
            <a:ext cx="4846740" cy="29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AB709-CAE2-46B1-814C-E39FC5B3C73A}"/>
              </a:ext>
            </a:extLst>
          </p:cNvPr>
          <p:cNvSpPr txBox="1"/>
          <p:nvPr/>
        </p:nvSpPr>
        <p:spPr>
          <a:xfrm>
            <a:off x="753512" y="4508961"/>
            <a:ext cx="331972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/>
              <a:t>Metrics: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Sensitivity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Specificity (lower bound)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RF performs best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84F32-49B4-4657-B23C-ECB6935B2D47}"/>
              </a:ext>
            </a:extLst>
          </p:cNvPr>
          <p:cNvSpPr txBox="1"/>
          <p:nvPr/>
        </p:nvSpPr>
        <p:spPr>
          <a:xfrm>
            <a:off x="5449653" y="3258675"/>
            <a:ext cx="52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7. Sensitivity (10 Fold CV) with </a:t>
            </a:r>
            <a:r>
              <a:rPr lang="en-US" i="1" dirty="0" err="1"/>
              <a:t>AdaSample</a:t>
            </a:r>
            <a:endParaRPr lang="en-A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C7D79-5081-4D95-A2E6-080D0B6D7A36}"/>
              </a:ext>
            </a:extLst>
          </p:cNvPr>
          <p:cNvSpPr txBox="1"/>
          <p:nvPr/>
        </p:nvSpPr>
        <p:spPr>
          <a:xfrm>
            <a:off x="5449653" y="6535018"/>
            <a:ext cx="523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8. Specificity (10 Fold CV) with </a:t>
            </a:r>
            <a:r>
              <a:rPr lang="en-US" i="1" dirty="0" err="1"/>
              <a:t>AdaSample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167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2B090BEC-B36A-4592-9569-D8F0D4B133F1}"/>
              </a:ext>
            </a:extLst>
          </p:cNvPr>
          <p:cNvSpPr txBox="1"/>
          <p:nvPr/>
        </p:nvSpPr>
        <p:spPr>
          <a:xfrm>
            <a:off x="753512" y="290109"/>
            <a:ext cx="9909322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entury Gothic"/>
                <a:sym typeface="Century Gothic"/>
              </a:rPr>
              <a:t>Comparison to prior experiment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94E25-4EE4-4885-B306-7FF664DF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6" y="2697092"/>
            <a:ext cx="5752902" cy="3554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C1CCC-1B5B-429F-BC2C-093B3FA9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76" y="2697092"/>
            <a:ext cx="5752902" cy="355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4D0C4-C37C-400F-81C8-836AF9CA5A52}"/>
              </a:ext>
            </a:extLst>
          </p:cNvPr>
          <p:cNvSpPr txBox="1"/>
          <p:nvPr/>
        </p:nvSpPr>
        <p:spPr>
          <a:xfrm>
            <a:off x="813970" y="933087"/>
            <a:ext cx="106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Previous experiment performed in 2016*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Assume 50% threshold for a positive prediction</a:t>
            </a:r>
            <a:br>
              <a:rPr lang="en-AU" sz="1800" dirty="0"/>
            </a:br>
            <a:endParaRPr lang="en-AU" sz="1800" dirty="0"/>
          </a:p>
          <a:p>
            <a:r>
              <a:rPr lang="en-AU" sz="1800" dirty="0" err="1"/>
              <a:t>AdaSample</a:t>
            </a:r>
            <a:r>
              <a:rPr lang="en-AU" sz="1800" dirty="0"/>
              <a:t>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Assume 50% threshold for a positive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Must also be greater than probability of alternate class (e.g. mTOR when predicting </a:t>
            </a:r>
            <a:r>
              <a:rPr lang="en-AU" sz="1800" dirty="0" err="1"/>
              <a:t>Akt</a:t>
            </a:r>
            <a:r>
              <a:rPr lang="en-AU" sz="1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32147-D690-4485-A05F-FBC16A15519F}"/>
              </a:ext>
            </a:extLst>
          </p:cNvPr>
          <p:cNvSpPr txBox="1"/>
          <p:nvPr/>
        </p:nvSpPr>
        <p:spPr>
          <a:xfrm>
            <a:off x="813970" y="6213358"/>
            <a:ext cx="1098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*</a:t>
            </a:r>
            <a:r>
              <a:rPr lang="en-US" sz="1600" b="1" i="1" dirty="0"/>
              <a:t>Positive-unlabeled ensemble learning for kinase substrate prediction from dynamic </a:t>
            </a:r>
            <a:r>
              <a:rPr lang="en-US" sz="1600" b="1" i="1" dirty="0" err="1"/>
              <a:t>phosphoproteomics</a:t>
            </a:r>
            <a:r>
              <a:rPr lang="en-US" sz="1600" b="1" i="1" dirty="0"/>
              <a:t> data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Pengyi</a:t>
            </a:r>
            <a:r>
              <a:rPr lang="en-US" sz="1600" dirty="0"/>
              <a:t> Yang, Sean J. Humphrey, David E. James , Yee Hwa </a:t>
            </a:r>
            <a:r>
              <a:rPr lang="en-US" sz="1600" dirty="0" err="1"/>
              <a:t>Yangand</a:t>
            </a:r>
            <a:r>
              <a:rPr lang="en-US" sz="1600" dirty="0"/>
              <a:t> Raja Jothi)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0364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2B090BEC-B36A-4592-9569-D8F0D4B133F1}"/>
              </a:ext>
            </a:extLst>
          </p:cNvPr>
          <p:cNvSpPr txBox="1"/>
          <p:nvPr/>
        </p:nvSpPr>
        <p:spPr>
          <a:xfrm>
            <a:off x="753512" y="290109"/>
            <a:ext cx="9909322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entury Gothic"/>
                <a:sym typeface="Century Gothic"/>
              </a:rPr>
              <a:t>Conclusion &amp; Future Works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7B152-123A-47F9-A65F-F2FD9239058A}"/>
              </a:ext>
            </a:extLst>
          </p:cNvPr>
          <p:cNvSpPr txBox="1"/>
          <p:nvPr/>
        </p:nvSpPr>
        <p:spPr>
          <a:xfrm>
            <a:off x="753512" y="4174617"/>
            <a:ext cx="1067699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dirty="0"/>
              <a:t>Future Works: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/>
              <a:t>Investigate further the </a:t>
            </a:r>
            <a:r>
              <a:rPr lang="en-AU" sz="1800" dirty="0"/>
              <a:t>differences in predictions at sample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Identify the cause of difference in the 2016 and Project 2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Extend testing to other models (e.g. </a:t>
            </a:r>
            <a:r>
              <a:rPr lang="en-AU" sz="1800" dirty="0" err="1"/>
              <a:t>gbm</a:t>
            </a:r>
            <a:r>
              <a:rPr lang="en-AU" sz="1800" dirty="0"/>
              <a:t>, neural networks)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5C1E3-458B-43C6-9522-C9DF0D48D62D}"/>
              </a:ext>
            </a:extLst>
          </p:cNvPr>
          <p:cNvSpPr txBox="1"/>
          <p:nvPr/>
        </p:nvSpPr>
        <p:spPr>
          <a:xfrm>
            <a:off x="761498" y="1406038"/>
            <a:ext cx="1067699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800" dirty="0"/>
              <a:t>Conclusion: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Experimented with feature generation and selection to improve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Applied </a:t>
            </a:r>
            <a:r>
              <a:rPr lang="en-AU" sz="1800" dirty="0" err="1"/>
              <a:t>AdaSampling</a:t>
            </a:r>
            <a:r>
              <a:rPr lang="en-AU" sz="1800" dirty="0"/>
              <a:t> to positive unlabelled sample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Benchmarked performance using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Compared to prior work</a:t>
            </a:r>
          </a:p>
        </p:txBody>
      </p:sp>
    </p:spTree>
    <p:extLst>
      <p:ext uri="{BB962C8B-B14F-4D97-AF65-F5344CB8AC3E}">
        <p14:creationId xmlns:p14="http://schemas.microsoft.com/office/powerpoint/2010/main" val="243378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2B090BEC-B36A-4592-9569-D8F0D4B133F1}"/>
              </a:ext>
            </a:extLst>
          </p:cNvPr>
          <p:cNvSpPr txBox="1"/>
          <p:nvPr/>
        </p:nvSpPr>
        <p:spPr>
          <a:xfrm>
            <a:off x="1141339" y="3112350"/>
            <a:ext cx="9909322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entury Gothic"/>
                <a:sym typeface="Century Gothic"/>
              </a:rPr>
              <a:t>End of Presentation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  <a:latin typeface="Century Gothic"/>
                <a:sym typeface="Century Gothic"/>
              </a:rPr>
              <a:t>(Thank you!)</a:t>
            </a:r>
            <a:endParaRPr sz="4400" dirty="0">
              <a:solidFill>
                <a:srgbClr val="FF0000"/>
              </a:solidFill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0871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0f7b4f32-9209-4629-928b-67d9940adb7f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518</Words>
  <Application>Microsoft Macintosh PowerPoint</Application>
  <PresentationFormat>宽屏</PresentationFormat>
  <Paragraphs>80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Questrial</vt:lpstr>
      <vt:lpstr>Calibri</vt:lpstr>
      <vt:lpstr>Arial</vt:lpstr>
      <vt:lpstr>Century Gothic</vt:lpstr>
      <vt:lpstr>Office Theme</vt:lpstr>
      <vt:lpstr>Presentation: Kinase-substrate prediction using phosphoproteomics datasets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VAST Challenge 2018 MC3 </dc:title>
  <cp:lastModifiedBy>Jun Xiong</cp:lastModifiedBy>
  <cp:revision>153</cp:revision>
  <dcterms:modified xsi:type="dcterms:W3CDTF">2018-10-30T23:02:45Z</dcterms:modified>
</cp:coreProperties>
</file>