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1164" r:id="rId3"/>
    <p:sldId id="256" r:id="rId4"/>
    <p:sldId id="1165" r:id="rId5"/>
    <p:sldId id="1159" r:id="rId6"/>
    <p:sldId id="1183" r:id="rId7"/>
    <p:sldId id="1166" r:id="rId8"/>
    <p:sldId id="1184" r:id="rId9"/>
    <p:sldId id="1187" r:id="rId10"/>
    <p:sldId id="1185" r:id="rId11"/>
    <p:sldId id="1186" r:id="rId12"/>
    <p:sldId id="1188" r:id="rId13"/>
    <p:sldId id="1189" r:id="rId14"/>
    <p:sldId id="1191" r:id="rId15"/>
    <p:sldId id="1193" r:id="rId16"/>
    <p:sldId id="1190" r:id="rId17"/>
    <p:sldId id="1192" r:id="rId18"/>
    <p:sldId id="1196" r:id="rId19"/>
    <p:sldId id="1198" r:id="rId20"/>
    <p:sldId id="1197" r:id="rId21"/>
    <p:sldId id="1195" r:id="rId22"/>
    <p:sldId id="1182" r:id="rId23"/>
  </p:sldIdLst>
  <p:sldSz cx="9144000" cy="5143500" type="screen16x9"/>
  <p:notesSz cx="6858000" cy="9144000"/>
  <p:custDataLst>
    <p:tags r:id="rId25"/>
  </p:custDataLst>
  <p:defaultText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8F06"/>
    <a:srgbClr val="008F92"/>
    <a:srgbClr val="0087CD"/>
    <a:srgbClr val="DB2C03"/>
    <a:srgbClr val="0075BF"/>
    <a:srgbClr val="034EA2"/>
    <a:srgbClr val="EBAC07"/>
    <a:srgbClr val="008487"/>
    <a:srgbClr val="163C46"/>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54" autoAdjust="0"/>
    <p:restoredTop sz="93354" autoAdjust="0"/>
  </p:normalViewPr>
  <p:slideViewPr>
    <p:cSldViewPr>
      <p:cViewPr varScale="1">
        <p:scale>
          <a:sx n="142" d="100"/>
          <a:sy n="142" d="100"/>
        </p:scale>
        <p:origin x="176" y="23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65" d="100"/>
          <a:sy n="65" d="100"/>
        </p:scale>
        <p:origin x="-33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pPr/>
              <a:t>2019/3/14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pPr/>
              <a:t>‹#›</a:t>
            </a:fld>
            <a:endParaRPr lang="zh-CN" altLang="en-US"/>
          </a:p>
        </p:txBody>
      </p:sp>
    </p:spTree>
    <p:extLst>
      <p:ext uri="{BB962C8B-B14F-4D97-AF65-F5344CB8AC3E}">
        <p14:creationId xmlns:p14="http://schemas.microsoft.com/office/powerpoint/2010/main" val="4823447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0"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2" algn="l" defTabSz="914282" rtl="0" eaLnBrk="1" latinLnBrk="0" hangingPunct="1">
      <a:defRPr sz="1200" kern="1200">
        <a:solidFill>
          <a:schemeClr val="tx1"/>
        </a:solidFill>
        <a:latin typeface="+mn-lt"/>
        <a:ea typeface="+mn-ea"/>
        <a:cs typeface="+mn-cs"/>
      </a:defRPr>
    </a:lvl4pPr>
    <a:lvl5pPr marL="1828563" algn="l" defTabSz="914282" rtl="0" eaLnBrk="1" latinLnBrk="0" hangingPunct="1">
      <a:defRPr sz="1200" kern="1200">
        <a:solidFill>
          <a:schemeClr val="tx1"/>
        </a:solidFill>
        <a:latin typeface="+mn-lt"/>
        <a:ea typeface="+mn-ea"/>
        <a:cs typeface="+mn-cs"/>
      </a:defRPr>
    </a:lvl5pPr>
    <a:lvl6pPr marL="2285704" algn="l" defTabSz="914282" rtl="0" eaLnBrk="1" latinLnBrk="0" hangingPunct="1">
      <a:defRPr sz="1200" kern="1200">
        <a:solidFill>
          <a:schemeClr val="tx1"/>
        </a:solidFill>
        <a:latin typeface="+mn-lt"/>
        <a:ea typeface="+mn-ea"/>
        <a:cs typeface="+mn-cs"/>
      </a:defRPr>
    </a:lvl6pPr>
    <a:lvl7pPr marL="2742845" algn="l" defTabSz="914282" rtl="0" eaLnBrk="1" latinLnBrk="0" hangingPunct="1">
      <a:defRPr sz="1200" kern="1200">
        <a:solidFill>
          <a:schemeClr val="tx1"/>
        </a:solidFill>
        <a:latin typeface="+mn-lt"/>
        <a:ea typeface="+mn-ea"/>
        <a:cs typeface="+mn-cs"/>
      </a:defRPr>
    </a:lvl7pPr>
    <a:lvl8pPr marL="3199985" algn="l" defTabSz="914282" rtl="0" eaLnBrk="1" latinLnBrk="0" hangingPunct="1">
      <a:defRPr sz="1200" kern="1200">
        <a:solidFill>
          <a:schemeClr val="tx1"/>
        </a:solidFill>
        <a:latin typeface="+mn-lt"/>
        <a:ea typeface="+mn-ea"/>
        <a:cs typeface="+mn-cs"/>
      </a:defRPr>
    </a:lvl8pPr>
    <a:lvl9pPr marL="3657126"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82"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So, what’s the motivation of our project? Since Bitcoin can be used as an investment while its price keeps changing, we are interested to compare different methods such as time series, machine learning and deep learning to select an efficient and accurate model to predict future prices of Bitcoin.</a:t>
            </a:r>
          </a:p>
          <a:p>
            <a:pPr marL="0" marR="0" lvl="0" indent="0" algn="l" defTabSz="914282"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 potential beneficiaries of our project can be cryptocurrency investors, academic researchers and regulators. The investors can use our trading indicators to make investment choices and academic researchers can use our models and comparisons to do further analysis </a:t>
            </a:r>
          </a:p>
          <a:p>
            <a:pPr marL="0" marR="0" lvl="0" indent="0" algn="l" defTabSz="914282"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95A699-AB68-4A20-99FB-6F69DC266D45}" type="slidenum">
              <a:rPr lang="zh-CN" altLang="en-US" smtClean="0"/>
              <a:pPr/>
              <a:t>3</a:t>
            </a:fld>
            <a:endParaRPr lang="zh-CN" altLang="en-US"/>
          </a:p>
        </p:txBody>
      </p:sp>
    </p:spTree>
    <p:extLst>
      <p:ext uri="{BB962C8B-B14F-4D97-AF65-F5344CB8AC3E}">
        <p14:creationId xmlns:p14="http://schemas.microsoft.com/office/powerpoint/2010/main" val="2870214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5A699-AB68-4A20-99FB-6F69DC266D45}" type="slidenum">
              <a:rPr lang="zh-CN" altLang="en-US" smtClean="0"/>
              <a:pPr/>
              <a:t>14</a:t>
            </a:fld>
            <a:endParaRPr lang="zh-CN" altLang="en-US"/>
          </a:p>
        </p:txBody>
      </p:sp>
    </p:spTree>
    <p:extLst>
      <p:ext uri="{BB962C8B-B14F-4D97-AF65-F5344CB8AC3E}">
        <p14:creationId xmlns:p14="http://schemas.microsoft.com/office/powerpoint/2010/main" val="3107074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5A699-AB68-4A20-99FB-6F69DC266D45}" type="slidenum">
              <a:rPr lang="zh-CN" altLang="en-US" smtClean="0"/>
              <a:pPr/>
              <a:t>15</a:t>
            </a:fld>
            <a:endParaRPr lang="zh-CN" altLang="en-US"/>
          </a:p>
        </p:txBody>
      </p:sp>
    </p:spTree>
    <p:extLst>
      <p:ext uri="{BB962C8B-B14F-4D97-AF65-F5344CB8AC3E}">
        <p14:creationId xmlns:p14="http://schemas.microsoft.com/office/powerpoint/2010/main" val="353148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5A699-AB68-4A20-99FB-6F69DC266D45}" type="slidenum">
              <a:rPr lang="zh-CN" altLang="en-US" smtClean="0"/>
              <a:pPr/>
              <a:t>16</a:t>
            </a:fld>
            <a:endParaRPr lang="zh-CN" altLang="en-US"/>
          </a:p>
        </p:txBody>
      </p:sp>
    </p:spTree>
    <p:extLst>
      <p:ext uri="{BB962C8B-B14F-4D97-AF65-F5344CB8AC3E}">
        <p14:creationId xmlns:p14="http://schemas.microsoft.com/office/powerpoint/2010/main" val="2146837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5A699-AB68-4A20-99FB-6F69DC266D45}" type="slidenum">
              <a:rPr lang="zh-CN" altLang="en-US" smtClean="0"/>
              <a:pPr/>
              <a:t>17</a:t>
            </a:fld>
            <a:endParaRPr lang="zh-CN" altLang="en-US"/>
          </a:p>
        </p:txBody>
      </p:sp>
    </p:spTree>
    <p:extLst>
      <p:ext uri="{BB962C8B-B14F-4D97-AF65-F5344CB8AC3E}">
        <p14:creationId xmlns:p14="http://schemas.microsoft.com/office/powerpoint/2010/main" val="181343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82"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So, what’s the motivation of our project? Since Bitcoin can be used as an investment while its price keeps changing, we are interested to compare different methods such as time series, machine learning and deep learning to select an efficient and accurate model to predict future prices of Bitcoin.</a:t>
            </a:r>
          </a:p>
          <a:p>
            <a:pPr marL="0" marR="0" lvl="0" indent="0" algn="l" defTabSz="914282"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 potential beneficiaries of our project can be cryptocurrency investors, academic researchers and regulators. The investors can use our trading indicators to make investment choices and academic researchers can use our models and comparisons to do further analysis </a:t>
            </a:r>
          </a:p>
          <a:p>
            <a:pPr marL="0" marR="0" lvl="0" indent="0" algn="l" defTabSz="914282"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95A699-AB68-4A20-99FB-6F69DC266D45}" type="slidenum">
              <a:rPr lang="zh-CN" altLang="en-US" smtClean="0"/>
              <a:pPr/>
              <a:t>18</a:t>
            </a:fld>
            <a:endParaRPr lang="zh-CN" altLang="en-US"/>
          </a:p>
        </p:txBody>
      </p:sp>
    </p:spTree>
    <p:extLst>
      <p:ext uri="{BB962C8B-B14F-4D97-AF65-F5344CB8AC3E}">
        <p14:creationId xmlns:p14="http://schemas.microsoft.com/office/powerpoint/2010/main" val="1515004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82"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So, what’s the motivation of our project? Since Bitcoin can be used as an investment while its price keeps changing, we are interested to compare different methods such as time series, machine learning and deep learning to select an efficient and accurate model to predict future prices of Bitcoin.</a:t>
            </a:r>
          </a:p>
          <a:p>
            <a:pPr marL="0" marR="0" lvl="0" indent="0" algn="l" defTabSz="914282"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 potential beneficiaries of our project can be cryptocurrency investors, academic researchers and regulators. The investors can use our trading indicators to make investment choices and academic researchers can use our models and comparisons to do further analysis </a:t>
            </a:r>
          </a:p>
          <a:p>
            <a:pPr marL="0" marR="0" lvl="0" indent="0" algn="l" defTabSz="914282"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95A699-AB68-4A20-99FB-6F69DC266D45}" type="slidenum">
              <a:rPr lang="zh-CN" altLang="en-US" smtClean="0"/>
              <a:pPr/>
              <a:t>19</a:t>
            </a:fld>
            <a:endParaRPr lang="zh-CN" altLang="en-US"/>
          </a:p>
        </p:txBody>
      </p:sp>
    </p:spTree>
    <p:extLst>
      <p:ext uri="{BB962C8B-B14F-4D97-AF65-F5344CB8AC3E}">
        <p14:creationId xmlns:p14="http://schemas.microsoft.com/office/powerpoint/2010/main" val="1034944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82"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So, what’s the motivation of our project? Since Bitcoin can be used as an investment while its price keeps changing, we are interested to compare different methods such as time series, machine learning and deep learning to select an efficient and accurate model to predict future prices of Bitcoin.</a:t>
            </a:r>
          </a:p>
          <a:p>
            <a:pPr marL="0" marR="0" lvl="0" indent="0" algn="l" defTabSz="914282"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 potential beneficiaries of our project can be cryptocurrency investors, academic researchers and regulators. The investors can use our trading indicators to make investment choices and academic researchers can use our models and comparisons to do further analysis </a:t>
            </a:r>
          </a:p>
          <a:p>
            <a:pPr marL="0" marR="0" lvl="0" indent="0" algn="l" defTabSz="914282"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95A699-AB68-4A20-99FB-6F69DC266D45}" type="slidenum">
              <a:rPr lang="zh-CN" altLang="en-US" smtClean="0"/>
              <a:pPr/>
              <a:t>20</a:t>
            </a:fld>
            <a:endParaRPr lang="zh-CN" altLang="en-US"/>
          </a:p>
        </p:txBody>
      </p:sp>
    </p:spTree>
    <p:extLst>
      <p:ext uri="{BB962C8B-B14F-4D97-AF65-F5344CB8AC3E}">
        <p14:creationId xmlns:p14="http://schemas.microsoft.com/office/powerpoint/2010/main" val="3493444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5A699-AB68-4A20-99FB-6F69DC266D45}" type="slidenum">
              <a:rPr lang="zh-CN" altLang="en-US" smtClean="0"/>
              <a:pPr/>
              <a:t>4</a:t>
            </a:fld>
            <a:endParaRPr lang="zh-CN" altLang="en-US"/>
          </a:p>
        </p:txBody>
      </p:sp>
    </p:spTree>
    <p:extLst>
      <p:ext uri="{BB962C8B-B14F-4D97-AF65-F5344CB8AC3E}">
        <p14:creationId xmlns:p14="http://schemas.microsoft.com/office/powerpoint/2010/main" val="2946296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5A699-AB68-4A20-99FB-6F69DC266D45}" type="slidenum">
              <a:rPr lang="zh-CN" altLang="en-US" smtClean="0"/>
              <a:pPr/>
              <a:t>7</a:t>
            </a:fld>
            <a:endParaRPr lang="zh-CN" altLang="en-US"/>
          </a:p>
        </p:txBody>
      </p:sp>
    </p:spTree>
    <p:extLst>
      <p:ext uri="{BB962C8B-B14F-4D97-AF65-F5344CB8AC3E}">
        <p14:creationId xmlns:p14="http://schemas.microsoft.com/office/powerpoint/2010/main" val="155106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5A699-AB68-4A20-99FB-6F69DC266D45}" type="slidenum">
              <a:rPr lang="zh-CN" altLang="en-US" smtClean="0"/>
              <a:pPr/>
              <a:t>8</a:t>
            </a:fld>
            <a:endParaRPr lang="zh-CN" altLang="en-US"/>
          </a:p>
        </p:txBody>
      </p:sp>
    </p:spTree>
    <p:extLst>
      <p:ext uri="{BB962C8B-B14F-4D97-AF65-F5344CB8AC3E}">
        <p14:creationId xmlns:p14="http://schemas.microsoft.com/office/powerpoint/2010/main" val="974500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5A699-AB68-4A20-99FB-6F69DC266D45}" type="slidenum">
              <a:rPr lang="zh-CN" altLang="en-US" smtClean="0"/>
              <a:pPr/>
              <a:t>9</a:t>
            </a:fld>
            <a:endParaRPr lang="zh-CN" altLang="en-US"/>
          </a:p>
        </p:txBody>
      </p:sp>
    </p:spTree>
    <p:extLst>
      <p:ext uri="{BB962C8B-B14F-4D97-AF65-F5344CB8AC3E}">
        <p14:creationId xmlns:p14="http://schemas.microsoft.com/office/powerpoint/2010/main" val="168991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5A699-AB68-4A20-99FB-6F69DC266D45}" type="slidenum">
              <a:rPr lang="zh-CN" altLang="en-US" smtClean="0"/>
              <a:pPr/>
              <a:t>10</a:t>
            </a:fld>
            <a:endParaRPr lang="zh-CN" altLang="en-US"/>
          </a:p>
        </p:txBody>
      </p:sp>
    </p:spTree>
    <p:extLst>
      <p:ext uri="{BB962C8B-B14F-4D97-AF65-F5344CB8AC3E}">
        <p14:creationId xmlns:p14="http://schemas.microsoft.com/office/powerpoint/2010/main" val="179426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5A699-AB68-4A20-99FB-6F69DC266D45}" type="slidenum">
              <a:rPr lang="zh-CN" altLang="en-US" smtClean="0"/>
              <a:pPr/>
              <a:t>11</a:t>
            </a:fld>
            <a:endParaRPr lang="zh-CN" altLang="en-US"/>
          </a:p>
        </p:txBody>
      </p:sp>
    </p:spTree>
    <p:extLst>
      <p:ext uri="{BB962C8B-B14F-4D97-AF65-F5344CB8AC3E}">
        <p14:creationId xmlns:p14="http://schemas.microsoft.com/office/powerpoint/2010/main" val="240840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5A699-AB68-4A20-99FB-6F69DC266D45}" type="slidenum">
              <a:rPr lang="zh-CN" altLang="en-US" smtClean="0"/>
              <a:pPr/>
              <a:t>12</a:t>
            </a:fld>
            <a:endParaRPr lang="zh-CN" altLang="en-US"/>
          </a:p>
        </p:txBody>
      </p:sp>
    </p:spTree>
    <p:extLst>
      <p:ext uri="{BB962C8B-B14F-4D97-AF65-F5344CB8AC3E}">
        <p14:creationId xmlns:p14="http://schemas.microsoft.com/office/powerpoint/2010/main" val="2080591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5A699-AB68-4A20-99FB-6F69DC266D45}" type="slidenum">
              <a:rPr lang="zh-CN" altLang="en-US" smtClean="0"/>
              <a:pPr/>
              <a:t>13</a:t>
            </a:fld>
            <a:endParaRPr lang="zh-CN" altLang="en-US"/>
          </a:p>
        </p:txBody>
      </p:sp>
    </p:spTree>
    <p:extLst>
      <p:ext uri="{BB962C8B-B14F-4D97-AF65-F5344CB8AC3E}">
        <p14:creationId xmlns:p14="http://schemas.microsoft.com/office/powerpoint/2010/main" val="271630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2019/3/14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5" name="文本框 12"/>
          <p:cNvSpPr txBox="1">
            <a:spLocks noChangeArrowheads="1"/>
          </p:cNvSpPr>
          <p:nvPr userDrawn="1"/>
        </p:nvSpPr>
        <p:spPr bwMode="auto">
          <a:xfrm>
            <a:off x="615670" y="243648"/>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点击添加文字</a:t>
            </a:r>
          </a:p>
        </p:txBody>
      </p:sp>
      <p:sp>
        <p:nvSpPr>
          <p:cNvPr id="6" name="燕尾形 5"/>
          <p:cNvSpPr/>
          <p:nvPr userDrawn="1"/>
        </p:nvSpPr>
        <p:spPr>
          <a:xfrm>
            <a:off x="243136" y="267494"/>
            <a:ext cx="216024" cy="2880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userDrawn="1"/>
        </p:nvSpPr>
        <p:spPr>
          <a:xfrm>
            <a:off x="395536" y="267494"/>
            <a:ext cx="216024" cy="2880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932135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2019/3/14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工作回顾</a:t>
            </a:r>
          </a:p>
        </p:txBody>
      </p:sp>
      <p:sp>
        <p:nvSpPr>
          <p:cNvPr id="15" name="文本框 38"/>
          <p:cNvSpPr txBox="1"/>
          <p:nvPr userDrawn="1"/>
        </p:nvSpPr>
        <p:spPr>
          <a:xfrm>
            <a:off x="899592" y="432889"/>
            <a:ext cx="892058"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Work review</a:t>
            </a:r>
            <a:endParaRPr lang="zh-CN" altLang="en-US" sz="1050" dirty="0">
              <a:solidFill>
                <a:schemeClr val="tx1">
                  <a:lumMod val="50000"/>
                  <a:lumOff val="50000"/>
                </a:schemeClr>
              </a:solidFill>
              <a:cs typeface="+mn-ea"/>
              <a:sym typeface="+mn-lt"/>
            </a:endParaRPr>
          </a:p>
        </p:txBody>
      </p:sp>
      <p:pic>
        <p:nvPicPr>
          <p:cNvPr id="10" name="Picture 3" descr="C:\Users\Administrator\Desktop\微立体创业计划\005.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504" y="12347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1" name="Picture 4" descr="C:\Users\Administrator\Desktop\微立体创业计划\004.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59903" y="1328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135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61BD0C8-D35A-439E-96FB-C8D4A6430554}" type="datetimeFigureOut">
              <a:rPr lang="zh-CN" altLang="en-US" smtClean="0"/>
              <a:pPr/>
              <a:t>2019/3/14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0F15A6-E82C-4E1E-834E-C415C51F7DF3}" type="slidenum">
              <a:rPr lang="zh-CN" altLang="en-US" smtClean="0"/>
              <a:pPr/>
              <a:t>‹#›</a:t>
            </a:fld>
            <a:endParaRPr lang="zh-CN" altLang="en-US"/>
          </a:p>
        </p:txBody>
      </p:sp>
    </p:spTree>
    <p:extLst>
      <p:ext uri="{BB962C8B-B14F-4D97-AF65-F5344CB8AC3E}">
        <p14:creationId xmlns:p14="http://schemas.microsoft.com/office/powerpoint/2010/main" val="416459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1" y="370296"/>
            <a:ext cx="1796090" cy="6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p>
        </p:txBody>
      </p:sp>
    </p:spTree>
    <p:extLst>
      <p:ext uri="{BB962C8B-B14F-4D97-AF65-F5344CB8AC3E}">
        <p14:creationId xmlns:p14="http://schemas.microsoft.com/office/powerpoint/2010/main" val="2116808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pPr/>
              <a:t>2019/3/14</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3795072685"/>
      </p:ext>
    </p:extLst>
  </p:cSld>
  <p:clrMap bg1="lt1" tx1="dk1" bg2="lt2" tx2="dk2" accent1="accent1" accent2="accent2" accent3="accent3" accent4="accent4" accent5="accent5" accent6="accent6" hlink="hlink" folHlink="folHlink"/>
  <p:sldLayoutIdLst>
    <p:sldLayoutId id="2147483655" r:id="rId1"/>
    <p:sldLayoutId id="2147483670" r:id="rId2"/>
    <p:sldLayoutId id="2147483665" r:id="rId3"/>
    <p:sldLayoutId id="2147483674" r:id="rId4"/>
  </p:sldLayoutIdLst>
  <p:transition/>
  <p:txStyles>
    <p:titleStyle>
      <a:lvl1pPr algn="ctr" defTabSz="914282" rtl="0" eaLnBrk="1" latinLnBrk="0" hangingPunct="1">
        <a:spcBef>
          <a:spcPct val="0"/>
        </a:spcBef>
        <a:buNone/>
        <a:defRPr sz="4400" kern="1200">
          <a:solidFill>
            <a:schemeClr val="tx1"/>
          </a:solidFill>
          <a:latin typeface="+mj-lt"/>
          <a:ea typeface="+mj-ea"/>
          <a:cs typeface="+mj-cs"/>
        </a:defRPr>
      </a:lvl1pPr>
    </p:titleStyle>
    <p:bodyStyle>
      <a:lvl1pPr marL="342855" indent="-342855" algn="l" defTabSz="91428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54" indent="-285713" algn="l" defTabSz="91428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2" indent="-228570" algn="l" defTabSz="91428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9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3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7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EE075EE9-B686-6349-A317-36CE753A2CFD}"/>
              </a:ext>
            </a:extLst>
          </p:cNvPr>
          <p:cNvGrpSpPr/>
          <p:nvPr/>
        </p:nvGrpSpPr>
        <p:grpSpPr>
          <a:xfrm>
            <a:off x="2349978" y="1847059"/>
            <a:ext cx="4643986" cy="2870539"/>
            <a:chOff x="2705099" y="1984084"/>
            <a:chExt cx="5883991" cy="3827385"/>
          </a:xfrm>
        </p:grpSpPr>
        <p:sp>
          <p:nvSpPr>
            <p:cNvPr id="39" name="Rectangle 38">
              <a:extLst>
                <a:ext uri="{FF2B5EF4-FFF2-40B4-BE49-F238E27FC236}">
                  <a16:creationId xmlns:a16="http://schemas.microsoft.com/office/drawing/2014/main" id="{F942AB96-CBAE-7A4C-9FBD-58859CB43323}"/>
                </a:ext>
              </a:extLst>
            </p:cNvPr>
            <p:cNvSpPr/>
            <p:nvPr/>
          </p:nvSpPr>
          <p:spPr>
            <a:xfrm>
              <a:off x="2705100" y="1984084"/>
              <a:ext cx="4900386" cy="72887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DB709EEB-8A63-A942-A5BB-0A059969AE76}"/>
                </a:ext>
              </a:extLst>
            </p:cNvPr>
            <p:cNvSpPr/>
            <p:nvPr/>
          </p:nvSpPr>
          <p:spPr>
            <a:xfrm>
              <a:off x="2705099" y="2731740"/>
              <a:ext cx="4900387" cy="8207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TextBox 40">
              <a:extLst>
                <a:ext uri="{FF2B5EF4-FFF2-40B4-BE49-F238E27FC236}">
                  <a16:creationId xmlns:a16="http://schemas.microsoft.com/office/drawing/2014/main" id="{3C295023-808B-1640-83D4-45AFE43BF5B6}"/>
                </a:ext>
              </a:extLst>
            </p:cNvPr>
            <p:cNvSpPr txBox="1"/>
            <p:nvPr/>
          </p:nvSpPr>
          <p:spPr>
            <a:xfrm>
              <a:off x="2840264" y="2002593"/>
              <a:ext cx="4806409" cy="1477328"/>
            </a:xfrm>
            <a:prstGeom prst="rect">
              <a:avLst/>
            </a:prstGeom>
            <a:noFill/>
          </p:spPr>
          <p:txBody>
            <a:bodyPr wrap="square" rtlCol="0">
              <a:spAutoFit/>
            </a:bodyPr>
            <a:lstStyle/>
            <a:p>
              <a:pPr algn="ctr"/>
              <a:r>
                <a:rPr lang="en-US" sz="3300" b="1" dirty="0">
                  <a:solidFill>
                    <a:srgbClr val="F0EEF0"/>
                  </a:solidFill>
                  <a:latin typeface="Tw Cen MT" panose="020B0602020104020603" pitchFamily="34" charset="0"/>
                </a:rPr>
                <a:t>TAXI IN NYC</a:t>
              </a:r>
            </a:p>
            <a:p>
              <a:pPr algn="ctr"/>
              <a:r>
                <a:rPr lang="en-US" sz="3300" b="1" dirty="0">
                  <a:solidFill>
                    <a:srgbClr val="F0EEF0"/>
                  </a:solidFill>
                  <a:latin typeface="Tw Cen MT" panose="020B0602020104020603" pitchFamily="34" charset="0"/>
                </a:rPr>
                <a:t>ANALYSIS </a:t>
              </a:r>
            </a:p>
          </p:txBody>
        </p:sp>
        <p:sp>
          <p:nvSpPr>
            <p:cNvPr id="53" name="TextBox 52">
              <a:extLst>
                <a:ext uri="{FF2B5EF4-FFF2-40B4-BE49-F238E27FC236}">
                  <a16:creationId xmlns:a16="http://schemas.microsoft.com/office/drawing/2014/main" id="{5BD1B4FE-88DF-7045-B27D-02F4D25469BC}"/>
                </a:ext>
              </a:extLst>
            </p:cNvPr>
            <p:cNvSpPr txBox="1"/>
            <p:nvPr/>
          </p:nvSpPr>
          <p:spPr>
            <a:xfrm>
              <a:off x="3954497" y="5134361"/>
              <a:ext cx="4634593" cy="677108"/>
            </a:xfrm>
            <a:prstGeom prst="rect">
              <a:avLst/>
            </a:prstGeom>
            <a:noFill/>
          </p:spPr>
          <p:txBody>
            <a:bodyPr wrap="square" rtlCol="0">
              <a:spAutoFit/>
            </a:bodyPr>
            <a:lstStyle/>
            <a:p>
              <a:pPr algn="ctr"/>
              <a:endParaRPr lang="en-US" sz="2700" b="1" dirty="0">
                <a:solidFill>
                  <a:srgbClr val="F0EEF0"/>
                </a:solidFill>
                <a:latin typeface="Tw Cen MT" panose="020B0602020104020603" pitchFamily="34" charset="0"/>
              </a:endParaRPr>
            </a:p>
          </p:txBody>
        </p:sp>
      </p:grpSp>
      <p:pic>
        <p:nvPicPr>
          <p:cNvPr id="54" name="Picture 2" descr="C:\Users\Administrator\Desktop\1057523b4226046.png">
            <a:extLst>
              <a:ext uri="{FF2B5EF4-FFF2-40B4-BE49-F238E27FC236}">
                <a16:creationId xmlns:a16="http://schemas.microsoft.com/office/drawing/2014/main" id="{230ECEE3-978E-F44A-A20A-ACFF79AAA727}"/>
              </a:ext>
            </a:extLst>
          </p:cNvPr>
          <p:cNvPicPr>
            <a:picLocks noChangeAspect="1" noChangeArrowheads="1"/>
          </p:cNvPicPr>
          <p:nvPr/>
        </p:nvPicPr>
        <p:blipFill>
          <a:blip r:embed="rId2" cstate="print"/>
          <a:srcRect/>
          <a:stretch>
            <a:fillRect/>
          </a:stretch>
        </p:blipFill>
        <p:spPr bwMode="auto">
          <a:xfrm>
            <a:off x="5724128" y="695588"/>
            <a:ext cx="2639300" cy="2330705"/>
          </a:xfrm>
          <a:prstGeom prst="rect">
            <a:avLst/>
          </a:prstGeom>
          <a:noFill/>
        </p:spPr>
      </p:pic>
      <p:pic>
        <p:nvPicPr>
          <p:cNvPr id="3" name="Picture 2">
            <a:extLst>
              <a:ext uri="{FF2B5EF4-FFF2-40B4-BE49-F238E27FC236}">
                <a16:creationId xmlns:a16="http://schemas.microsoft.com/office/drawing/2014/main" id="{B2847011-481E-DB46-B599-6919AE6C0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6" y="16507"/>
            <a:ext cx="2692400" cy="1079500"/>
          </a:xfrm>
          <a:prstGeom prst="rect">
            <a:avLst/>
          </a:prstGeom>
        </p:spPr>
      </p:pic>
      <p:pic>
        <p:nvPicPr>
          <p:cNvPr id="8" name="Picture 7">
            <a:extLst>
              <a:ext uri="{FF2B5EF4-FFF2-40B4-BE49-F238E27FC236}">
                <a16:creationId xmlns:a16="http://schemas.microsoft.com/office/drawing/2014/main" id="{ABA02225-F8B7-4B43-92CD-4DB81DA5D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89" y="1531101"/>
            <a:ext cx="3586098" cy="3586098"/>
          </a:xfrm>
          <a:prstGeom prst="rect">
            <a:avLst/>
          </a:prstGeom>
        </p:spPr>
      </p:pic>
    </p:spTree>
    <p:extLst>
      <p:ext uri="{BB962C8B-B14F-4D97-AF65-F5344CB8AC3E}">
        <p14:creationId xmlns:p14="http://schemas.microsoft.com/office/powerpoint/2010/main" val="28665867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1500" fill="hold"/>
                                        <p:tgtEl>
                                          <p:spTgt spid="38"/>
                                        </p:tgtEl>
                                        <p:attrNameLst>
                                          <p:attrName>ppt_x</p:attrName>
                                        </p:attrNameLst>
                                      </p:cBhvr>
                                      <p:tavLst>
                                        <p:tav tm="0">
                                          <p:val>
                                            <p:strVal val="0-#ppt_w/2"/>
                                          </p:val>
                                        </p:tav>
                                        <p:tav tm="100000">
                                          <p:val>
                                            <p:strVal val="#ppt_x"/>
                                          </p:val>
                                        </p:tav>
                                      </p:tavLst>
                                    </p:anim>
                                    <p:anim calcmode="lin" valueType="num">
                                      <p:cBhvr additive="base">
                                        <p:cTn id="8" dur="1500" fill="hold"/>
                                        <p:tgtEl>
                                          <p:spTgt spid="38"/>
                                        </p:tgtEl>
                                        <p:attrNameLst>
                                          <p:attrName>ppt_y</p:attrName>
                                        </p:attrNameLst>
                                      </p:cBhvr>
                                      <p:tavLst>
                                        <p:tav tm="0">
                                          <p:val>
                                            <p:strVal val="#ppt_y"/>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1000"/>
                                        <p:tgtEl>
                                          <p:spTgt spid="54"/>
                                        </p:tgtEl>
                                      </p:cBhvr>
                                    </p:animEffect>
                                    <p:anim calcmode="lin" valueType="num">
                                      <p:cBhvr>
                                        <p:cTn id="12" dur="1000" fill="hold"/>
                                        <p:tgtEl>
                                          <p:spTgt spid="54"/>
                                        </p:tgtEl>
                                        <p:attrNameLst>
                                          <p:attrName>ppt_x</p:attrName>
                                        </p:attrNameLst>
                                      </p:cBhvr>
                                      <p:tavLst>
                                        <p:tav tm="0">
                                          <p:val>
                                            <p:strVal val="#ppt_x"/>
                                          </p:val>
                                        </p:tav>
                                        <p:tav tm="100000">
                                          <p:val>
                                            <p:strVal val="#ppt_x"/>
                                          </p:val>
                                        </p:tav>
                                      </p:tavLst>
                                    </p:anim>
                                    <p:anim calcmode="lin" valueType="num">
                                      <p:cBhvr>
                                        <p:cTn id="13" dur="1000" fill="hold"/>
                                        <p:tgtEl>
                                          <p:spTgt spid="54"/>
                                        </p:tgtEl>
                                        <p:attrNameLst>
                                          <p:attrName>ppt_y</p:attrName>
                                        </p:attrNameLst>
                                      </p:cBhvr>
                                      <p:tavLst>
                                        <p:tav tm="0">
                                          <p:val>
                                            <p:strVal val="#ppt_y+.1"/>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1+#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842408" y="98859"/>
            <a:ext cx="5459186" cy="553998"/>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Fare Distribution</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4034067" y="659241"/>
            <a:ext cx="1075867" cy="142875"/>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34" name="Picture 33">
            <a:extLst>
              <a:ext uri="{FF2B5EF4-FFF2-40B4-BE49-F238E27FC236}">
                <a16:creationId xmlns:a16="http://schemas.microsoft.com/office/drawing/2014/main" id="{7E6AB0A0-152C-8E4B-8B10-33ED7EECF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2" y="149196"/>
            <a:ext cx="1919357" cy="927100"/>
          </a:xfrm>
          <a:prstGeom prst="rect">
            <a:avLst/>
          </a:prstGeom>
        </p:spPr>
      </p:pic>
      <p:sp>
        <p:nvSpPr>
          <p:cNvPr id="20" name="TextBox 19">
            <a:extLst>
              <a:ext uri="{FF2B5EF4-FFF2-40B4-BE49-F238E27FC236}">
                <a16:creationId xmlns:a16="http://schemas.microsoft.com/office/drawing/2014/main" id="{4967E86F-1FBD-BD4C-9DD1-5C206F0A6AB6}"/>
              </a:ext>
            </a:extLst>
          </p:cNvPr>
          <p:cNvSpPr txBox="1"/>
          <p:nvPr/>
        </p:nvSpPr>
        <p:spPr>
          <a:xfrm>
            <a:off x="579807" y="4022594"/>
            <a:ext cx="3984323" cy="923330"/>
          </a:xfrm>
          <a:prstGeom prst="rect">
            <a:avLst/>
          </a:prstGeom>
          <a:noFill/>
        </p:spPr>
        <p:txBody>
          <a:bodyPr wrap="square" rtlCol="0">
            <a:spAutoFit/>
          </a:bodyPr>
          <a:lstStyle/>
          <a:p>
            <a:pPr algn="ctr"/>
            <a:r>
              <a:rPr lang="en-US" b="1" dirty="0">
                <a:solidFill>
                  <a:srgbClr val="EF3078"/>
                </a:solidFill>
                <a:latin typeface="Tw Cen MT" panose="020B0602020104020603" pitchFamily="34" charset="0"/>
              </a:rPr>
              <a:t>Min:</a:t>
            </a:r>
            <a:r>
              <a:rPr lang="en-US" b="1" dirty="0">
                <a:solidFill>
                  <a:srgbClr val="00B0F0"/>
                </a:solidFill>
                <a:latin typeface="Tw Cen MT" panose="020B0602020104020603" pitchFamily="34" charset="0"/>
              </a:rPr>
              <a:t> </a:t>
            </a:r>
            <a:r>
              <a:rPr lang="en-US" b="1" dirty="0">
                <a:solidFill>
                  <a:srgbClr val="A6A6A6"/>
                </a:solidFill>
                <a:latin typeface="Tw Cen MT" panose="020B0602020104020603" pitchFamily="34" charset="0"/>
              </a:rPr>
              <a:t>$2.5</a:t>
            </a:r>
            <a:endParaRPr lang="en-US" b="1" dirty="0">
              <a:solidFill>
                <a:srgbClr val="00B0F0"/>
              </a:solidFill>
              <a:latin typeface="Tw Cen MT" panose="020B0602020104020603" pitchFamily="34" charset="0"/>
            </a:endParaRPr>
          </a:p>
          <a:p>
            <a:pPr algn="ctr"/>
            <a:r>
              <a:rPr lang="en-US" b="1" dirty="0">
                <a:solidFill>
                  <a:srgbClr val="EF3078"/>
                </a:solidFill>
                <a:latin typeface="Tw Cen MT" panose="020B0602020104020603" pitchFamily="34" charset="0"/>
              </a:rPr>
              <a:t>Max:</a:t>
            </a:r>
            <a:r>
              <a:rPr lang="en-US" b="1" dirty="0">
                <a:solidFill>
                  <a:srgbClr val="00B0F0"/>
                </a:solidFill>
                <a:latin typeface="Tw Cen MT" panose="020B0602020104020603" pitchFamily="34" charset="0"/>
              </a:rPr>
              <a:t> </a:t>
            </a:r>
            <a:r>
              <a:rPr lang="en-US" b="1" dirty="0">
                <a:solidFill>
                  <a:srgbClr val="A6A6A6"/>
                </a:solidFill>
                <a:latin typeface="Tw Cen MT" panose="020B0602020104020603" pitchFamily="34" charset="0"/>
              </a:rPr>
              <a:t>$244.5</a:t>
            </a:r>
          </a:p>
          <a:p>
            <a:pPr algn="ctr"/>
            <a:endParaRPr lang="en-US" b="1" dirty="0">
              <a:solidFill>
                <a:srgbClr val="00B0F0"/>
              </a:solidFill>
              <a:latin typeface="Tw Cen MT" panose="020B0602020104020603" pitchFamily="34" charset="0"/>
            </a:endParaRPr>
          </a:p>
        </p:txBody>
      </p:sp>
      <p:pic>
        <p:nvPicPr>
          <p:cNvPr id="3" name="Picture 2">
            <a:extLst>
              <a:ext uri="{FF2B5EF4-FFF2-40B4-BE49-F238E27FC236}">
                <a16:creationId xmlns:a16="http://schemas.microsoft.com/office/drawing/2014/main" id="{44AEA887-1417-9E44-B816-B857DE9F3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450" y="1111249"/>
            <a:ext cx="4309269" cy="2487905"/>
          </a:xfrm>
          <a:prstGeom prst="rect">
            <a:avLst/>
          </a:prstGeom>
        </p:spPr>
      </p:pic>
      <p:pic>
        <p:nvPicPr>
          <p:cNvPr id="12" name="Picture 11">
            <a:extLst>
              <a:ext uri="{FF2B5EF4-FFF2-40B4-BE49-F238E27FC236}">
                <a16:creationId xmlns:a16="http://schemas.microsoft.com/office/drawing/2014/main" id="{6F59D714-87AA-5F49-8852-F03FC09BE4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857" y="1169244"/>
            <a:ext cx="4309269" cy="2510481"/>
          </a:xfrm>
          <a:prstGeom prst="rect">
            <a:avLst/>
          </a:prstGeom>
        </p:spPr>
      </p:pic>
      <p:sp>
        <p:nvSpPr>
          <p:cNvPr id="21" name="TextBox 20">
            <a:extLst>
              <a:ext uri="{FF2B5EF4-FFF2-40B4-BE49-F238E27FC236}">
                <a16:creationId xmlns:a16="http://schemas.microsoft.com/office/drawing/2014/main" id="{E6D5A9B8-ED86-3946-BAC6-3D96AA75F134}"/>
              </a:ext>
            </a:extLst>
          </p:cNvPr>
          <p:cNvSpPr txBox="1"/>
          <p:nvPr/>
        </p:nvSpPr>
        <p:spPr>
          <a:xfrm>
            <a:off x="4590212" y="4011797"/>
            <a:ext cx="3984323" cy="646331"/>
          </a:xfrm>
          <a:prstGeom prst="rect">
            <a:avLst/>
          </a:prstGeom>
          <a:noFill/>
        </p:spPr>
        <p:txBody>
          <a:bodyPr wrap="square" rtlCol="0">
            <a:spAutoFit/>
          </a:bodyPr>
          <a:lstStyle/>
          <a:p>
            <a:pPr algn="ctr"/>
            <a:r>
              <a:rPr lang="en-US" b="1" dirty="0">
                <a:solidFill>
                  <a:srgbClr val="EF3078"/>
                </a:solidFill>
                <a:latin typeface="Tw Cen MT" panose="020B0602020104020603" pitchFamily="34" charset="0"/>
              </a:rPr>
              <a:t>Median: </a:t>
            </a:r>
            <a:r>
              <a:rPr lang="en-US" b="1" dirty="0">
                <a:solidFill>
                  <a:srgbClr val="A6A6A6"/>
                </a:solidFill>
                <a:latin typeface="Tw Cen MT" panose="020B0602020104020603" pitchFamily="34" charset="0"/>
              </a:rPr>
              <a:t>$8.5</a:t>
            </a:r>
            <a:endParaRPr lang="en-US" b="1" dirty="0">
              <a:solidFill>
                <a:srgbClr val="EF3078"/>
              </a:solidFill>
              <a:latin typeface="Tw Cen MT" panose="020B0602020104020603" pitchFamily="34" charset="0"/>
            </a:endParaRPr>
          </a:p>
          <a:p>
            <a:pPr algn="ctr"/>
            <a:r>
              <a:rPr lang="en-US" b="1" dirty="0">
                <a:solidFill>
                  <a:srgbClr val="EF3078"/>
                </a:solidFill>
                <a:latin typeface="Tw Cen MT" panose="020B0602020104020603" pitchFamily="34" charset="0"/>
              </a:rPr>
              <a:t>Standard Deviation: </a:t>
            </a:r>
            <a:r>
              <a:rPr lang="en-US" b="1" dirty="0">
                <a:solidFill>
                  <a:srgbClr val="A6A6A6"/>
                </a:solidFill>
                <a:latin typeface="Tw Cen MT" panose="020B0602020104020603" pitchFamily="34" charset="0"/>
              </a:rPr>
              <a:t>$7.5</a:t>
            </a:r>
            <a:endParaRPr lang="en-US" b="1" dirty="0">
              <a:solidFill>
                <a:srgbClr val="00B0F0"/>
              </a:solidFill>
              <a:latin typeface="Tw Cen MT" panose="020B0602020104020603" pitchFamily="34" charset="0"/>
            </a:endParaRPr>
          </a:p>
        </p:txBody>
      </p:sp>
    </p:spTree>
    <p:extLst>
      <p:ext uri="{BB962C8B-B14F-4D97-AF65-F5344CB8AC3E}">
        <p14:creationId xmlns:p14="http://schemas.microsoft.com/office/powerpoint/2010/main" val="2529402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842408" y="98859"/>
            <a:ext cx="5459186" cy="553998"/>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Tip Distribution</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4034067" y="659241"/>
            <a:ext cx="1075867" cy="142875"/>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34" name="Picture 33">
            <a:extLst>
              <a:ext uri="{FF2B5EF4-FFF2-40B4-BE49-F238E27FC236}">
                <a16:creationId xmlns:a16="http://schemas.microsoft.com/office/drawing/2014/main" id="{7E6AB0A0-152C-8E4B-8B10-33ED7EECF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2" y="149196"/>
            <a:ext cx="1919357" cy="927100"/>
          </a:xfrm>
          <a:prstGeom prst="rect">
            <a:avLst/>
          </a:prstGeom>
        </p:spPr>
      </p:pic>
      <p:sp>
        <p:nvSpPr>
          <p:cNvPr id="20" name="TextBox 19">
            <a:extLst>
              <a:ext uri="{FF2B5EF4-FFF2-40B4-BE49-F238E27FC236}">
                <a16:creationId xmlns:a16="http://schemas.microsoft.com/office/drawing/2014/main" id="{4967E86F-1FBD-BD4C-9DD1-5C206F0A6AB6}"/>
              </a:ext>
            </a:extLst>
          </p:cNvPr>
          <p:cNvSpPr txBox="1"/>
          <p:nvPr/>
        </p:nvSpPr>
        <p:spPr>
          <a:xfrm>
            <a:off x="579807" y="4022594"/>
            <a:ext cx="3984323" cy="923330"/>
          </a:xfrm>
          <a:prstGeom prst="rect">
            <a:avLst/>
          </a:prstGeom>
          <a:noFill/>
        </p:spPr>
        <p:txBody>
          <a:bodyPr wrap="square" rtlCol="0">
            <a:spAutoFit/>
          </a:bodyPr>
          <a:lstStyle/>
          <a:p>
            <a:pPr algn="ctr"/>
            <a:r>
              <a:rPr lang="en-US" b="1" dirty="0">
                <a:solidFill>
                  <a:srgbClr val="EF3078"/>
                </a:solidFill>
                <a:latin typeface="Tw Cen MT" panose="020B0602020104020603" pitchFamily="34" charset="0"/>
              </a:rPr>
              <a:t>Min:</a:t>
            </a:r>
            <a:r>
              <a:rPr lang="en-US" b="1" dirty="0">
                <a:solidFill>
                  <a:srgbClr val="00B0F0"/>
                </a:solidFill>
                <a:latin typeface="Tw Cen MT" panose="020B0602020104020603" pitchFamily="34" charset="0"/>
              </a:rPr>
              <a:t> </a:t>
            </a:r>
            <a:r>
              <a:rPr lang="en-US" b="1" dirty="0">
                <a:solidFill>
                  <a:srgbClr val="A6A6A6"/>
                </a:solidFill>
                <a:latin typeface="Tw Cen MT" panose="020B0602020104020603" pitchFamily="34" charset="0"/>
              </a:rPr>
              <a:t>$0</a:t>
            </a:r>
            <a:endParaRPr lang="en-US" b="1" dirty="0">
              <a:solidFill>
                <a:srgbClr val="00B0F0"/>
              </a:solidFill>
              <a:latin typeface="Tw Cen MT" panose="020B0602020104020603" pitchFamily="34" charset="0"/>
            </a:endParaRPr>
          </a:p>
          <a:p>
            <a:pPr algn="ctr"/>
            <a:r>
              <a:rPr lang="en-US" b="1" dirty="0">
                <a:solidFill>
                  <a:srgbClr val="EF3078"/>
                </a:solidFill>
                <a:latin typeface="Tw Cen MT" panose="020B0602020104020603" pitchFamily="34" charset="0"/>
              </a:rPr>
              <a:t>Max:</a:t>
            </a:r>
            <a:r>
              <a:rPr lang="en-US" b="1" dirty="0">
                <a:solidFill>
                  <a:srgbClr val="00B0F0"/>
                </a:solidFill>
                <a:latin typeface="Tw Cen MT" panose="020B0602020104020603" pitchFamily="34" charset="0"/>
              </a:rPr>
              <a:t> </a:t>
            </a:r>
            <a:r>
              <a:rPr lang="en-US" b="1" dirty="0">
                <a:solidFill>
                  <a:srgbClr val="A6A6A6"/>
                </a:solidFill>
                <a:latin typeface="Tw Cen MT" panose="020B0602020104020603" pitchFamily="34" charset="0"/>
              </a:rPr>
              <a:t>$200</a:t>
            </a:r>
          </a:p>
          <a:p>
            <a:pPr algn="ctr"/>
            <a:endParaRPr lang="en-US" b="1" dirty="0">
              <a:solidFill>
                <a:srgbClr val="00B0F0"/>
              </a:solidFill>
              <a:latin typeface="Tw Cen MT" panose="020B0602020104020603" pitchFamily="34" charset="0"/>
            </a:endParaRPr>
          </a:p>
        </p:txBody>
      </p:sp>
      <p:sp>
        <p:nvSpPr>
          <p:cNvPr id="21" name="TextBox 20">
            <a:extLst>
              <a:ext uri="{FF2B5EF4-FFF2-40B4-BE49-F238E27FC236}">
                <a16:creationId xmlns:a16="http://schemas.microsoft.com/office/drawing/2014/main" id="{E6D5A9B8-ED86-3946-BAC6-3D96AA75F134}"/>
              </a:ext>
            </a:extLst>
          </p:cNvPr>
          <p:cNvSpPr txBox="1"/>
          <p:nvPr/>
        </p:nvSpPr>
        <p:spPr>
          <a:xfrm>
            <a:off x="4590212" y="4011797"/>
            <a:ext cx="3984323" cy="646331"/>
          </a:xfrm>
          <a:prstGeom prst="rect">
            <a:avLst/>
          </a:prstGeom>
          <a:noFill/>
        </p:spPr>
        <p:txBody>
          <a:bodyPr wrap="square" rtlCol="0">
            <a:spAutoFit/>
          </a:bodyPr>
          <a:lstStyle/>
          <a:p>
            <a:pPr algn="ctr"/>
            <a:r>
              <a:rPr lang="en-US" b="1" dirty="0">
                <a:solidFill>
                  <a:srgbClr val="EF3078"/>
                </a:solidFill>
                <a:latin typeface="Tw Cen MT" panose="020B0602020104020603" pitchFamily="34" charset="0"/>
              </a:rPr>
              <a:t>Median: </a:t>
            </a:r>
            <a:r>
              <a:rPr lang="en-US" b="1" dirty="0">
                <a:solidFill>
                  <a:srgbClr val="A6A6A6"/>
                </a:solidFill>
                <a:latin typeface="Tw Cen MT" panose="020B0602020104020603" pitchFamily="34" charset="0"/>
              </a:rPr>
              <a:t>$0.87</a:t>
            </a:r>
            <a:endParaRPr lang="en-US" b="1" dirty="0">
              <a:solidFill>
                <a:srgbClr val="EF3078"/>
              </a:solidFill>
              <a:latin typeface="Tw Cen MT" panose="020B0602020104020603" pitchFamily="34" charset="0"/>
            </a:endParaRPr>
          </a:p>
          <a:p>
            <a:pPr algn="ctr"/>
            <a:r>
              <a:rPr lang="en-US" b="1" dirty="0">
                <a:solidFill>
                  <a:srgbClr val="EF3078"/>
                </a:solidFill>
                <a:latin typeface="Tw Cen MT" panose="020B0602020104020603" pitchFamily="34" charset="0"/>
              </a:rPr>
              <a:t>Standard Deviation: </a:t>
            </a:r>
            <a:r>
              <a:rPr lang="en-US" b="1" dirty="0">
                <a:solidFill>
                  <a:srgbClr val="A6A6A6"/>
                </a:solidFill>
                <a:latin typeface="Tw Cen MT" panose="020B0602020104020603" pitchFamily="34" charset="0"/>
              </a:rPr>
              <a:t>$1.7</a:t>
            </a:r>
            <a:endParaRPr lang="en-US" b="1" dirty="0">
              <a:solidFill>
                <a:srgbClr val="00B0F0"/>
              </a:solidFill>
              <a:latin typeface="Tw Cen MT" panose="020B0602020104020603" pitchFamily="34" charset="0"/>
            </a:endParaRPr>
          </a:p>
        </p:txBody>
      </p:sp>
      <p:pic>
        <p:nvPicPr>
          <p:cNvPr id="11" name="Picture 10">
            <a:extLst>
              <a:ext uri="{FF2B5EF4-FFF2-40B4-BE49-F238E27FC236}">
                <a16:creationId xmlns:a16="http://schemas.microsoft.com/office/drawing/2014/main" id="{78642514-1568-0646-996F-7E47393570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452" y="1037652"/>
            <a:ext cx="4643394" cy="2657943"/>
          </a:xfrm>
          <a:prstGeom prst="rect">
            <a:avLst/>
          </a:prstGeom>
        </p:spPr>
      </p:pic>
      <p:pic>
        <p:nvPicPr>
          <p:cNvPr id="14" name="Picture 13">
            <a:extLst>
              <a:ext uri="{FF2B5EF4-FFF2-40B4-BE49-F238E27FC236}">
                <a16:creationId xmlns:a16="http://schemas.microsoft.com/office/drawing/2014/main" id="{F3A7B72A-0DDF-1048-9594-17CF5E455E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519" y="1139755"/>
            <a:ext cx="4557128" cy="2534402"/>
          </a:xfrm>
          <a:prstGeom prst="rect">
            <a:avLst/>
          </a:prstGeom>
        </p:spPr>
      </p:pic>
    </p:spTree>
    <p:extLst>
      <p:ext uri="{BB962C8B-B14F-4D97-AF65-F5344CB8AC3E}">
        <p14:creationId xmlns:p14="http://schemas.microsoft.com/office/powerpoint/2010/main" val="1242150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842408" y="98859"/>
            <a:ext cx="5459186" cy="553998"/>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Trip Time and Fare Correlation</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4034067" y="659241"/>
            <a:ext cx="1075867" cy="142875"/>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34" name="Picture 33">
            <a:extLst>
              <a:ext uri="{FF2B5EF4-FFF2-40B4-BE49-F238E27FC236}">
                <a16:creationId xmlns:a16="http://schemas.microsoft.com/office/drawing/2014/main" id="{7E6AB0A0-152C-8E4B-8B10-33ED7EECF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2" y="149196"/>
            <a:ext cx="1919357" cy="927100"/>
          </a:xfrm>
          <a:prstGeom prst="rect">
            <a:avLst/>
          </a:prstGeom>
        </p:spPr>
      </p:pic>
      <p:sp>
        <p:nvSpPr>
          <p:cNvPr id="20" name="TextBox 19">
            <a:extLst>
              <a:ext uri="{FF2B5EF4-FFF2-40B4-BE49-F238E27FC236}">
                <a16:creationId xmlns:a16="http://schemas.microsoft.com/office/drawing/2014/main" id="{4967E86F-1FBD-BD4C-9DD1-5C206F0A6AB6}"/>
              </a:ext>
            </a:extLst>
          </p:cNvPr>
          <p:cNvSpPr txBox="1"/>
          <p:nvPr/>
        </p:nvSpPr>
        <p:spPr>
          <a:xfrm>
            <a:off x="2579794" y="4319639"/>
            <a:ext cx="3984323" cy="923330"/>
          </a:xfrm>
          <a:prstGeom prst="rect">
            <a:avLst/>
          </a:prstGeom>
          <a:noFill/>
        </p:spPr>
        <p:txBody>
          <a:bodyPr wrap="square" rtlCol="0">
            <a:spAutoFit/>
          </a:bodyPr>
          <a:lstStyle/>
          <a:p>
            <a:pPr algn="ctr"/>
            <a:r>
              <a:rPr lang="en-US" b="1" dirty="0">
                <a:solidFill>
                  <a:srgbClr val="EF3078"/>
                </a:solidFill>
                <a:latin typeface="Tw Cen MT" panose="020B0602020104020603" pitchFamily="34" charset="0"/>
              </a:rPr>
              <a:t>Pearson Correlation:</a:t>
            </a:r>
            <a:r>
              <a:rPr lang="en-US" b="1" dirty="0">
                <a:solidFill>
                  <a:srgbClr val="00B0F0"/>
                </a:solidFill>
                <a:latin typeface="Tw Cen MT" panose="020B0602020104020603" pitchFamily="34" charset="0"/>
              </a:rPr>
              <a:t> </a:t>
            </a:r>
            <a:r>
              <a:rPr lang="en-US" b="1" dirty="0">
                <a:solidFill>
                  <a:srgbClr val="A6A6A6"/>
                </a:solidFill>
                <a:latin typeface="Tw Cen MT" panose="020B0602020104020603" pitchFamily="34" charset="0"/>
              </a:rPr>
              <a:t>0.91</a:t>
            </a:r>
            <a:endParaRPr lang="en-US" b="1" dirty="0">
              <a:solidFill>
                <a:srgbClr val="00B0F0"/>
              </a:solidFill>
              <a:latin typeface="Tw Cen MT" panose="020B0602020104020603" pitchFamily="34" charset="0"/>
            </a:endParaRPr>
          </a:p>
          <a:p>
            <a:pPr algn="ctr"/>
            <a:r>
              <a:rPr lang="en-US" b="1" dirty="0">
                <a:solidFill>
                  <a:srgbClr val="EF3078"/>
                </a:solidFill>
                <a:latin typeface="Tw Cen MT" panose="020B0602020104020603" pitchFamily="34" charset="0"/>
              </a:rPr>
              <a:t>Spearman Correlation:</a:t>
            </a:r>
            <a:r>
              <a:rPr lang="en-US" b="1" dirty="0">
                <a:solidFill>
                  <a:srgbClr val="00B0F0"/>
                </a:solidFill>
                <a:latin typeface="Tw Cen MT" panose="020B0602020104020603" pitchFamily="34" charset="0"/>
              </a:rPr>
              <a:t> </a:t>
            </a:r>
            <a:r>
              <a:rPr lang="en-US" b="1" dirty="0">
                <a:solidFill>
                  <a:srgbClr val="A6A6A6"/>
                </a:solidFill>
                <a:latin typeface="Tw Cen MT" panose="020B0602020104020603" pitchFamily="34" charset="0"/>
              </a:rPr>
              <a:t>0.96</a:t>
            </a:r>
          </a:p>
          <a:p>
            <a:pPr algn="ctr"/>
            <a:endParaRPr lang="en-US" b="1" dirty="0">
              <a:solidFill>
                <a:srgbClr val="00B0F0"/>
              </a:solidFill>
              <a:latin typeface="Tw Cen MT" panose="020B0602020104020603" pitchFamily="34" charset="0"/>
            </a:endParaRPr>
          </a:p>
        </p:txBody>
      </p:sp>
      <p:pic>
        <p:nvPicPr>
          <p:cNvPr id="11" name="Picture 10">
            <a:extLst>
              <a:ext uri="{FF2B5EF4-FFF2-40B4-BE49-F238E27FC236}">
                <a16:creationId xmlns:a16="http://schemas.microsoft.com/office/drawing/2014/main" id="{07B53281-F043-2A49-B387-D021025572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1574" y="880228"/>
            <a:ext cx="6017462" cy="3439411"/>
          </a:xfrm>
          <a:prstGeom prst="rect">
            <a:avLst/>
          </a:prstGeom>
        </p:spPr>
      </p:pic>
      <p:sp>
        <p:nvSpPr>
          <p:cNvPr id="2" name="Left Arrow 1">
            <a:extLst>
              <a:ext uri="{FF2B5EF4-FFF2-40B4-BE49-F238E27FC236}">
                <a16:creationId xmlns:a16="http://schemas.microsoft.com/office/drawing/2014/main" id="{80B98117-0FDF-F248-BBBC-D0EC62F4EEA1}"/>
              </a:ext>
            </a:extLst>
          </p:cNvPr>
          <p:cNvSpPr/>
          <p:nvPr/>
        </p:nvSpPr>
        <p:spPr>
          <a:xfrm>
            <a:off x="6997152" y="3291830"/>
            <a:ext cx="438758"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F2E43B-93BE-FC4E-894F-8C95579A2F20}"/>
              </a:ext>
            </a:extLst>
          </p:cNvPr>
          <p:cNvSpPr txBox="1"/>
          <p:nvPr/>
        </p:nvSpPr>
        <p:spPr>
          <a:xfrm>
            <a:off x="7435910" y="3112680"/>
            <a:ext cx="1467325" cy="646331"/>
          </a:xfrm>
          <a:prstGeom prst="rect">
            <a:avLst/>
          </a:prstGeom>
          <a:noFill/>
        </p:spPr>
        <p:txBody>
          <a:bodyPr wrap="none" rtlCol="0">
            <a:spAutoFit/>
          </a:bodyPr>
          <a:lstStyle/>
          <a:p>
            <a:r>
              <a:rPr lang="en-US" b="1" dirty="0">
                <a:solidFill>
                  <a:schemeClr val="bg1">
                    <a:lumMod val="50000"/>
                  </a:schemeClr>
                </a:solidFill>
              </a:rPr>
              <a:t>JFK Airport </a:t>
            </a:r>
          </a:p>
          <a:p>
            <a:r>
              <a:rPr lang="en-US" b="1" dirty="0">
                <a:solidFill>
                  <a:schemeClr val="bg1">
                    <a:lumMod val="50000"/>
                  </a:schemeClr>
                </a:solidFill>
              </a:rPr>
              <a:t>Flat Fare: $52</a:t>
            </a:r>
          </a:p>
        </p:txBody>
      </p:sp>
    </p:spTree>
    <p:extLst>
      <p:ext uri="{BB962C8B-B14F-4D97-AF65-F5344CB8AC3E}">
        <p14:creationId xmlns:p14="http://schemas.microsoft.com/office/powerpoint/2010/main" val="738405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842408" y="98859"/>
            <a:ext cx="5459186" cy="553998"/>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Categories Taxi Drivers</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4034067" y="659241"/>
            <a:ext cx="1075867" cy="142875"/>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34" name="Picture 33">
            <a:extLst>
              <a:ext uri="{FF2B5EF4-FFF2-40B4-BE49-F238E27FC236}">
                <a16:creationId xmlns:a16="http://schemas.microsoft.com/office/drawing/2014/main" id="{7E6AB0A0-152C-8E4B-8B10-33ED7EECF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2" y="149196"/>
            <a:ext cx="1919357" cy="927100"/>
          </a:xfrm>
          <a:prstGeom prst="rect">
            <a:avLst/>
          </a:prstGeom>
        </p:spPr>
      </p:pic>
      <p:pic>
        <p:nvPicPr>
          <p:cNvPr id="3" name="Picture 2">
            <a:extLst>
              <a:ext uri="{FF2B5EF4-FFF2-40B4-BE49-F238E27FC236}">
                <a16:creationId xmlns:a16="http://schemas.microsoft.com/office/drawing/2014/main" id="{2043F9A7-4615-4241-9C22-5DBF20E823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277" y="884611"/>
            <a:ext cx="7745147" cy="4258889"/>
          </a:xfrm>
          <a:prstGeom prst="rect">
            <a:avLst/>
          </a:prstGeom>
        </p:spPr>
      </p:pic>
    </p:spTree>
    <p:extLst>
      <p:ext uri="{BB962C8B-B14F-4D97-AF65-F5344CB8AC3E}">
        <p14:creationId xmlns:p14="http://schemas.microsoft.com/office/powerpoint/2010/main" val="1883259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842408" y="98859"/>
            <a:ext cx="5459186" cy="553998"/>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Fare Prediction Results</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4034067" y="659241"/>
            <a:ext cx="1075867" cy="142875"/>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34" name="Picture 33">
            <a:extLst>
              <a:ext uri="{FF2B5EF4-FFF2-40B4-BE49-F238E27FC236}">
                <a16:creationId xmlns:a16="http://schemas.microsoft.com/office/drawing/2014/main" id="{7E6AB0A0-152C-8E4B-8B10-33ED7EECF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2" y="149196"/>
            <a:ext cx="1919357" cy="927100"/>
          </a:xfrm>
          <a:prstGeom prst="rect">
            <a:avLst/>
          </a:prstGeom>
        </p:spPr>
      </p:pic>
      <p:pic>
        <p:nvPicPr>
          <p:cNvPr id="11" name="Picture 10">
            <a:extLst>
              <a:ext uri="{FF2B5EF4-FFF2-40B4-BE49-F238E27FC236}">
                <a16:creationId xmlns:a16="http://schemas.microsoft.com/office/drawing/2014/main" id="{C13274C0-D1C3-DE4E-86E9-B0E7E66B6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978814"/>
            <a:ext cx="5753370" cy="4164686"/>
          </a:xfrm>
          <a:prstGeom prst="rect">
            <a:avLst/>
          </a:prstGeom>
        </p:spPr>
      </p:pic>
    </p:spTree>
    <p:extLst>
      <p:ext uri="{BB962C8B-B14F-4D97-AF65-F5344CB8AC3E}">
        <p14:creationId xmlns:p14="http://schemas.microsoft.com/office/powerpoint/2010/main" val="3191255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842408" y="98859"/>
            <a:ext cx="5459186" cy="553998"/>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Tip Prediction Results</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4034067" y="659241"/>
            <a:ext cx="1075867" cy="142875"/>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34" name="Picture 33">
            <a:extLst>
              <a:ext uri="{FF2B5EF4-FFF2-40B4-BE49-F238E27FC236}">
                <a16:creationId xmlns:a16="http://schemas.microsoft.com/office/drawing/2014/main" id="{7E6AB0A0-152C-8E4B-8B10-33ED7EECF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2" y="149196"/>
            <a:ext cx="1919357" cy="927100"/>
          </a:xfrm>
          <a:prstGeom prst="rect">
            <a:avLst/>
          </a:prstGeom>
        </p:spPr>
      </p:pic>
      <p:pic>
        <p:nvPicPr>
          <p:cNvPr id="13" name="Picture 12">
            <a:extLst>
              <a:ext uri="{FF2B5EF4-FFF2-40B4-BE49-F238E27FC236}">
                <a16:creationId xmlns:a16="http://schemas.microsoft.com/office/drawing/2014/main" id="{46C68EDB-051A-F946-8DA9-BF3CB0FF5B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0020" y="946298"/>
            <a:ext cx="5803959" cy="4116464"/>
          </a:xfrm>
          <a:prstGeom prst="rect">
            <a:avLst/>
          </a:prstGeom>
        </p:spPr>
      </p:pic>
    </p:spTree>
    <p:extLst>
      <p:ext uri="{BB962C8B-B14F-4D97-AF65-F5344CB8AC3E}">
        <p14:creationId xmlns:p14="http://schemas.microsoft.com/office/powerpoint/2010/main" val="2481485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842408" y="98859"/>
            <a:ext cx="5459186" cy="553998"/>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What Influence Trip Fare?</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4034067" y="659241"/>
            <a:ext cx="1075867" cy="142875"/>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34" name="Picture 33">
            <a:extLst>
              <a:ext uri="{FF2B5EF4-FFF2-40B4-BE49-F238E27FC236}">
                <a16:creationId xmlns:a16="http://schemas.microsoft.com/office/drawing/2014/main" id="{7E6AB0A0-152C-8E4B-8B10-33ED7EECF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2" y="149196"/>
            <a:ext cx="1919357" cy="927100"/>
          </a:xfrm>
          <a:prstGeom prst="rect">
            <a:avLst/>
          </a:prstGeom>
        </p:spPr>
      </p:pic>
      <p:pic>
        <p:nvPicPr>
          <p:cNvPr id="11" name="Picture 10">
            <a:extLst>
              <a:ext uri="{FF2B5EF4-FFF2-40B4-BE49-F238E27FC236}">
                <a16:creationId xmlns:a16="http://schemas.microsoft.com/office/drawing/2014/main" id="{40F09063-F544-824E-B0A1-CD4C9F06B7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1318" y="841586"/>
            <a:ext cx="5192223" cy="4301914"/>
          </a:xfrm>
          <a:prstGeom prst="rect">
            <a:avLst/>
          </a:prstGeom>
        </p:spPr>
      </p:pic>
    </p:spTree>
    <p:extLst>
      <p:ext uri="{BB962C8B-B14F-4D97-AF65-F5344CB8AC3E}">
        <p14:creationId xmlns:p14="http://schemas.microsoft.com/office/powerpoint/2010/main" val="76996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842408" y="98859"/>
            <a:ext cx="5459186" cy="553998"/>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What Influence Tip Amount?</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4034067" y="659241"/>
            <a:ext cx="1075867" cy="142875"/>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34" name="Picture 33">
            <a:extLst>
              <a:ext uri="{FF2B5EF4-FFF2-40B4-BE49-F238E27FC236}">
                <a16:creationId xmlns:a16="http://schemas.microsoft.com/office/drawing/2014/main" id="{7E6AB0A0-152C-8E4B-8B10-33ED7EECF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2" y="149196"/>
            <a:ext cx="1919357" cy="927100"/>
          </a:xfrm>
          <a:prstGeom prst="rect">
            <a:avLst/>
          </a:prstGeom>
        </p:spPr>
      </p:pic>
      <p:pic>
        <p:nvPicPr>
          <p:cNvPr id="3" name="Picture 2">
            <a:extLst>
              <a:ext uri="{FF2B5EF4-FFF2-40B4-BE49-F238E27FC236}">
                <a16:creationId xmlns:a16="http://schemas.microsoft.com/office/drawing/2014/main" id="{B1C2DE50-CB60-054C-9403-3B6FAAEEC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2408" y="863285"/>
            <a:ext cx="4870841" cy="4280215"/>
          </a:xfrm>
          <a:prstGeom prst="rect">
            <a:avLst/>
          </a:prstGeom>
        </p:spPr>
      </p:pic>
    </p:spTree>
    <p:extLst>
      <p:ext uri="{BB962C8B-B14F-4D97-AF65-F5344CB8AC3E}">
        <p14:creationId xmlns:p14="http://schemas.microsoft.com/office/powerpoint/2010/main" val="11826298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1A9CDC4-4311-46B7-8F4B-D08ECF82FCD3}"/>
              </a:ext>
            </a:extLst>
          </p:cNvPr>
          <p:cNvGrpSpPr/>
          <p:nvPr/>
        </p:nvGrpSpPr>
        <p:grpSpPr>
          <a:xfrm>
            <a:off x="5358161" y="2688858"/>
            <a:ext cx="2569029" cy="1285875"/>
            <a:chOff x="4378552" y="4136926"/>
            <a:chExt cx="3425372" cy="1714499"/>
          </a:xfrm>
        </p:grpSpPr>
        <p:sp>
          <p:nvSpPr>
            <p:cNvPr id="11" name="Freeform: Shape 10">
              <a:extLst>
                <a:ext uri="{FF2B5EF4-FFF2-40B4-BE49-F238E27FC236}">
                  <a16:creationId xmlns:a16="http://schemas.microsoft.com/office/drawing/2014/main" id="{48C5CC09-2C29-4FA5-BFF9-78DF30064B59}"/>
                </a:ext>
              </a:extLst>
            </p:cNvPr>
            <p:cNvSpPr/>
            <p:nvPr/>
          </p:nvSpPr>
          <p:spPr>
            <a:xfrm flipV="1">
              <a:off x="4378552" y="4136926"/>
              <a:ext cx="3425372" cy="1714499"/>
            </a:xfrm>
            <a:custGeom>
              <a:avLst/>
              <a:gdLst>
                <a:gd name="connsiteX0" fmla="*/ 1712686 w 3425372"/>
                <a:gd name="connsiteY0" fmla="*/ 0 h 1714499"/>
                <a:gd name="connsiteX1" fmla="*/ 3425372 w 3425372"/>
                <a:gd name="connsiteY1" fmla="*/ 1712686 h 1714499"/>
                <a:gd name="connsiteX2" fmla="*/ 3425281 w 3425372"/>
                <a:gd name="connsiteY2" fmla="*/ 1714499 h 1714499"/>
                <a:gd name="connsiteX3" fmla="*/ 92 w 3425372"/>
                <a:gd name="connsiteY3" fmla="*/ 1714499 h 1714499"/>
                <a:gd name="connsiteX4" fmla="*/ 0 w 3425372"/>
                <a:gd name="connsiteY4" fmla="*/ 1712686 h 1714499"/>
                <a:gd name="connsiteX5" fmla="*/ 1712686 w 3425372"/>
                <a:gd name="connsiteY5" fmla="*/ 0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372" h="1714499">
                  <a:moveTo>
                    <a:pt x="1712686" y="0"/>
                  </a:moveTo>
                  <a:cubicBezTo>
                    <a:pt x="2658576" y="0"/>
                    <a:pt x="3425372" y="766796"/>
                    <a:pt x="3425372" y="1712686"/>
                  </a:cubicBezTo>
                  <a:lnTo>
                    <a:pt x="3425281" y="1714499"/>
                  </a:lnTo>
                  <a:lnTo>
                    <a:pt x="92" y="1714499"/>
                  </a:lnTo>
                  <a:lnTo>
                    <a:pt x="0" y="1712686"/>
                  </a:lnTo>
                  <a:cubicBezTo>
                    <a:pt x="0" y="766796"/>
                    <a:pt x="766796" y="0"/>
                    <a:pt x="1712686" y="0"/>
                  </a:cubicBezTo>
                  <a:close/>
                </a:path>
              </a:pathLst>
            </a:custGeom>
            <a:solidFill>
              <a:srgbClr val="F2A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TextBox 13">
              <a:extLst>
                <a:ext uri="{FF2B5EF4-FFF2-40B4-BE49-F238E27FC236}">
                  <a16:creationId xmlns:a16="http://schemas.microsoft.com/office/drawing/2014/main" id="{DE65FE1E-6EA7-4F55-8A4D-DDF0B7D1446A}"/>
                </a:ext>
              </a:extLst>
            </p:cNvPr>
            <p:cNvSpPr txBox="1"/>
            <p:nvPr/>
          </p:nvSpPr>
          <p:spPr>
            <a:xfrm>
              <a:off x="4795093" y="4296549"/>
              <a:ext cx="2592288" cy="697626"/>
            </a:xfrm>
            <a:prstGeom prst="rect">
              <a:avLst/>
            </a:prstGeom>
            <a:noFill/>
          </p:spPr>
          <p:txBody>
            <a:bodyPr wrap="square" rtlCol="0">
              <a:spAutoFit/>
            </a:bodyPr>
            <a:lstStyle/>
            <a:p>
              <a:pPr algn="ctr"/>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Location</a:t>
              </a:r>
            </a:p>
          </p:txBody>
        </p:sp>
      </p:grpSp>
      <p:grpSp>
        <p:nvGrpSpPr>
          <p:cNvPr id="16" name="Group 15">
            <a:extLst>
              <a:ext uri="{FF2B5EF4-FFF2-40B4-BE49-F238E27FC236}">
                <a16:creationId xmlns:a16="http://schemas.microsoft.com/office/drawing/2014/main" id="{35A16B65-940A-4185-90B0-DDD71F47C9E7}"/>
              </a:ext>
            </a:extLst>
          </p:cNvPr>
          <p:cNvGrpSpPr/>
          <p:nvPr/>
        </p:nvGrpSpPr>
        <p:grpSpPr>
          <a:xfrm>
            <a:off x="1050236" y="1285876"/>
            <a:ext cx="2569029" cy="1285874"/>
            <a:chOff x="610185" y="2422427"/>
            <a:chExt cx="3425372" cy="1714499"/>
          </a:xfrm>
        </p:grpSpPr>
        <p:sp>
          <p:nvSpPr>
            <p:cNvPr id="10" name="Freeform: Shape 9">
              <a:extLst>
                <a:ext uri="{FF2B5EF4-FFF2-40B4-BE49-F238E27FC236}">
                  <a16:creationId xmlns:a16="http://schemas.microsoft.com/office/drawing/2014/main" id="{397F9143-1561-43B1-BC97-3197EF1114ED}"/>
                </a:ext>
              </a:extLst>
            </p:cNvPr>
            <p:cNvSpPr/>
            <p:nvPr/>
          </p:nvSpPr>
          <p:spPr>
            <a:xfrm>
              <a:off x="610185" y="2422427"/>
              <a:ext cx="3425372" cy="1714499"/>
            </a:xfrm>
            <a:custGeom>
              <a:avLst/>
              <a:gdLst>
                <a:gd name="connsiteX0" fmla="*/ 1712686 w 3425372"/>
                <a:gd name="connsiteY0" fmla="*/ 0 h 1714499"/>
                <a:gd name="connsiteX1" fmla="*/ 3425372 w 3425372"/>
                <a:gd name="connsiteY1" fmla="*/ 1712686 h 1714499"/>
                <a:gd name="connsiteX2" fmla="*/ 3425281 w 3425372"/>
                <a:gd name="connsiteY2" fmla="*/ 1714499 h 1714499"/>
                <a:gd name="connsiteX3" fmla="*/ 92 w 3425372"/>
                <a:gd name="connsiteY3" fmla="*/ 1714499 h 1714499"/>
                <a:gd name="connsiteX4" fmla="*/ 0 w 3425372"/>
                <a:gd name="connsiteY4" fmla="*/ 1712686 h 1714499"/>
                <a:gd name="connsiteX5" fmla="*/ 1712686 w 3425372"/>
                <a:gd name="connsiteY5" fmla="*/ 0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372" h="1714499">
                  <a:moveTo>
                    <a:pt x="1712686" y="0"/>
                  </a:moveTo>
                  <a:cubicBezTo>
                    <a:pt x="2658576" y="0"/>
                    <a:pt x="3425372" y="766796"/>
                    <a:pt x="3425372" y="1712686"/>
                  </a:cubicBezTo>
                  <a:lnTo>
                    <a:pt x="3425281" y="1714499"/>
                  </a:lnTo>
                  <a:lnTo>
                    <a:pt x="92" y="1714499"/>
                  </a:lnTo>
                  <a:lnTo>
                    <a:pt x="0" y="1712686"/>
                  </a:lnTo>
                  <a:cubicBezTo>
                    <a:pt x="0" y="766796"/>
                    <a:pt x="766796" y="0"/>
                    <a:pt x="1712686" y="0"/>
                  </a:cubicBezTo>
                  <a:close/>
                </a:path>
              </a:pathLst>
            </a:custGeom>
            <a:solidFill>
              <a:srgbClr val="10A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a:extLst>
                <a:ext uri="{FF2B5EF4-FFF2-40B4-BE49-F238E27FC236}">
                  <a16:creationId xmlns:a16="http://schemas.microsoft.com/office/drawing/2014/main" id="{98E803E1-0323-43A7-8E65-75DA8C8CE8F7}"/>
                </a:ext>
              </a:extLst>
            </p:cNvPr>
            <p:cNvSpPr txBox="1"/>
            <p:nvPr/>
          </p:nvSpPr>
          <p:spPr>
            <a:xfrm>
              <a:off x="1387516" y="2700623"/>
              <a:ext cx="1870711" cy="779700"/>
            </a:xfrm>
            <a:prstGeom prst="rect">
              <a:avLst/>
            </a:prstGeom>
            <a:noFill/>
          </p:spPr>
          <p:txBody>
            <a:bodyPr wrap="square" rtlCol="0">
              <a:spAutoFit/>
            </a:bodyPr>
            <a:lstStyle/>
            <a:p>
              <a:pPr algn="ctr"/>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Time</a:t>
              </a:r>
            </a:p>
          </p:txBody>
        </p:sp>
      </p:grpSp>
      <p:sp>
        <p:nvSpPr>
          <p:cNvPr id="29" name="TextBox 28">
            <a:extLst>
              <a:ext uri="{FF2B5EF4-FFF2-40B4-BE49-F238E27FC236}">
                <a16:creationId xmlns:a16="http://schemas.microsoft.com/office/drawing/2014/main" id="{8BF0CD2E-F13C-4A9C-81A4-F1F15B3B4203}"/>
              </a:ext>
            </a:extLst>
          </p:cNvPr>
          <p:cNvSpPr txBox="1"/>
          <p:nvPr/>
        </p:nvSpPr>
        <p:spPr>
          <a:xfrm>
            <a:off x="883659" y="2870131"/>
            <a:ext cx="2902182" cy="369332"/>
          </a:xfrm>
          <a:prstGeom prst="rect">
            <a:avLst/>
          </a:prstGeom>
          <a:noFill/>
        </p:spPr>
        <p:txBody>
          <a:bodyPr wrap="square" rtlCol="0">
            <a:spAutoFit/>
          </a:bodyPr>
          <a:lstStyle/>
          <a:p>
            <a:pPr marL="285750" indent="-285750" algn="ctr">
              <a:buFont typeface="Arial" panose="020B0604020202020204" pitchFamily="34" charset="0"/>
              <a:buChar char="•"/>
            </a:pPr>
            <a:r>
              <a:rPr lang="en-US" b="1" dirty="0">
                <a:solidFill>
                  <a:schemeClr val="bg1">
                    <a:lumMod val="65000"/>
                  </a:schemeClr>
                </a:solidFill>
                <a:latin typeface="Tw Cen MT" panose="020B0602020104020603" pitchFamily="34" charset="0"/>
              </a:rPr>
              <a:t>Hours of the day</a:t>
            </a:r>
          </a:p>
        </p:txBody>
      </p:sp>
      <p:sp>
        <p:nvSpPr>
          <p:cNvPr id="33" name="TextBox 32">
            <a:extLst>
              <a:ext uri="{FF2B5EF4-FFF2-40B4-BE49-F238E27FC236}">
                <a16:creationId xmlns:a16="http://schemas.microsoft.com/office/drawing/2014/main" id="{E23244B2-9A40-4831-8CEF-9F5595F28E0C}"/>
              </a:ext>
            </a:extLst>
          </p:cNvPr>
          <p:cNvSpPr txBox="1"/>
          <p:nvPr/>
        </p:nvSpPr>
        <p:spPr>
          <a:xfrm>
            <a:off x="4572000" y="1819497"/>
            <a:ext cx="3888432" cy="1200329"/>
          </a:xfrm>
          <a:prstGeom prst="rect">
            <a:avLst/>
          </a:prstGeom>
          <a:noFill/>
        </p:spPr>
        <p:txBody>
          <a:bodyPr wrap="square" rtlCol="0">
            <a:spAutoFit/>
          </a:bodyPr>
          <a:lstStyle/>
          <a:p>
            <a:pPr marL="285750" indent="-285750" algn="ctr">
              <a:buFont typeface="Arial" panose="020B0604020202020204" pitchFamily="34" charset="0"/>
              <a:buChar char="•"/>
            </a:pPr>
            <a:r>
              <a:rPr lang="en-US" b="1" dirty="0">
                <a:solidFill>
                  <a:schemeClr val="bg1">
                    <a:lumMod val="65000"/>
                  </a:schemeClr>
                </a:solidFill>
                <a:latin typeface="Tw Cen MT" panose="020B0602020104020603" pitchFamily="34" charset="0"/>
              </a:rPr>
              <a:t>Midtown &amp; Lower Manhattan</a:t>
            </a:r>
          </a:p>
          <a:p>
            <a:pPr marL="285750" indent="-285750" algn="ctr">
              <a:buFont typeface="Arial" panose="020B0604020202020204" pitchFamily="34" charset="0"/>
              <a:buChar char="•"/>
            </a:pPr>
            <a:r>
              <a:rPr lang="en-US" b="1" dirty="0">
                <a:solidFill>
                  <a:schemeClr val="bg1">
                    <a:lumMod val="65000"/>
                  </a:schemeClr>
                </a:solidFill>
                <a:latin typeface="Tw Cen MT" panose="020B0602020104020603" pitchFamily="34" charset="0"/>
              </a:rPr>
              <a:t>LaGuardia Airport</a:t>
            </a:r>
          </a:p>
          <a:p>
            <a:pPr marL="285750" indent="-285750" algn="ctr">
              <a:buFont typeface="Arial" panose="020B0604020202020204" pitchFamily="34" charset="0"/>
              <a:buChar char="•"/>
            </a:pPr>
            <a:endParaRPr lang="en-US" b="1" dirty="0">
              <a:solidFill>
                <a:schemeClr val="bg1">
                  <a:lumMod val="65000"/>
                </a:schemeClr>
              </a:solidFill>
              <a:latin typeface="Tw Cen MT" panose="020B0602020104020603" pitchFamily="34" charset="0"/>
            </a:endParaRPr>
          </a:p>
          <a:p>
            <a:pPr algn="ctr"/>
            <a:endParaRPr lang="en-US" b="1" dirty="0">
              <a:solidFill>
                <a:schemeClr val="bg1">
                  <a:lumMod val="65000"/>
                </a:schemeClr>
              </a:solidFill>
              <a:latin typeface="Tw Cen MT" panose="020B0602020104020603" pitchFamily="34" charset="0"/>
            </a:endParaRPr>
          </a:p>
        </p:txBody>
      </p:sp>
      <p:pic>
        <p:nvPicPr>
          <p:cNvPr id="3" name="图片 2">
            <a:extLst>
              <a:ext uri="{FF2B5EF4-FFF2-40B4-BE49-F238E27FC236}">
                <a16:creationId xmlns:a16="http://schemas.microsoft.com/office/drawing/2014/main" id="{2B237E56-172F-F44D-BBAA-D523B2FBCFC2}"/>
              </a:ext>
            </a:extLst>
          </p:cNvPr>
          <p:cNvPicPr>
            <a:picLocks noChangeAspect="1"/>
          </p:cNvPicPr>
          <p:nvPr/>
        </p:nvPicPr>
        <p:blipFill>
          <a:blip r:embed="rId3"/>
          <a:stretch>
            <a:fillRect/>
          </a:stretch>
        </p:blipFill>
        <p:spPr>
          <a:xfrm>
            <a:off x="48751" y="111015"/>
            <a:ext cx="2286000" cy="520700"/>
          </a:xfrm>
          <a:prstGeom prst="rect">
            <a:avLst/>
          </a:prstGeom>
        </p:spPr>
      </p:pic>
      <p:grpSp>
        <p:nvGrpSpPr>
          <p:cNvPr id="18" name="Group 17">
            <a:extLst>
              <a:ext uri="{FF2B5EF4-FFF2-40B4-BE49-F238E27FC236}">
                <a16:creationId xmlns:a16="http://schemas.microsoft.com/office/drawing/2014/main" id="{ADDDFE25-24A4-F74A-BD28-4EC12AF830A8}"/>
              </a:ext>
            </a:extLst>
          </p:cNvPr>
          <p:cNvGrpSpPr/>
          <p:nvPr/>
        </p:nvGrpSpPr>
        <p:grpSpPr>
          <a:xfrm>
            <a:off x="1334953" y="94366"/>
            <a:ext cx="6474008" cy="707750"/>
            <a:chOff x="1779936" y="125821"/>
            <a:chExt cx="8632011" cy="943667"/>
          </a:xfrm>
        </p:grpSpPr>
        <p:sp>
          <p:nvSpPr>
            <p:cNvPr id="19" name="TextBox 18">
              <a:extLst>
                <a:ext uri="{FF2B5EF4-FFF2-40B4-BE49-F238E27FC236}">
                  <a16:creationId xmlns:a16="http://schemas.microsoft.com/office/drawing/2014/main" id="{EB3155D6-301F-A841-B4DD-4F9EFE9EDE78}"/>
                </a:ext>
              </a:extLst>
            </p:cNvPr>
            <p:cNvSpPr txBox="1"/>
            <p:nvPr/>
          </p:nvSpPr>
          <p:spPr>
            <a:xfrm>
              <a:off x="1779936" y="125821"/>
              <a:ext cx="8632011" cy="738664"/>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How to maximize a taxi earnings</a:t>
              </a:r>
            </a:p>
          </p:txBody>
        </p:sp>
        <p:grpSp>
          <p:nvGrpSpPr>
            <p:cNvPr id="21" name="Group 20">
              <a:extLst>
                <a:ext uri="{FF2B5EF4-FFF2-40B4-BE49-F238E27FC236}">
                  <a16:creationId xmlns:a16="http://schemas.microsoft.com/office/drawing/2014/main" id="{B0101A10-C20A-4B42-ADE9-18CCE6D4CC85}"/>
                </a:ext>
              </a:extLst>
            </p:cNvPr>
            <p:cNvGrpSpPr/>
            <p:nvPr/>
          </p:nvGrpSpPr>
          <p:grpSpPr>
            <a:xfrm>
              <a:off x="5378756" y="878988"/>
              <a:ext cx="1434489" cy="190500"/>
              <a:chOff x="4679586" y="878988"/>
              <a:chExt cx="1434489" cy="190500"/>
            </a:xfrm>
          </p:grpSpPr>
          <p:sp>
            <p:nvSpPr>
              <p:cNvPr id="22" name="Oval 5">
                <a:extLst>
                  <a:ext uri="{FF2B5EF4-FFF2-40B4-BE49-F238E27FC236}">
                    <a16:creationId xmlns:a16="http://schemas.microsoft.com/office/drawing/2014/main" id="{7A550C7A-EA3D-4949-9BA3-5449AC41A74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6">
                <a:extLst>
                  <a:ext uri="{FF2B5EF4-FFF2-40B4-BE49-F238E27FC236}">
                    <a16:creationId xmlns:a16="http://schemas.microsoft.com/office/drawing/2014/main" id="{764FBFDB-F621-9046-BFE7-59C73B1F0C59}"/>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7">
                <a:extLst>
                  <a:ext uri="{FF2B5EF4-FFF2-40B4-BE49-F238E27FC236}">
                    <a16:creationId xmlns:a16="http://schemas.microsoft.com/office/drawing/2014/main" id="{137074F6-1190-8D4D-9473-CC5AFEC61FF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Oval 8">
                <a:extLst>
                  <a:ext uri="{FF2B5EF4-FFF2-40B4-BE49-F238E27FC236}">
                    <a16:creationId xmlns:a16="http://schemas.microsoft.com/office/drawing/2014/main" id="{07F41C15-C60B-874F-9591-B470BA437CDB}"/>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9">
                <a:extLst>
                  <a:ext uri="{FF2B5EF4-FFF2-40B4-BE49-F238E27FC236}">
                    <a16:creationId xmlns:a16="http://schemas.microsoft.com/office/drawing/2014/main" id="{04B280D9-4AEB-A44D-BA3E-421AB2210CAC}"/>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769036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p:tgtEl>
                                          <p:spTgt spid="29"/>
                                        </p:tgtEl>
                                        <p:attrNameLst>
                                          <p:attrName>ppt_y</p:attrName>
                                        </p:attrNameLst>
                                      </p:cBhvr>
                                      <p:tavLst>
                                        <p:tav tm="0">
                                          <p:val>
                                            <p:strVal val="#ppt_y+#ppt_h*1.125000"/>
                                          </p:val>
                                        </p:tav>
                                        <p:tav tm="100000">
                                          <p:val>
                                            <p:strVal val="#ppt_y"/>
                                          </p:val>
                                        </p:tav>
                                      </p:tavLst>
                                    </p:anim>
                                    <p:animEffect transition="in" filter="wipe(up)">
                                      <p:cBhvr>
                                        <p:cTn id="12" dur="500"/>
                                        <p:tgtEl>
                                          <p:spTgt spid="29"/>
                                        </p:tgtEl>
                                      </p:cBhvr>
                                    </p:animEffect>
                                  </p:childTnLst>
                                </p:cTn>
                              </p:par>
                            </p:childTnLst>
                          </p:cTn>
                        </p:par>
                        <p:par>
                          <p:cTn id="13" fill="hold">
                            <p:stCondLst>
                              <p:cond delay="750"/>
                            </p:stCondLst>
                            <p:childTnLst>
                              <p:par>
                                <p:cTn id="14" presetID="2" presetClass="entr" presetSubtype="1" decel="10000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750" fill="hold"/>
                                        <p:tgtEl>
                                          <p:spTgt spid="17"/>
                                        </p:tgtEl>
                                        <p:attrNameLst>
                                          <p:attrName>ppt_x</p:attrName>
                                        </p:attrNameLst>
                                      </p:cBhvr>
                                      <p:tavLst>
                                        <p:tav tm="0">
                                          <p:val>
                                            <p:strVal val="#ppt_x"/>
                                          </p:val>
                                        </p:tav>
                                        <p:tav tm="100000">
                                          <p:val>
                                            <p:strVal val="#ppt_x"/>
                                          </p:val>
                                        </p:tav>
                                      </p:tavLst>
                                    </p:anim>
                                    <p:anim calcmode="lin" valueType="num">
                                      <p:cBhvr additive="base">
                                        <p:cTn id="17" dur="750" fill="hold"/>
                                        <p:tgtEl>
                                          <p:spTgt spid="17"/>
                                        </p:tgtEl>
                                        <p:attrNameLst>
                                          <p:attrName>ppt_y</p:attrName>
                                        </p:attrNameLst>
                                      </p:cBhvr>
                                      <p:tavLst>
                                        <p:tav tm="0">
                                          <p:val>
                                            <p:strVal val="0-#ppt_h/2"/>
                                          </p:val>
                                        </p:tav>
                                        <p:tav tm="100000">
                                          <p:val>
                                            <p:strVal val="#ppt_y"/>
                                          </p:val>
                                        </p:tav>
                                      </p:tavLst>
                                    </p:anim>
                                  </p:childTnLst>
                                </p:cTn>
                              </p:par>
                              <p:par>
                                <p:cTn id="18" presetID="12" presetClass="entr" presetSubtype="4"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p:tgtEl>
                                          <p:spTgt spid="33"/>
                                        </p:tgtEl>
                                        <p:attrNameLst>
                                          <p:attrName>ppt_y</p:attrName>
                                        </p:attrNameLst>
                                      </p:cBhvr>
                                      <p:tavLst>
                                        <p:tav tm="0">
                                          <p:val>
                                            <p:strVal val="#ppt_y+#ppt_h*1.125000"/>
                                          </p:val>
                                        </p:tav>
                                        <p:tav tm="100000">
                                          <p:val>
                                            <p:strVal val="#ppt_y"/>
                                          </p:val>
                                        </p:tav>
                                      </p:tavLst>
                                    </p:anim>
                                    <p:animEffect transition="in" filter="wipe(up)">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1A9CDC4-4311-46B7-8F4B-D08ECF82FCD3}"/>
              </a:ext>
            </a:extLst>
          </p:cNvPr>
          <p:cNvGrpSpPr/>
          <p:nvPr/>
        </p:nvGrpSpPr>
        <p:grpSpPr>
          <a:xfrm>
            <a:off x="5358161" y="2688858"/>
            <a:ext cx="2569029" cy="1285875"/>
            <a:chOff x="4378552" y="4136926"/>
            <a:chExt cx="3425372" cy="1714499"/>
          </a:xfrm>
        </p:grpSpPr>
        <p:sp>
          <p:nvSpPr>
            <p:cNvPr id="11" name="Freeform: Shape 10">
              <a:extLst>
                <a:ext uri="{FF2B5EF4-FFF2-40B4-BE49-F238E27FC236}">
                  <a16:creationId xmlns:a16="http://schemas.microsoft.com/office/drawing/2014/main" id="{48C5CC09-2C29-4FA5-BFF9-78DF30064B59}"/>
                </a:ext>
              </a:extLst>
            </p:cNvPr>
            <p:cNvSpPr/>
            <p:nvPr/>
          </p:nvSpPr>
          <p:spPr>
            <a:xfrm flipV="1">
              <a:off x="4378552" y="4136926"/>
              <a:ext cx="3425372" cy="1714499"/>
            </a:xfrm>
            <a:custGeom>
              <a:avLst/>
              <a:gdLst>
                <a:gd name="connsiteX0" fmla="*/ 1712686 w 3425372"/>
                <a:gd name="connsiteY0" fmla="*/ 0 h 1714499"/>
                <a:gd name="connsiteX1" fmla="*/ 3425372 w 3425372"/>
                <a:gd name="connsiteY1" fmla="*/ 1712686 h 1714499"/>
                <a:gd name="connsiteX2" fmla="*/ 3425281 w 3425372"/>
                <a:gd name="connsiteY2" fmla="*/ 1714499 h 1714499"/>
                <a:gd name="connsiteX3" fmla="*/ 92 w 3425372"/>
                <a:gd name="connsiteY3" fmla="*/ 1714499 h 1714499"/>
                <a:gd name="connsiteX4" fmla="*/ 0 w 3425372"/>
                <a:gd name="connsiteY4" fmla="*/ 1712686 h 1714499"/>
                <a:gd name="connsiteX5" fmla="*/ 1712686 w 3425372"/>
                <a:gd name="connsiteY5" fmla="*/ 0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372" h="1714499">
                  <a:moveTo>
                    <a:pt x="1712686" y="0"/>
                  </a:moveTo>
                  <a:cubicBezTo>
                    <a:pt x="2658576" y="0"/>
                    <a:pt x="3425372" y="766796"/>
                    <a:pt x="3425372" y="1712686"/>
                  </a:cubicBezTo>
                  <a:lnTo>
                    <a:pt x="3425281" y="1714499"/>
                  </a:lnTo>
                  <a:lnTo>
                    <a:pt x="92" y="1714499"/>
                  </a:lnTo>
                  <a:lnTo>
                    <a:pt x="0" y="1712686"/>
                  </a:lnTo>
                  <a:cubicBezTo>
                    <a:pt x="0" y="766796"/>
                    <a:pt x="766796" y="0"/>
                    <a:pt x="1712686" y="0"/>
                  </a:cubicBezTo>
                  <a:close/>
                </a:path>
              </a:pathLst>
            </a:custGeom>
            <a:solidFill>
              <a:srgbClr val="F2A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TextBox 13">
              <a:extLst>
                <a:ext uri="{FF2B5EF4-FFF2-40B4-BE49-F238E27FC236}">
                  <a16:creationId xmlns:a16="http://schemas.microsoft.com/office/drawing/2014/main" id="{DE65FE1E-6EA7-4F55-8A4D-DDF0B7D1446A}"/>
                </a:ext>
              </a:extLst>
            </p:cNvPr>
            <p:cNvSpPr txBox="1"/>
            <p:nvPr/>
          </p:nvSpPr>
          <p:spPr>
            <a:xfrm>
              <a:off x="4795093" y="4296549"/>
              <a:ext cx="2592288" cy="697626"/>
            </a:xfrm>
            <a:prstGeom prst="rect">
              <a:avLst/>
            </a:prstGeom>
            <a:noFill/>
          </p:spPr>
          <p:txBody>
            <a:bodyPr wrap="square" rtlCol="0">
              <a:spAutoFit/>
            </a:bodyPr>
            <a:lstStyle/>
            <a:p>
              <a:pPr algn="ctr"/>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Location</a:t>
              </a:r>
            </a:p>
          </p:txBody>
        </p:sp>
      </p:grpSp>
      <p:grpSp>
        <p:nvGrpSpPr>
          <p:cNvPr id="16" name="Group 15">
            <a:extLst>
              <a:ext uri="{FF2B5EF4-FFF2-40B4-BE49-F238E27FC236}">
                <a16:creationId xmlns:a16="http://schemas.microsoft.com/office/drawing/2014/main" id="{35A16B65-940A-4185-90B0-DDD71F47C9E7}"/>
              </a:ext>
            </a:extLst>
          </p:cNvPr>
          <p:cNvGrpSpPr/>
          <p:nvPr/>
        </p:nvGrpSpPr>
        <p:grpSpPr>
          <a:xfrm>
            <a:off x="1050236" y="1285876"/>
            <a:ext cx="2569029" cy="1285874"/>
            <a:chOff x="610185" y="2422427"/>
            <a:chExt cx="3425372" cy="1714499"/>
          </a:xfrm>
        </p:grpSpPr>
        <p:sp>
          <p:nvSpPr>
            <p:cNvPr id="10" name="Freeform: Shape 9">
              <a:extLst>
                <a:ext uri="{FF2B5EF4-FFF2-40B4-BE49-F238E27FC236}">
                  <a16:creationId xmlns:a16="http://schemas.microsoft.com/office/drawing/2014/main" id="{397F9143-1561-43B1-BC97-3197EF1114ED}"/>
                </a:ext>
              </a:extLst>
            </p:cNvPr>
            <p:cNvSpPr/>
            <p:nvPr/>
          </p:nvSpPr>
          <p:spPr>
            <a:xfrm>
              <a:off x="610185" y="2422427"/>
              <a:ext cx="3425372" cy="1714499"/>
            </a:xfrm>
            <a:custGeom>
              <a:avLst/>
              <a:gdLst>
                <a:gd name="connsiteX0" fmla="*/ 1712686 w 3425372"/>
                <a:gd name="connsiteY0" fmla="*/ 0 h 1714499"/>
                <a:gd name="connsiteX1" fmla="*/ 3425372 w 3425372"/>
                <a:gd name="connsiteY1" fmla="*/ 1712686 h 1714499"/>
                <a:gd name="connsiteX2" fmla="*/ 3425281 w 3425372"/>
                <a:gd name="connsiteY2" fmla="*/ 1714499 h 1714499"/>
                <a:gd name="connsiteX3" fmla="*/ 92 w 3425372"/>
                <a:gd name="connsiteY3" fmla="*/ 1714499 h 1714499"/>
                <a:gd name="connsiteX4" fmla="*/ 0 w 3425372"/>
                <a:gd name="connsiteY4" fmla="*/ 1712686 h 1714499"/>
                <a:gd name="connsiteX5" fmla="*/ 1712686 w 3425372"/>
                <a:gd name="connsiteY5" fmla="*/ 0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372" h="1714499">
                  <a:moveTo>
                    <a:pt x="1712686" y="0"/>
                  </a:moveTo>
                  <a:cubicBezTo>
                    <a:pt x="2658576" y="0"/>
                    <a:pt x="3425372" y="766796"/>
                    <a:pt x="3425372" y="1712686"/>
                  </a:cubicBezTo>
                  <a:lnTo>
                    <a:pt x="3425281" y="1714499"/>
                  </a:lnTo>
                  <a:lnTo>
                    <a:pt x="92" y="1714499"/>
                  </a:lnTo>
                  <a:lnTo>
                    <a:pt x="0" y="1712686"/>
                  </a:lnTo>
                  <a:cubicBezTo>
                    <a:pt x="0" y="766796"/>
                    <a:pt x="766796" y="0"/>
                    <a:pt x="1712686" y="0"/>
                  </a:cubicBezTo>
                  <a:close/>
                </a:path>
              </a:pathLst>
            </a:custGeom>
            <a:solidFill>
              <a:srgbClr val="10A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a:extLst>
                <a:ext uri="{FF2B5EF4-FFF2-40B4-BE49-F238E27FC236}">
                  <a16:creationId xmlns:a16="http://schemas.microsoft.com/office/drawing/2014/main" id="{98E803E1-0323-43A7-8E65-75DA8C8CE8F7}"/>
                </a:ext>
              </a:extLst>
            </p:cNvPr>
            <p:cNvSpPr txBox="1"/>
            <p:nvPr/>
          </p:nvSpPr>
          <p:spPr>
            <a:xfrm>
              <a:off x="1387516" y="2700623"/>
              <a:ext cx="1870711" cy="779700"/>
            </a:xfrm>
            <a:prstGeom prst="rect">
              <a:avLst/>
            </a:prstGeom>
            <a:noFill/>
          </p:spPr>
          <p:txBody>
            <a:bodyPr wrap="square" rtlCol="0">
              <a:spAutoFit/>
            </a:bodyPr>
            <a:lstStyle/>
            <a:p>
              <a:pPr algn="ctr"/>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Time</a:t>
              </a:r>
            </a:p>
          </p:txBody>
        </p:sp>
      </p:grpSp>
      <p:sp>
        <p:nvSpPr>
          <p:cNvPr id="29" name="TextBox 28">
            <a:extLst>
              <a:ext uri="{FF2B5EF4-FFF2-40B4-BE49-F238E27FC236}">
                <a16:creationId xmlns:a16="http://schemas.microsoft.com/office/drawing/2014/main" id="{8BF0CD2E-F13C-4A9C-81A4-F1F15B3B4203}"/>
              </a:ext>
            </a:extLst>
          </p:cNvPr>
          <p:cNvSpPr txBox="1"/>
          <p:nvPr/>
        </p:nvSpPr>
        <p:spPr>
          <a:xfrm>
            <a:off x="883659" y="2870131"/>
            <a:ext cx="2902182" cy="369332"/>
          </a:xfrm>
          <a:prstGeom prst="rect">
            <a:avLst/>
          </a:prstGeom>
          <a:noFill/>
        </p:spPr>
        <p:txBody>
          <a:bodyPr wrap="square" rtlCol="0">
            <a:spAutoFit/>
          </a:bodyPr>
          <a:lstStyle/>
          <a:p>
            <a:pPr marL="285750" indent="-285750" algn="ctr">
              <a:buFont typeface="Arial" panose="020B0604020202020204" pitchFamily="34" charset="0"/>
              <a:buChar char="•"/>
            </a:pPr>
            <a:r>
              <a:rPr lang="en-US" b="1" dirty="0">
                <a:solidFill>
                  <a:schemeClr val="bg1">
                    <a:lumMod val="65000"/>
                  </a:schemeClr>
                </a:solidFill>
                <a:latin typeface="Tw Cen MT" panose="020B0602020104020603" pitchFamily="34" charset="0"/>
              </a:rPr>
              <a:t>Hours of the day</a:t>
            </a:r>
          </a:p>
        </p:txBody>
      </p:sp>
      <p:sp>
        <p:nvSpPr>
          <p:cNvPr id="33" name="TextBox 32">
            <a:extLst>
              <a:ext uri="{FF2B5EF4-FFF2-40B4-BE49-F238E27FC236}">
                <a16:creationId xmlns:a16="http://schemas.microsoft.com/office/drawing/2014/main" id="{E23244B2-9A40-4831-8CEF-9F5595F28E0C}"/>
              </a:ext>
            </a:extLst>
          </p:cNvPr>
          <p:cNvSpPr txBox="1"/>
          <p:nvPr/>
        </p:nvSpPr>
        <p:spPr>
          <a:xfrm>
            <a:off x="4572000" y="1819497"/>
            <a:ext cx="3888432" cy="1200329"/>
          </a:xfrm>
          <a:prstGeom prst="rect">
            <a:avLst/>
          </a:prstGeom>
          <a:noFill/>
        </p:spPr>
        <p:txBody>
          <a:bodyPr wrap="square" rtlCol="0">
            <a:spAutoFit/>
          </a:bodyPr>
          <a:lstStyle/>
          <a:p>
            <a:pPr marL="285750" indent="-285750" algn="ctr">
              <a:buFont typeface="Arial" panose="020B0604020202020204" pitchFamily="34" charset="0"/>
              <a:buChar char="•"/>
            </a:pPr>
            <a:r>
              <a:rPr lang="en-US" b="1" dirty="0">
                <a:solidFill>
                  <a:schemeClr val="bg1">
                    <a:lumMod val="65000"/>
                  </a:schemeClr>
                </a:solidFill>
                <a:latin typeface="Tw Cen MT" panose="020B0602020104020603" pitchFamily="34" charset="0"/>
              </a:rPr>
              <a:t>Midtown &amp; Lower Manhattan</a:t>
            </a:r>
          </a:p>
          <a:p>
            <a:pPr marL="285750" indent="-285750" algn="ctr">
              <a:buFont typeface="Arial" panose="020B0604020202020204" pitchFamily="34" charset="0"/>
              <a:buChar char="•"/>
            </a:pPr>
            <a:r>
              <a:rPr lang="en-US" b="1" dirty="0">
                <a:solidFill>
                  <a:schemeClr val="bg1">
                    <a:lumMod val="65000"/>
                  </a:schemeClr>
                </a:solidFill>
                <a:latin typeface="Tw Cen MT" panose="020B0602020104020603" pitchFamily="34" charset="0"/>
              </a:rPr>
              <a:t>LaGuardia Airport</a:t>
            </a:r>
          </a:p>
          <a:p>
            <a:pPr marL="285750" indent="-285750" algn="ctr">
              <a:buFont typeface="Arial" panose="020B0604020202020204" pitchFamily="34" charset="0"/>
              <a:buChar char="•"/>
            </a:pPr>
            <a:endParaRPr lang="en-US" b="1" dirty="0">
              <a:solidFill>
                <a:schemeClr val="bg1">
                  <a:lumMod val="65000"/>
                </a:schemeClr>
              </a:solidFill>
              <a:latin typeface="Tw Cen MT" panose="020B0602020104020603" pitchFamily="34" charset="0"/>
            </a:endParaRPr>
          </a:p>
          <a:p>
            <a:pPr algn="ctr"/>
            <a:endParaRPr lang="en-US" b="1" dirty="0">
              <a:solidFill>
                <a:schemeClr val="bg1">
                  <a:lumMod val="65000"/>
                </a:schemeClr>
              </a:solidFill>
              <a:latin typeface="Tw Cen MT" panose="020B0602020104020603" pitchFamily="34" charset="0"/>
            </a:endParaRPr>
          </a:p>
        </p:txBody>
      </p:sp>
      <p:pic>
        <p:nvPicPr>
          <p:cNvPr id="3" name="图片 2">
            <a:extLst>
              <a:ext uri="{FF2B5EF4-FFF2-40B4-BE49-F238E27FC236}">
                <a16:creationId xmlns:a16="http://schemas.microsoft.com/office/drawing/2014/main" id="{2B237E56-172F-F44D-BBAA-D523B2FBCFC2}"/>
              </a:ext>
            </a:extLst>
          </p:cNvPr>
          <p:cNvPicPr>
            <a:picLocks noChangeAspect="1"/>
          </p:cNvPicPr>
          <p:nvPr/>
        </p:nvPicPr>
        <p:blipFill>
          <a:blip r:embed="rId3"/>
          <a:stretch>
            <a:fillRect/>
          </a:stretch>
        </p:blipFill>
        <p:spPr>
          <a:xfrm>
            <a:off x="48751" y="111015"/>
            <a:ext cx="2286000" cy="520700"/>
          </a:xfrm>
          <a:prstGeom prst="rect">
            <a:avLst/>
          </a:prstGeom>
        </p:spPr>
      </p:pic>
      <p:grpSp>
        <p:nvGrpSpPr>
          <p:cNvPr id="18" name="Group 17">
            <a:extLst>
              <a:ext uri="{FF2B5EF4-FFF2-40B4-BE49-F238E27FC236}">
                <a16:creationId xmlns:a16="http://schemas.microsoft.com/office/drawing/2014/main" id="{ADDDFE25-24A4-F74A-BD28-4EC12AF830A8}"/>
              </a:ext>
            </a:extLst>
          </p:cNvPr>
          <p:cNvGrpSpPr/>
          <p:nvPr/>
        </p:nvGrpSpPr>
        <p:grpSpPr>
          <a:xfrm>
            <a:off x="1334953" y="94366"/>
            <a:ext cx="6474008" cy="707750"/>
            <a:chOff x="1779936" y="125821"/>
            <a:chExt cx="8632011" cy="943667"/>
          </a:xfrm>
        </p:grpSpPr>
        <p:sp>
          <p:nvSpPr>
            <p:cNvPr id="19" name="TextBox 18">
              <a:extLst>
                <a:ext uri="{FF2B5EF4-FFF2-40B4-BE49-F238E27FC236}">
                  <a16:creationId xmlns:a16="http://schemas.microsoft.com/office/drawing/2014/main" id="{EB3155D6-301F-A841-B4DD-4F9EFE9EDE78}"/>
                </a:ext>
              </a:extLst>
            </p:cNvPr>
            <p:cNvSpPr txBox="1"/>
            <p:nvPr/>
          </p:nvSpPr>
          <p:spPr>
            <a:xfrm>
              <a:off x="1779936" y="125821"/>
              <a:ext cx="8632011" cy="738664"/>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How to maximize a taxi earnings</a:t>
              </a:r>
            </a:p>
          </p:txBody>
        </p:sp>
        <p:grpSp>
          <p:nvGrpSpPr>
            <p:cNvPr id="21" name="Group 20">
              <a:extLst>
                <a:ext uri="{FF2B5EF4-FFF2-40B4-BE49-F238E27FC236}">
                  <a16:creationId xmlns:a16="http://schemas.microsoft.com/office/drawing/2014/main" id="{B0101A10-C20A-4B42-ADE9-18CCE6D4CC85}"/>
                </a:ext>
              </a:extLst>
            </p:cNvPr>
            <p:cNvGrpSpPr/>
            <p:nvPr/>
          </p:nvGrpSpPr>
          <p:grpSpPr>
            <a:xfrm>
              <a:off x="5378756" y="878988"/>
              <a:ext cx="1434489" cy="190500"/>
              <a:chOff x="4679586" y="878988"/>
              <a:chExt cx="1434489" cy="190500"/>
            </a:xfrm>
          </p:grpSpPr>
          <p:sp>
            <p:nvSpPr>
              <p:cNvPr id="22" name="Oval 5">
                <a:extLst>
                  <a:ext uri="{FF2B5EF4-FFF2-40B4-BE49-F238E27FC236}">
                    <a16:creationId xmlns:a16="http://schemas.microsoft.com/office/drawing/2014/main" id="{7A550C7A-EA3D-4949-9BA3-5449AC41A74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6">
                <a:extLst>
                  <a:ext uri="{FF2B5EF4-FFF2-40B4-BE49-F238E27FC236}">
                    <a16:creationId xmlns:a16="http://schemas.microsoft.com/office/drawing/2014/main" id="{764FBFDB-F621-9046-BFE7-59C73B1F0C59}"/>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7">
                <a:extLst>
                  <a:ext uri="{FF2B5EF4-FFF2-40B4-BE49-F238E27FC236}">
                    <a16:creationId xmlns:a16="http://schemas.microsoft.com/office/drawing/2014/main" id="{137074F6-1190-8D4D-9473-CC5AFEC61FF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Oval 8">
                <a:extLst>
                  <a:ext uri="{FF2B5EF4-FFF2-40B4-BE49-F238E27FC236}">
                    <a16:creationId xmlns:a16="http://schemas.microsoft.com/office/drawing/2014/main" id="{07F41C15-C60B-874F-9591-B470BA437CDB}"/>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9">
                <a:extLst>
                  <a:ext uri="{FF2B5EF4-FFF2-40B4-BE49-F238E27FC236}">
                    <a16:creationId xmlns:a16="http://schemas.microsoft.com/office/drawing/2014/main" id="{04B280D9-4AEB-A44D-BA3E-421AB2210CAC}"/>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423064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p:tgtEl>
                                          <p:spTgt spid="29"/>
                                        </p:tgtEl>
                                        <p:attrNameLst>
                                          <p:attrName>ppt_y</p:attrName>
                                        </p:attrNameLst>
                                      </p:cBhvr>
                                      <p:tavLst>
                                        <p:tav tm="0">
                                          <p:val>
                                            <p:strVal val="#ppt_y+#ppt_h*1.125000"/>
                                          </p:val>
                                        </p:tav>
                                        <p:tav tm="100000">
                                          <p:val>
                                            <p:strVal val="#ppt_y"/>
                                          </p:val>
                                        </p:tav>
                                      </p:tavLst>
                                    </p:anim>
                                    <p:animEffect transition="in" filter="wipe(up)">
                                      <p:cBhvr>
                                        <p:cTn id="12" dur="500"/>
                                        <p:tgtEl>
                                          <p:spTgt spid="29"/>
                                        </p:tgtEl>
                                      </p:cBhvr>
                                    </p:animEffect>
                                  </p:childTnLst>
                                </p:cTn>
                              </p:par>
                            </p:childTnLst>
                          </p:cTn>
                        </p:par>
                        <p:par>
                          <p:cTn id="13" fill="hold">
                            <p:stCondLst>
                              <p:cond delay="750"/>
                            </p:stCondLst>
                            <p:childTnLst>
                              <p:par>
                                <p:cTn id="14" presetID="2" presetClass="entr" presetSubtype="1" decel="10000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750" fill="hold"/>
                                        <p:tgtEl>
                                          <p:spTgt spid="17"/>
                                        </p:tgtEl>
                                        <p:attrNameLst>
                                          <p:attrName>ppt_x</p:attrName>
                                        </p:attrNameLst>
                                      </p:cBhvr>
                                      <p:tavLst>
                                        <p:tav tm="0">
                                          <p:val>
                                            <p:strVal val="#ppt_x"/>
                                          </p:val>
                                        </p:tav>
                                        <p:tav tm="100000">
                                          <p:val>
                                            <p:strVal val="#ppt_x"/>
                                          </p:val>
                                        </p:tav>
                                      </p:tavLst>
                                    </p:anim>
                                    <p:anim calcmode="lin" valueType="num">
                                      <p:cBhvr additive="base">
                                        <p:cTn id="17" dur="750" fill="hold"/>
                                        <p:tgtEl>
                                          <p:spTgt spid="17"/>
                                        </p:tgtEl>
                                        <p:attrNameLst>
                                          <p:attrName>ppt_y</p:attrName>
                                        </p:attrNameLst>
                                      </p:cBhvr>
                                      <p:tavLst>
                                        <p:tav tm="0">
                                          <p:val>
                                            <p:strVal val="0-#ppt_h/2"/>
                                          </p:val>
                                        </p:tav>
                                        <p:tav tm="100000">
                                          <p:val>
                                            <p:strVal val="#ppt_y"/>
                                          </p:val>
                                        </p:tav>
                                      </p:tavLst>
                                    </p:anim>
                                  </p:childTnLst>
                                </p:cTn>
                              </p:par>
                              <p:par>
                                <p:cTn id="18" presetID="12" presetClass="entr" presetSubtype="4"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p:tgtEl>
                                          <p:spTgt spid="33"/>
                                        </p:tgtEl>
                                        <p:attrNameLst>
                                          <p:attrName>ppt_y</p:attrName>
                                        </p:attrNameLst>
                                      </p:cBhvr>
                                      <p:tavLst>
                                        <p:tav tm="0">
                                          <p:val>
                                            <p:strVal val="#ppt_y+#ppt_h*1.125000"/>
                                          </p:val>
                                        </p:tav>
                                        <p:tav tm="100000">
                                          <p:val>
                                            <p:strVal val="#ppt_y"/>
                                          </p:val>
                                        </p:tav>
                                      </p:tavLst>
                                    </p:anim>
                                    <p:animEffect transition="in" filter="wipe(up)">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2975894-1A6C-AB4D-B11B-4DE118E3A908}"/>
              </a:ext>
            </a:extLst>
          </p:cNvPr>
          <p:cNvGrpSpPr/>
          <p:nvPr/>
        </p:nvGrpSpPr>
        <p:grpSpPr>
          <a:xfrm>
            <a:off x="1842408" y="98859"/>
            <a:ext cx="5459186" cy="703257"/>
            <a:chOff x="2456543" y="131812"/>
            <a:chExt cx="7278915" cy="937676"/>
          </a:xfrm>
        </p:grpSpPr>
        <p:sp>
          <p:nvSpPr>
            <p:cNvPr id="4" name="TextBox 3">
              <a:extLst>
                <a:ext uri="{FF2B5EF4-FFF2-40B4-BE49-F238E27FC236}">
                  <a16:creationId xmlns:a16="http://schemas.microsoft.com/office/drawing/2014/main" id="{03DA64D2-C96C-DF44-ACFA-2819378BAD1A}"/>
                </a:ext>
              </a:extLst>
            </p:cNvPr>
            <p:cNvSpPr txBox="1"/>
            <p:nvPr/>
          </p:nvSpPr>
          <p:spPr>
            <a:xfrm>
              <a:off x="2456543" y="131812"/>
              <a:ext cx="7278915" cy="738664"/>
            </a:xfrm>
            <a:prstGeom prst="rect">
              <a:avLst/>
            </a:prstGeom>
            <a:noFill/>
          </p:spPr>
          <p:txBody>
            <a:bodyPr wrap="square" rtlCol="0">
              <a:spAutoFit/>
            </a:bodyPr>
            <a:lstStyle/>
            <a:p>
              <a:pPr algn="ctr"/>
              <a:r>
                <a:rPr lang="en-US" altLang="zh-CN" sz="3000" dirty="0">
                  <a:solidFill>
                    <a:schemeClr val="bg1">
                      <a:lumMod val="50000"/>
                    </a:schemeClr>
                  </a:solidFill>
                  <a:latin typeface="Tw Cen MT" panose="020B0602020104020603" pitchFamily="34" charset="0"/>
                </a:rPr>
                <a:t>Contents</a:t>
              </a:r>
              <a:endParaRPr lang="en-US" sz="3000" dirty="0">
                <a:solidFill>
                  <a:schemeClr val="bg1">
                    <a:lumMod val="50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id="{0FD5157B-BBED-C14A-A4F8-282B796094E8}"/>
                </a:ext>
              </a:extLst>
            </p:cNvPr>
            <p:cNvGrpSpPr/>
            <p:nvPr/>
          </p:nvGrpSpPr>
          <p:grpSpPr>
            <a:xfrm>
              <a:off x="5378756" y="878988"/>
              <a:ext cx="1434489" cy="190500"/>
              <a:chOff x="4679586" y="878988"/>
              <a:chExt cx="1434489" cy="190500"/>
            </a:xfrm>
          </p:grpSpPr>
          <p:sp>
            <p:nvSpPr>
              <p:cNvPr id="7" name="Oval 5">
                <a:extLst>
                  <a:ext uri="{FF2B5EF4-FFF2-40B4-BE49-F238E27FC236}">
                    <a16:creationId xmlns:a16="http://schemas.microsoft.com/office/drawing/2014/main" id="{4561E2CF-C567-8741-81CB-F544B344D7D9}"/>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6">
                <a:extLst>
                  <a:ext uri="{FF2B5EF4-FFF2-40B4-BE49-F238E27FC236}">
                    <a16:creationId xmlns:a16="http://schemas.microsoft.com/office/drawing/2014/main" id="{2D4B7DA5-D363-644F-9310-369607926462}"/>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7">
                <a:extLst>
                  <a:ext uri="{FF2B5EF4-FFF2-40B4-BE49-F238E27FC236}">
                    <a16:creationId xmlns:a16="http://schemas.microsoft.com/office/drawing/2014/main" id="{B02A131A-76E4-7D45-9420-A16AB68055AF}"/>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8">
                <a:extLst>
                  <a:ext uri="{FF2B5EF4-FFF2-40B4-BE49-F238E27FC236}">
                    <a16:creationId xmlns:a16="http://schemas.microsoft.com/office/drawing/2014/main" id="{3ACACA97-2159-6A41-9223-E6998534CFA5}"/>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9">
                <a:extLst>
                  <a:ext uri="{FF2B5EF4-FFF2-40B4-BE49-F238E27FC236}">
                    <a16:creationId xmlns:a16="http://schemas.microsoft.com/office/drawing/2014/main" id="{A74406FE-9FA0-F74A-98CC-CED14ECCA09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12" name="Rectangle: Rounded Corners 13">
            <a:extLst>
              <a:ext uri="{FF2B5EF4-FFF2-40B4-BE49-F238E27FC236}">
                <a16:creationId xmlns:a16="http://schemas.microsoft.com/office/drawing/2014/main" id="{1FD91FC6-FA95-F348-AAFD-A301DDD2D319}"/>
              </a:ext>
            </a:extLst>
          </p:cNvPr>
          <p:cNvSpPr/>
          <p:nvPr/>
        </p:nvSpPr>
        <p:spPr>
          <a:xfrm rot="2700000">
            <a:off x="451629" y="2604334"/>
            <a:ext cx="717064" cy="71706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图片 16">
            <a:extLst>
              <a:ext uri="{FF2B5EF4-FFF2-40B4-BE49-F238E27FC236}">
                <a16:creationId xmlns:a16="http://schemas.microsoft.com/office/drawing/2014/main" id="{8B063375-F825-504A-9B87-972045F6EEEA}"/>
              </a:ext>
            </a:extLst>
          </p:cNvPr>
          <p:cNvPicPr>
            <a:picLocks noChangeAspect="1"/>
          </p:cNvPicPr>
          <p:nvPr/>
        </p:nvPicPr>
        <p:blipFill>
          <a:blip r:embed="rId2"/>
          <a:stretch>
            <a:fillRect/>
          </a:stretch>
        </p:blipFill>
        <p:spPr>
          <a:xfrm>
            <a:off x="251515" y="226111"/>
            <a:ext cx="2019300" cy="495300"/>
          </a:xfrm>
          <a:prstGeom prst="rect">
            <a:avLst/>
          </a:prstGeom>
        </p:spPr>
      </p:pic>
      <p:sp>
        <p:nvSpPr>
          <p:cNvPr id="18" name="Rectangle: Rounded Corners 13">
            <a:extLst>
              <a:ext uri="{FF2B5EF4-FFF2-40B4-BE49-F238E27FC236}">
                <a16:creationId xmlns:a16="http://schemas.microsoft.com/office/drawing/2014/main" id="{F5A44F38-94B3-D941-8D24-CB2CB48E66B8}"/>
              </a:ext>
            </a:extLst>
          </p:cNvPr>
          <p:cNvSpPr/>
          <p:nvPr/>
        </p:nvSpPr>
        <p:spPr>
          <a:xfrm rot="2700000">
            <a:off x="1523389" y="2603295"/>
            <a:ext cx="717064" cy="71706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5">
            <a:extLst>
              <a:ext uri="{FF2B5EF4-FFF2-40B4-BE49-F238E27FC236}">
                <a16:creationId xmlns:a16="http://schemas.microsoft.com/office/drawing/2014/main" id="{FDEB2AB2-DFA9-A741-B39D-FEFB0EDAC912}"/>
              </a:ext>
            </a:extLst>
          </p:cNvPr>
          <p:cNvSpPr txBox="1"/>
          <p:nvPr/>
        </p:nvSpPr>
        <p:spPr>
          <a:xfrm>
            <a:off x="1491252" y="2638661"/>
            <a:ext cx="781952" cy="646331"/>
          </a:xfrm>
          <a:prstGeom prst="rect">
            <a:avLst/>
          </a:prstGeom>
          <a:noFill/>
        </p:spPr>
        <p:txBody>
          <a:bodyPr wrap="square" rtlCol="0">
            <a:spAutoFit/>
          </a:bodyPr>
          <a:lstStyle/>
          <a:p>
            <a:pPr algn="ctr"/>
            <a:r>
              <a:rPr lang="en-US" altLang="zh-CN" sz="3600" b="1" dirty="0">
                <a:solidFill>
                  <a:srgbClr val="7030A0"/>
                </a:solidFill>
                <a:latin typeface="Century Gothic" panose="020B0502020202020204" pitchFamily="34" charset="0"/>
              </a:rPr>
              <a:t>02</a:t>
            </a:r>
            <a:endParaRPr lang="en-US" sz="3600" b="1" dirty="0">
              <a:solidFill>
                <a:srgbClr val="7030A0"/>
              </a:solidFill>
              <a:latin typeface="Century Gothic" panose="020B0502020202020204" pitchFamily="34" charset="0"/>
            </a:endParaRPr>
          </a:p>
        </p:txBody>
      </p:sp>
      <p:sp>
        <p:nvSpPr>
          <p:cNvPr id="20" name="Rectangle: Rounded Corners 13">
            <a:extLst>
              <a:ext uri="{FF2B5EF4-FFF2-40B4-BE49-F238E27FC236}">
                <a16:creationId xmlns:a16="http://schemas.microsoft.com/office/drawing/2014/main" id="{B8346D2B-CB4D-3B43-90FF-FE939A083005}"/>
              </a:ext>
            </a:extLst>
          </p:cNvPr>
          <p:cNvSpPr/>
          <p:nvPr/>
        </p:nvSpPr>
        <p:spPr>
          <a:xfrm rot="2700000">
            <a:off x="2593232" y="2626252"/>
            <a:ext cx="717064" cy="71706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Rounded Corners 13">
            <a:extLst>
              <a:ext uri="{FF2B5EF4-FFF2-40B4-BE49-F238E27FC236}">
                <a16:creationId xmlns:a16="http://schemas.microsoft.com/office/drawing/2014/main" id="{C873180D-939B-1B4B-8C38-58FABC92B875}"/>
              </a:ext>
            </a:extLst>
          </p:cNvPr>
          <p:cNvSpPr/>
          <p:nvPr/>
        </p:nvSpPr>
        <p:spPr>
          <a:xfrm rot="2700000">
            <a:off x="3664992" y="2625213"/>
            <a:ext cx="717064" cy="71706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Rounded Corners 13">
            <a:extLst>
              <a:ext uri="{FF2B5EF4-FFF2-40B4-BE49-F238E27FC236}">
                <a16:creationId xmlns:a16="http://schemas.microsoft.com/office/drawing/2014/main" id="{D4F403A7-4B8D-2B43-A592-DFC939E9F7EC}"/>
              </a:ext>
            </a:extLst>
          </p:cNvPr>
          <p:cNvSpPr/>
          <p:nvPr/>
        </p:nvSpPr>
        <p:spPr>
          <a:xfrm rot="2700000">
            <a:off x="4736752" y="2646026"/>
            <a:ext cx="717064" cy="71706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Rounded Corners 13">
            <a:extLst>
              <a:ext uri="{FF2B5EF4-FFF2-40B4-BE49-F238E27FC236}">
                <a16:creationId xmlns:a16="http://schemas.microsoft.com/office/drawing/2014/main" id="{2E83688A-56EE-2845-8F18-2CAF7B2B15E2}"/>
              </a:ext>
            </a:extLst>
          </p:cNvPr>
          <p:cNvSpPr/>
          <p:nvPr/>
        </p:nvSpPr>
        <p:spPr>
          <a:xfrm rot="2700000">
            <a:off x="5806595" y="2668983"/>
            <a:ext cx="717064" cy="71706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Rounded Corners 13">
            <a:extLst>
              <a:ext uri="{FF2B5EF4-FFF2-40B4-BE49-F238E27FC236}">
                <a16:creationId xmlns:a16="http://schemas.microsoft.com/office/drawing/2014/main" id="{420F8611-E956-D949-A0D7-6028B1364FFA}"/>
              </a:ext>
            </a:extLst>
          </p:cNvPr>
          <p:cNvSpPr/>
          <p:nvPr/>
        </p:nvSpPr>
        <p:spPr>
          <a:xfrm rot="2700000">
            <a:off x="6878355" y="2667944"/>
            <a:ext cx="717064" cy="71706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15">
            <a:extLst>
              <a:ext uri="{FF2B5EF4-FFF2-40B4-BE49-F238E27FC236}">
                <a16:creationId xmlns:a16="http://schemas.microsoft.com/office/drawing/2014/main" id="{918D4C5C-15D7-3B45-ABC8-111A73FDED65}"/>
              </a:ext>
            </a:extLst>
          </p:cNvPr>
          <p:cNvSpPr txBox="1"/>
          <p:nvPr/>
        </p:nvSpPr>
        <p:spPr>
          <a:xfrm>
            <a:off x="399828" y="2638661"/>
            <a:ext cx="781952" cy="646331"/>
          </a:xfrm>
          <a:prstGeom prst="rect">
            <a:avLst/>
          </a:prstGeom>
          <a:noFill/>
        </p:spPr>
        <p:txBody>
          <a:bodyPr wrap="square" rtlCol="0">
            <a:spAutoFit/>
          </a:bodyPr>
          <a:lstStyle/>
          <a:p>
            <a:pPr algn="ctr"/>
            <a:r>
              <a:rPr lang="en-US" altLang="zh-CN" sz="3600" b="1" dirty="0">
                <a:solidFill>
                  <a:srgbClr val="C00000"/>
                </a:solidFill>
                <a:latin typeface="Century Gothic" panose="020B0502020202020204" pitchFamily="34" charset="0"/>
              </a:rPr>
              <a:t>01</a:t>
            </a:r>
            <a:endParaRPr lang="en-US" sz="3600" b="1" dirty="0">
              <a:solidFill>
                <a:srgbClr val="C00000"/>
              </a:solidFill>
              <a:latin typeface="Century Gothic" panose="020B0502020202020204" pitchFamily="34" charset="0"/>
            </a:endParaRPr>
          </a:p>
        </p:txBody>
      </p:sp>
      <p:sp>
        <p:nvSpPr>
          <p:cNvPr id="29" name="TextBox 15">
            <a:extLst>
              <a:ext uri="{FF2B5EF4-FFF2-40B4-BE49-F238E27FC236}">
                <a16:creationId xmlns:a16="http://schemas.microsoft.com/office/drawing/2014/main" id="{1D11E3BE-7137-2641-A2DA-978627AE33EC}"/>
              </a:ext>
            </a:extLst>
          </p:cNvPr>
          <p:cNvSpPr txBox="1"/>
          <p:nvPr/>
        </p:nvSpPr>
        <p:spPr>
          <a:xfrm>
            <a:off x="2541749" y="2660579"/>
            <a:ext cx="781952" cy="646331"/>
          </a:xfrm>
          <a:prstGeom prst="rect">
            <a:avLst/>
          </a:prstGeom>
          <a:noFill/>
        </p:spPr>
        <p:txBody>
          <a:bodyPr wrap="square" rtlCol="0">
            <a:spAutoFit/>
          </a:bodyPr>
          <a:lstStyle/>
          <a:p>
            <a:pPr algn="ctr"/>
            <a:r>
              <a:rPr lang="en-US" altLang="zh-CN" sz="3600" b="1" dirty="0">
                <a:solidFill>
                  <a:srgbClr val="C68F06"/>
                </a:solidFill>
                <a:latin typeface="Century Gothic" panose="020B0502020202020204" pitchFamily="34" charset="0"/>
              </a:rPr>
              <a:t>03</a:t>
            </a:r>
            <a:endParaRPr lang="en-US" sz="3600" b="1" dirty="0">
              <a:solidFill>
                <a:srgbClr val="C68F06"/>
              </a:solidFill>
              <a:latin typeface="Century Gothic" panose="020B0502020202020204" pitchFamily="34" charset="0"/>
            </a:endParaRPr>
          </a:p>
        </p:txBody>
      </p:sp>
      <p:sp>
        <p:nvSpPr>
          <p:cNvPr id="30" name="TextBox 15">
            <a:extLst>
              <a:ext uri="{FF2B5EF4-FFF2-40B4-BE49-F238E27FC236}">
                <a16:creationId xmlns:a16="http://schemas.microsoft.com/office/drawing/2014/main" id="{C8B7C4CA-A726-F04B-881E-08D92BDE69B6}"/>
              </a:ext>
            </a:extLst>
          </p:cNvPr>
          <p:cNvSpPr txBox="1"/>
          <p:nvPr/>
        </p:nvSpPr>
        <p:spPr>
          <a:xfrm>
            <a:off x="3608249" y="2625963"/>
            <a:ext cx="781952" cy="646331"/>
          </a:xfrm>
          <a:prstGeom prst="rect">
            <a:avLst/>
          </a:prstGeom>
          <a:noFill/>
        </p:spPr>
        <p:txBody>
          <a:bodyPr wrap="square" rtlCol="0">
            <a:spAutoFit/>
          </a:bodyPr>
          <a:lstStyle/>
          <a:p>
            <a:pPr algn="ctr"/>
            <a:r>
              <a:rPr lang="en-US" altLang="zh-CN" sz="3600" b="1" dirty="0">
                <a:solidFill>
                  <a:srgbClr val="00B050"/>
                </a:solidFill>
                <a:latin typeface="Century Gothic" panose="020B0502020202020204" pitchFamily="34" charset="0"/>
              </a:rPr>
              <a:t>04</a:t>
            </a:r>
            <a:endParaRPr lang="en-US" sz="3600" b="1" dirty="0">
              <a:solidFill>
                <a:srgbClr val="00B050"/>
              </a:solidFill>
              <a:latin typeface="Century Gothic" panose="020B0502020202020204" pitchFamily="34" charset="0"/>
            </a:endParaRPr>
          </a:p>
        </p:txBody>
      </p:sp>
      <p:sp>
        <p:nvSpPr>
          <p:cNvPr id="31" name="TextBox 15">
            <a:extLst>
              <a:ext uri="{FF2B5EF4-FFF2-40B4-BE49-F238E27FC236}">
                <a16:creationId xmlns:a16="http://schemas.microsoft.com/office/drawing/2014/main" id="{EB2CE2F9-3EFF-8C49-AD37-99CC2599BE85}"/>
              </a:ext>
            </a:extLst>
          </p:cNvPr>
          <p:cNvSpPr txBox="1"/>
          <p:nvPr/>
        </p:nvSpPr>
        <p:spPr>
          <a:xfrm>
            <a:off x="4733610" y="2680632"/>
            <a:ext cx="781952" cy="646331"/>
          </a:xfrm>
          <a:prstGeom prst="rect">
            <a:avLst/>
          </a:prstGeom>
          <a:noFill/>
        </p:spPr>
        <p:txBody>
          <a:bodyPr wrap="square" rtlCol="0">
            <a:spAutoFit/>
          </a:bodyPr>
          <a:lstStyle/>
          <a:p>
            <a:pPr algn="ctr"/>
            <a:r>
              <a:rPr lang="en-US" altLang="zh-CN" sz="3600" b="1" dirty="0">
                <a:solidFill>
                  <a:srgbClr val="00B0F0"/>
                </a:solidFill>
                <a:latin typeface="Century Gothic" panose="020B0502020202020204" pitchFamily="34" charset="0"/>
              </a:rPr>
              <a:t>05</a:t>
            </a:r>
            <a:endParaRPr lang="en-US" sz="3600" b="1" dirty="0">
              <a:solidFill>
                <a:srgbClr val="00B0F0"/>
              </a:solidFill>
              <a:latin typeface="Century Gothic" panose="020B0502020202020204" pitchFamily="34" charset="0"/>
            </a:endParaRPr>
          </a:p>
        </p:txBody>
      </p:sp>
      <p:sp>
        <p:nvSpPr>
          <p:cNvPr id="32" name="TextBox 15">
            <a:extLst>
              <a:ext uri="{FF2B5EF4-FFF2-40B4-BE49-F238E27FC236}">
                <a16:creationId xmlns:a16="http://schemas.microsoft.com/office/drawing/2014/main" id="{D1EA5370-08B4-C147-8EB9-CC62BCC4B700}"/>
              </a:ext>
            </a:extLst>
          </p:cNvPr>
          <p:cNvSpPr txBox="1"/>
          <p:nvPr/>
        </p:nvSpPr>
        <p:spPr>
          <a:xfrm>
            <a:off x="5770572" y="2680632"/>
            <a:ext cx="781952" cy="646331"/>
          </a:xfrm>
          <a:prstGeom prst="rect">
            <a:avLst/>
          </a:prstGeom>
          <a:noFill/>
        </p:spPr>
        <p:txBody>
          <a:bodyPr wrap="square" rtlCol="0">
            <a:spAutoFit/>
          </a:bodyPr>
          <a:lstStyle/>
          <a:p>
            <a:pPr algn="ctr"/>
            <a:r>
              <a:rPr lang="en-US" altLang="zh-CN" sz="3600" b="1" dirty="0">
                <a:solidFill>
                  <a:srgbClr val="FFC000"/>
                </a:solidFill>
                <a:latin typeface="Century Gothic" panose="020B0502020202020204" pitchFamily="34" charset="0"/>
              </a:rPr>
              <a:t>06</a:t>
            </a:r>
            <a:endParaRPr lang="en-US" sz="3600" b="1" dirty="0">
              <a:solidFill>
                <a:srgbClr val="FFC000"/>
              </a:solidFill>
              <a:latin typeface="Century Gothic" panose="020B0502020202020204" pitchFamily="34" charset="0"/>
            </a:endParaRPr>
          </a:p>
        </p:txBody>
      </p:sp>
      <p:sp>
        <p:nvSpPr>
          <p:cNvPr id="33" name="TextBox 15">
            <a:extLst>
              <a:ext uri="{FF2B5EF4-FFF2-40B4-BE49-F238E27FC236}">
                <a16:creationId xmlns:a16="http://schemas.microsoft.com/office/drawing/2014/main" id="{EDC10F69-F2FE-0242-B011-0BECFBD702C8}"/>
              </a:ext>
            </a:extLst>
          </p:cNvPr>
          <p:cNvSpPr txBox="1"/>
          <p:nvPr/>
        </p:nvSpPr>
        <p:spPr>
          <a:xfrm>
            <a:off x="6849490" y="2703310"/>
            <a:ext cx="781952" cy="646331"/>
          </a:xfrm>
          <a:prstGeom prst="rect">
            <a:avLst/>
          </a:prstGeom>
          <a:noFill/>
        </p:spPr>
        <p:txBody>
          <a:bodyPr wrap="square" rtlCol="0">
            <a:spAutoFit/>
          </a:bodyPr>
          <a:lstStyle/>
          <a:p>
            <a:pPr algn="ctr"/>
            <a:r>
              <a:rPr lang="en-US" altLang="zh-CN" sz="3600" b="1" dirty="0">
                <a:solidFill>
                  <a:srgbClr val="FF0000"/>
                </a:solidFill>
                <a:latin typeface="Century Gothic" panose="020B0502020202020204" pitchFamily="34" charset="0"/>
              </a:rPr>
              <a:t>07</a:t>
            </a:r>
            <a:endParaRPr lang="en-US" sz="3600" b="1" dirty="0">
              <a:solidFill>
                <a:srgbClr val="FF0000"/>
              </a:solidFill>
              <a:latin typeface="Century Gothic" panose="020B0502020202020204" pitchFamily="34" charset="0"/>
            </a:endParaRPr>
          </a:p>
        </p:txBody>
      </p:sp>
      <p:sp>
        <p:nvSpPr>
          <p:cNvPr id="34" name="Rectangle: Rounded Corners 13">
            <a:extLst>
              <a:ext uri="{FF2B5EF4-FFF2-40B4-BE49-F238E27FC236}">
                <a16:creationId xmlns:a16="http://schemas.microsoft.com/office/drawing/2014/main" id="{2DEF1532-1A75-A54D-9F85-F769A775946C}"/>
              </a:ext>
            </a:extLst>
          </p:cNvPr>
          <p:cNvSpPr/>
          <p:nvPr/>
        </p:nvSpPr>
        <p:spPr>
          <a:xfrm rot="2700000">
            <a:off x="8013961" y="2648878"/>
            <a:ext cx="717064" cy="71706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15">
            <a:extLst>
              <a:ext uri="{FF2B5EF4-FFF2-40B4-BE49-F238E27FC236}">
                <a16:creationId xmlns:a16="http://schemas.microsoft.com/office/drawing/2014/main" id="{B7588C02-4D5F-FA4E-92CA-FADF5543E194}"/>
              </a:ext>
            </a:extLst>
          </p:cNvPr>
          <p:cNvSpPr txBox="1"/>
          <p:nvPr/>
        </p:nvSpPr>
        <p:spPr>
          <a:xfrm>
            <a:off x="7985096" y="2684244"/>
            <a:ext cx="781952" cy="646331"/>
          </a:xfrm>
          <a:prstGeom prst="rect">
            <a:avLst/>
          </a:prstGeom>
          <a:noFill/>
        </p:spPr>
        <p:txBody>
          <a:bodyPr wrap="square" rtlCol="0">
            <a:spAutoFit/>
          </a:bodyPr>
          <a:lstStyle/>
          <a:p>
            <a:pPr algn="ctr"/>
            <a:r>
              <a:rPr lang="en-US" altLang="zh-CN" sz="3600" b="1" dirty="0">
                <a:solidFill>
                  <a:srgbClr val="008F92"/>
                </a:solidFill>
                <a:latin typeface="Century Gothic" panose="020B0502020202020204" pitchFamily="34" charset="0"/>
              </a:rPr>
              <a:t>08</a:t>
            </a:r>
            <a:endParaRPr lang="en-US" sz="3600" b="1" dirty="0">
              <a:solidFill>
                <a:srgbClr val="008F92"/>
              </a:solidFill>
              <a:latin typeface="Century Gothic" panose="020B0502020202020204" pitchFamily="34" charset="0"/>
            </a:endParaRPr>
          </a:p>
        </p:txBody>
      </p:sp>
      <p:cxnSp>
        <p:nvCxnSpPr>
          <p:cNvPr id="37" name="Straight Connector 11">
            <a:extLst>
              <a:ext uri="{FF2B5EF4-FFF2-40B4-BE49-F238E27FC236}">
                <a16:creationId xmlns:a16="http://schemas.microsoft.com/office/drawing/2014/main" id="{5B7BCF64-726E-7444-9522-858293804078}"/>
              </a:ext>
            </a:extLst>
          </p:cNvPr>
          <p:cNvCxnSpPr>
            <a:cxnSpLocks/>
          </p:cNvCxnSpPr>
          <p:nvPr/>
        </p:nvCxnSpPr>
        <p:spPr>
          <a:xfrm flipV="1">
            <a:off x="755576" y="3468868"/>
            <a:ext cx="0" cy="77504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38" name="Straight Connector 63">
            <a:extLst>
              <a:ext uri="{FF2B5EF4-FFF2-40B4-BE49-F238E27FC236}">
                <a16:creationId xmlns:a16="http://schemas.microsoft.com/office/drawing/2014/main" id="{A633BF1B-21E4-1D4E-96FA-62F72CF8B5F6}"/>
              </a:ext>
            </a:extLst>
          </p:cNvPr>
          <p:cNvCxnSpPr>
            <a:cxnSpLocks/>
          </p:cNvCxnSpPr>
          <p:nvPr/>
        </p:nvCxnSpPr>
        <p:spPr>
          <a:xfrm>
            <a:off x="107504" y="4803998"/>
            <a:ext cx="1536649"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39" name="TextBox 36">
            <a:extLst>
              <a:ext uri="{FF2B5EF4-FFF2-40B4-BE49-F238E27FC236}">
                <a16:creationId xmlns:a16="http://schemas.microsoft.com/office/drawing/2014/main" id="{1412079D-7D79-694D-9592-10D48BDA7D3F}"/>
              </a:ext>
            </a:extLst>
          </p:cNvPr>
          <p:cNvSpPr txBox="1"/>
          <p:nvPr/>
        </p:nvSpPr>
        <p:spPr>
          <a:xfrm>
            <a:off x="-47455" y="4434666"/>
            <a:ext cx="1846565" cy="369332"/>
          </a:xfrm>
          <a:prstGeom prst="rect">
            <a:avLst/>
          </a:prstGeom>
          <a:noFill/>
        </p:spPr>
        <p:txBody>
          <a:bodyPr wrap="square" rtlCol="0">
            <a:spAutoFit/>
          </a:bodyPr>
          <a:lstStyle/>
          <a:p>
            <a:pPr algn="ctr"/>
            <a:r>
              <a:rPr lang="en-AU" altLang="zh-CN" b="1" dirty="0">
                <a:solidFill>
                  <a:srgbClr val="C00000"/>
                </a:solidFill>
                <a:latin typeface="Tw Cen MT" panose="020B0602020104020603" pitchFamily="34" charset="0"/>
                <a:ea typeface="Tahoma" panose="020B0604030504040204" pitchFamily="34" charset="0"/>
                <a:cs typeface="Tahoma" panose="020B0604030504040204" pitchFamily="34" charset="0"/>
              </a:rPr>
              <a:t>Motivation</a:t>
            </a:r>
            <a:endParaRPr lang="en-US" b="1" dirty="0">
              <a:solidFill>
                <a:srgbClr val="C00000"/>
              </a:solidFill>
              <a:latin typeface="Tw Cen MT" panose="020B0602020104020603" pitchFamily="34" charset="0"/>
              <a:ea typeface="Tahoma" panose="020B0604030504040204" pitchFamily="34" charset="0"/>
              <a:cs typeface="Tahoma" panose="020B0604030504040204" pitchFamily="34" charset="0"/>
            </a:endParaRPr>
          </a:p>
        </p:txBody>
      </p:sp>
      <p:cxnSp>
        <p:nvCxnSpPr>
          <p:cNvPr id="40" name="Straight Connector 11">
            <a:extLst>
              <a:ext uri="{FF2B5EF4-FFF2-40B4-BE49-F238E27FC236}">
                <a16:creationId xmlns:a16="http://schemas.microsoft.com/office/drawing/2014/main" id="{0E183065-3AE3-B640-821F-F4F8C60D4AD2}"/>
              </a:ext>
            </a:extLst>
          </p:cNvPr>
          <p:cNvCxnSpPr>
            <a:cxnSpLocks/>
          </p:cNvCxnSpPr>
          <p:nvPr/>
        </p:nvCxnSpPr>
        <p:spPr>
          <a:xfrm flipV="1">
            <a:off x="2932725" y="3468868"/>
            <a:ext cx="0" cy="77504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1" name="Straight Connector 63">
            <a:extLst>
              <a:ext uri="{FF2B5EF4-FFF2-40B4-BE49-F238E27FC236}">
                <a16:creationId xmlns:a16="http://schemas.microsoft.com/office/drawing/2014/main" id="{4CF92829-C959-3547-A350-AB0D8714E1ED}"/>
              </a:ext>
            </a:extLst>
          </p:cNvPr>
          <p:cNvCxnSpPr>
            <a:cxnSpLocks/>
          </p:cNvCxnSpPr>
          <p:nvPr/>
        </p:nvCxnSpPr>
        <p:spPr>
          <a:xfrm>
            <a:off x="2204762" y="4802959"/>
            <a:ext cx="1536649"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2" name="Straight Connector 11">
            <a:extLst>
              <a:ext uri="{FF2B5EF4-FFF2-40B4-BE49-F238E27FC236}">
                <a16:creationId xmlns:a16="http://schemas.microsoft.com/office/drawing/2014/main" id="{DA610F28-E4B2-0947-B09A-839A1DB2AAB2}"/>
              </a:ext>
            </a:extLst>
          </p:cNvPr>
          <p:cNvCxnSpPr>
            <a:cxnSpLocks/>
          </p:cNvCxnSpPr>
          <p:nvPr/>
        </p:nvCxnSpPr>
        <p:spPr>
          <a:xfrm flipV="1">
            <a:off x="5095284" y="3468868"/>
            <a:ext cx="0" cy="77504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3" name="Straight Connector 63">
            <a:extLst>
              <a:ext uri="{FF2B5EF4-FFF2-40B4-BE49-F238E27FC236}">
                <a16:creationId xmlns:a16="http://schemas.microsoft.com/office/drawing/2014/main" id="{EF313436-6EB2-4747-83C1-E5D0ED20350E}"/>
              </a:ext>
            </a:extLst>
          </p:cNvPr>
          <p:cNvCxnSpPr>
            <a:cxnSpLocks/>
          </p:cNvCxnSpPr>
          <p:nvPr/>
        </p:nvCxnSpPr>
        <p:spPr>
          <a:xfrm>
            <a:off x="4387413" y="4802959"/>
            <a:ext cx="1536649"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4" name="Straight Connector 11">
            <a:extLst>
              <a:ext uri="{FF2B5EF4-FFF2-40B4-BE49-F238E27FC236}">
                <a16:creationId xmlns:a16="http://schemas.microsoft.com/office/drawing/2014/main" id="{A180D0F1-AEEE-CB43-8FAB-5CC5B80C1979}"/>
              </a:ext>
            </a:extLst>
          </p:cNvPr>
          <p:cNvCxnSpPr>
            <a:cxnSpLocks/>
          </p:cNvCxnSpPr>
          <p:nvPr/>
        </p:nvCxnSpPr>
        <p:spPr>
          <a:xfrm flipV="1">
            <a:off x="7214560" y="3490786"/>
            <a:ext cx="0" cy="77504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5" name="Straight Connector 63">
            <a:extLst>
              <a:ext uri="{FF2B5EF4-FFF2-40B4-BE49-F238E27FC236}">
                <a16:creationId xmlns:a16="http://schemas.microsoft.com/office/drawing/2014/main" id="{EAB5EDEC-A0E4-9F48-A82E-EAC646852B79}"/>
              </a:ext>
            </a:extLst>
          </p:cNvPr>
          <p:cNvCxnSpPr>
            <a:cxnSpLocks/>
          </p:cNvCxnSpPr>
          <p:nvPr/>
        </p:nvCxnSpPr>
        <p:spPr>
          <a:xfrm>
            <a:off x="6533269" y="4802959"/>
            <a:ext cx="1536649"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46" name="TextBox 36">
            <a:extLst>
              <a:ext uri="{FF2B5EF4-FFF2-40B4-BE49-F238E27FC236}">
                <a16:creationId xmlns:a16="http://schemas.microsoft.com/office/drawing/2014/main" id="{07177E1C-EB9F-EB46-95CE-BB941F10DA2C}"/>
              </a:ext>
            </a:extLst>
          </p:cNvPr>
          <p:cNvSpPr txBox="1"/>
          <p:nvPr/>
        </p:nvSpPr>
        <p:spPr>
          <a:xfrm>
            <a:off x="1892478" y="4225886"/>
            <a:ext cx="2086470" cy="646331"/>
          </a:xfrm>
          <a:prstGeom prst="rect">
            <a:avLst/>
          </a:prstGeom>
          <a:noFill/>
        </p:spPr>
        <p:txBody>
          <a:bodyPr wrap="square" rtlCol="0">
            <a:spAutoFit/>
          </a:bodyPr>
          <a:lstStyle/>
          <a:p>
            <a:pPr algn="ctr"/>
            <a:r>
              <a:rPr lang="en-AU" altLang="zh-CN" b="1" dirty="0">
                <a:solidFill>
                  <a:srgbClr val="C68F06"/>
                </a:solidFill>
                <a:latin typeface="Tw Cen MT" panose="020B0602020104020603" pitchFamily="34" charset="0"/>
                <a:ea typeface="Tahoma" panose="020B0604030504040204" pitchFamily="34" charset="0"/>
                <a:cs typeface="Tahoma" panose="020B0604030504040204" pitchFamily="34" charset="0"/>
              </a:rPr>
              <a:t>Busiest Hour &amp; Location</a:t>
            </a:r>
            <a:endParaRPr lang="en-US" b="1" dirty="0">
              <a:solidFill>
                <a:srgbClr val="C68F06"/>
              </a:solidFill>
              <a:latin typeface="Tw Cen MT" panose="020B0602020104020603" pitchFamily="34" charset="0"/>
              <a:ea typeface="Tahoma" panose="020B0604030504040204" pitchFamily="34" charset="0"/>
              <a:cs typeface="Tahoma" panose="020B0604030504040204" pitchFamily="34" charset="0"/>
            </a:endParaRPr>
          </a:p>
        </p:txBody>
      </p:sp>
      <p:sp>
        <p:nvSpPr>
          <p:cNvPr id="47" name="TextBox 36">
            <a:extLst>
              <a:ext uri="{FF2B5EF4-FFF2-40B4-BE49-F238E27FC236}">
                <a16:creationId xmlns:a16="http://schemas.microsoft.com/office/drawing/2014/main" id="{85C8588C-5FCE-754C-91E4-2A670DB14B0A}"/>
              </a:ext>
            </a:extLst>
          </p:cNvPr>
          <p:cNvSpPr txBox="1"/>
          <p:nvPr/>
        </p:nvSpPr>
        <p:spPr>
          <a:xfrm>
            <a:off x="4202356" y="4207677"/>
            <a:ext cx="1846565" cy="646331"/>
          </a:xfrm>
          <a:prstGeom prst="rect">
            <a:avLst/>
          </a:prstGeom>
          <a:noFill/>
        </p:spPr>
        <p:txBody>
          <a:bodyPr wrap="square" rtlCol="0">
            <a:spAutoFit/>
          </a:bodyPr>
          <a:lstStyle/>
          <a:p>
            <a:pPr algn="ctr"/>
            <a:r>
              <a:rPr lang="en-AU" altLang="zh-CN" b="1" dirty="0">
                <a:solidFill>
                  <a:srgbClr val="00B0F0"/>
                </a:solidFill>
                <a:latin typeface="Tw Cen MT" panose="020B0602020104020603" pitchFamily="34" charset="0"/>
                <a:ea typeface="Tahoma" panose="020B0604030504040204" pitchFamily="34" charset="0"/>
                <a:cs typeface="Tahoma" panose="020B0604030504040204" pitchFamily="34" charset="0"/>
              </a:rPr>
              <a:t>Taxi Driver </a:t>
            </a:r>
          </a:p>
          <a:p>
            <a:pPr algn="ctr"/>
            <a:r>
              <a:rPr lang="en-AU" b="1" dirty="0">
                <a:solidFill>
                  <a:srgbClr val="00B0F0"/>
                </a:solidFill>
                <a:latin typeface="Tw Cen MT" panose="020B0602020104020603" pitchFamily="34" charset="0"/>
                <a:ea typeface="Tahoma" panose="020B0604030504040204" pitchFamily="34" charset="0"/>
                <a:cs typeface="Tahoma" panose="020B0604030504040204" pitchFamily="34" charset="0"/>
              </a:rPr>
              <a:t>Categorisation</a:t>
            </a:r>
            <a:endParaRPr lang="en-US" b="1" dirty="0">
              <a:solidFill>
                <a:srgbClr val="00B0F0"/>
              </a:solidFill>
              <a:latin typeface="Tw Cen MT" panose="020B0602020104020603" pitchFamily="34" charset="0"/>
              <a:ea typeface="Tahoma" panose="020B0604030504040204" pitchFamily="34" charset="0"/>
              <a:cs typeface="Tahoma" panose="020B0604030504040204" pitchFamily="34" charset="0"/>
            </a:endParaRPr>
          </a:p>
        </p:txBody>
      </p:sp>
      <p:sp>
        <p:nvSpPr>
          <p:cNvPr id="48" name="TextBox 36">
            <a:extLst>
              <a:ext uri="{FF2B5EF4-FFF2-40B4-BE49-F238E27FC236}">
                <a16:creationId xmlns:a16="http://schemas.microsoft.com/office/drawing/2014/main" id="{7D36288D-49D2-0B44-98B0-043BB80A31EF}"/>
              </a:ext>
            </a:extLst>
          </p:cNvPr>
          <p:cNvSpPr txBox="1"/>
          <p:nvPr/>
        </p:nvSpPr>
        <p:spPr>
          <a:xfrm>
            <a:off x="6296536" y="4211227"/>
            <a:ext cx="2010113" cy="646331"/>
          </a:xfrm>
          <a:prstGeom prst="rect">
            <a:avLst/>
          </a:prstGeom>
          <a:noFill/>
        </p:spPr>
        <p:txBody>
          <a:bodyPr wrap="square" rtlCol="0">
            <a:spAutoFit/>
          </a:bodyPr>
          <a:lstStyle/>
          <a:p>
            <a:pPr algn="ctr"/>
            <a:r>
              <a:rPr lang="en-AU" altLang="zh-CN" b="1" dirty="0">
                <a:solidFill>
                  <a:srgbClr val="FF0000"/>
                </a:solidFill>
                <a:latin typeface="Tw Cen MT" panose="020B0602020104020603" pitchFamily="34" charset="0"/>
                <a:ea typeface="Tahoma" panose="020B0604030504040204" pitchFamily="34" charset="0"/>
                <a:cs typeface="Tahoma" panose="020B0604030504040204" pitchFamily="34" charset="0"/>
              </a:rPr>
              <a:t>How to </a:t>
            </a:r>
            <a:r>
              <a:rPr lang="en-AU" altLang="zh-CN" b="1" dirty="0" err="1">
                <a:solidFill>
                  <a:srgbClr val="FF0000"/>
                </a:solidFill>
                <a:latin typeface="Tw Cen MT" panose="020B0602020104020603" pitchFamily="34" charset="0"/>
                <a:ea typeface="Tahoma" panose="020B0604030504040204" pitchFamily="34" charset="0"/>
                <a:cs typeface="Tahoma" panose="020B0604030504040204" pitchFamily="34" charset="0"/>
              </a:rPr>
              <a:t>Maximse</a:t>
            </a:r>
            <a:endParaRPr lang="en-AU" altLang="zh-CN" b="1" dirty="0">
              <a:solidFill>
                <a:srgbClr val="FF0000"/>
              </a:solidFill>
              <a:latin typeface="Tw Cen MT" panose="020B0602020104020603" pitchFamily="34" charset="0"/>
              <a:ea typeface="Tahoma" panose="020B0604030504040204" pitchFamily="34" charset="0"/>
              <a:cs typeface="Tahoma" panose="020B0604030504040204" pitchFamily="34" charset="0"/>
            </a:endParaRPr>
          </a:p>
          <a:p>
            <a:pPr algn="ctr"/>
            <a:r>
              <a:rPr lang="en-AU" b="1" dirty="0">
                <a:solidFill>
                  <a:srgbClr val="FF0000"/>
                </a:solidFill>
                <a:latin typeface="Tw Cen MT" panose="020B0602020104020603" pitchFamily="34" charset="0"/>
                <a:ea typeface="Tahoma" panose="020B0604030504040204" pitchFamily="34" charset="0"/>
                <a:cs typeface="Tahoma" panose="020B0604030504040204" pitchFamily="34" charset="0"/>
              </a:rPr>
              <a:t>Earnings</a:t>
            </a:r>
            <a:endParaRPr lang="en-US" b="1" dirty="0">
              <a:solidFill>
                <a:srgbClr val="FF0000"/>
              </a:solidFill>
              <a:latin typeface="Tw Cen MT" panose="020B0602020104020603" pitchFamily="34" charset="0"/>
              <a:ea typeface="Tahoma" panose="020B0604030504040204" pitchFamily="34" charset="0"/>
              <a:cs typeface="Tahoma" panose="020B0604030504040204" pitchFamily="34" charset="0"/>
            </a:endParaRPr>
          </a:p>
        </p:txBody>
      </p:sp>
      <p:cxnSp>
        <p:nvCxnSpPr>
          <p:cNvPr id="49" name="Straight Connector 22">
            <a:extLst>
              <a:ext uri="{FF2B5EF4-FFF2-40B4-BE49-F238E27FC236}">
                <a16:creationId xmlns:a16="http://schemas.microsoft.com/office/drawing/2014/main" id="{68163280-9F24-D446-BC8A-476B56436D8F}"/>
              </a:ext>
            </a:extLst>
          </p:cNvPr>
          <p:cNvCxnSpPr>
            <a:cxnSpLocks/>
          </p:cNvCxnSpPr>
          <p:nvPr/>
        </p:nvCxnSpPr>
        <p:spPr>
          <a:xfrm flipV="1">
            <a:off x="1843907" y="1716167"/>
            <a:ext cx="0" cy="77504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50" name="Straight Connector 67">
            <a:extLst>
              <a:ext uri="{FF2B5EF4-FFF2-40B4-BE49-F238E27FC236}">
                <a16:creationId xmlns:a16="http://schemas.microsoft.com/office/drawing/2014/main" id="{FA77C832-54DD-8D48-A4F3-E953F6173158}"/>
              </a:ext>
            </a:extLst>
          </p:cNvPr>
          <p:cNvCxnSpPr>
            <a:cxnSpLocks/>
          </p:cNvCxnSpPr>
          <p:nvPr/>
        </p:nvCxnSpPr>
        <p:spPr>
          <a:xfrm>
            <a:off x="1074083" y="1635646"/>
            <a:ext cx="1536649"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51" name="TextBox 36">
            <a:extLst>
              <a:ext uri="{FF2B5EF4-FFF2-40B4-BE49-F238E27FC236}">
                <a16:creationId xmlns:a16="http://schemas.microsoft.com/office/drawing/2014/main" id="{0B42EBB6-C6C0-9E46-A9C8-6CA4B71E3946}"/>
              </a:ext>
            </a:extLst>
          </p:cNvPr>
          <p:cNvSpPr txBox="1"/>
          <p:nvPr/>
        </p:nvSpPr>
        <p:spPr>
          <a:xfrm>
            <a:off x="919124" y="982458"/>
            <a:ext cx="1846565" cy="646331"/>
          </a:xfrm>
          <a:prstGeom prst="rect">
            <a:avLst/>
          </a:prstGeom>
          <a:noFill/>
        </p:spPr>
        <p:txBody>
          <a:bodyPr wrap="square" rtlCol="0">
            <a:spAutoFit/>
          </a:bodyPr>
          <a:lstStyle/>
          <a:p>
            <a:pPr algn="ctr"/>
            <a:r>
              <a:rPr lang="en-AU" altLang="zh-CN" b="1" dirty="0">
                <a:solidFill>
                  <a:srgbClr val="7030A0"/>
                </a:solidFill>
                <a:latin typeface="Tw Cen MT" panose="020B0602020104020603" pitchFamily="34" charset="0"/>
                <a:ea typeface="Tahoma" panose="020B0604030504040204" pitchFamily="34" charset="0"/>
                <a:cs typeface="Tahoma" panose="020B0604030504040204" pitchFamily="34" charset="0"/>
              </a:rPr>
              <a:t>Exploratory Data Analysis</a:t>
            </a:r>
            <a:endParaRPr lang="en-US" b="1" dirty="0">
              <a:solidFill>
                <a:srgbClr val="7030A0"/>
              </a:solidFill>
              <a:latin typeface="Tw Cen MT" panose="020B0602020104020603" pitchFamily="34" charset="0"/>
              <a:ea typeface="Tahoma" panose="020B0604030504040204" pitchFamily="34" charset="0"/>
              <a:cs typeface="Tahoma" panose="020B0604030504040204" pitchFamily="34" charset="0"/>
            </a:endParaRPr>
          </a:p>
        </p:txBody>
      </p:sp>
      <p:cxnSp>
        <p:nvCxnSpPr>
          <p:cNvPr id="52" name="Straight Connector 22">
            <a:extLst>
              <a:ext uri="{FF2B5EF4-FFF2-40B4-BE49-F238E27FC236}">
                <a16:creationId xmlns:a16="http://schemas.microsoft.com/office/drawing/2014/main" id="{5A0B70E8-BEE4-8F48-B631-811A23C8A0CD}"/>
              </a:ext>
            </a:extLst>
          </p:cNvPr>
          <p:cNvCxnSpPr>
            <a:cxnSpLocks/>
          </p:cNvCxnSpPr>
          <p:nvPr/>
        </p:nvCxnSpPr>
        <p:spPr>
          <a:xfrm flipV="1">
            <a:off x="4009106" y="1716167"/>
            <a:ext cx="0" cy="77504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53" name="Straight Connector 67">
            <a:extLst>
              <a:ext uri="{FF2B5EF4-FFF2-40B4-BE49-F238E27FC236}">
                <a16:creationId xmlns:a16="http://schemas.microsoft.com/office/drawing/2014/main" id="{048CA116-F59E-5C44-964B-CB624D9764CA}"/>
              </a:ext>
            </a:extLst>
          </p:cNvPr>
          <p:cNvCxnSpPr>
            <a:cxnSpLocks/>
          </p:cNvCxnSpPr>
          <p:nvPr/>
        </p:nvCxnSpPr>
        <p:spPr>
          <a:xfrm>
            <a:off x="3225458" y="1635646"/>
            <a:ext cx="1536649"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54" name="TextBox 36">
            <a:extLst>
              <a:ext uri="{FF2B5EF4-FFF2-40B4-BE49-F238E27FC236}">
                <a16:creationId xmlns:a16="http://schemas.microsoft.com/office/drawing/2014/main" id="{2C4AEAAC-60CE-5E4C-96FC-4611CF137465}"/>
              </a:ext>
            </a:extLst>
          </p:cNvPr>
          <p:cNvSpPr txBox="1"/>
          <p:nvPr/>
        </p:nvSpPr>
        <p:spPr>
          <a:xfrm>
            <a:off x="3110785" y="1216814"/>
            <a:ext cx="1846565" cy="369332"/>
          </a:xfrm>
          <a:prstGeom prst="rect">
            <a:avLst/>
          </a:prstGeom>
          <a:noFill/>
        </p:spPr>
        <p:txBody>
          <a:bodyPr wrap="square" rtlCol="0">
            <a:spAutoFit/>
          </a:bodyPr>
          <a:lstStyle/>
          <a:p>
            <a:pPr algn="ctr"/>
            <a:r>
              <a:rPr lang="en-AU" altLang="zh-CN" b="1" dirty="0">
                <a:solidFill>
                  <a:srgbClr val="00B050"/>
                </a:solidFill>
                <a:latin typeface="Tw Cen MT" panose="020B0602020104020603" pitchFamily="34" charset="0"/>
                <a:ea typeface="Tahoma" panose="020B0604030504040204" pitchFamily="34" charset="0"/>
                <a:cs typeface="Tahoma" panose="020B0604030504040204" pitchFamily="34" charset="0"/>
              </a:rPr>
              <a:t>Data Distribution</a:t>
            </a:r>
            <a:endParaRPr lang="en-US" b="1" dirty="0">
              <a:solidFill>
                <a:srgbClr val="00B050"/>
              </a:solidFill>
              <a:latin typeface="Tw Cen MT" panose="020B0602020104020603" pitchFamily="34" charset="0"/>
              <a:ea typeface="Tahoma" panose="020B0604030504040204" pitchFamily="34" charset="0"/>
              <a:cs typeface="Tahoma" panose="020B0604030504040204" pitchFamily="34" charset="0"/>
            </a:endParaRPr>
          </a:p>
        </p:txBody>
      </p:sp>
      <p:cxnSp>
        <p:nvCxnSpPr>
          <p:cNvPr id="56" name="Straight Connector 22">
            <a:extLst>
              <a:ext uri="{FF2B5EF4-FFF2-40B4-BE49-F238E27FC236}">
                <a16:creationId xmlns:a16="http://schemas.microsoft.com/office/drawing/2014/main" id="{CF65A5FB-9153-534F-A205-C45425F5F5D0}"/>
              </a:ext>
            </a:extLst>
          </p:cNvPr>
          <p:cNvCxnSpPr>
            <a:cxnSpLocks/>
          </p:cNvCxnSpPr>
          <p:nvPr/>
        </p:nvCxnSpPr>
        <p:spPr>
          <a:xfrm flipV="1">
            <a:off x="6156176" y="1796710"/>
            <a:ext cx="0" cy="77504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57" name="Straight Connector 67">
            <a:extLst>
              <a:ext uri="{FF2B5EF4-FFF2-40B4-BE49-F238E27FC236}">
                <a16:creationId xmlns:a16="http://schemas.microsoft.com/office/drawing/2014/main" id="{90A8EA32-85DC-FF4D-8472-2F4A4CC532D6}"/>
              </a:ext>
            </a:extLst>
          </p:cNvPr>
          <p:cNvCxnSpPr>
            <a:cxnSpLocks/>
          </p:cNvCxnSpPr>
          <p:nvPr/>
        </p:nvCxnSpPr>
        <p:spPr>
          <a:xfrm>
            <a:off x="5372528" y="1644808"/>
            <a:ext cx="1536649"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58" name="TextBox 36">
            <a:extLst>
              <a:ext uri="{FF2B5EF4-FFF2-40B4-BE49-F238E27FC236}">
                <a16:creationId xmlns:a16="http://schemas.microsoft.com/office/drawing/2014/main" id="{1835E2BD-72DA-B14E-939B-F9CE0EAB40BD}"/>
              </a:ext>
            </a:extLst>
          </p:cNvPr>
          <p:cNvSpPr txBox="1"/>
          <p:nvPr/>
        </p:nvSpPr>
        <p:spPr>
          <a:xfrm>
            <a:off x="5067144" y="987574"/>
            <a:ext cx="2147416" cy="646331"/>
          </a:xfrm>
          <a:prstGeom prst="rect">
            <a:avLst/>
          </a:prstGeom>
          <a:noFill/>
        </p:spPr>
        <p:txBody>
          <a:bodyPr wrap="square" rtlCol="0">
            <a:spAutoFit/>
          </a:bodyPr>
          <a:lstStyle/>
          <a:p>
            <a:pPr algn="ctr"/>
            <a:r>
              <a:rPr lang="en-AU" altLang="zh-CN" b="1" dirty="0">
                <a:solidFill>
                  <a:srgbClr val="FFC000"/>
                </a:solidFill>
                <a:latin typeface="Tw Cen MT" panose="020B0602020104020603" pitchFamily="34" charset="0"/>
                <a:ea typeface="Tahoma" panose="020B0604030504040204" pitchFamily="34" charset="0"/>
                <a:cs typeface="Tahoma" panose="020B0604030504040204" pitchFamily="34" charset="0"/>
              </a:rPr>
              <a:t>Fare and Tip Prediction</a:t>
            </a:r>
            <a:endParaRPr lang="en-US"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cxnSp>
        <p:nvCxnSpPr>
          <p:cNvPr id="59" name="Straight Connector 22">
            <a:extLst>
              <a:ext uri="{FF2B5EF4-FFF2-40B4-BE49-F238E27FC236}">
                <a16:creationId xmlns:a16="http://schemas.microsoft.com/office/drawing/2014/main" id="{C9B07D0F-2C84-2B40-A034-3E21DA7DF1F4}"/>
              </a:ext>
            </a:extLst>
          </p:cNvPr>
          <p:cNvCxnSpPr>
            <a:cxnSpLocks/>
          </p:cNvCxnSpPr>
          <p:nvPr/>
        </p:nvCxnSpPr>
        <p:spPr>
          <a:xfrm flipV="1">
            <a:off x="8383712" y="1744395"/>
            <a:ext cx="0" cy="77504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0" name="Straight Connector 67">
            <a:extLst>
              <a:ext uri="{FF2B5EF4-FFF2-40B4-BE49-F238E27FC236}">
                <a16:creationId xmlns:a16="http://schemas.microsoft.com/office/drawing/2014/main" id="{D7D76BAC-2431-EE43-A360-F789C2EEDB9D}"/>
              </a:ext>
            </a:extLst>
          </p:cNvPr>
          <p:cNvCxnSpPr>
            <a:cxnSpLocks/>
          </p:cNvCxnSpPr>
          <p:nvPr/>
        </p:nvCxnSpPr>
        <p:spPr>
          <a:xfrm>
            <a:off x="7578401" y="1635646"/>
            <a:ext cx="1536649"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61" name="TextBox 36">
            <a:extLst>
              <a:ext uri="{FF2B5EF4-FFF2-40B4-BE49-F238E27FC236}">
                <a16:creationId xmlns:a16="http://schemas.microsoft.com/office/drawing/2014/main" id="{B73E0F8D-9419-4F4D-9F22-31F4191376DD}"/>
              </a:ext>
            </a:extLst>
          </p:cNvPr>
          <p:cNvSpPr txBox="1"/>
          <p:nvPr/>
        </p:nvSpPr>
        <p:spPr>
          <a:xfrm>
            <a:off x="7423442" y="1216814"/>
            <a:ext cx="1846565" cy="369332"/>
          </a:xfrm>
          <a:prstGeom prst="rect">
            <a:avLst/>
          </a:prstGeom>
          <a:noFill/>
        </p:spPr>
        <p:txBody>
          <a:bodyPr wrap="square" rtlCol="0">
            <a:spAutoFit/>
          </a:bodyPr>
          <a:lstStyle/>
          <a:p>
            <a:pPr algn="ctr"/>
            <a:r>
              <a:rPr lang="en-US" b="1" dirty="0">
                <a:solidFill>
                  <a:srgbClr val="008F92"/>
                </a:solidFill>
                <a:latin typeface="Tw Cen MT" panose="020B0602020104020603" pitchFamily="34" charset="0"/>
                <a:ea typeface="Tahoma" panose="020B0604030504040204" pitchFamily="34" charset="0"/>
                <a:cs typeface="Tahoma" panose="020B0604030504040204" pitchFamily="34" charset="0"/>
              </a:rPr>
              <a:t>Reflection</a:t>
            </a:r>
          </a:p>
        </p:txBody>
      </p:sp>
    </p:spTree>
    <p:extLst>
      <p:ext uri="{BB962C8B-B14F-4D97-AF65-F5344CB8AC3E}">
        <p14:creationId xmlns:p14="http://schemas.microsoft.com/office/powerpoint/2010/main" val="22643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dissolve">
                                      <p:cBhvr>
                                        <p:cTn id="16" dur="500"/>
                                        <p:tgtEl>
                                          <p:spTgt spid="2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dissolve">
                                      <p:cBhvr>
                                        <p:cTn id="28" dur="500"/>
                                        <p:tgtEl>
                                          <p:spTgt spid="34"/>
                                        </p:tgtEl>
                                      </p:cBhvr>
                                    </p:animEffect>
                                  </p:childTnLst>
                                </p:cTn>
                              </p:par>
                              <p:par>
                                <p:cTn id="29" presetID="47"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anim calcmode="lin" valueType="num">
                                      <p:cBhvr>
                                        <p:cTn id="32" dur="500" fill="hold"/>
                                        <p:tgtEl>
                                          <p:spTgt spid="28"/>
                                        </p:tgtEl>
                                        <p:attrNameLst>
                                          <p:attrName>ppt_x</p:attrName>
                                        </p:attrNameLst>
                                      </p:cBhvr>
                                      <p:tavLst>
                                        <p:tav tm="0">
                                          <p:val>
                                            <p:strVal val="#ppt_x"/>
                                          </p:val>
                                        </p:tav>
                                        <p:tav tm="100000">
                                          <p:val>
                                            <p:strVal val="#ppt_x"/>
                                          </p:val>
                                        </p:tav>
                                      </p:tavLst>
                                    </p:anim>
                                    <p:anim calcmode="lin" valueType="num">
                                      <p:cBhvr>
                                        <p:cTn id="33" dur="500" fill="hold"/>
                                        <p:tgtEl>
                                          <p:spTgt spid="28"/>
                                        </p:tgtEl>
                                        <p:attrNameLst>
                                          <p:attrName>ppt_y</p:attrName>
                                        </p:attrNameLst>
                                      </p:cBhvr>
                                      <p:tavLst>
                                        <p:tav tm="0">
                                          <p:val>
                                            <p:strVal val="#ppt_y-.1"/>
                                          </p:val>
                                        </p:tav>
                                        <p:tav tm="100000">
                                          <p:val>
                                            <p:strVal val="#ppt_y"/>
                                          </p:val>
                                        </p:tav>
                                      </p:tavLst>
                                    </p:anim>
                                  </p:childTnLst>
                                </p:cTn>
                              </p:par>
                              <p:par>
                                <p:cTn id="34" presetID="22" presetClass="entr" presetSubtype="8"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left)">
                                      <p:cBhvr>
                                        <p:cTn id="36" dur="500"/>
                                        <p:tgtEl>
                                          <p:spTgt spid="38"/>
                                        </p:tgtEl>
                                      </p:cBhvr>
                                    </p:animEffect>
                                  </p:childTnLst>
                                </p:cTn>
                              </p:par>
                              <p:par>
                                <p:cTn id="37" presetID="22" presetClass="entr" presetSubtype="1"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up)">
                                      <p:cBhvr>
                                        <p:cTn id="39" dur="500"/>
                                        <p:tgtEl>
                                          <p:spTgt spid="37"/>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down)">
                                      <p:cBhvr>
                                        <p:cTn id="42" dur="500"/>
                                        <p:tgtEl>
                                          <p:spTgt spid="39"/>
                                        </p:tgtEl>
                                      </p:cBhvr>
                                    </p:animEffect>
                                  </p:childTnLst>
                                </p:cTn>
                              </p:par>
                              <p:par>
                                <p:cTn id="43" presetID="9" presetClass="entr" presetSubtype="0" fill="hold" grpId="1"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ssolve">
                                      <p:cBhvr>
                                        <p:cTn id="45" dur="500"/>
                                        <p:tgtEl>
                                          <p:spTgt spid="19"/>
                                        </p:tgtEl>
                                      </p:cBhvr>
                                    </p:animEffect>
                                  </p:childTnLst>
                                </p:cTn>
                              </p:par>
                              <p:par>
                                <p:cTn id="46" presetID="22" presetClass="entr" presetSubtype="4" fill="hold" nodeType="with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down)">
                                      <p:cBhvr>
                                        <p:cTn id="48" dur="500"/>
                                        <p:tgtEl>
                                          <p:spTgt spid="49"/>
                                        </p:tgtEl>
                                      </p:cBhvr>
                                    </p:animEffect>
                                  </p:childTnLst>
                                </p:cTn>
                              </p:par>
                              <p:par>
                                <p:cTn id="49" presetID="22" presetClass="entr" presetSubtype="8"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wipe(left)">
                                      <p:cBhvr>
                                        <p:cTn id="51" dur="500"/>
                                        <p:tgtEl>
                                          <p:spTgt spid="5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dissolve">
                                      <p:cBhvr>
                                        <p:cTn id="54" dur="500"/>
                                        <p:tgtEl>
                                          <p:spTgt spid="51"/>
                                        </p:tgtEl>
                                      </p:cBhvr>
                                    </p:animEffect>
                                  </p:childTnLst>
                                </p:cTn>
                              </p:par>
                              <p:par>
                                <p:cTn id="55" presetID="47"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anim calcmode="lin" valueType="num">
                                      <p:cBhvr>
                                        <p:cTn id="58" dur="500" fill="hold"/>
                                        <p:tgtEl>
                                          <p:spTgt spid="29"/>
                                        </p:tgtEl>
                                        <p:attrNameLst>
                                          <p:attrName>ppt_x</p:attrName>
                                        </p:attrNameLst>
                                      </p:cBhvr>
                                      <p:tavLst>
                                        <p:tav tm="0">
                                          <p:val>
                                            <p:strVal val="#ppt_x"/>
                                          </p:val>
                                        </p:tav>
                                        <p:tav tm="100000">
                                          <p:val>
                                            <p:strVal val="#ppt_x"/>
                                          </p:val>
                                        </p:tav>
                                      </p:tavLst>
                                    </p:anim>
                                    <p:anim calcmode="lin" valueType="num">
                                      <p:cBhvr>
                                        <p:cTn id="59" dur="500" fill="hold"/>
                                        <p:tgtEl>
                                          <p:spTgt spid="29"/>
                                        </p:tgtEl>
                                        <p:attrNameLst>
                                          <p:attrName>ppt_y</p:attrName>
                                        </p:attrNameLst>
                                      </p:cBhvr>
                                      <p:tavLst>
                                        <p:tav tm="0">
                                          <p:val>
                                            <p:strVal val="#ppt_y-.1"/>
                                          </p:val>
                                        </p:tav>
                                        <p:tav tm="100000">
                                          <p:val>
                                            <p:strVal val="#ppt_y"/>
                                          </p:val>
                                        </p:tav>
                                      </p:tavLst>
                                    </p:anim>
                                  </p:childTnLst>
                                </p:cTn>
                              </p:par>
                              <p:par>
                                <p:cTn id="60" presetID="22" presetClass="entr" presetSubtype="1"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up)">
                                      <p:cBhvr>
                                        <p:cTn id="62" dur="500"/>
                                        <p:tgtEl>
                                          <p:spTgt spid="40"/>
                                        </p:tgtEl>
                                      </p:cBhvr>
                                    </p:animEffect>
                                  </p:childTnLst>
                                </p:cTn>
                              </p:par>
                              <p:par>
                                <p:cTn id="63" presetID="22" presetClass="entr" presetSubtype="8"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500"/>
                                        <p:tgtEl>
                                          <p:spTgt spid="4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dissolve">
                                      <p:cBhvr>
                                        <p:cTn id="68" dur="500"/>
                                        <p:tgtEl>
                                          <p:spTgt spid="46"/>
                                        </p:tgtEl>
                                      </p:cBhvr>
                                    </p:animEffect>
                                  </p:childTnLst>
                                </p:cTn>
                              </p:par>
                              <p:par>
                                <p:cTn id="69" presetID="47"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anim calcmode="lin" valueType="num">
                                      <p:cBhvr>
                                        <p:cTn id="72" dur="500" fill="hold"/>
                                        <p:tgtEl>
                                          <p:spTgt spid="30"/>
                                        </p:tgtEl>
                                        <p:attrNameLst>
                                          <p:attrName>ppt_x</p:attrName>
                                        </p:attrNameLst>
                                      </p:cBhvr>
                                      <p:tavLst>
                                        <p:tav tm="0">
                                          <p:val>
                                            <p:strVal val="#ppt_x"/>
                                          </p:val>
                                        </p:tav>
                                        <p:tav tm="100000">
                                          <p:val>
                                            <p:strVal val="#ppt_x"/>
                                          </p:val>
                                        </p:tav>
                                      </p:tavLst>
                                    </p:anim>
                                    <p:anim calcmode="lin" valueType="num">
                                      <p:cBhvr>
                                        <p:cTn id="73" dur="500" fill="hold"/>
                                        <p:tgtEl>
                                          <p:spTgt spid="30"/>
                                        </p:tgtEl>
                                        <p:attrNameLst>
                                          <p:attrName>ppt_y</p:attrName>
                                        </p:attrNameLst>
                                      </p:cBhvr>
                                      <p:tavLst>
                                        <p:tav tm="0">
                                          <p:val>
                                            <p:strVal val="#ppt_y-.1"/>
                                          </p:val>
                                        </p:tav>
                                        <p:tav tm="100000">
                                          <p:val>
                                            <p:strVal val="#ppt_y"/>
                                          </p:val>
                                        </p:tav>
                                      </p:tavLst>
                                    </p:anim>
                                  </p:childTnLst>
                                </p:cTn>
                              </p:par>
                              <p:par>
                                <p:cTn id="74" presetID="22" presetClass="entr" presetSubtype="4" fill="hold"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wipe(down)">
                                      <p:cBhvr>
                                        <p:cTn id="76" dur="500"/>
                                        <p:tgtEl>
                                          <p:spTgt spid="52"/>
                                        </p:tgtEl>
                                      </p:cBhvr>
                                    </p:animEffect>
                                  </p:childTnLst>
                                </p:cTn>
                              </p:par>
                              <p:par>
                                <p:cTn id="77" presetID="22" presetClass="entr" presetSubtype="8" fill="hold" nodeType="with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wipe(left)">
                                      <p:cBhvr>
                                        <p:cTn id="79" dur="500"/>
                                        <p:tgtEl>
                                          <p:spTgt spid="5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dissolve">
                                      <p:cBhvr>
                                        <p:cTn id="82" dur="500"/>
                                        <p:tgtEl>
                                          <p:spTgt spid="54"/>
                                        </p:tgtEl>
                                      </p:cBhvr>
                                    </p:animEffect>
                                  </p:childTnLst>
                                </p:cTn>
                              </p:par>
                              <p:par>
                                <p:cTn id="83" presetID="47" presetClass="entr" presetSubtype="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500"/>
                                        <p:tgtEl>
                                          <p:spTgt spid="31"/>
                                        </p:tgtEl>
                                      </p:cBhvr>
                                    </p:animEffect>
                                    <p:anim calcmode="lin" valueType="num">
                                      <p:cBhvr>
                                        <p:cTn id="86" dur="500" fill="hold"/>
                                        <p:tgtEl>
                                          <p:spTgt spid="31"/>
                                        </p:tgtEl>
                                        <p:attrNameLst>
                                          <p:attrName>ppt_x</p:attrName>
                                        </p:attrNameLst>
                                      </p:cBhvr>
                                      <p:tavLst>
                                        <p:tav tm="0">
                                          <p:val>
                                            <p:strVal val="#ppt_x"/>
                                          </p:val>
                                        </p:tav>
                                        <p:tav tm="100000">
                                          <p:val>
                                            <p:strVal val="#ppt_x"/>
                                          </p:val>
                                        </p:tav>
                                      </p:tavLst>
                                    </p:anim>
                                    <p:anim calcmode="lin" valueType="num">
                                      <p:cBhvr>
                                        <p:cTn id="87" dur="500" fill="hold"/>
                                        <p:tgtEl>
                                          <p:spTgt spid="31"/>
                                        </p:tgtEl>
                                        <p:attrNameLst>
                                          <p:attrName>ppt_y</p:attrName>
                                        </p:attrNameLst>
                                      </p:cBhvr>
                                      <p:tavLst>
                                        <p:tav tm="0">
                                          <p:val>
                                            <p:strVal val="#ppt_y-.1"/>
                                          </p:val>
                                        </p:tav>
                                        <p:tav tm="100000">
                                          <p:val>
                                            <p:strVal val="#ppt_y"/>
                                          </p:val>
                                        </p:tav>
                                      </p:tavLst>
                                    </p:anim>
                                  </p:childTnLst>
                                </p:cTn>
                              </p:par>
                              <p:par>
                                <p:cTn id="88" presetID="22" presetClass="entr" presetSubtype="1" fill="hold" nodeType="with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wipe(up)">
                                      <p:cBhvr>
                                        <p:cTn id="90" dur="500"/>
                                        <p:tgtEl>
                                          <p:spTgt spid="42"/>
                                        </p:tgtEl>
                                      </p:cBhvr>
                                    </p:animEffect>
                                  </p:childTnLst>
                                </p:cTn>
                              </p:par>
                              <p:par>
                                <p:cTn id="91" presetID="22" presetClass="entr" presetSubtype="8" fill="hold" nodeType="with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wipe(left)">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dissolve">
                                      <p:cBhvr>
                                        <p:cTn id="96" dur="500"/>
                                        <p:tgtEl>
                                          <p:spTgt spid="47"/>
                                        </p:tgtEl>
                                      </p:cBhvr>
                                    </p:animEffect>
                                  </p:childTnLst>
                                </p:cTn>
                              </p:par>
                              <p:par>
                                <p:cTn id="97" presetID="47"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anim calcmode="lin" valueType="num">
                                      <p:cBhvr>
                                        <p:cTn id="100" dur="500" fill="hold"/>
                                        <p:tgtEl>
                                          <p:spTgt spid="32"/>
                                        </p:tgtEl>
                                        <p:attrNameLst>
                                          <p:attrName>ppt_x</p:attrName>
                                        </p:attrNameLst>
                                      </p:cBhvr>
                                      <p:tavLst>
                                        <p:tav tm="0">
                                          <p:val>
                                            <p:strVal val="#ppt_x"/>
                                          </p:val>
                                        </p:tav>
                                        <p:tav tm="100000">
                                          <p:val>
                                            <p:strVal val="#ppt_x"/>
                                          </p:val>
                                        </p:tav>
                                      </p:tavLst>
                                    </p:anim>
                                    <p:anim calcmode="lin" valueType="num">
                                      <p:cBhvr>
                                        <p:cTn id="101" dur="500" fill="hold"/>
                                        <p:tgtEl>
                                          <p:spTgt spid="32"/>
                                        </p:tgtEl>
                                        <p:attrNameLst>
                                          <p:attrName>ppt_y</p:attrName>
                                        </p:attrNameLst>
                                      </p:cBhvr>
                                      <p:tavLst>
                                        <p:tav tm="0">
                                          <p:val>
                                            <p:strVal val="#ppt_y-.1"/>
                                          </p:val>
                                        </p:tav>
                                        <p:tav tm="100000">
                                          <p:val>
                                            <p:strVal val="#ppt_y"/>
                                          </p:val>
                                        </p:tav>
                                      </p:tavLst>
                                    </p:anim>
                                  </p:childTnLst>
                                </p:cTn>
                              </p:par>
                              <p:par>
                                <p:cTn id="102" presetID="22" presetClass="entr" presetSubtype="4" fill="hold" nodeType="with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down)">
                                      <p:cBhvr>
                                        <p:cTn id="104" dur="500"/>
                                        <p:tgtEl>
                                          <p:spTgt spid="56"/>
                                        </p:tgtEl>
                                      </p:cBhvr>
                                    </p:animEffect>
                                  </p:childTnLst>
                                </p:cTn>
                              </p:par>
                              <p:par>
                                <p:cTn id="105" presetID="22" presetClass="entr" presetSubtype="8" fill="hold"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wipe(left)">
                                      <p:cBhvr>
                                        <p:cTn id="107" dur="500"/>
                                        <p:tgtEl>
                                          <p:spTgt spid="57"/>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dissolve">
                                      <p:cBhvr>
                                        <p:cTn id="110" dur="500"/>
                                        <p:tgtEl>
                                          <p:spTgt spid="58"/>
                                        </p:tgtEl>
                                      </p:cBhvr>
                                    </p:animEffect>
                                  </p:childTnLst>
                                </p:cTn>
                              </p:par>
                              <p:par>
                                <p:cTn id="111" presetID="47" presetClass="entr" presetSubtype="0" fill="hold" grpId="0" nodeType="withEffect">
                                  <p:stCondLst>
                                    <p:cond delay="0"/>
                                  </p:stCondLst>
                                  <p:childTnLst>
                                    <p:set>
                                      <p:cBhvr>
                                        <p:cTn id="112" dur="1" fill="hold">
                                          <p:stCondLst>
                                            <p:cond delay="0"/>
                                          </p:stCondLst>
                                        </p:cTn>
                                        <p:tgtEl>
                                          <p:spTgt spid="33"/>
                                        </p:tgtEl>
                                        <p:attrNameLst>
                                          <p:attrName>style.visibility</p:attrName>
                                        </p:attrNameLst>
                                      </p:cBhvr>
                                      <p:to>
                                        <p:strVal val="visible"/>
                                      </p:to>
                                    </p:set>
                                    <p:animEffect transition="in" filter="fade">
                                      <p:cBhvr>
                                        <p:cTn id="113" dur="500"/>
                                        <p:tgtEl>
                                          <p:spTgt spid="33"/>
                                        </p:tgtEl>
                                      </p:cBhvr>
                                    </p:animEffect>
                                    <p:anim calcmode="lin" valueType="num">
                                      <p:cBhvr>
                                        <p:cTn id="114" dur="500" fill="hold"/>
                                        <p:tgtEl>
                                          <p:spTgt spid="33"/>
                                        </p:tgtEl>
                                        <p:attrNameLst>
                                          <p:attrName>ppt_x</p:attrName>
                                        </p:attrNameLst>
                                      </p:cBhvr>
                                      <p:tavLst>
                                        <p:tav tm="0">
                                          <p:val>
                                            <p:strVal val="#ppt_x"/>
                                          </p:val>
                                        </p:tav>
                                        <p:tav tm="100000">
                                          <p:val>
                                            <p:strVal val="#ppt_x"/>
                                          </p:val>
                                        </p:tav>
                                      </p:tavLst>
                                    </p:anim>
                                    <p:anim calcmode="lin" valueType="num">
                                      <p:cBhvr>
                                        <p:cTn id="115" dur="500" fill="hold"/>
                                        <p:tgtEl>
                                          <p:spTgt spid="33"/>
                                        </p:tgtEl>
                                        <p:attrNameLst>
                                          <p:attrName>ppt_y</p:attrName>
                                        </p:attrNameLst>
                                      </p:cBhvr>
                                      <p:tavLst>
                                        <p:tav tm="0">
                                          <p:val>
                                            <p:strVal val="#ppt_y-.1"/>
                                          </p:val>
                                        </p:tav>
                                        <p:tav tm="100000">
                                          <p:val>
                                            <p:strVal val="#ppt_y"/>
                                          </p:val>
                                        </p:tav>
                                      </p:tavLst>
                                    </p:anim>
                                  </p:childTnLst>
                                </p:cTn>
                              </p:par>
                              <p:par>
                                <p:cTn id="116" presetID="22" presetClass="entr" presetSubtype="1" fill="hold" nodeType="withEffect">
                                  <p:stCondLst>
                                    <p:cond delay="0"/>
                                  </p:stCondLst>
                                  <p:childTnLst>
                                    <p:set>
                                      <p:cBhvr>
                                        <p:cTn id="117" dur="1" fill="hold">
                                          <p:stCondLst>
                                            <p:cond delay="0"/>
                                          </p:stCondLst>
                                        </p:cTn>
                                        <p:tgtEl>
                                          <p:spTgt spid="44"/>
                                        </p:tgtEl>
                                        <p:attrNameLst>
                                          <p:attrName>style.visibility</p:attrName>
                                        </p:attrNameLst>
                                      </p:cBhvr>
                                      <p:to>
                                        <p:strVal val="visible"/>
                                      </p:to>
                                    </p:set>
                                    <p:animEffect transition="in" filter="wipe(up)">
                                      <p:cBhvr>
                                        <p:cTn id="118" dur="500"/>
                                        <p:tgtEl>
                                          <p:spTgt spid="44"/>
                                        </p:tgtEl>
                                      </p:cBhvr>
                                    </p:animEffect>
                                  </p:childTnLst>
                                </p:cTn>
                              </p:par>
                              <p:par>
                                <p:cTn id="119" presetID="22" presetClass="entr" presetSubtype="8" fill="hold"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wipe(left)">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8"/>
                                        </p:tgtEl>
                                        <p:attrNameLst>
                                          <p:attrName>style.visibility</p:attrName>
                                        </p:attrNameLst>
                                      </p:cBhvr>
                                      <p:to>
                                        <p:strVal val="visible"/>
                                      </p:to>
                                    </p:set>
                                    <p:animEffect transition="in" filter="dissolve">
                                      <p:cBhvr>
                                        <p:cTn id="124" dur="500"/>
                                        <p:tgtEl>
                                          <p:spTgt spid="48"/>
                                        </p:tgtEl>
                                      </p:cBhvr>
                                    </p:animEffect>
                                  </p:childTnLst>
                                </p:cTn>
                              </p:par>
                              <p:par>
                                <p:cTn id="125" presetID="47" presetClass="entr" presetSubtype="0" fill="hold" grpId="0" nodeType="with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fade">
                                      <p:cBhvr>
                                        <p:cTn id="127" dur="500"/>
                                        <p:tgtEl>
                                          <p:spTgt spid="36"/>
                                        </p:tgtEl>
                                      </p:cBhvr>
                                    </p:animEffect>
                                    <p:anim calcmode="lin" valueType="num">
                                      <p:cBhvr>
                                        <p:cTn id="128" dur="500" fill="hold"/>
                                        <p:tgtEl>
                                          <p:spTgt spid="36"/>
                                        </p:tgtEl>
                                        <p:attrNameLst>
                                          <p:attrName>ppt_x</p:attrName>
                                        </p:attrNameLst>
                                      </p:cBhvr>
                                      <p:tavLst>
                                        <p:tav tm="0">
                                          <p:val>
                                            <p:strVal val="#ppt_x"/>
                                          </p:val>
                                        </p:tav>
                                        <p:tav tm="100000">
                                          <p:val>
                                            <p:strVal val="#ppt_x"/>
                                          </p:val>
                                        </p:tav>
                                      </p:tavLst>
                                    </p:anim>
                                    <p:anim calcmode="lin" valueType="num">
                                      <p:cBhvr>
                                        <p:cTn id="129" dur="500" fill="hold"/>
                                        <p:tgtEl>
                                          <p:spTgt spid="36"/>
                                        </p:tgtEl>
                                        <p:attrNameLst>
                                          <p:attrName>ppt_y</p:attrName>
                                        </p:attrNameLst>
                                      </p:cBhvr>
                                      <p:tavLst>
                                        <p:tav tm="0">
                                          <p:val>
                                            <p:strVal val="#ppt_y-.1"/>
                                          </p:val>
                                        </p:tav>
                                        <p:tav tm="100000">
                                          <p:val>
                                            <p:strVal val="#ppt_y"/>
                                          </p:val>
                                        </p:tav>
                                      </p:tavLst>
                                    </p:anim>
                                  </p:childTnLst>
                                </p:cTn>
                              </p:par>
                              <p:par>
                                <p:cTn id="130" presetID="22" presetClass="entr" presetSubtype="4" fill="hold" nodeType="withEffect">
                                  <p:stCondLst>
                                    <p:cond delay="0"/>
                                  </p:stCondLst>
                                  <p:childTnLst>
                                    <p:set>
                                      <p:cBhvr>
                                        <p:cTn id="131" dur="1" fill="hold">
                                          <p:stCondLst>
                                            <p:cond delay="0"/>
                                          </p:stCondLst>
                                        </p:cTn>
                                        <p:tgtEl>
                                          <p:spTgt spid="59"/>
                                        </p:tgtEl>
                                        <p:attrNameLst>
                                          <p:attrName>style.visibility</p:attrName>
                                        </p:attrNameLst>
                                      </p:cBhvr>
                                      <p:to>
                                        <p:strVal val="visible"/>
                                      </p:to>
                                    </p:set>
                                    <p:animEffect transition="in" filter="wipe(down)">
                                      <p:cBhvr>
                                        <p:cTn id="132" dur="500"/>
                                        <p:tgtEl>
                                          <p:spTgt spid="59"/>
                                        </p:tgtEl>
                                      </p:cBhvr>
                                    </p:animEffect>
                                  </p:childTnLst>
                                </p:cTn>
                              </p:par>
                              <p:par>
                                <p:cTn id="133" presetID="22" presetClass="entr" presetSubtype="8" fill="hold" nodeType="withEffect">
                                  <p:stCondLst>
                                    <p:cond delay="0"/>
                                  </p:stCondLst>
                                  <p:childTnLst>
                                    <p:set>
                                      <p:cBhvr>
                                        <p:cTn id="134" dur="1" fill="hold">
                                          <p:stCondLst>
                                            <p:cond delay="0"/>
                                          </p:stCondLst>
                                        </p:cTn>
                                        <p:tgtEl>
                                          <p:spTgt spid="60"/>
                                        </p:tgtEl>
                                        <p:attrNameLst>
                                          <p:attrName>style.visibility</p:attrName>
                                        </p:attrNameLst>
                                      </p:cBhvr>
                                      <p:to>
                                        <p:strVal val="visible"/>
                                      </p:to>
                                    </p:set>
                                    <p:animEffect transition="in" filter="wipe(left)">
                                      <p:cBhvr>
                                        <p:cTn id="135" dur="500"/>
                                        <p:tgtEl>
                                          <p:spTgt spid="6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1"/>
                                        </p:tgtEl>
                                        <p:attrNameLst>
                                          <p:attrName>style.visibility</p:attrName>
                                        </p:attrNameLst>
                                      </p:cBhvr>
                                      <p:to>
                                        <p:strVal val="visible"/>
                                      </p:to>
                                    </p:set>
                                    <p:animEffect transition="in" filter="dissolve">
                                      <p:cBhvr>
                                        <p:cTn id="13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9" grpId="1"/>
      <p:bldP spid="20" grpId="0" animBg="1"/>
      <p:bldP spid="21" grpId="0" animBg="1"/>
      <p:bldP spid="22" grpId="0" animBg="1"/>
      <p:bldP spid="23" grpId="0" animBg="1"/>
      <p:bldP spid="24" grpId="0" animBg="1"/>
      <p:bldP spid="28" grpId="0"/>
      <p:bldP spid="29" grpId="0"/>
      <p:bldP spid="30" grpId="0"/>
      <p:bldP spid="31" grpId="0"/>
      <p:bldP spid="32" grpId="0"/>
      <p:bldP spid="33" grpId="0"/>
      <p:bldP spid="34" grpId="0" animBg="1"/>
      <p:bldP spid="36" grpId="0"/>
      <p:bldP spid="39" grpId="0"/>
      <p:bldP spid="46" grpId="0"/>
      <p:bldP spid="47" grpId="0"/>
      <p:bldP spid="48" grpId="0"/>
      <p:bldP spid="51" grpId="0"/>
      <p:bldP spid="54" grpId="0"/>
      <p:bldP spid="58" grpId="0"/>
      <p:bldP spid="6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1A9CDC4-4311-46B7-8F4B-D08ECF82FCD3}"/>
              </a:ext>
            </a:extLst>
          </p:cNvPr>
          <p:cNvGrpSpPr/>
          <p:nvPr/>
        </p:nvGrpSpPr>
        <p:grpSpPr>
          <a:xfrm>
            <a:off x="5358161" y="2688858"/>
            <a:ext cx="2569029" cy="1285875"/>
            <a:chOff x="4378552" y="4136926"/>
            <a:chExt cx="3425372" cy="1714499"/>
          </a:xfrm>
        </p:grpSpPr>
        <p:sp>
          <p:nvSpPr>
            <p:cNvPr id="11" name="Freeform: Shape 10">
              <a:extLst>
                <a:ext uri="{FF2B5EF4-FFF2-40B4-BE49-F238E27FC236}">
                  <a16:creationId xmlns:a16="http://schemas.microsoft.com/office/drawing/2014/main" id="{48C5CC09-2C29-4FA5-BFF9-78DF30064B59}"/>
                </a:ext>
              </a:extLst>
            </p:cNvPr>
            <p:cNvSpPr/>
            <p:nvPr/>
          </p:nvSpPr>
          <p:spPr>
            <a:xfrm flipV="1">
              <a:off x="4378552" y="4136926"/>
              <a:ext cx="3425372" cy="1714499"/>
            </a:xfrm>
            <a:custGeom>
              <a:avLst/>
              <a:gdLst>
                <a:gd name="connsiteX0" fmla="*/ 1712686 w 3425372"/>
                <a:gd name="connsiteY0" fmla="*/ 0 h 1714499"/>
                <a:gd name="connsiteX1" fmla="*/ 3425372 w 3425372"/>
                <a:gd name="connsiteY1" fmla="*/ 1712686 h 1714499"/>
                <a:gd name="connsiteX2" fmla="*/ 3425281 w 3425372"/>
                <a:gd name="connsiteY2" fmla="*/ 1714499 h 1714499"/>
                <a:gd name="connsiteX3" fmla="*/ 92 w 3425372"/>
                <a:gd name="connsiteY3" fmla="*/ 1714499 h 1714499"/>
                <a:gd name="connsiteX4" fmla="*/ 0 w 3425372"/>
                <a:gd name="connsiteY4" fmla="*/ 1712686 h 1714499"/>
                <a:gd name="connsiteX5" fmla="*/ 1712686 w 3425372"/>
                <a:gd name="connsiteY5" fmla="*/ 0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372" h="1714499">
                  <a:moveTo>
                    <a:pt x="1712686" y="0"/>
                  </a:moveTo>
                  <a:cubicBezTo>
                    <a:pt x="2658576" y="0"/>
                    <a:pt x="3425372" y="766796"/>
                    <a:pt x="3425372" y="1712686"/>
                  </a:cubicBezTo>
                  <a:lnTo>
                    <a:pt x="3425281" y="1714499"/>
                  </a:lnTo>
                  <a:lnTo>
                    <a:pt x="92" y="1714499"/>
                  </a:lnTo>
                  <a:lnTo>
                    <a:pt x="0" y="1712686"/>
                  </a:lnTo>
                  <a:cubicBezTo>
                    <a:pt x="0" y="766796"/>
                    <a:pt x="766796" y="0"/>
                    <a:pt x="1712686" y="0"/>
                  </a:cubicBezTo>
                  <a:close/>
                </a:path>
              </a:pathLst>
            </a:custGeom>
            <a:solidFill>
              <a:srgbClr val="F2A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TextBox 13">
              <a:extLst>
                <a:ext uri="{FF2B5EF4-FFF2-40B4-BE49-F238E27FC236}">
                  <a16:creationId xmlns:a16="http://schemas.microsoft.com/office/drawing/2014/main" id="{DE65FE1E-6EA7-4F55-8A4D-DDF0B7D1446A}"/>
                </a:ext>
              </a:extLst>
            </p:cNvPr>
            <p:cNvSpPr txBox="1"/>
            <p:nvPr/>
          </p:nvSpPr>
          <p:spPr>
            <a:xfrm>
              <a:off x="4795093" y="4296549"/>
              <a:ext cx="2592288" cy="697626"/>
            </a:xfrm>
            <a:prstGeom prst="rect">
              <a:avLst/>
            </a:prstGeom>
            <a:noFill/>
          </p:spPr>
          <p:txBody>
            <a:bodyPr wrap="square" rtlCol="0">
              <a:spAutoFit/>
            </a:bodyPr>
            <a:lstStyle/>
            <a:p>
              <a:pPr algn="ctr"/>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Location</a:t>
              </a:r>
            </a:p>
          </p:txBody>
        </p:sp>
      </p:grpSp>
      <p:grpSp>
        <p:nvGrpSpPr>
          <p:cNvPr id="16" name="Group 15">
            <a:extLst>
              <a:ext uri="{FF2B5EF4-FFF2-40B4-BE49-F238E27FC236}">
                <a16:creationId xmlns:a16="http://schemas.microsoft.com/office/drawing/2014/main" id="{35A16B65-940A-4185-90B0-DDD71F47C9E7}"/>
              </a:ext>
            </a:extLst>
          </p:cNvPr>
          <p:cNvGrpSpPr/>
          <p:nvPr/>
        </p:nvGrpSpPr>
        <p:grpSpPr>
          <a:xfrm>
            <a:off x="1050236" y="1285876"/>
            <a:ext cx="2569029" cy="1285874"/>
            <a:chOff x="610185" y="2422427"/>
            <a:chExt cx="3425372" cy="1714499"/>
          </a:xfrm>
        </p:grpSpPr>
        <p:sp>
          <p:nvSpPr>
            <p:cNvPr id="10" name="Freeform: Shape 9">
              <a:extLst>
                <a:ext uri="{FF2B5EF4-FFF2-40B4-BE49-F238E27FC236}">
                  <a16:creationId xmlns:a16="http://schemas.microsoft.com/office/drawing/2014/main" id="{397F9143-1561-43B1-BC97-3197EF1114ED}"/>
                </a:ext>
              </a:extLst>
            </p:cNvPr>
            <p:cNvSpPr/>
            <p:nvPr/>
          </p:nvSpPr>
          <p:spPr>
            <a:xfrm>
              <a:off x="610185" y="2422427"/>
              <a:ext cx="3425372" cy="1714499"/>
            </a:xfrm>
            <a:custGeom>
              <a:avLst/>
              <a:gdLst>
                <a:gd name="connsiteX0" fmla="*/ 1712686 w 3425372"/>
                <a:gd name="connsiteY0" fmla="*/ 0 h 1714499"/>
                <a:gd name="connsiteX1" fmla="*/ 3425372 w 3425372"/>
                <a:gd name="connsiteY1" fmla="*/ 1712686 h 1714499"/>
                <a:gd name="connsiteX2" fmla="*/ 3425281 w 3425372"/>
                <a:gd name="connsiteY2" fmla="*/ 1714499 h 1714499"/>
                <a:gd name="connsiteX3" fmla="*/ 92 w 3425372"/>
                <a:gd name="connsiteY3" fmla="*/ 1714499 h 1714499"/>
                <a:gd name="connsiteX4" fmla="*/ 0 w 3425372"/>
                <a:gd name="connsiteY4" fmla="*/ 1712686 h 1714499"/>
                <a:gd name="connsiteX5" fmla="*/ 1712686 w 3425372"/>
                <a:gd name="connsiteY5" fmla="*/ 0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372" h="1714499">
                  <a:moveTo>
                    <a:pt x="1712686" y="0"/>
                  </a:moveTo>
                  <a:cubicBezTo>
                    <a:pt x="2658576" y="0"/>
                    <a:pt x="3425372" y="766796"/>
                    <a:pt x="3425372" y="1712686"/>
                  </a:cubicBezTo>
                  <a:lnTo>
                    <a:pt x="3425281" y="1714499"/>
                  </a:lnTo>
                  <a:lnTo>
                    <a:pt x="92" y="1714499"/>
                  </a:lnTo>
                  <a:lnTo>
                    <a:pt x="0" y="1712686"/>
                  </a:lnTo>
                  <a:cubicBezTo>
                    <a:pt x="0" y="766796"/>
                    <a:pt x="766796" y="0"/>
                    <a:pt x="1712686" y="0"/>
                  </a:cubicBezTo>
                  <a:close/>
                </a:path>
              </a:pathLst>
            </a:custGeom>
            <a:solidFill>
              <a:srgbClr val="10A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a:extLst>
                <a:ext uri="{FF2B5EF4-FFF2-40B4-BE49-F238E27FC236}">
                  <a16:creationId xmlns:a16="http://schemas.microsoft.com/office/drawing/2014/main" id="{98E803E1-0323-43A7-8E65-75DA8C8CE8F7}"/>
                </a:ext>
              </a:extLst>
            </p:cNvPr>
            <p:cNvSpPr txBox="1"/>
            <p:nvPr/>
          </p:nvSpPr>
          <p:spPr>
            <a:xfrm>
              <a:off x="1387516" y="2700623"/>
              <a:ext cx="1870711" cy="779700"/>
            </a:xfrm>
            <a:prstGeom prst="rect">
              <a:avLst/>
            </a:prstGeom>
            <a:noFill/>
          </p:spPr>
          <p:txBody>
            <a:bodyPr wrap="square" rtlCol="0">
              <a:spAutoFit/>
            </a:bodyPr>
            <a:lstStyle/>
            <a:p>
              <a:pPr algn="ctr"/>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Time</a:t>
              </a:r>
            </a:p>
          </p:txBody>
        </p:sp>
      </p:grpSp>
      <p:sp>
        <p:nvSpPr>
          <p:cNvPr id="29" name="TextBox 28">
            <a:extLst>
              <a:ext uri="{FF2B5EF4-FFF2-40B4-BE49-F238E27FC236}">
                <a16:creationId xmlns:a16="http://schemas.microsoft.com/office/drawing/2014/main" id="{8BF0CD2E-F13C-4A9C-81A4-F1F15B3B4203}"/>
              </a:ext>
            </a:extLst>
          </p:cNvPr>
          <p:cNvSpPr txBox="1"/>
          <p:nvPr/>
        </p:nvSpPr>
        <p:spPr>
          <a:xfrm>
            <a:off x="883659" y="2870131"/>
            <a:ext cx="2902182" cy="923330"/>
          </a:xfrm>
          <a:prstGeom prst="rect">
            <a:avLst/>
          </a:prstGeom>
          <a:noFill/>
        </p:spPr>
        <p:txBody>
          <a:bodyPr wrap="square" rtlCol="0">
            <a:spAutoFit/>
          </a:bodyPr>
          <a:lstStyle/>
          <a:p>
            <a:pPr marL="285750" indent="-285750" algn="ctr">
              <a:buFont typeface="Arial" panose="020B0604020202020204" pitchFamily="34" charset="0"/>
              <a:buChar char="•"/>
            </a:pPr>
            <a:r>
              <a:rPr lang="en-US" b="1" dirty="0">
                <a:solidFill>
                  <a:schemeClr val="bg1">
                    <a:lumMod val="65000"/>
                  </a:schemeClr>
                </a:solidFill>
                <a:latin typeface="Tw Cen MT" panose="020B0602020104020603" pitchFamily="34" charset="0"/>
              </a:rPr>
              <a:t>Weekday vs Weekend</a:t>
            </a:r>
          </a:p>
          <a:p>
            <a:pPr marL="285750" indent="-285750" algn="ctr">
              <a:buFont typeface="Arial" panose="020B0604020202020204" pitchFamily="34" charset="0"/>
              <a:buChar char="•"/>
            </a:pPr>
            <a:r>
              <a:rPr lang="en-US" b="1" dirty="0">
                <a:solidFill>
                  <a:schemeClr val="bg1">
                    <a:lumMod val="65000"/>
                  </a:schemeClr>
                </a:solidFill>
                <a:latin typeface="Tw Cen MT" panose="020B0602020104020603" pitchFamily="34" charset="0"/>
              </a:rPr>
              <a:t>Day Shift vs Night Shift</a:t>
            </a:r>
          </a:p>
          <a:p>
            <a:pPr marL="285750" indent="-285750" algn="ctr">
              <a:buFont typeface="Arial" panose="020B0604020202020204" pitchFamily="34" charset="0"/>
              <a:buChar char="•"/>
            </a:pPr>
            <a:r>
              <a:rPr lang="en-US" b="1" dirty="0">
                <a:solidFill>
                  <a:schemeClr val="bg1">
                    <a:lumMod val="65000"/>
                  </a:schemeClr>
                </a:solidFill>
                <a:latin typeface="Tw Cen MT" panose="020B0602020104020603" pitchFamily="34" charset="0"/>
              </a:rPr>
              <a:t>Hours of the day</a:t>
            </a:r>
          </a:p>
        </p:txBody>
      </p:sp>
      <p:sp>
        <p:nvSpPr>
          <p:cNvPr id="33" name="TextBox 32">
            <a:extLst>
              <a:ext uri="{FF2B5EF4-FFF2-40B4-BE49-F238E27FC236}">
                <a16:creationId xmlns:a16="http://schemas.microsoft.com/office/drawing/2014/main" id="{E23244B2-9A40-4831-8CEF-9F5595F28E0C}"/>
              </a:ext>
            </a:extLst>
          </p:cNvPr>
          <p:cNvSpPr txBox="1"/>
          <p:nvPr/>
        </p:nvSpPr>
        <p:spPr>
          <a:xfrm>
            <a:off x="4572000" y="1819497"/>
            <a:ext cx="3888432" cy="1200329"/>
          </a:xfrm>
          <a:prstGeom prst="rect">
            <a:avLst/>
          </a:prstGeom>
          <a:noFill/>
        </p:spPr>
        <p:txBody>
          <a:bodyPr wrap="square" rtlCol="0">
            <a:spAutoFit/>
          </a:bodyPr>
          <a:lstStyle/>
          <a:p>
            <a:pPr marL="285750" indent="-285750" algn="ctr">
              <a:buFont typeface="Arial" panose="020B0604020202020204" pitchFamily="34" charset="0"/>
              <a:buChar char="•"/>
            </a:pPr>
            <a:r>
              <a:rPr lang="en-US" b="1" dirty="0">
                <a:solidFill>
                  <a:schemeClr val="bg1">
                    <a:lumMod val="65000"/>
                  </a:schemeClr>
                </a:solidFill>
                <a:latin typeface="Tw Cen MT" panose="020B0602020104020603" pitchFamily="34" charset="0"/>
              </a:rPr>
              <a:t>Midtown &amp; Lower Manhattan</a:t>
            </a:r>
          </a:p>
          <a:p>
            <a:pPr marL="285750" indent="-285750" algn="ctr">
              <a:buFont typeface="Arial" panose="020B0604020202020204" pitchFamily="34" charset="0"/>
              <a:buChar char="•"/>
            </a:pPr>
            <a:r>
              <a:rPr lang="en-US" b="1" dirty="0">
                <a:solidFill>
                  <a:schemeClr val="bg1">
                    <a:lumMod val="65000"/>
                  </a:schemeClr>
                </a:solidFill>
                <a:latin typeface="Tw Cen MT" panose="020B0602020104020603" pitchFamily="34" charset="0"/>
              </a:rPr>
              <a:t>LaGuardia Airport</a:t>
            </a:r>
          </a:p>
          <a:p>
            <a:pPr marL="285750" indent="-285750" algn="ctr">
              <a:buFont typeface="Arial" panose="020B0604020202020204" pitchFamily="34" charset="0"/>
              <a:buChar char="•"/>
            </a:pPr>
            <a:endParaRPr lang="en-US" b="1" dirty="0">
              <a:solidFill>
                <a:schemeClr val="bg1">
                  <a:lumMod val="65000"/>
                </a:schemeClr>
              </a:solidFill>
              <a:latin typeface="Tw Cen MT" panose="020B0602020104020603" pitchFamily="34" charset="0"/>
            </a:endParaRPr>
          </a:p>
          <a:p>
            <a:pPr algn="ctr"/>
            <a:endParaRPr lang="en-US" b="1" dirty="0">
              <a:solidFill>
                <a:schemeClr val="bg1">
                  <a:lumMod val="65000"/>
                </a:schemeClr>
              </a:solidFill>
              <a:latin typeface="Tw Cen MT" panose="020B0602020104020603" pitchFamily="34" charset="0"/>
            </a:endParaRPr>
          </a:p>
        </p:txBody>
      </p:sp>
      <p:pic>
        <p:nvPicPr>
          <p:cNvPr id="3" name="图片 2">
            <a:extLst>
              <a:ext uri="{FF2B5EF4-FFF2-40B4-BE49-F238E27FC236}">
                <a16:creationId xmlns:a16="http://schemas.microsoft.com/office/drawing/2014/main" id="{2B237E56-172F-F44D-BBAA-D523B2FBCFC2}"/>
              </a:ext>
            </a:extLst>
          </p:cNvPr>
          <p:cNvPicPr>
            <a:picLocks noChangeAspect="1"/>
          </p:cNvPicPr>
          <p:nvPr/>
        </p:nvPicPr>
        <p:blipFill>
          <a:blip r:embed="rId3"/>
          <a:stretch>
            <a:fillRect/>
          </a:stretch>
        </p:blipFill>
        <p:spPr>
          <a:xfrm>
            <a:off x="48751" y="111015"/>
            <a:ext cx="2286000" cy="520700"/>
          </a:xfrm>
          <a:prstGeom prst="rect">
            <a:avLst/>
          </a:prstGeom>
        </p:spPr>
      </p:pic>
      <p:grpSp>
        <p:nvGrpSpPr>
          <p:cNvPr id="18" name="Group 17">
            <a:extLst>
              <a:ext uri="{FF2B5EF4-FFF2-40B4-BE49-F238E27FC236}">
                <a16:creationId xmlns:a16="http://schemas.microsoft.com/office/drawing/2014/main" id="{ADDDFE25-24A4-F74A-BD28-4EC12AF830A8}"/>
              </a:ext>
            </a:extLst>
          </p:cNvPr>
          <p:cNvGrpSpPr/>
          <p:nvPr/>
        </p:nvGrpSpPr>
        <p:grpSpPr>
          <a:xfrm>
            <a:off x="1190937" y="45385"/>
            <a:ext cx="6762040" cy="756731"/>
            <a:chOff x="1587915" y="60513"/>
            <a:chExt cx="9016054" cy="1008975"/>
          </a:xfrm>
        </p:grpSpPr>
        <p:sp>
          <p:nvSpPr>
            <p:cNvPr id="19" name="TextBox 18">
              <a:extLst>
                <a:ext uri="{FF2B5EF4-FFF2-40B4-BE49-F238E27FC236}">
                  <a16:creationId xmlns:a16="http://schemas.microsoft.com/office/drawing/2014/main" id="{EB3155D6-301F-A841-B4DD-4F9EFE9EDE78}"/>
                </a:ext>
              </a:extLst>
            </p:cNvPr>
            <p:cNvSpPr txBox="1"/>
            <p:nvPr/>
          </p:nvSpPr>
          <p:spPr>
            <a:xfrm>
              <a:off x="1587915" y="60513"/>
              <a:ext cx="9016054" cy="738664"/>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How to maximize 10 taxi earnings</a:t>
              </a:r>
            </a:p>
          </p:txBody>
        </p:sp>
        <p:grpSp>
          <p:nvGrpSpPr>
            <p:cNvPr id="21" name="Group 20">
              <a:extLst>
                <a:ext uri="{FF2B5EF4-FFF2-40B4-BE49-F238E27FC236}">
                  <a16:creationId xmlns:a16="http://schemas.microsoft.com/office/drawing/2014/main" id="{B0101A10-C20A-4B42-ADE9-18CCE6D4CC85}"/>
                </a:ext>
              </a:extLst>
            </p:cNvPr>
            <p:cNvGrpSpPr/>
            <p:nvPr/>
          </p:nvGrpSpPr>
          <p:grpSpPr>
            <a:xfrm>
              <a:off x="5378756" y="878988"/>
              <a:ext cx="1434489" cy="190500"/>
              <a:chOff x="4679586" y="878988"/>
              <a:chExt cx="1434489" cy="190500"/>
            </a:xfrm>
          </p:grpSpPr>
          <p:sp>
            <p:nvSpPr>
              <p:cNvPr id="22" name="Oval 5">
                <a:extLst>
                  <a:ext uri="{FF2B5EF4-FFF2-40B4-BE49-F238E27FC236}">
                    <a16:creationId xmlns:a16="http://schemas.microsoft.com/office/drawing/2014/main" id="{7A550C7A-EA3D-4949-9BA3-5449AC41A74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6">
                <a:extLst>
                  <a:ext uri="{FF2B5EF4-FFF2-40B4-BE49-F238E27FC236}">
                    <a16:creationId xmlns:a16="http://schemas.microsoft.com/office/drawing/2014/main" id="{764FBFDB-F621-9046-BFE7-59C73B1F0C59}"/>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7">
                <a:extLst>
                  <a:ext uri="{FF2B5EF4-FFF2-40B4-BE49-F238E27FC236}">
                    <a16:creationId xmlns:a16="http://schemas.microsoft.com/office/drawing/2014/main" id="{137074F6-1190-8D4D-9473-CC5AFEC61FF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Oval 8">
                <a:extLst>
                  <a:ext uri="{FF2B5EF4-FFF2-40B4-BE49-F238E27FC236}">
                    <a16:creationId xmlns:a16="http://schemas.microsoft.com/office/drawing/2014/main" id="{07F41C15-C60B-874F-9591-B470BA437CDB}"/>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9">
                <a:extLst>
                  <a:ext uri="{FF2B5EF4-FFF2-40B4-BE49-F238E27FC236}">
                    <a16:creationId xmlns:a16="http://schemas.microsoft.com/office/drawing/2014/main" id="{04B280D9-4AEB-A44D-BA3E-421AB2210CAC}"/>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5162193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p:tgtEl>
                                          <p:spTgt spid="29"/>
                                        </p:tgtEl>
                                        <p:attrNameLst>
                                          <p:attrName>ppt_y</p:attrName>
                                        </p:attrNameLst>
                                      </p:cBhvr>
                                      <p:tavLst>
                                        <p:tav tm="0">
                                          <p:val>
                                            <p:strVal val="#ppt_y+#ppt_h*1.125000"/>
                                          </p:val>
                                        </p:tav>
                                        <p:tav tm="100000">
                                          <p:val>
                                            <p:strVal val="#ppt_y"/>
                                          </p:val>
                                        </p:tav>
                                      </p:tavLst>
                                    </p:anim>
                                    <p:animEffect transition="in" filter="wipe(up)">
                                      <p:cBhvr>
                                        <p:cTn id="12" dur="500"/>
                                        <p:tgtEl>
                                          <p:spTgt spid="29"/>
                                        </p:tgtEl>
                                      </p:cBhvr>
                                    </p:animEffect>
                                  </p:childTnLst>
                                </p:cTn>
                              </p:par>
                            </p:childTnLst>
                          </p:cTn>
                        </p:par>
                        <p:par>
                          <p:cTn id="13" fill="hold">
                            <p:stCondLst>
                              <p:cond delay="750"/>
                            </p:stCondLst>
                            <p:childTnLst>
                              <p:par>
                                <p:cTn id="14" presetID="2" presetClass="entr" presetSubtype="1" decel="10000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750" fill="hold"/>
                                        <p:tgtEl>
                                          <p:spTgt spid="17"/>
                                        </p:tgtEl>
                                        <p:attrNameLst>
                                          <p:attrName>ppt_x</p:attrName>
                                        </p:attrNameLst>
                                      </p:cBhvr>
                                      <p:tavLst>
                                        <p:tav tm="0">
                                          <p:val>
                                            <p:strVal val="#ppt_x"/>
                                          </p:val>
                                        </p:tav>
                                        <p:tav tm="100000">
                                          <p:val>
                                            <p:strVal val="#ppt_x"/>
                                          </p:val>
                                        </p:tav>
                                      </p:tavLst>
                                    </p:anim>
                                    <p:anim calcmode="lin" valueType="num">
                                      <p:cBhvr additive="base">
                                        <p:cTn id="17" dur="750" fill="hold"/>
                                        <p:tgtEl>
                                          <p:spTgt spid="17"/>
                                        </p:tgtEl>
                                        <p:attrNameLst>
                                          <p:attrName>ppt_y</p:attrName>
                                        </p:attrNameLst>
                                      </p:cBhvr>
                                      <p:tavLst>
                                        <p:tav tm="0">
                                          <p:val>
                                            <p:strVal val="0-#ppt_h/2"/>
                                          </p:val>
                                        </p:tav>
                                        <p:tav tm="100000">
                                          <p:val>
                                            <p:strVal val="#ppt_y"/>
                                          </p:val>
                                        </p:tav>
                                      </p:tavLst>
                                    </p:anim>
                                  </p:childTnLst>
                                </p:cTn>
                              </p:par>
                              <p:par>
                                <p:cTn id="18" presetID="12" presetClass="entr" presetSubtype="4"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p:tgtEl>
                                          <p:spTgt spid="33"/>
                                        </p:tgtEl>
                                        <p:attrNameLst>
                                          <p:attrName>ppt_y</p:attrName>
                                        </p:attrNameLst>
                                      </p:cBhvr>
                                      <p:tavLst>
                                        <p:tav tm="0">
                                          <p:val>
                                            <p:strVal val="#ppt_y+#ppt_h*1.125000"/>
                                          </p:val>
                                        </p:tav>
                                        <p:tav tm="100000">
                                          <p:val>
                                            <p:strVal val="#ppt_y"/>
                                          </p:val>
                                        </p:tav>
                                      </p:tavLst>
                                    </p:anim>
                                    <p:animEffect transition="in" filter="wipe(up)">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0C472371-0DA0-B049-B177-268F3F3FF9A3}"/>
              </a:ext>
            </a:extLst>
          </p:cNvPr>
          <p:cNvGrpSpPr/>
          <p:nvPr/>
        </p:nvGrpSpPr>
        <p:grpSpPr>
          <a:xfrm>
            <a:off x="1379848" y="1184740"/>
            <a:ext cx="2261288" cy="2261288"/>
            <a:chOff x="4328982" y="2168610"/>
            <a:chExt cx="2261288" cy="2261288"/>
          </a:xfrm>
        </p:grpSpPr>
        <p:sp>
          <p:nvSpPr>
            <p:cNvPr id="3" name="Circle: Hollow 4">
              <a:extLst>
                <a:ext uri="{FF2B5EF4-FFF2-40B4-BE49-F238E27FC236}">
                  <a16:creationId xmlns:a16="http://schemas.microsoft.com/office/drawing/2014/main" id="{B37AD8E1-C029-4A46-A18B-4C76FD720B1F}"/>
                </a:ext>
              </a:extLst>
            </p:cNvPr>
            <p:cNvSpPr/>
            <p:nvPr/>
          </p:nvSpPr>
          <p:spPr>
            <a:xfrm>
              <a:off x="4328982" y="2168610"/>
              <a:ext cx="2261288" cy="2261288"/>
            </a:xfrm>
            <a:prstGeom prst="donut">
              <a:avLst>
                <a:gd name="adj" fmla="val 102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Freeform: Shape 7">
              <a:extLst>
                <a:ext uri="{FF2B5EF4-FFF2-40B4-BE49-F238E27FC236}">
                  <a16:creationId xmlns:a16="http://schemas.microsoft.com/office/drawing/2014/main" id="{35F0F354-75AA-3F47-8DFA-AA2C170399EB}"/>
                </a:ext>
              </a:extLst>
            </p:cNvPr>
            <p:cNvSpPr/>
            <p:nvPr/>
          </p:nvSpPr>
          <p:spPr>
            <a:xfrm>
              <a:off x="4328982" y="3299254"/>
              <a:ext cx="2261288" cy="1130644"/>
            </a:xfrm>
            <a:custGeom>
              <a:avLst/>
              <a:gdLst>
                <a:gd name="connsiteX0" fmla="*/ 0 w 2261288"/>
                <a:gd name="connsiteY0" fmla="*/ 0 h 1130644"/>
                <a:gd name="connsiteX1" fmla="*/ 232393 w 2261288"/>
                <a:gd name="connsiteY1" fmla="*/ 0 h 1130644"/>
                <a:gd name="connsiteX2" fmla="*/ 1130644 w 2261288"/>
                <a:gd name="connsiteY2" fmla="*/ 898251 h 1130644"/>
                <a:gd name="connsiteX3" fmla="*/ 2028895 w 2261288"/>
                <a:gd name="connsiteY3" fmla="*/ 0 h 1130644"/>
                <a:gd name="connsiteX4" fmla="*/ 2261288 w 2261288"/>
                <a:gd name="connsiteY4" fmla="*/ 0 h 1130644"/>
                <a:gd name="connsiteX5" fmla="*/ 1130644 w 2261288"/>
                <a:gd name="connsiteY5" fmla="*/ 1130644 h 1130644"/>
                <a:gd name="connsiteX6" fmla="*/ 0 w 2261288"/>
                <a:gd name="connsiteY6" fmla="*/ 0 h 113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1288" h="1130644">
                  <a:moveTo>
                    <a:pt x="0" y="0"/>
                  </a:moveTo>
                  <a:lnTo>
                    <a:pt x="232393" y="0"/>
                  </a:lnTo>
                  <a:cubicBezTo>
                    <a:pt x="232393" y="496090"/>
                    <a:pt x="634554" y="898251"/>
                    <a:pt x="1130644" y="898251"/>
                  </a:cubicBezTo>
                  <a:cubicBezTo>
                    <a:pt x="1626734" y="898251"/>
                    <a:pt x="2028895" y="496090"/>
                    <a:pt x="2028895" y="0"/>
                  </a:cubicBezTo>
                  <a:lnTo>
                    <a:pt x="2261288" y="0"/>
                  </a:lnTo>
                  <a:cubicBezTo>
                    <a:pt x="2261288" y="624437"/>
                    <a:pt x="1755081" y="1130644"/>
                    <a:pt x="1130644" y="1130644"/>
                  </a:cubicBezTo>
                  <a:cubicBezTo>
                    <a:pt x="506207" y="1130644"/>
                    <a:pt x="0" y="624437"/>
                    <a:pt x="0" y="0"/>
                  </a:cubicBezTo>
                  <a:close/>
                </a:path>
              </a:pathLst>
            </a:cu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 name="Rectangle 9">
            <a:extLst>
              <a:ext uri="{FF2B5EF4-FFF2-40B4-BE49-F238E27FC236}">
                <a16:creationId xmlns:a16="http://schemas.microsoft.com/office/drawing/2014/main" id="{96A58A56-8D47-5C4A-A825-D38CDBAB2A0A}"/>
              </a:ext>
            </a:extLst>
          </p:cNvPr>
          <p:cNvSpPr/>
          <p:nvPr/>
        </p:nvSpPr>
        <p:spPr>
          <a:xfrm>
            <a:off x="957402" y="2315040"/>
            <a:ext cx="2891481" cy="2790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34">
            <a:extLst>
              <a:ext uri="{FF2B5EF4-FFF2-40B4-BE49-F238E27FC236}">
                <a16:creationId xmlns:a16="http://schemas.microsoft.com/office/drawing/2014/main" id="{3129FFF4-5AAD-3C4A-97DB-9ED98C5435E1}"/>
              </a:ext>
            </a:extLst>
          </p:cNvPr>
          <p:cNvGrpSpPr/>
          <p:nvPr/>
        </p:nvGrpSpPr>
        <p:grpSpPr>
          <a:xfrm>
            <a:off x="5366162" y="1246566"/>
            <a:ext cx="2261288" cy="2261288"/>
            <a:chOff x="4328982" y="2168610"/>
            <a:chExt cx="2261288" cy="2261288"/>
          </a:xfrm>
        </p:grpSpPr>
        <p:sp>
          <p:nvSpPr>
            <p:cNvPr id="7" name="Circle: Hollow 35">
              <a:extLst>
                <a:ext uri="{FF2B5EF4-FFF2-40B4-BE49-F238E27FC236}">
                  <a16:creationId xmlns:a16="http://schemas.microsoft.com/office/drawing/2014/main" id="{D7E942DD-F64F-8B49-8699-7CE655E6377D}"/>
                </a:ext>
              </a:extLst>
            </p:cNvPr>
            <p:cNvSpPr/>
            <p:nvPr/>
          </p:nvSpPr>
          <p:spPr>
            <a:xfrm>
              <a:off x="4328982" y="2168610"/>
              <a:ext cx="2261288" cy="2261288"/>
            </a:xfrm>
            <a:prstGeom prst="donut">
              <a:avLst>
                <a:gd name="adj" fmla="val 102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eeform: Shape 36">
              <a:extLst>
                <a:ext uri="{FF2B5EF4-FFF2-40B4-BE49-F238E27FC236}">
                  <a16:creationId xmlns:a16="http://schemas.microsoft.com/office/drawing/2014/main" id="{015DBCA8-49DF-364E-927D-8003E3D72ED3}"/>
                </a:ext>
              </a:extLst>
            </p:cNvPr>
            <p:cNvSpPr/>
            <p:nvPr/>
          </p:nvSpPr>
          <p:spPr>
            <a:xfrm>
              <a:off x="4328982" y="3299254"/>
              <a:ext cx="2261288" cy="1130644"/>
            </a:xfrm>
            <a:custGeom>
              <a:avLst/>
              <a:gdLst>
                <a:gd name="connsiteX0" fmla="*/ 0 w 2261288"/>
                <a:gd name="connsiteY0" fmla="*/ 0 h 1130644"/>
                <a:gd name="connsiteX1" fmla="*/ 232393 w 2261288"/>
                <a:gd name="connsiteY1" fmla="*/ 0 h 1130644"/>
                <a:gd name="connsiteX2" fmla="*/ 1130644 w 2261288"/>
                <a:gd name="connsiteY2" fmla="*/ 898251 h 1130644"/>
                <a:gd name="connsiteX3" fmla="*/ 2028895 w 2261288"/>
                <a:gd name="connsiteY3" fmla="*/ 0 h 1130644"/>
                <a:gd name="connsiteX4" fmla="*/ 2261288 w 2261288"/>
                <a:gd name="connsiteY4" fmla="*/ 0 h 1130644"/>
                <a:gd name="connsiteX5" fmla="*/ 1130644 w 2261288"/>
                <a:gd name="connsiteY5" fmla="*/ 1130644 h 1130644"/>
                <a:gd name="connsiteX6" fmla="*/ 0 w 2261288"/>
                <a:gd name="connsiteY6" fmla="*/ 0 h 113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1288" h="1130644">
                  <a:moveTo>
                    <a:pt x="0" y="0"/>
                  </a:moveTo>
                  <a:lnTo>
                    <a:pt x="232393" y="0"/>
                  </a:lnTo>
                  <a:cubicBezTo>
                    <a:pt x="232393" y="496090"/>
                    <a:pt x="634554" y="898251"/>
                    <a:pt x="1130644" y="898251"/>
                  </a:cubicBezTo>
                  <a:cubicBezTo>
                    <a:pt x="1626734" y="898251"/>
                    <a:pt x="2028895" y="496090"/>
                    <a:pt x="2028895" y="0"/>
                  </a:cubicBezTo>
                  <a:lnTo>
                    <a:pt x="2261288" y="0"/>
                  </a:lnTo>
                  <a:cubicBezTo>
                    <a:pt x="2261288" y="624437"/>
                    <a:pt x="1755081" y="1130644"/>
                    <a:pt x="1130644" y="1130644"/>
                  </a:cubicBezTo>
                  <a:cubicBezTo>
                    <a:pt x="506207" y="1130644"/>
                    <a:pt x="0" y="624437"/>
                    <a:pt x="0" y="0"/>
                  </a:cubicBezTo>
                  <a:close/>
                </a:path>
              </a:pathLst>
            </a:cu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9" name="Rectangle 37">
            <a:extLst>
              <a:ext uri="{FF2B5EF4-FFF2-40B4-BE49-F238E27FC236}">
                <a16:creationId xmlns:a16="http://schemas.microsoft.com/office/drawing/2014/main" id="{3F3ECB10-DA3F-A84E-8EB6-C893556CDACC}"/>
              </a:ext>
            </a:extLst>
          </p:cNvPr>
          <p:cNvSpPr/>
          <p:nvPr/>
        </p:nvSpPr>
        <p:spPr>
          <a:xfrm>
            <a:off x="4873181" y="2330082"/>
            <a:ext cx="2891481" cy="27905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49">
            <a:extLst>
              <a:ext uri="{FF2B5EF4-FFF2-40B4-BE49-F238E27FC236}">
                <a16:creationId xmlns:a16="http://schemas.microsoft.com/office/drawing/2014/main" id="{DE8A5BD2-9AC8-7A4B-8CD7-2895D7D0CC82}"/>
              </a:ext>
            </a:extLst>
          </p:cNvPr>
          <p:cNvGrpSpPr/>
          <p:nvPr/>
        </p:nvGrpSpPr>
        <p:grpSpPr>
          <a:xfrm>
            <a:off x="988582" y="1939774"/>
            <a:ext cx="3498647" cy="1757985"/>
            <a:chOff x="206929" y="3655299"/>
            <a:chExt cx="3498647" cy="1757985"/>
          </a:xfrm>
        </p:grpSpPr>
        <p:sp>
          <p:nvSpPr>
            <p:cNvPr id="11" name="TextBox 47">
              <a:extLst>
                <a:ext uri="{FF2B5EF4-FFF2-40B4-BE49-F238E27FC236}">
                  <a16:creationId xmlns:a16="http://schemas.microsoft.com/office/drawing/2014/main" id="{3AD1EEDE-05D6-594B-AB14-390ABC2A6E56}"/>
                </a:ext>
              </a:extLst>
            </p:cNvPr>
            <p:cNvSpPr txBox="1"/>
            <p:nvPr/>
          </p:nvSpPr>
          <p:spPr>
            <a:xfrm>
              <a:off x="206929" y="3655299"/>
              <a:ext cx="3101876" cy="461665"/>
            </a:xfrm>
            <a:prstGeom prst="rect">
              <a:avLst/>
            </a:prstGeom>
            <a:noFill/>
          </p:spPr>
          <p:txBody>
            <a:bodyPr wrap="square" rtlCol="0">
              <a:spAutoFit/>
            </a:bodyPr>
            <a:lstStyle/>
            <a:p>
              <a:pPr algn="ctr"/>
              <a:r>
                <a:rPr lang="en-US" altLang="zh-CN" sz="2400" b="1" dirty="0">
                  <a:solidFill>
                    <a:srgbClr val="EF3078"/>
                  </a:solidFill>
                  <a:latin typeface="Tw Cen MT" panose="020B0602020104020603" pitchFamily="34" charset="0"/>
                </a:rPr>
                <a:t>Limitations</a:t>
              </a:r>
              <a:endParaRPr lang="en-US" sz="2400" b="1" dirty="0">
                <a:solidFill>
                  <a:srgbClr val="EF3078"/>
                </a:solidFill>
                <a:latin typeface="Tw Cen MT" panose="020B0602020104020603" pitchFamily="34" charset="0"/>
              </a:endParaRPr>
            </a:p>
          </p:txBody>
        </p:sp>
        <p:sp>
          <p:nvSpPr>
            <p:cNvPr id="12" name="TextBox 48">
              <a:extLst>
                <a:ext uri="{FF2B5EF4-FFF2-40B4-BE49-F238E27FC236}">
                  <a16:creationId xmlns:a16="http://schemas.microsoft.com/office/drawing/2014/main" id="{18CD5B05-3529-D841-A62E-94F4D4ED760C}"/>
                </a:ext>
              </a:extLst>
            </p:cNvPr>
            <p:cNvSpPr txBox="1"/>
            <p:nvPr/>
          </p:nvSpPr>
          <p:spPr>
            <a:xfrm>
              <a:off x="312125" y="4089845"/>
              <a:ext cx="3393451" cy="1323439"/>
            </a:xfrm>
            <a:prstGeom prst="rect">
              <a:avLst/>
            </a:prstGeom>
            <a:noFill/>
          </p:spPr>
          <p:txBody>
            <a:bodyPr wrap="square" rtlCol="0">
              <a:spAutoFit/>
            </a:bodyPr>
            <a:lstStyle/>
            <a:p>
              <a:pPr marL="457200" indent="-457200">
                <a:buAutoNum type="arabicPeriod"/>
              </a:pPr>
              <a:r>
                <a:rPr lang="en-AU" altLang="zh-CN" sz="2000" dirty="0">
                  <a:solidFill>
                    <a:schemeClr val="bg1">
                      <a:lumMod val="65000"/>
                    </a:schemeClr>
                  </a:solidFill>
                  <a:latin typeface="Tw Cen MT" panose="020B0602020104020603" pitchFamily="34" charset="0"/>
                </a:rPr>
                <a:t>Used only data in January for training models</a:t>
              </a:r>
              <a:endParaRPr lang="en-US" altLang="zh-CN" sz="2000" dirty="0">
                <a:solidFill>
                  <a:schemeClr val="bg1">
                    <a:lumMod val="65000"/>
                  </a:schemeClr>
                </a:solidFill>
                <a:latin typeface="Tw Cen MT" panose="020B0602020104020603" pitchFamily="34" charset="0"/>
              </a:endParaRPr>
            </a:p>
            <a:p>
              <a:pPr marL="457200" indent="-457200">
                <a:buAutoNum type="arabicPeriod"/>
              </a:pPr>
              <a:r>
                <a:rPr lang="en-US" altLang="zh-CN" sz="2000" dirty="0">
                  <a:solidFill>
                    <a:schemeClr val="bg1">
                      <a:lumMod val="65000"/>
                    </a:schemeClr>
                  </a:solidFill>
                  <a:latin typeface="Tw Cen MT" panose="020B0602020104020603" pitchFamily="34" charset="0"/>
                </a:rPr>
                <a:t>Random Forest has long running time</a:t>
              </a:r>
            </a:p>
          </p:txBody>
        </p:sp>
      </p:grpSp>
      <p:grpSp>
        <p:nvGrpSpPr>
          <p:cNvPr id="13" name="Group 54">
            <a:extLst>
              <a:ext uri="{FF2B5EF4-FFF2-40B4-BE49-F238E27FC236}">
                <a16:creationId xmlns:a16="http://schemas.microsoft.com/office/drawing/2014/main" id="{36E86792-ACC2-CB4F-95F2-DE32B66851EA}"/>
              </a:ext>
            </a:extLst>
          </p:cNvPr>
          <p:cNvGrpSpPr/>
          <p:nvPr/>
        </p:nvGrpSpPr>
        <p:grpSpPr>
          <a:xfrm>
            <a:off x="4533180" y="1939774"/>
            <a:ext cx="3927252" cy="1796878"/>
            <a:chOff x="312125" y="3616406"/>
            <a:chExt cx="3927252" cy="1796878"/>
          </a:xfrm>
        </p:grpSpPr>
        <p:sp>
          <p:nvSpPr>
            <p:cNvPr id="14" name="TextBox 56">
              <a:extLst>
                <a:ext uri="{FF2B5EF4-FFF2-40B4-BE49-F238E27FC236}">
                  <a16:creationId xmlns:a16="http://schemas.microsoft.com/office/drawing/2014/main" id="{9C483230-A7B3-DA40-A4FE-B66CEE73CF3E}"/>
                </a:ext>
              </a:extLst>
            </p:cNvPr>
            <p:cNvSpPr txBox="1"/>
            <p:nvPr/>
          </p:nvSpPr>
          <p:spPr>
            <a:xfrm>
              <a:off x="748336" y="3616406"/>
              <a:ext cx="3101876" cy="461665"/>
            </a:xfrm>
            <a:prstGeom prst="rect">
              <a:avLst/>
            </a:prstGeom>
            <a:noFill/>
          </p:spPr>
          <p:txBody>
            <a:bodyPr wrap="square" rtlCol="0">
              <a:spAutoFit/>
            </a:bodyPr>
            <a:lstStyle/>
            <a:p>
              <a:pPr algn="ctr"/>
              <a:r>
                <a:rPr lang="en-AU" altLang="zh-CN" sz="2400" b="1" dirty="0">
                  <a:solidFill>
                    <a:srgbClr val="03A1A4"/>
                  </a:solidFill>
                  <a:latin typeface="Tw Cen MT" panose="020B0602020104020603" pitchFamily="34" charset="0"/>
                </a:rPr>
                <a:t>Future Work</a:t>
              </a:r>
              <a:endParaRPr lang="en-US" sz="2400" b="1" dirty="0">
                <a:solidFill>
                  <a:srgbClr val="03A1A4"/>
                </a:solidFill>
                <a:latin typeface="Tw Cen MT" panose="020B0602020104020603" pitchFamily="34" charset="0"/>
              </a:endParaRPr>
            </a:p>
          </p:txBody>
        </p:sp>
        <p:sp>
          <p:nvSpPr>
            <p:cNvPr id="15" name="TextBox 57">
              <a:extLst>
                <a:ext uri="{FF2B5EF4-FFF2-40B4-BE49-F238E27FC236}">
                  <a16:creationId xmlns:a16="http://schemas.microsoft.com/office/drawing/2014/main" id="{051D38F3-3B33-5944-BB1A-4545360B11F3}"/>
                </a:ext>
              </a:extLst>
            </p:cNvPr>
            <p:cNvSpPr txBox="1"/>
            <p:nvPr/>
          </p:nvSpPr>
          <p:spPr>
            <a:xfrm>
              <a:off x="312125" y="4089845"/>
              <a:ext cx="3927252" cy="1323439"/>
            </a:xfrm>
            <a:prstGeom prst="rect">
              <a:avLst/>
            </a:prstGeom>
            <a:noFill/>
          </p:spPr>
          <p:txBody>
            <a:bodyPr wrap="square" rtlCol="0">
              <a:spAutoFit/>
            </a:bodyPr>
            <a:lstStyle/>
            <a:p>
              <a:pPr marL="457200" indent="-457200">
                <a:buAutoNum type="arabicPeriod"/>
              </a:pPr>
              <a:r>
                <a:rPr lang="en-US" altLang="zh-CN" sz="2000" dirty="0">
                  <a:solidFill>
                    <a:schemeClr val="bg1">
                      <a:lumMod val="65000"/>
                    </a:schemeClr>
                  </a:solidFill>
                  <a:latin typeface="Tw Cen MT" panose="020B0602020104020603" pitchFamily="34" charset="0"/>
                </a:rPr>
                <a:t>Use all data of 2013 to re-train the models</a:t>
              </a:r>
            </a:p>
            <a:p>
              <a:pPr marL="457200" indent="-457200">
                <a:buFontTx/>
                <a:buAutoNum type="arabicPeriod"/>
              </a:pPr>
              <a:r>
                <a:rPr lang="en-US" altLang="zh-CN" sz="2000" dirty="0">
                  <a:solidFill>
                    <a:schemeClr val="bg1">
                      <a:lumMod val="65000"/>
                    </a:schemeClr>
                  </a:solidFill>
                  <a:latin typeface="Tw Cen MT" panose="020B0602020104020603" pitchFamily="34" charset="0"/>
                </a:rPr>
                <a:t>Try neural networks for fare and tip prediction</a:t>
              </a:r>
            </a:p>
          </p:txBody>
        </p:sp>
      </p:grpSp>
      <p:sp>
        <p:nvSpPr>
          <p:cNvPr id="23" name="文本框 22">
            <a:extLst>
              <a:ext uri="{FF2B5EF4-FFF2-40B4-BE49-F238E27FC236}">
                <a16:creationId xmlns:a16="http://schemas.microsoft.com/office/drawing/2014/main" id="{16D4FF85-B8CB-5943-8C1C-986F76B6B6A1}"/>
              </a:ext>
            </a:extLst>
          </p:cNvPr>
          <p:cNvSpPr txBox="1"/>
          <p:nvPr/>
        </p:nvSpPr>
        <p:spPr>
          <a:xfrm>
            <a:off x="2961359" y="95416"/>
            <a:ext cx="3324777" cy="553998"/>
          </a:xfrm>
          <a:prstGeom prst="rect">
            <a:avLst/>
          </a:prstGeom>
          <a:noFill/>
        </p:spPr>
        <p:txBody>
          <a:bodyPr wrap="square">
            <a:spAutoFit/>
          </a:bodyPr>
          <a:lstStyle/>
          <a:p>
            <a:pPr algn="ctr"/>
            <a:r>
              <a:rPr lang="en-US" altLang="zh-CN" sz="3000" dirty="0">
                <a:solidFill>
                  <a:schemeClr val="bg1">
                    <a:lumMod val="50000"/>
                  </a:schemeClr>
                </a:solidFill>
                <a:latin typeface="Tw Cen MT" panose="020B0602020104020603" pitchFamily="34" charset="0"/>
                <a:sym typeface="Arial" panose="020B0604020202020204" pitchFamily="34" charset="0"/>
              </a:rPr>
              <a:t>Reflection</a:t>
            </a:r>
            <a:endParaRPr lang="zh-CN" altLang="en-US" sz="3000" dirty="0">
              <a:solidFill>
                <a:schemeClr val="bg1">
                  <a:lumMod val="50000"/>
                </a:schemeClr>
              </a:solidFill>
              <a:latin typeface="Tw Cen MT" panose="020B0602020104020603" pitchFamily="34" charset="0"/>
              <a:sym typeface="Arial" panose="020B0604020202020204" pitchFamily="34" charset="0"/>
            </a:endParaRPr>
          </a:p>
        </p:txBody>
      </p:sp>
      <p:grpSp>
        <p:nvGrpSpPr>
          <p:cNvPr id="24" name="Group 4">
            <a:extLst>
              <a:ext uri="{FF2B5EF4-FFF2-40B4-BE49-F238E27FC236}">
                <a16:creationId xmlns:a16="http://schemas.microsoft.com/office/drawing/2014/main" id="{FFC58129-CDCF-8646-B905-BCD353D93E72}"/>
              </a:ext>
            </a:extLst>
          </p:cNvPr>
          <p:cNvGrpSpPr/>
          <p:nvPr/>
        </p:nvGrpSpPr>
        <p:grpSpPr>
          <a:xfrm>
            <a:off x="3940459" y="758620"/>
            <a:ext cx="1434489" cy="190500"/>
            <a:chOff x="4679586" y="878988"/>
            <a:chExt cx="1434489" cy="190500"/>
          </a:xfrm>
        </p:grpSpPr>
        <p:sp>
          <p:nvSpPr>
            <p:cNvPr id="25" name="Oval 5">
              <a:extLst>
                <a:ext uri="{FF2B5EF4-FFF2-40B4-BE49-F238E27FC236}">
                  <a16:creationId xmlns:a16="http://schemas.microsoft.com/office/drawing/2014/main" id="{CBB17FD2-5BB0-D447-8EF9-8A6BDF696C69}"/>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6">
              <a:extLst>
                <a:ext uri="{FF2B5EF4-FFF2-40B4-BE49-F238E27FC236}">
                  <a16:creationId xmlns:a16="http://schemas.microsoft.com/office/drawing/2014/main" id="{50D4101D-B82D-8241-AA3B-F1591D77E6FE}"/>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7">
              <a:extLst>
                <a:ext uri="{FF2B5EF4-FFF2-40B4-BE49-F238E27FC236}">
                  <a16:creationId xmlns:a16="http://schemas.microsoft.com/office/drawing/2014/main" id="{F43282D6-15C2-9941-AAC0-6D9D42B0D693}"/>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8">
              <a:extLst>
                <a:ext uri="{FF2B5EF4-FFF2-40B4-BE49-F238E27FC236}">
                  <a16:creationId xmlns:a16="http://schemas.microsoft.com/office/drawing/2014/main" id="{2E407A95-0E7B-9244-9878-D98596F260E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9">
              <a:extLst>
                <a:ext uri="{FF2B5EF4-FFF2-40B4-BE49-F238E27FC236}">
                  <a16:creationId xmlns:a16="http://schemas.microsoft.com/office/drawing/2014/main" id="{33CDEE8B-6A9F-254C-9377-E5586702D53B}"/>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图片 1">
            <a:extLst>
              <a:ext uri="{FF2B5EF4-FFF2-40B4-BE49-F238E27FC236}">
                <a16:creationId xmlns:a16="http://schemas.microsoft.com/office/drawing/2014/main" id="{58D08B4C-43BC-1643-A0A1-90ABB6ED4652}"/>
              </a:ext>
            </a:extLst>
          </p:cNvPr>
          <p:cNvPicPr>
            <a:picLocks noChangeAspect="1"/>
          </p:cNvPicPr>
          <p:nvPr/>
        </p:nvPicPr>
        <p:blipFill>
          <a:blip r:embed="rId2"/>
          <a:stretch>
            <a:fillRect/>
          </a:stretch>
        </p:blipFill>
        <p:spPr>
          <a:xfrm>
            <a:off x="78946" y="112033"/>
            <a:ext cx="2016224" cy="1130300"/>
          </a:xfrm>
          <a:prstGeom prst="rect">
            <a:avLst/>
          </a:prstGeom>
        </p:spPr>
      </p:pic>
    </p:spTree>
    <p:extLst>
      <p:ext uri="{BB962C8B-B14F-4D97-AF65-F5344CB8AC3E}">
        <p14:creationId xmlns:p14="http://schemas.microsoft.com/office/powerpoint/2010/main" val="127532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decel="100000" fill="hold" nodeType="clickEffect">
                                  <p:stCondLst>
                                    <p:cond delay="0"/>
                                  </p:stCondLst>
                                  <p:childTnLst>
                                    <p:animRot by="10800000">
                                      <p:cBhvr>
                                        <p:cTn id="6" dur="1000" fill="hold"/>
                                        <p:tgtEl>
                                          <p:spTgt spid="2"/>
                                        </p:tgtEl>
                                        <p:attrNameLst>
                                          <p:attrName>r</p:attrName>
                                        </p:attrNameLst>
                                      </p:cBhvr>
                                    </p:animRot>
                                  </p:childTnLst>
                                </p:cTn>
                              </p:par>
                            </p:childTnLst>
                          </p:cTn>
                        </p:par>
                        <p:par>
                          <p:cTn id="7" fill="hold">
                            <p:stCondLst>
                              <p:cond delay="1000"/>
                            </p:stCondLst>
                            <p:childTnLst>
                              <p:par>
                                <p:cTn id="8" presetID="53" presetClass="entr" presetSubtype="16"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250" fill="hold"/>
                                        <p:tgtEl>
                                          <p:spTgt spid="10"/>
                                        </p:tgtEl>
                                        <p:attrNameLst>
                                          <p:attrName>ppt_w</p:attrName>
                                        </p:attrNameLst>
                                      </p:cBhvr>
                                      <p:tavLst>
                                        <p:tav tm="0">
                                          <p:val>
                                            <p:fltVal val="0"/>
                                          </p:val>
                                        </p:tav>
                                        <p:tav tm="100000">
                                          <p:val>
                                            <p:strVal val="#ppt_w"/>
                                          </p:val>
                                        </p:tav>
                                      </p:tavLst>
                                    </p:anim>
                                    <p:anim calcmode="lin" valueType="num">
                                      <p:cBhvr>
                                        <p:cTn id="11" dur="250" fill="hold"/>
                                        <p:tgtEl>
                                          <p:spTgt spid="10"/>
                                        </p:tgtEl>
                                        <p:attrNameLst>
                                          <p:attrName>ppt_h</p:attrName>
                                        </p:attrNameLst>
                                      </p:cBhvr>
                                      <p:tavLst>
                                        <p:tav tm="0">
                                          <p:val>
                                            <p:fltVal val="0"/>
                                          </p:val>
                                        </p:tav>
                                        <p:tav tm="100000">
                                          <p:val>
                                            <p:strVal val="#ppt_h"/>
                                          </p:val>
                                        </p:tav>
                                      </p:tavLst>
                                    </p:anim>
                                    <p:animEffect transition="in" filter="fade">
                                      <p:cBhvr>
                                        <p:cTn id="12" dur="250"/>
                                        <p:tgtEl>
                                          <p:spTgt spid="10"/>
                                        </p:tgtEl>
                                      </p:cBhvr>
                                    </p:animEffect>
                                  </p:childTnLst>
                                </p:cTn>
                              </p:par>
                            </p:childTnLst>
                          </p:cTn>
                        </p:par>
                        <p:par>
                          <p:cTn id="13" fill="hold">
                            <p:stCondLst>
                              <p:cond delay="1250"/>
                            </p:stCondLst>
                            <p:childTnLst>
                              <p:par>
                                <p:cTn id="14" presetID="8" presetClass="emph" presetSubtype="0" decel="100000" fill="hold" nodeType="afterEffect">
                                  <p:stCondLst>
                                    <p:cond delay="250"/>
                                  </p:stCondLst>
                                  <p:childTnLst>
                                    <p:animRot by="10800000">
                                      <p:cBhvr>
                                        <p:cTn id="15" dur="1000" fill="hold"/>
                                        <p:tgtEl>
                                          <p:spTgt spid="6"/>
                                        </p:tgtEl>
                                        <p:attrNameLst>
                                          <p:attrName>r</p:attrName>
                                        </p:attrNameLst>
                                      </p:cBhvr>
                                    </p:animRot>
                                  </p:childTnLst>
                                </p:cTn>
                              </p:par>
                            </p:childTnLst>
                          </p:cTn>
                        </p:par>
                        <p:par>
                          <p:cTn id="16" fill="hold">
                            <p:stCondLst>
                              <p:cond delay="2500"/>
                            </p:stCondLst>
                            <p:childTnLst>
                              <p:par>
                                <p:cTn id="17" presetID="53" presetClass="entr" presetSubtype="16"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250" fill="hold"/>
                                        <p:tgtEl>
                                          <p:spTgt spid="13"/>
                                        </p:tgtEl>
                                        <p:attrNameLst>
                                          <p:attrName>ppt_w</p:attrName>
                                        </p:attrNameLst>
                                      </p:cBhvr>
                                      <p:tavLst>
                                        <p:tav tm="0">
                                          <p:val>
                                            <p:fltVal val="0"/>
                                          </p:val>
                                        </p:tav>
                                        <p:tav tm="100000">
                                          <p:val>
                                            <p:strVal val="#ppt_w"/>
                                          </p:val>
                                        </p:tav>
                                      </p:tavLst>
                                    </p:anim>
                                    <p:anim calcmode="lin" valueType="num">
                                      <p:cBhvr>
                                        <p:cTn id="20" dur="250" fill="hold"/>
                                        <p:tgtEl>
                                          <p:spTgt spid="13"/>
                                        </p:tgtEl>
                                        <p:attrNameLst>
                                          <p:attrName>ppt_h</p:attrName>
                                        </p:attrNameLst>
                                      </p:cBhvr>
                                      <p:tavLst>
                                        <p:tav tm="0">
                                          <p:val>
                                            <p:fltVal val="0"/>
                                          </p:val>
                                        </p:tav>
                                        <p:tav tm="100000">
                                          <p:val>
                                            <p:strVal val="#ppt_h"/>
                                          </p:val>
                                        </p:tav>
                                      </p:tavLst>
                                    </p:anim>
                                    <p:animEffect transition="in" filter="fade">
                                      <p:cBhvr>
                                        <p:cTn id="21"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847011-481E-DB46-B599-6919AE6C0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8" y="80236"/>
            <a:ext cx="2692400" cy="1079500"/>
          </a:xfrm>
          <a:prstGeom prst="rect">
            <a:avLst/>
          </a:prstGeom>
        </p:spPr>
      </p:pic>
      <p:grpSp>
        <p:nvGrpSpPr>
          <p:cNvPr id="38" name="Group 37">
            <a:extLst>
              <a:ext uri="{FF2B5EF4-FFF2-40B4-BE49-F238E27FC236}">
                <a16:creationId xmlns:a16="http://schemas.microsoft.com/office/drawing/2014/main" id="{EE075EE9-B686-6349-A317-36CE753A2CFD}"/>
              </a:ext>
            </a:extLst>
          </p:cNvPr>
          <p:cNvGrpSpPr/>
          <p:nvPr/>
        </p:nvGrpSpPr>
        <p:grpSpPr>
          <a:xfrm>
            <a:off x="2699792" y="1923678"/>
            <a:ext cx="3900176" cy="1176279"/>
            <a:chOff x="2705099" y="1984084"/>
            <a:chExt cx="4941574" cy="1568372"/>
          </a:xfrm>
        </p:grpSpPr>
        <p:sp>
          <p:nvSpPr>
            <p:cNvPr id="39" name="Rectangle 38">
              <a:extLst>
                <a:ext uri="{FF2B5EF4-FFF2-40B4-BE49-F238E27FC236}">
                  <a16:creationId xmlns:a16="http://schemas.microsoft.com/office/drawing/2014/main" id="{F942AB96-CBAE-7A4C-9FBD-58859CB43323}"/>
                </a:ext>
              </a:extLst>
            </p:cNvPr>
            <p:cNvSpPr/>
            <p:nvPr/>
          </p:nvSpPr>
          <p:spPr>
            <a:xfrm>
              <a:off x="2705100" y="1984084"/>
              <a:ext cx="4900386" cy="72887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DB709EEB-8A63-A942-A5BB-0A059969AE76}"/>
                </a:ext>
              </a:extLst>
            </p:cNvPr>
            <p:cNvSpPr/>
            <p:nvPr/>
          </p:nvSpPr>
          <p:spPr>
            <a:xfrm>
              <a:off x="2705099" y="2731740"/>
              <a:ext cx="4900387" cy="8207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TextBox 40">
              <a:extLst>
                <a:ext uri="{FF2B5EF4-FFF2-40B4-BE49-F238E27FC236}">
                  <a16:creationId xmlns:a16="http://schemas.microsoft.com/office/drawing/2014/main" id="{3C295023-808B-1640-83D4-45AFE43BF5B6}"/>
                </a:ext>
              </a:extLst>
            </p:cNvPr>
            <p:cNvSpPr txBox="1"/>
            <p:nvPr/>
          </p:nvSpPr>
          <p:spPr>
            <a:xfrm>
              <a:off x="2840264" y="2002593"/>
              <a:ext cx="4806409" cy="800219"/>
            </a:xfrm>
            <a:prstGeom prst="rect">
              <a:avLst/>
            </a:prstGeom>
            <a:noFill/>
          </p:spPr>
          <p:txBody>
            <a:bodyPr wrap="square" rtlCol="0">
              <a:spAutoFit/>
            </a:bodyPr>
            <a:lstStyle/>
            <a:p>
              <a:pPr algn="ctr"/>
              <a:r>
                <a:rPr lang="en-US" sz="3300" b="1" dirty="0">
                  <a:solidFill>
                    <a:srgbClr val="F0EEF0"/>
                  </a:solidFill>
                  <a:latin typeface="Tw Cen MT" panose="020B0602020104020603" pitchFamily="34" charset="0"/>
                </a:rPr>
                <a:t>THANK YOU!</a:t>
              </a:r>
            </a:p>
          </p:txBody>
        </p:sp>
        <p:sp>
          <p:nvSpPr>
            <p:cNvPr id="53" name="TextBox 52">
              <a:extLst>
                <a:ext uri="{FF2B5EF4-FFF2-40B4-BE49-F238E27FC236}">
                  <a16:creationId xmlns:a16="http://schemas.microsoft.com/office/drawing/2014/main" id="{5BD1B4FE-88DF-7045-B27D-02F4D25469BC}"/>
                </a:ext>
              </a:extLst>
            </p:cNvPr>
            <p:cNvSpPr txBox="1"/>
            <p:nvPr/>
          </p:nvSpPr>
          <p:spPr>
            <a:xfrm>
              <a:off x="2840264" y="2757377"/>
              <a:ext cx="4634593" cy="677108"/>
            </a:xfrm>
            <a:prstGeom prst="rect">
              <a:avLst/>
            </a:prstGeom>
            <a:noFill/>
          </p:spPr>
          <p:txBody>
            <a:bodyPr wrap="square" rtlCol="0">
              <a:spAutoFit/>
            </a:bodyPr>
            <a:lstStyle/>
            <a:p>
              <a:pPr algn="ctr"/>
              <a:r>
                <a:rPr lang="en-US" sz="2700" b="1" dirty="0">
                  <a:solidFill>
                    <a:srgbClr val="F0EEF0"/>
                  </a:solidFill>
                  <a:latin typeface="Tw Cen MT" panose="020B0602020104020603" pitchFamily="34" charset="0"/>
                </a:rPr>
                <a:t>ANY QUESTIONS?</a:t>
              </a:r>
            </a:p>
          </p:txBody>
        </p:sp>
      </p:grpSp>
      <p:pic>
        <p:nvPicPr>
          <p:cNvPr id="4" name="Picture 3">
            <a:extLst>
              <a:ext uri="{FF2B5EF4-FFF2-40B4-BE49-F238E27FC236}">
                <a16:creationId xmlns:a16="http://schemas.microsoft.com/office/drawing/2014/main" id="{88F24872-8712-3B43-8756-62A49DB89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420228"/>
            <a:ext cx="2231642" cy="2231642"/>
          </a:xfrm>
          <a:prstGeom prst="rect">
            <a:avLst/>
          </a:prstGeom>
        </p:spPr>
      </p:pic>
      <p:pic>
        <p:nvPicPr>
          <p:cNvPr id="13" name="Picture 12">
            <a:extLst>
              <a:ext uri="{FF2B5EF4-FFF2-40B4-BE49-F238E27FC236}">
                <a16:creationId xmlns:a16="http://schemas.microsoft.com/office/drawing/2014/main" id="{7B8967DA-D98B-D74E-8467-06F43029C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079" y="1455929"/>
            <a:ext cx="2231642" cy="2231642"/>
          </a:xfrm>
          <a:prstGeom prst="rect">
            <a:avLst/>
          </a:prstGeom>
        </p:spPr>
      </p:pic>
    </p:spTree>
    <p:extLst>
      <p:ext uri="{BB962C8B-B14F-4D97-AF65-F5344CB8AC3E}">
        <p14:creationId xmlns:p14="http://schemas.microsoft.com/office/powerpoint/2010/main" val="3681980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1500" fill="hold"/>
                                        <p:tgtEl>
                                          <p:spTgt spid="38"/>
                                        </p:tgtEl>
                                        <p:attrNameLst>
                                          <p:attrName>ppt_x</p:attrName>
                                        </p:attrNameLst>
                                      </p:cBhvr>
                                      <p:tavLst>
                                        <p:tav tm="0">
                                          <p:val>
                                            <p:strVal val="0-#ppt_w/2"/>
                                          </p:val>
                                        </p:tav>
                                        <p:tav tm="100000">
                                          <p:val>
                                            <p:strVal val="#ppt_x"/>
                                          </p:val>
                                        </p:tav>
                                      </p:tavLst>
                                    </p:anim>
                                    <p:anim calcmode="lin" valueType="num">
                                      <p:cBhvr additive="base">
                                        <p:cTn id="8" dur="1500" fill="hold"/>
                                        <p:tgtEl>
                                          <p:spTgt spid="38"/>
                                        </p:tgtEl>
                                        <p:attrNameLst>
                                          <p:attrName>ppt_y</p:attrName>
                                        </p:attrNameLst>
                                      </p:cBhvr>
                                      <p:tavLst>
                                        <p:tav tm="0">
                                          <p:val>
                                            <p:strVal val="#ppt_y"/>
                                          </p:val>
                                        </p:tav>
                                        <p:tav tm="100000">
                                          <p:val>
                                            <p:strVal val="#ppt_y"/>
                                          </p:val>
                                        </p:tav>
                                      </p:tavLst>
                                    </p:anim>
                                  </p:childTnLst>
                                </p:cTn>
                              </p:par>
                              <p:par>
                                <p:cTn id="9" presetID="8" presetClass="emph" presetSubtype="0" fill="hold" nodeType="withEffect">
                                  <p:stCondLst>
                                    <p:cond delay="0"/>
                                  </p:stCondLst>
                                  <p:childTnLst>
                                    <p:animRot by="21600000">
                                      <p:cBhvr>
                                        <p:cTn id="10" dur="5000" fill="hold"/>
                                        <p:tgtEl>
                                          <p:spTgt spid="4"/>
                                        </p:tgtEl>
                                        <p:attrNameLst>
                                          <p:attrName>r</p:attrName>
                                        </p:attrNameLst>
                                      </p:cBhvr>
                                    </p:animRot>
                                  </p:childTnLst>
                                </p:cTn>
                              </p:par>
                              <p:par>
                                <p:cTn id="11" presetID="8" presetClass="emph" presetSubtype="0" fill="hold" nodeType="withEffect">
                                  <p:stCondLst>
                                    <p:cond delay="0"/>
                                  </p:stCondLst>
                                  <p:childTnLst>
                                    <p:animRot by="21600000">
                                      <p:cBhvr>
                                        <p:cTn id="12" dur="5000" fill="hold"/>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1A9CDC4-4311-46B7-8F4B-D08ECF82FCD3}"/>
              </a:ext>
            </a:extLst>
          </p:cNvPr>
          <p:cNvGrpSpPr/>
          <p:nvPr/>
        </p:nvGrpSpPr>
        <p:grpSpPr>
          <a:xfrm>
            <a:off x="5291598" y="2892734"/>
            <a:ext cx="2569029" cy="1285874"/>
            <a:chOff x="4378552" y="4136926"/>
            <a:chExt cx="3425372" cy="1714499"/>
          </a:xfrm>
        </p:grpSpPr>
        <p:sp>
          <p:nvSpPr>
            <p:cNvPr id="11" name="Freeform: Shape 10">
              <a:extLst>
                <a:ext uri="{FF2B5EF4-FFF2-40B4-BE49-F238E27FC236}">
                  <a16:creationId xmlns:a16="http://schemas.microsoft.com/office/drawing/2014/main" id="{48C5CC09-2C29-4FA5-BFF9-78DF30064B59}"/>
                </a:ext>
              </a:extLst>
            </p:cNvPr>
            <p:cNvSpPr/>
            <p:nvPr/>
          </p:nvSpPr>
          <p:spPr>
            <a:xfrm flipV="1">
              <a:off x="4378552" y="4136926"/>
              <a:ext cx="3425372" cy="1714499"/>
            </a:xfrm>
            <a:custGeom>
              <a:avLst/>
              <a:gdLst>
                <a:gd name="connsiteX0" fmla="*/ 1712686 w 3425372"/>
                <a:gd name="connsiteY0" fmla="*/ 0 h 1714499"/>
                <a:gd name="connsiteX1" fmla="*/ 3425372 w 3425372"/>
                <a:gd name="connsiteY1" fmla="*/ 1712686 h 1714499"/>
                <a:gd name="connsiteX2" fmla="*/ 3425281 w 3425372"/>
                <a:gd name="connsiteY2" fmla="*/ 1714499 h 1714499"/>
                <a:gd name="connsiteX3" fmla="*/ 92 w 3425372"/>
                <a:gd name="connsiteY3" fmla="*/ 1714499 h 1714499"/>
                <a:gd name="connsiteX4" fmla="*/ 0 w 3425372"/>
                <a:gd name="connsiteY4" fmla="*/ 1712686 h 1714499"/>
                <a:gd name="connsiteX5" fmla="*/ 1712686 w 3425372"/>
                <a:gd name="connsiteY5" fmla="*/ 0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372" h="1714499">
                  <a:moveTo>
                    <a:pt x="1712686" y="0"/>
                  </a:moveTo>
                  <a:cubicBezTo>
                    <a:pt x="2658576" y="0"/>
                    <a:pt x="3425372" y="766796"/>
                    <a:pt x="3425372" y="1712686"/>
                  </a:cubicBezTo>
                  <a:lnTo>
                    <a:pt x="3425281" y="1714499"/>
                  </a:lnTo>
                  <a:lnTo>
                    <a:pt x="92" y="1714499"/>
                  </a:lnTo>
                  <a:lnTo>
                    <a:pt x="0" y="1712686"/>
                  </a:lnTo>
                  <a:cubicBezTo>
                    <a:pt x="0" y="766796"/>
                    <a:pt x="766796" y="0"/>
                    <a:pt x="1712686" y="0"/>
                  </a:cubicBezTo>
                  <a:close/>
                </a:path>
              </a:pathLst>
            </a:custGeom>
            <a:solidFill>
              <a:srgbClr val="F2A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TextBox 13">
              <a:extLst>
                <a:ext uri="{FF2B5EF4-FFF2-40B4-BE49-F238E27FC236}">
                  <a16:creationId xmlns:a16="http://schemas.microsoft.com/office/drawing/2014/main" id="{DE65FE1E-6EA7-4F55-8A4D-DDF0B7D1446A}"/>
                </a:ext>
              </a:extLst>
            </p:cNvPr>
            <p:cNvSpPr txBox="1"/>
            <p:nvPr/>
          </p:nvSpPr>
          <p:spPr>
            <a:xfrm>
              <a:off x="5154747" y="4305519"/>
              <a:ext cx="1870711" cy="1231107"/>
            </a:xfrm>
            <a:prstGeom prst="rect">
              <a:avLst/>
            </a:prstGeom>
            <a:noFill/>
          </p:spPr>
          <p:txBody>
            <a:bodyPr wrap="square" rtlCol="0">
              <a:spAutoFit/>
            </a:bodyPr>
            <a:lstStyle/>
            <a:p>
              <a:pPr algn="ctr"/>
              <a:r>
                <a:rPr lang="en-US" sz="5400" b="1" dirty="0">
                  <a:solidFill>
                    <a:schemeClr val="bg1"/>
                  </a:solidFill>
                  <a:latin typeface="Tahoma" panose="020B0604030504040204" pitchFamily="34" charset="0"/>
                  <a:ea typeface="Tahoma" panose="020B0604030504040204" pitchFamily="34" charset="0"/>
                  <a:cs typeface="Tahoma" panose="020B0604030504040204" pitchFamily="34" charset="0"/>
                </a:rPr>
                <a:t>02</a:t>
              </a:r>
            </a:p>
          </p:txBody>
        </p:sp>
      </p:grpSp>
      <p:grpSp>
        <p:nvGrpSpPr>
          <p:cNvPr id="16" name="Group 15">
            <a:extLst>
              <a:ext uri="{FF2B5EF4-FFF2-40B4-BE49-F238E27FC236}">
                <a16:creationId xmlns:a16="http://schemas.microsoft.com/office/drawing/2014/main" id="{35A16B65-940A-4185-90B0-DDD71F47C9E7}"/>
              </a:ext>
            </a:extLst>
          </p:cNvPr>
          <p:cNvGrpSpPr/>
          <p:nvPr/>
        </p:nvGrpSpPr>
        <p:grpSpPr>
          <a:xfrm>
            <a:off x="1050236" y="1285876"/>
            <a:ext cx="2569029" cy="1285874"/>
            <a:chOff x="610185" y="2422427"/>
            <a:chExt cx="3425372" cy="1714499"/>
          </a:xfrm>
        </p:grpSpPr>
        <p:sp>
          <p:nvSpPr>
            <p:cNvPr id="10" name="Freeform: Shape 9">
              <a:extLst>
                <a:ext uri="{FF2B5EF4-FFF2-40B4-BE49-F238E27FC236}">
                  <a16:creationId xmlns:a16="http://schemas.microsoft.com/office/drawing/2014/main" id="{397F9143-1561-43B1-BC97-3197EF1114ED}"/>
                </a:ext>
              </a:extLst>
            </p:cNvPr>
            <p:cNvSpPr/>
            <p:nvPr/>
          </p:nvSpPr>
          <p:spPr>
            <a:xfrm>
              <a:off x="610185" y="2422427"/>
              <a:ext cx="3425372" cy="1714499"/>
            </a:xfrm>
            <a:custGeom>
              <a:avLst/>
              <a:gdLst>
                <a:gd name="connsiteX0" fmla="*/ 1712686 w 3425372"/>
                <a:gd name="connsiteY0" fmla="*/ 0 h 1714499"/>
                <a:gd name="connsiteX1" fmla="*/ 3425372 w 3425372"/>
                <a:gd name="connsiteY1" fmla="*/ 1712686 h 1714499"/>
                <a:gd name="connsiteX2" fmla="*/ 3425281 w 3425372"/>
                <a:gd name="connsiteY2" fmla="*/ 1714499 h 1714499"/>
                <a:gd name="connsiteX3" fmla="*/ 92 w 3425372"/>
                <a:gd name="connsiteY3" fmla="*/ 1714499 h 1714499"/>
                <a:gd name="connsiteX4" fmla="*/ 0 w 3425372"/>
                <a:gd name="connsiteY4" fmla="*/ 1712686 h 1714499"/>
                <a:gd name="connsiteX5" fmla="*/ 1712686 w 3425372"/>
                <a:gd name="connsiteY5" fmla="*/ 0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372" h="1714499">
                  <a:moveTo>
                    <a:pt x="1712686" y="0"/>
                  </a:moveTo>
                  <a:cubicBezTo>
                    <a:pt x="2658576" y="0"/>
                    <a:pt x="3425372" y="766796"/>
                    <a:pt x="3425372" y="1712686"/>
                  </a:cubicBezTo>
                  <a:lnTo>
                    <a:pt x="3425281" y="1714499"/>
                  </a:lnTo>
                  <a:lnTo>
                    <a:pt x="92" y="1714499"/>
                  </a:lnTo>
                  <a:lnTo>
                    <a:pt x="0" y="1712686"/>
                  </a:lnTo>
                  <a:cubicBezTo>
                    <a:pt x="0" y="766796"/>
                    <a:pt x="766796" y="0"/>
                    <a:pt x="1712686" y="0"/>
                  </a:cubicBezTo>
                  <a:close/>
                </a:path>
              </a:pathLst>
            </a:custGeom>
            <a:solidFill>
              <a:srgbClr val="10A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a:extLst>
                <a:ext uri="{FF2B5EF4-FFF2-40B4-BE49-F238E27FC236}">
                  <a16:creationId xmlns:a16="http://schemas.microsoft.com/office/drawing/2014/main" id="{98E803E1-0323-43A7-8E65-75DA8C8CE8F7}"/>
                </a:ext>
              </a:extLst>
            </p:cNvPr>
            <p:cNvSpPr txBox="1"/>
            <p:nvPr/>
          </p:nvSpPr>
          <p:spPr>
            <a:xfrm>
              <a:off x="1387516" y="2700623"/>
              <a:ext cx="1870711" cy="1231107"/>
            </a:xfrm>
            <a:prstGeom prst="rect">
              <a:avLst/>
            </a:prstGeom>
            <a:noFill/>
          </p:spPr>
          <p:txBody>
            <a:bodyPr wrap="square" rtlCol="0">
              <a:spAutoFit/>
            </a:bodyPr>
            <a:lstStyle/>
            <a:p>
              <a:pPr algn="ctr"/>
              <a:r>
                <a:rPr lang="en-US" sz="5400" b="1" dirty="0">
                  <a:solidFill>
                    <a:schemeClr val="bg1"/>
                  </a:solidFill>
                  <a:latin typeface="Tahoma" panose="020B0604030504040204" pitchFamily="34" charset="0"/>
                  <a:ea typeface="Tahoma" panose="020B0604030504040204" pitchFamily="34" charset="0"/>
                  <a:cs typeface="Tahoma" panose="020B0604030504040204" pitchFamily="34" charset="0"/>
                </a:rPr>
                <a:t>01</a:t>
              </a:r>
            </a:p>
          </p:txBody>
        </p:sp>
      </p:grpSp>
      <p:sp>
        <p:nvSpPr>
          <p:cNvPr id="29" name="TextBox 28">
            <a:extLst>
              <a:ext uri="{FF2B5EF4-FFF2-40B4-BE49-F238E27FC236}">
                <a16:creationId xmlns:a16="http://schemas.microsoft.com/office/drawing/2014/main" id="{8BF0CD2E-F13C-4A9C-81A4-F1F15B3B4203}"/>
              </a:ext>
            </a:extLst>
          </p:cNvPr>
          <p:cNvSpPr txBox="1"/>
          <p:nvPr/>
        </p:nvSpPr>
        <p:spPr>
          <a:xfrm>
            <a:off x="883659" y="2870131"/>
            <a:ext cx="2902182" cy="923330"/>
          </a:xfrm>
          <a:prstGeom prst="rect">
            <a:avLst/>
          </a:prstGeom>
          <a:noFill/>
        </p:spPr>
        <p:txBody>
          <a:bodyPr wrap="square" rtlCol="0">
            <a:spAutoFit/>
          </a:bodyPr>
          <a:lstStyle/>
          <a:p>
            <a:pPr algn="ctr"/>
            <a:r>
              <a:rPr lang="en-US" altLang="zh-CN" b="1" dirty="0">
                <a:solidFill>
                  <a:schemeClr val="bg1">
                    <a:lumMod val="65000"/>
                  </a:schemeClr>
                </a:solidFill>
                <a:latin typeface="Tw Cen MT" panose="020B0602020104020603" pitchFamily="34" charset="0"/>
              </a:rPr>
              <a:t>How can a taxi driver maximize his earning in a day?</a:t>
            </a:r>
            <a:endParaRPr lang="en-US" b="1" dirty="0">
              <a:solidFill>
                <a:schemeClr val="bg1">
                  <a:lumMod val="65000"/>
                </a:schemeClr>
              </a:solidFill>
              <a:latin typeface="Tw Cen MT" panose="020B0602020104020603" pitchFamily="34" charset="0"/>
            </a:endParaRPr>
          </a:p>
        </p:txBody>
      </p:sp>
      <p:sp>
        <p:nvSpPr>
          <p:cNvPr id="33" name="TextBox 32">
            <a:extLst>
              <a:ext uri="{FF2B5EF4-FFF2-40B4-BE49-F238E27FC236}">
                <a16:creationId xmlns:a16="http://schemas.microsoft.com/office/drawing/2014/main" id="{E23244B2-9A40-4831-8CEF-9F5595F28E0C}"/>
              </a:ext>
            </a:extLst>
          </p:cNvPr>
          <p:cNvSpPr txBox="1"/>
          <p:nvPr/>
        </p:nvSpPr>
        <p:spPr>
          <a:xfrm>
            <a:off x="5027942" y="1841709"/>
            <a:ext cx="3096343" cy="646331"/>
          </a:xfrm>
          <a:prstGeom prst="rect">
            <a:avLst/>
          </a:prstGeom>
          <a:noFill/>
        </p:spPr>
        <p:txBody>
          <a:bodyPr wrap="square" rtlCol="0">
            <a:spAutoFit/>
          </a:bodyPr>
          <a:lstStyle/>
          <a:p>
            <a:pPr algn="ctr"/>
            <a:r>
              <a:rPr lang="en-US" b="1" dirty="0">
                <a:solidFill>
                  <a:schemeClr val="bg1">
                    <a:lumMod val="65000"/>
                  </a:schemeClr>
                </a:solidFill>
                <a:latin typeface="Tw Cen MT" panose="020B0602020104020603" pitchFamily="34" charset="0"/>
              </a:rPr>
              <a:t>How can we maximize earnings for 10 taxi drivers?</a:t>
            </a:r>
          </a:p>
        </p:txBody>
      </p:sp>
      <p:pic>
        <p:nvPicPr>
          <p:cNvPr id="3" name="图片 2">
            <a:extLst>
              <a:ext uri="{FF2B5EF4-FFF2-40B4-BE49-F238E27FC236}">
                <a16:creationId xmlns:a16="http://schemas.microsoft.com/office/drawing/2014/main" id="{2B237E56-172F-F44D-BBAA-D523B2FBCFC2}"/>
              </a:ext>
            </a:extLst>
          </p:cNvPr>
          <p:cNvPicPr>
            <a:picLocks noChangeAspect="1"/>
          </p:cNvPicPr>
          <p:nvPr/>
        </p:nvPicPr>
        <p:blipFill>
          <a:blip r:embed="rId3"/>
          <a:stretch>
            <a:fillRect/>
          </a:stretch>
        </p:blipFill>
        <p:spPr>
          <a:xfrm>
            <a:off x="48751" y="111015"/>
            <a:ext cx="2286000" cy="520700"/>
          </a:xfrm>
          <a:prstGeom prst="rect">
            <a:avLst/>
          </a:prstGeom>
        </p:spPr>
      </p:pic>
      <p:grpSp>
        <p:nvGrpSpPr>
          <p:cNvPr id="18" name="Group 17">
            <a:extLst>
              <a:ext uri="{FF2B5EF4-FFF2-40B4-BE49-F238E27FC236}">
                <a16:creationId xmlns:a16="http://schemas.microsoft.com/office/drawing/2014/main" id="{ADDDFE25-24A4-F74A-BD28-4EC12AF830A8}"/>
              </a:ext>
            </a:extLst>
          </p:cNvPr>
          <p:cNvGrpSpPr/>
          <p:nvPr/>
        </p:nvGrpSpPr>
        <p:grpSpPr>
          <a:xfrm>
            <a:off x="1842408" y="98859"/>
            <a:ext cx="5459186" cy="703257"/>
            <a:chOff x="2456543" y="131812"/>
            <a:chExt cx="7278915" cy="937676"/>
          </a:xfrm>
        </p:grpSpPr>
        <p:sp>
          <p:nvSpPr>
            <p:cNvPr id="19" name="TextBox 18">
              <a:extLst>
                <a:ext uri="{FF2B5EF4-FFF2-40B4-BE49-F238E27FC236}">
                  <a16:creationId xmlns:a16="http://schemas.microsoft.com/office/drawing/2014/main" id="{EB3155D6-301F-A841-B4DD-4F9EFE9EDE78}"/>
                </a:ext>
              </a:extLst>
            </p:cNvPr>
            <p:cNvSpPr txBox="1"/>
            <p:nvPr/>
          </p:nvSpPr>
          <p:spPr>
            <a:xfrm>
              <a:off x="2456543" y="131812"/>
              <a:ext cx="7278915" cy="738664"/>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Motivations</a:t>
              </a:r>
            </a:p>
          </p:txBody>
        </p:sp>
        <p:grpSp>
          <p:nvGrpSpPr>
            <p:cNvPr id="21" name="Group 20">
              <a:extLst>
                <a:ext uri="{FF2B5EF4-FFF2-40B4-BE49-F238E27FC236}">
                  <a16:creationId xmlns:a16="http://schemas.microsoft.com/office/drawing/2014/main" id="{B0101A10-C20A-4B42-ADE9-18CCE6D4CC85}"/>
                </a:ext>
              </a:extLst>
            </p:cNvPr>
            <p:cNvGrpSpPr/>
            <p:nvPr/>
          </p:nvGrpSpPr>
          <p:grpSpPr>
            <a:xfrm>
              <a:off x="5378756" y="878988"/>
              <a:ext cx="1434489" cy="190500"/>
              <a:chOff x="4679586" y="878988"/>
              <a:chExt cx="1434489" cy="190500"/>
            </a:xfrm>
          </p:grpSpPr>
          <p:sp>
            <p:nvSpPr>
              <p:cNvPr id="22" name="Oval 5">
                <a:extLst>
                  <a:ext uri="{FF2B5EF4-FFF2-40B4-BE49-F238E27FC236}">
                    <a16:creationId xmlns:a16="http://schemas.microsoft.com/office/drawing/2014/main" id="{7A550C7A-EA3D-4949-9BA3-5449AC41A74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6">
                <a:extLst>
                  <a:ext uri="{FF2B5EF4-FFF2-40B4-BE49-F238E27FC236}">
                    <a16:creationId xmlns:a16="http://schemas.microsoft.com/office/drawing/2014/main" id="{764FBFDB-F621-9046-BFE7-59C73B1F0C59}"/>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7">
                <a:extLst>
                  <a:ext uri="{FF2B5EF4-FFF2-40B4-BE49-F238E27FC236}">
                    <a16:creationId xmlns:a16="http://schemas.microsoft.com/office/drawing/2014/main" id="{137074F6-1190-8D4D-9473-CC5AFEC61FF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Oval 8">
                <a:extLst>
                  <a:ext uri="{FF2B5EF4-FFF2-40B4-BE49-F238E27FC236}">
                    <a16:creationId xmlns:a16="http://schemas.microsoft.com/office/drawing/2014/main" id="{07F41C15-C60B-874F-9591-B470BA437CDB}"/>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9">
                <a:extLst>
                  <a:ext uri="{FF2B5EF4-FFF2-40B4-BE49-F238E27FC236}">
                    <a16:creationId xmlns:a16="http://schemas.microsoft.com/office/drawing/2014/main" id="{04B280D9-4AEB-A44D-BA3E-421AB2210CAC}"/>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525281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p:tgtEl>
                                          <p:spTgt spid="29"/>
                                        </p:tgtEl>
                                        <p:attrNameLst>
                                          <p:attrName>ppt_y</p:attrName>
                                        </p:attrNameLst>
                                      </p:cBhvr>
                                      <p:tavLst>
                                        <p:tav tm="0">
                                          <p:val>
                                            <p:strVal val="#ppt_y+#ppt_h*1.125000"/>
                                          </p:val>
                                        </p:tav>
                                        <p:tav tm="100000">
                                          <p:val>
                                            <p:strVal val="#ppt_y"/>
                                          </p:val>
                                        </p:tav>
                                      </p:tavLst>
                                    </p:anim>
                                    <p:animEffect transition="in" filter="wipe(up)">
                                      <p:cBhvr>
                                        <p:cTn id="12" dur="500"/>
                                        <p:tgtEl>
                                          <p:spTgt spid="29"/>
                                        </p:tgtEl>
                                      </p:cBhvr>
                                    </p:animEffect>
                                  </p:childTnLst>
                                </p:cTn>
                              </p:par>
                            </p:childTnLst>
                          </p:cTn>
                        </p:par>
                        <p:par>
                          <p:cTn id="13" fill="hold">
                            <p:stCondLst>
                              <p:cond delay="750"/>
                            </p:stCondLst>
                            <p:childTnLst>
                              <p:par>
                                <p:cTn id="14" presetID="2" presetClass="entr" presetSubtype="1" decel="10000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750" fill="hold"/>
                                        <p:tgtEl>
                                          <p:spTgt spid="17"/>
                                        </p:tgtEl>
                                        <p:attrNameLst>
                                          <p:attrName>ppt_x</p:attrName>
                                        </p:attrNameLst>
                                      </p:cBhvr>
                                      <p:tavLst>
                                        <p:tav tm="0">
                                          <p:val>
                                            <p:strVal val="#ppt_x"/>
                                          </p:val>
                                        </p:tav>
                                        <p:tav tm="100000">
                                          <p:val>
                                            <p:strVal val="#ppt_x"/>
                                          </p:val>
                                        </p:tav>
                                      </p:tavLst>
                                    </p:anim>
                                    <p:anim calcmode="lin" valueType="num">
                                      <p:cBhvr additive="base">
                                        <p:cTn id="17" dur="750" fill="hold"/>
                                        <p:tgtEl>
                                          <p:spTgt spid="17"/>
                                        </p:tgtEl>
                                        <p:attrNameLst>
                                          <p:attrName>ppt_y</p:attrName>
                                        </p:attrNameLst>
                                      </p:cBhvr>
                                      <p:tavLst>
                                        <p:tav tm="0">
                                          <p:val>
                                            <p:strVal val="0-#ppt_h/2"/>
                                          </p:val>
                                        </p:tav>
                                        <p:tav tm="100000">
                                          <p:val>
                                            <p:strVal val="#ppt_y"/>
                                          </p:val>
                                        </p:tav>
                                      </p:tavLst>
                                    </p:anim>
                                  </p:childTnLst>
                                </p:cTn>
                              </p:par>
                              <p:par>
                                <p:cTn id="18" presetID="12" presetClass="entr" presetSubtype="4"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p:tgtEl>
                                          <p:spTgt spid="33"/>
                                        </p:tgtEl>
                                        <p:attrNameLst>
                                          <p:attrName>ppt_y</p:attrName>
                                        </p:attrNameLst>
                                      </p:cBhvr>
                                      <p:tavLst>
                                        <p:tav tm="0">
                                          <p:val>
                                            <p:strVal val="#ppt_y+#ppt_h*1.125000"/>
                                          </p:val>
                                        </p:tav>
                                        <p:tav tm="100000">
                                          <p:val>
                                            <p:strVal val="#ppt_y"/>
                                          </p:val>
                                        </p:tav>
                                      </p:tavLst>
                                    </p:anim>
                                    <p:animEffect transition="in" filter="wipe(up)">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1FB1D66C-A675-4E89-AF22-1BE0E407A08D}"/>
              </a:ext>
            </a:extLst>
          </p:cNvPr>
          <p:cNvCxnSpPr>
            <a:cxnSpLocks/>
            <a:stCxn id="16" idx="3"/>
            <a:endCxn id="17" idx="2"/>
          </p:cNvCxnSpPr>
          <p:nvPr/>
        </p:nvCxnSpPr>
        <p:spPr>
          <a:xfrm flipV="1">
            <a:off x="4673485" y="3048453"/>
            <a:ext cx="1216695" cy="867036"/>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AAD18D-A529-426E-944F-052FEF1F7315}"/>
              </a:ext>
            </a:extLst>
          </p:cNvPr>
          <p:cNvCxnSpPr>
            <a:cxnSpLocks/>
            <a:stCxn id="19" idx="2"/>
            <a:endCxn id="17" idx="6"/>
          </p:cNvCxnSpPr>
          <p:nvPr/>
        </p:nvCxnSpPr>
        <p:spPr>
          <a:xfrm flipH="1" flipV="1">
            <a:off x="6331540" y="3048453"/>
            <a:ext cx="1307208" cy="906872"/>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D1B375-3CBB-4F31-BF6F-2530FCADC84D}"/>
              </a:ext>
            </a:extLst>
          </p:cNvPr>
          <p:cNvCxnSpPr>
            <a:cxnSpLocks/>
            <a:stCxn id="15" idx="2"/>
            <a:endCxn id="13" idx="6"/>
          </p:cNvCxnSpPr>
          <p:nvPr/>
        </p:nvCxnSpPr>
        <p:spPr>
          <a:xfrm flipH="1" flipV="1">
            <a:off x="3066084" y="3059343"/>
            <a:ext cx="1242983" cy="844604"/>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F893E3-9E92-4678-BAE1-ABE84AFE8FA3}"/>
              </a:ext>
            </a:extLst>
          </p:cNvPr>
          <p:cNvCxnSpPr>
            <a:cxnSpLocks/>
            <a:endCxn id="14" idx="1"/>
          </p:cNvCxnSpPr>
          <p:nvPr/>
        </p:nvCxnSpPr>
        <p:spPr>
          <a:xfrm flipV="1">
            <a:off x="1116075" y="3070885"/>
            <a:ext cx="1585590" cy="82775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E8AA9BD-5B28-4BB1-803B-54BB6E1B0DE1}"/>
              </a:ext>
            </a:extLst>
          </p:cNvPr>
          <p:cNvSpPr txBox="1"/>
          <p:nvPr/>
        </p:nvSpPr>
        <p:spPr>
          <a:xfrm>
            <a:off x="1842408" y="98859"/>
            <a:ext cx="5459186" cy="553998"/>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Exploratory Data Analysis</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4034067" y="659241"/>
            <a:ext cx="1075867" cy="142875"/>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Oval 1">
            <a:extLst>
              <a:ext uri="{FF2B5EF4-FFF2-40B4-BE49-F238E27FC236}">
                <a16:creationId xmlns:a16="http://schemas.microsoft.com/office/drawing/2014/main" id="{555FC8F4-43EE-43E4-BBBC-49434B3A520A}"/>
              </a:ext>
            </a:extLst>
          </p:cNvPr>
          <p:cNvSpPr/>
          <p:nvPr/>
        </p:nvSpPr>
        <p:spPr>
          <a:xfrm>
            <a:off x="841585" y="3697688"/>
            <a:ext cx="441360" cy="44136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4C20B305-6275-48E1-8946-A32347CB376F}"/>
              </a:ext>
            </a:extLst>
          </p:cNvPr>
          <p:cNvSpPr txBox="1"/>
          <p:nvPr/>
        </p:nvSpPr>
        <p:spPr>
          <a:xfrm>
            <a:off x="918526" y="3675994"/>
            <a:ext cx="287477" cy="5078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2700" b="1" dirty="0">
                <a:solidFill>
                  <a:srgbClr val="E3E3E3"/>
                </a:solidFill>
                <a:latin typeface="Tw Cen MT" panose="020B0602020104020603" pitchFamily="34" charset="0"/>
              </a:rPr>
              <a:t>1</a:t>
            </a:r>
          </a:p>
        </p:txBody>
      </p:sp>
      <p:sp>
        <p:nvSpPr>
          <p:cNvPr id="13" name="Oval 12">
            <a:extLst>
              <a:ext uri="{FF2B5EF4-FFF2-40B4-BE49-F238E27FC236}">
                <a16:creationId xmlns:a16="http://schemas.microsoft.com/office/drawing/2014/main" id="{BE4AD99A-076B-4B78-BBFD-38BC498DCCBC}"/>
              </a:ext>
            </a:extLst>
          </p:cNvPr>
          <p:cNvSpPr/>
          <p:nvPr/>
        </p:nvSpPr>
        <p:spPr>
          <a:xfrm>
            <a:off x="2624724" y="2838663"/>
            <a:ext cx="441360" cy="44136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1A6BC045-9DFF-42FD-8C36-FC34502A7320}"/>
              </a:ext>
            </a:extLst>
          </p:cNvPr>
          <p:cNvSpPr txBox="1"/>
          <p:nvPr/>
        </p:nvSpPr>
        <p:spPr>
          <a:xfrm>
            <a:off x="2701665" y="2816969"/>
            <a:ext cx="287477" cy="5078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2700" b="1" dirty="0">
                <a:solidFill>
                  <a:srgbClr val="E3E3E3"/>
                </a:solidFill>
                <a:latin typeface="Tw Cen MT" panose="020B0602020104020603" pitchFamily="34" charset="0"/>
              </a:rPr>
              <a:t>2</a:t>
            </a:r>
          </a:p>
        </p:txBody>
      </p:sp>
      <p:sp>
        <p:nvSpPr>
          <p:cNvPr id="15" name="Oval 14">
            <a:extLst>
              <a:ext uri="{FF2B5EF4-FFF2-40B4-BE49-F238E27FC236}">
                <a16:creationId xmlns:a16="http://schemas.microsoft.com/office/drawing/2014/main" id="{D32467DC-68B2-4A06-97DB-38EF79A869C1}"/>
              </a:ext>
            </a:extLst>
          </p:cNvPr>
          <p:cNvSpPr/>
          <p:nvPr/>
        </p:nvSpPr>
        <p:spPr>
          <a:xfrm>
            <a:off x="4309067" y="3683267"/>
            <a:ext cx="441360" cy="44136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a:extLst>
              <a:ext uri="{FF2B5EF4-FFF2-40B4-BE49-F238E27FC236}">
                <a16:creationId xmlns:a16="http://schemas.microsoft.com/office/drawing/2014/main" id="{59EAAEBB-9149-4D8C-85F9-C700A4FAC1A9}"/>
              </a:ext>
            </a:extLst>
          </p:cNvPr>
          <p:cNvSpPr txBox="1"/>
          <p:nvPr/>
        </p:nvSpPr>
        <p:spPr>
          <a:xfrm>
            <a:off x="4386008" y="3661573"/>
            <a:ext cx="287477" cy="5078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2700" b="1" dirty="0">
                <a:solidFill>
                  <a:srgbClr val="E3E3E3"/>
                </a:solidFill>
                <a:latin typeface="Tw Cen MT" panose="020B0602020104020603" pitchFamily="34" charset="0"/>
              </a:rPr>
              <a:t>3</a:t>
            </a:r>
          </a:p>
        </p:txBody>
      </p:sp>
      <p:sp>
        <p:nvSpPr>
          <p:cNvPr id="17" name="Oval 16">
            <a:extLst>
              <a:ext uri="{FF2B5EF4-FFF2-40B4-BE49-F238E27FC236}">
                <a16:creationId xmlns:a16="http://schemas.microsoft.com/office/drawing/2014/main" id="{FFCACAA9-3503-46C8-A54E-799F4E9E55B9}"/>
              </a:ext>
            </a:extLst>
          </p:cNvPr>
          <p:cNvSpPr/>
          <p:nvPr/>
        </p:nvSpPr>
        <p:spPr>
          <a:xfrm>
            <a:off x="5890180" y="2827773"/>
            <a:ext cx="441360" cy="44136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extBox 17">
            <a:extLst>
              <a:ext uri="{FF2B5EF4-FFF2-40B4-BE49-F238E27FC236}">
                <a16:creationId xmlns:a16="http://schemas.microsoft.com/office/drawing/2014/main" id="{6F7E7550-521F-446A-9A97-DDE94285DD11}"/>
              </a:ext>
            </a:extLst>
          </p:cNvPr>
          <p:cNvSpPr txBox="1"/>
          <p:nvPr/>
        </p:nvSpPr>
        <p:spPr>
          <a:xfrm>
            <a:off x="5966904" y="2806079"/>
            <a:ext cx="287477" cy="5078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2700" b="1" dirty="0">
                <a:solidFill>
                  <a:srgbClr val="E3E3E3"/>
                </a:solidFill>
                <a:latin typeface="Tw Cen MT" panose="020B0602020104020603" pitchFamily="34" charset="0"/>
              </a:rPr>
              <a:t>4</a:t>
            </a:r>
          </a:p>
        </p:txBody>
      </p:sp>
      <p:sp>
        <p:nvSpPr>
          <p:cNvPr id="19" name="Oval 18">
            <a:extLst>
              <a:ext uri="{FF2B5EF4-FFF2-40B4-BE49-F238E27FC236}">
                <a16:creationId xmlns:a16="http://schemas.microsoft.com/office/drawing/2014/main" id="{C240C0D5-51C5-4820-AB34-E16D404339B2}"/>
              </a:ext>
            </a:extLst>
          </p:cNvPr>
          <p:cNvSpPr/>
          <p:nvPr/>
        </p:nvSpPr>
        <p:spPr>
          <a:xfrm>
            <a:off x="7638748" y="3734645"/>
            <a:ext cx="441360" cy="44136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B4BDCDBB-2F71-487A-93F9-6F048B528A22}"/>
              </a:ext>
            </a:extLst>
          </p:cNvPr>
          <p:cNvSpPr txBox="1"/>
          <p:nvPr/>
        </p:nvSpPr>
        <p:spPr>
          <a:xfrm>
            <a:off x="7715689" y="3712951"/>
            <a:ext cx="287477" cy="5078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2700" b="1" dirty="0">
                <a:solidFill>
                  <a:srgbClr val="E3E3E3"/>
                </a:solidFill>
                <a:latin typeface="Tw Cen MT" panose="020B0602020104020603" pitchFamily="34" charset="0"/>
              </a:rPr>
              <a:t>5</a:t>
            </a:r>
          </a:p>
        </p:txBody>
      </p:sp>
      <p:sp>
        <p:nvSpPr>
          <p:cNvPr id="83" name="TextBox 82">
            <a:extLst>
              <a:ext uri="{FF2B5EF4-FFF2-40B4-BE49-F238E27FC236}">
                <a16:creationId xmlns:a16="http://schemas.microsoft.com/office/drawing/2014/main" id="{A701416C-01EF-4102-89B3-73D5308BF43E}"/>
              </a:ext>
            </a:extLst>
          </p:cNvPr>
          <p:cNvSpPr txBox="1"/>
          <p:nvPr/>
        </p:nvSpPr>
        <p:spPr>
          <a:xfrm>
            <a:off x="16978" y="2663199"/>
            <a:ext cx="2191726" cy="923330"/>
          </a:xfrm>
          <a:prstGeom prst="rect">
            <a:avLst/>
          </a:prstGeom>
          <a:noFill/>
        </p:spPr>
        <p:txBody>
          <a:bodyPr wrap="square" rtlCol="0">
            <a:spAutoFit/>
          </a:bodyPr>
          <a:lstStyle/>
          <a:p>
            <a:pPr algn="ctr"/>
            <a:r>
              <a:rPr lang="en-US" b="1" dirty="0">
                <a:solidFill>
                  <a:srgbClr val="EF3078"/>
                </a:solidFill>
                <a:latin typeface="Tw Cen MT" panose="020B0602020104020603" pitchFamily="34" charset="0"/>
              </a:rPr>
              <a:t>Handling Null/Invalid </a:t>
            </a:r>
          </a:p>
          <a:p>
            <a:pPr algn="ctr"/>
            <a:r>
              <a:rPr lang="en-US" b="1" dirty="0">
                <a:solidFill>
                  <a:srgbClr val="EF3078"/>
                </a:solidFill>
                <a:latin typeface="Tw Cen MT" panose="020B0602020104020603" pitchFamily="34" charset="0"/>
              </a:rPr>
              <a:t>Values</a:t>
            </a:r>
          </a:p>
        </p:txBody>
      </p:sp>
      <p:grpSp>
        <p:nvGrpSpPr>
          <p:cNvPr id="97" name="Group 96">
            <a:extLst>
              <a:ext uri="{FF2B5EF4-FFF2-40B4-BE49-F238E27FC236}">
                <a16:creationId xmlns:a16="http://schemas.microsoft.com/office/drawing/2014/main" id="{472C5F62-DBE0-4DB0-A985-67DB45C51121}"/>
              </a:ext>
            </a:extLst>
          </p:cNvPr>
          <p:cNvGrpSpPr/>
          <p:nvPr/>
        </p:nvGrpSpPr>
        <p:grpSpPr>
          <a:xfrm>
            <a:off x="1970578" y="2012715"/>
            <a:ext cx="1704369" cy="670012"/>
            <a:chOff x="2176918" y="2840648"/>
            <a:chExt cx="2272492" cy="893349"/>
          </a:xfrm>
        </p:grpSpPr>
        <p:sp>
          <p:nvSpPr>
            <p:cNvPr id="85" name="TextBox 84">
              <a:extLst>
                <a:ext uri="{FF2B5EF4-FFF2-40B4-BE49-F238E27FC236}">
                  <a16:creationId xmlns:a16="http://schemas.microsoft.com/office/drawing/2014/main" id="{9049F1B1-6182-47AB-BECE-2A542878E26D}"/>
                </a:ext>
              </a:extLst>
            </p:cNvPr>
            <p:cNvSpPr txBox="1"/>
            <p:nvPr/>
          </p:nvSpPr>
          <p:spPr>
            <a:xfrm>
              <a:off x="2249910" y="2840648"/>
              <a:ext cx="2126507" cy="861774"/>
            </a:xfrm>
            <a:prstGeom prst="rect">
              <a:avLst/>
            </a:prstGeom>
            <a:noFill/>
          </p:spPr>
          <p:txBody>
            <a:bodyPr wrap="square" rtlCol="0">
              <a:spAutoFit/>
            </a:bodyPr>
            <a:lstStyle/>
            <a:p>
              <a:pPr algn="ctr"/>
              <a:r>
                <a:rPr lang="en-US" b="1" dirty="0">
                  <a:solidFill>
                    <a:srgbClr val="03A1A4"/>
                  </a:solidFill>
                  <a:latin typeface="Tw Cen MT" panose="020B0602020104020603" pitchFamily="34" charset="0"/>
                </a:rPr>
                <a:t>Feature </a:t>
              </a:r>
            </a:p>
            <a:p>
              <a:pPr algn="ctr"/>
              <a:r>
                <a:rPr lang="en-US" b="1" dirty="0">
                  <a:solidFill>
                    <a:srgbClr val="03A1A4"/>
                  </a:solidFill>
                  <a:latin typeface="Tw Cen MT" panose="020B0602020104020603" pitchFamily="34" charset="0"/>
                </a:rPr>
                <a:t>Generation</a:t>
              </a:r>
            </a:p>
          </p:txBody>
        </p:sp>
        <p:sp>
          <p:nvSpPr>
            <p:cNvPr id="86" name="TextBox 85">
              <a:extLst>
                <a:ext uri="{FF2B5EF4-FFF2-40B4-BE49-F238E27FC236}">
                  <a16:creationId xmlns:a16="http://schemas.microsoft.com/office/drawing/2014/main" id="{4128FC70-EC87-4505-B103-CC8A34AD5B99}"/>
                </a:ext>
              </a:extLst>
            </p:cNvPr>
            <p:cNvSpPr txBox="1"/>
            <p:nvPr/>
          </p:nvSpPr>
          <p:spPr>
            <a:xfrm>
              <a:off x="2176918" y="3323628"/>
              <a:ext cx="2272492" cy="410369"/>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grpSp>
        <p:nvGrpSpPr>
          <p:cNvPr id="100" name="Group 99">
            <a:extLst>
              <a:ext uri="{FF2B5EF4-FFF2-40B4-BE49-F238E27FC236}">
                <a16:creationId xmlns:a16="http://schemas.microsoft.com/office/drawing/2014/main" id="{19852E6F-3FE7-431F-9ECD-4677790596C6}"/>
              </a:ext>
            </a:extLst>
          </p:cNvPr>
          <p:cNvGrpSpPr/>
          <p:nvPr/>
        </p:nvGrpSpPr>
        <p:grpSpPr>
          <a:xfrm>
            <a:off x="3541891" y="2547874"/>
            <a:ext cx="1953716" cy="1132910"/>
            <a:chOff x="3978970" y="3377783"/>
            <a:chExt cx="2604955" cy="1510546"/>
          </a:xfrm>
        </p:grpSpPr>
        <p:sp>
          <p:nvSpPr>
            <p:cNvPr id="87" name="TextBox 86">
              <a:extLst>
                <a:ext uri="{FF2B5EF4-FFF2-40B4-BE49-F238E27FC236}">
                  <a16:creationId xmlns:a16="http://schemas.microsoft.com/office/drawing/2014/main" id="{89728CB8-974E-4196-8D1D-89BBEFF54DC9}"/>
                </a:ext>
              </a:extLst>
            </p:cNvPr>
            <p:cNvSpPr txBox="1"/>
            <p:nvPr/>
          </p:nvSpPr>
          <p:spPr>
            <a:xfrm>
              <a:off x="3978970" y="3377783"/>
              <a:ext cx="2604955" cy="861775"/>
            </a:xfrm>
            <a:prstGeom prst="rect">
              <a:avLst/>
            </a:prstGeom>
            <a:noFill/>
          </p:spPr>
          <p:txBody>
            <a:bodyPr wrap="square" rtlCol="0">
              <a:spAutoFit/>
            </a:bodyPr>
            <a:lstStyle/>
            <a:p>
              <a:pPr algn="ctr"/>
              <a:r>
                <a:rPr lang="en-US" b="1" dirty="0">
                  <a:solidFill>
                    <a:srgbClr val="EE9524"/>
                  </a:solidFill>
                  <a:latin typeface="Tw Cen MT" panose="020B0602020104020603" pitchFamily="34" charset="0"/>
                </a:rPr>
                <a:t>Data Distribution </a:t>
              </a:r>
            </a:p>
            <a:p>
              <a:pPr algn="ctr"/>
              <a:r>
                <a:rPr lang="en-US" b="1" dirty="0">
                  <a:solidFill>
                    <a:srgbClr val="EE9524"/>
                  </a:solidFill>
                  <a:latin typeface="Tw Cen MT" panose="020B0602020104020603" pitchFamily="34" charset="0"/>
                </a:rPr>
                <a:t>Analysis</a:t>
              </a:r>
            </a:p>
          </p:txBody>
        </p:sp>
        <p:sp>
          <p:nvSpPr>
            <p:cNvPr id="88" name="TextBox 87">
              <a:extLst>
                <a:ext uri="{FF2B5EF4-FFF2-40B4-BE49-F238E27FC236}">
                  <a16:creationId xmlns:a16="http://schemas.microsoft.com/office/drawing/2014/main" id="{CE4AF30C-47B9-42F2-BAAB-C5E9143AD766}"/>
                </a:ext>
              </a:extLst>
            </p:cNvPr>
            <p:cNvSpPr txBox="1"/>
            <p:nvPr/>
          </p:nvSpPr>
          <p:spPr>
            <a:xfrm>
              <a:off x="4246515" y="4190702"/>
              <a:ext cx="2126507" cy="697627"/>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Probability Density Function</a:t>
              </a:r>
            </a:p>
          </p:txBody>
        </p:sp>
      </p:grpSp>
      <p:grpSp>
        <p:nvGrpSpPr>
          <p:cNvPr id="101" name="Group 100">
            <a:extLst>
              <a:ext uri="{FF2B5EF4-FFF2-40B4-BE49-F238E27FC236}">
                <a16:creationId xmlns:a16="http://schemas.microsoft.com/office/drawing/2014/main" id="{8C386432-8509-4BF1-B812-3331BAF7D462}"/>
              </a:ext>
            </a:extLst>
          </p:cNvPr>
          <p:cNvGrpSpPr/>
          <p:nvPr/>
        </p:nvGrpSpPr>
        <p:grpSpPr>
          <a:xfrm>
            <a:off x="5109934" y="1816618"/>
            <a:ext cx="2054586" cy="936134"/>
            <a:chOff x="5668344" y="2244391"/>
            <a:chExt cx="2739448" cy="1248178"/>
          </a:xfrm>
        </p:grpSpPr>
        <p:sp>
          <p:nvSpPr>
            <p:cNvPr id="90" name="TextBox 89">
              <a:extLst>
                <a:ext uri="{FF2B5EF4-FFF2-40B4-BE49-F238E27FC236}">
                  <a16:creationId xmlns:a16="http://schemas.microsoft.com/office/drawing/2014/main" id="{267F5442-F4B4-4585-AA2E-C0438857AE3B}"/>
                </a:ext>
              </a:extLst>
            </p:cNvPr>
            <p:cNvSpPr txBox="1"/>
            <p:nvPr/>
          </p:nvSpPr>
          <p:spPr>
            <a:xfrm>
              <a:off x="5668344" y="2244391"/>
              <a:ext cx="2739448" cy="861774"/>
            </a:xfrm>
            <a:prstGeom prst="rect">
              <a:avLst/>
            </a:prstGeom>
            <a:noFill/>
          </p:spPr>
          <p:txBody>
            <a:bodyPr wrap="square" rtlCol="0">
              <a:spAutoFit/>
            </a:bodyPr>
            <a:lstStyle/>
            <a:p>
              <a:pPr algn="ctr"/>
              <a:r>
                <a:rPr lang="en-US" b="1" dirty="0">
                  <a:solidFill>
                    <a:srgbClr val="385723"/>
                  </a:solidFill>
                  <a:latin typeface="Tw Cen MT" panose="020B0602020104020603" pitchFamily="34" charset="0"/>
                </a:rPr>
                <a:t>Feature Correlation </a:t>
              </a:r>
            </a:p>
            <a:p>
              <a:pPr algn="ctr"/>
              <a:r>
                <a:rPr lang="en-US" b="1" dirty="0">
                  <a:solidFill>
                    <a:srgbClr val="385723"/>
                  </a:solidFill>
                  <a:latin typeface="Tw Cen MT" panose="020B0602020104020603" pitchFamily="34" charset="0"/>
                </a:rPr>
                <a:t>Analysis</a:t>
              </a:r>
            </a:p>
          </p:txBody>
        </p:sp>
        <p:sp>
          <p:nvSpPr>
            <p:cNvPr id="91" name="TextBox 90">
              <a:extLst>
                <a:ext uri="{FF2B5EF4-FFF2-40B4-BE49-F238E27FC236}">
                  <a16:creationId xmlns:a16="http://schemas.microsoft.com/office/drawing/2014/main" id="{1EFAF46B-A1C3-45A8-A052-22BF454E6E76}"/>
                </a:ext>
              </a:extLst>
            </p:cNvPr>
            <p:cNvSpPr txBox="1"/>
            <p:nvPr/>
          </p:nvSpPr>
          <p:spPr>
            <a:xfrm>
              <a:off x="5939368" y="3082200"/>
              <a:ext cx="2126507" cy="410369"/>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Scatter Plot</a:t>
              </a:r>
            </a:p>
          </p:txBody>
        </p:sp>
      </p:grpSp>
      <p:grpSp>
        <p:nvGrpSpPr>
          <p:cNvPr id="102" name="Group 101">
            <a:extLst>
              <a:ext uri="{FF2B5EF4-FFF2-40B4-BE49-F238E27FC236}">
                <a16:creationId xmlns:a16="http://schemas.microsoft.com/office/drawing/2014/main" id="{7E0030E5-ADE8-4236-A8FA-EA49492B9A6A}"/>
              </a:ext>
            </a:extLst>
          </p:cNvPr>
          <p:cNvGrpSpPr/>
          <p:nvPr/>
        </p:nvGrpSpPr>
        <p:grpSpPr>
          <a:xfrm>
            <a:off x="7049864" y="2831119"/>
            <a:ext cx="1606998" cy="733684"/>
            <a:chOff x="7736828" y="3485147"/>
            <a:chExt cx="2142666" cy="978246"/>
          </a:xfrm>
        </p:grpSpPr>
        <p:sp>
          <p:nvSpPr>
            <p:cNvPr id="92" name="TextBox 91">
              <a:extLst>
                <a:ext uri="{FF2B5EF4-FFF2-40B4-BE49-F238E27FC236}">
                  <a16:creationId xmlns:a16="http://schemas.microsoft.com/office/drawing/2014/main" id="{BE5F379D-720A-4873-BF25-F62D2ED92709}"/>
                </a:ext>
              </a:extLst>
            </p:cNvPr>
            <p:cNvSpPr txBox="1"/>
            <p:nvPr/>
          </p:nvSpPr>
          <p:spPr>
            <a:xfrm>
              <a:off x="7736828" y="3485147"/>
              <a:ext cx="2126509" cy="861775"/>
            </a:xfrm>
            <a:prstGeom prst="rect">
              <a:avLst/>
            </a:prstGeom>
            <a:noFill/>
          </p:spPr>
          <p:txBody>
            <a:bodyPr wrap="square" rtlCol="0">
              <a:spAutoFit/>
            </a:bodyPr>
            <a:lstStyle/>
            <a:p>
              <a:pPr algn="ctr"/>
              <a:r>
                <a:rPr lang="en-US" b="1" dirty="0">
                  <a:solidFill>
                    <a:srgbClr val="00B0F0"/>
                  </a:solidFill>
                  <a:latin typeface="Tw Cen MT" panose="020B0602020104020603" pitchFamily="34" charset="0"/>
                </a:rPr>
                <a:t>Removing </a:t>
              </a:r>
            </a:p>
            <a:p>
              <a:pPr algn="ctr"/>
              <a:r>
                <a:rPr lang="en-US" b="1" dirty="0">
                  <a:solidFill>
                    <a:srgbClr val="00B0F0"/>
                  </a:solidFill>
                  <a:latin typeface="Tw Cen MT" panose="020B0602020104020603" pitchFamily="34" charset="0"/>
                </a:rPr>
                <a:t>Outliers</a:t>
              </a:r>
            </a:p>
          </p:txBody>
        </p:sp>
        <p:sp>
          <p:nvSpPr>
            <p:cNvPr id="93" name="TextBox 92">
              <a:extLst>
                <a:ext uri="{FF2B5EF4-FFF2-40B4-BE49-F238E27FC236}">
                  <a16:creationId xmlns:a16="http://schemas.microsoft.com/office/drawing/2014/main" id="{91D0153F-5928-43C9-B3E9-D6A68A61E764}"/>
                </a:ext>
              </a:extLst>
            </p:cNvPr>
            <p:cNvSpPr txBox="1"/>
            <p:nvPr/>
          </p:nvSpPr>
          <p:spPr>
            <a:xfrm>
              <a:off x="7752986" y="4053023"/>
              <a:ext cx="2126508" cy="410370"/>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pic>
        <p:nvPicPr>
          <p:cNvPr id="34" name="Picture 33">
            <a:extLst>
              <a:ext uri="{FF2B5EF4-FFF2-40B4-BE49-F238E27FC236}">
                <a16:creationId xmlns:a16="http://schemas.microsoft.com/office/drawing/2014/main" id="{7E6AB0A0-152C-8E4B-8B10-33ED7EECF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2" y="149196"/>
            <a:ext cx="1919357" cy="927100"/>
          </a:xfrm>
          <a:prstGeom prst="rect">
            <a:avLst/>
          </a:prstGeom>
        </p:spPr>
      </p:pic>
      <p:sp>
        <p:nvSpPr>
          <p:cNvPr id="38" name="TextBox 37">
            <a:extLst>
              <a:ext uri="{FF2B5EF4-FFF2-40B4-BE49-F238E27FC236}">
                <a16:creationId xmlns:a16="http://schemas.microsoft.com/office/drawing/2014/main" id="{7979D9B3-AC1D-D04B-A053-A548D202810A}"/>
              </a:ext>
            </a:extLst>
          </p:cNvPr>
          <p:cNvSpPr txBox="1"/>
          <p:nvPr/>
        </p:nvSpPr>
        <p:spPr>
          <a:xfrm>
            <a:off x="7037746" y="3353796"/>
            <a:ext cx="1594880" cy="307777"/>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BoxPlot</a:t>
            </a:r>
          </a:p>
        </p:txBody>
      </p:sp>
    </p:spTree>
    <p:extLst>
      <p:ext uri="{BB962C8B-B14F-4D97-AF65-F5344CB8AC3E}">
        <p14:creationId xmlns:p14="http://schemas.microsoft.com/office/powerpoint/2010/main" val="3088435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83"/>
                                        </p:tgtEl>
                                        <p:attrNameLst>
                                          <p:attrName>style.visibility</p:attrName>
                                        </p:attrNameLst>
                                      </p:cBhvr>
                                      <p:to>
                                        <p:strVal val="visible"/>
                                      </p:to>
                                    </p:set>
                                    <p:anim calcmode="lin" valueType="num">
                                      <p:cBhvr>
                                        <p:cTn id="18" dur="500" fill="hold"/>
                                        <p:tgtEl>
                                          <p:spTgt spid="83"/>
                                        </p:tgtEl>
                                        <p:attrNameLst>
                                          <p:attrName>ppt_w</p:attrName>
                                        </p:attrNameLst>
                                      </p:cBhvr>
                                      <p:tavLst>
                                        <p:tav tm="0">
                                          <p:val>
                                            <p:fltVal val="0"/>
                                          </p:val>
                                        </p:tav>
                                        <p:tav tm="100000">
                                          <p:val>
                                            <p:strVal val="#ppt_w"/>
                                          </p:val>
                                        </p:tav>
                                      </p:tavLst>
                                    </p:anim>
                                    <p:anim calcmode="lin" valueType="num">
                                      <p:cBhvr>
                                        <p:cTn id="19" dur="500" fill="hold"/>
                                        <p:tgtEl>
                                          <p:spTgt spid="83"/>
                                        </p:tgtEl>
                                        <p:attrNameLst>
                                          <p:attrName>ppt_h</p:attrName>
                                        </p:attrNameLst>
                                      </p:cBhvr>
                                      <p:tavLst>
                                        <p:tav tm="0">
                                          <p:val>
                                            <p:fltVal val="0"/>
                                          </p:val>
                                        </p:tav>
                                        <p:tav tm="100000">
                                          <p:val>
                                            <p:strVal val="#ppt_h"/>
                                          </p:val>
                                        </p:tav>
                                      </p:tavLst>
                                    </p:anim>
                                    <p:animEffect transition="in" filter="fade">
                                      <p:cBhvr>
                                        <p:cTn id="20" dur="500"/>
                                        <p:tgtEl>
                                          <p:spTgt spid="83"/>
                                        </p:tgtEl>
                                      </p:cBhvr>
                                    </p:animEffect>
                                  </p:childTnLst>
                                </p:cTn>
                              </p:par>
                              <p:par>
                                <p:cTn id="21" presetID="22" presetClass="entr" presetSubtype="4" fill="hold" nodeType="withEffect">
                                  <p:stCondLst>
                                    <p:cond delay="25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nodeType="withEffect">
                                  <p:stCondLst>
                                    <p:cond delay="0"/>
                                  </p:stCondLst>
                                  <p:childTnLst>
                                    <p:set>
                                      <p:cBhvr>
                                        <p:cTn id="36" dur="1" fill="hold">
                                          <p:stCondLst>
                                            <p:cond delay="0"/>
                                          </p:stCondLst>
                                        </p:cTn>
                                        <p:tgtEl>
                                          <p:spTgt spid="97"/>
                                        </p:tgtEl>
                                        <p:attrNameLst>
                                          <p:attrName>style.visibility</p:attrName>
                                        </p:attrNameLst>
                                      </p:cBhvr>
                                      <p:to>
                                        <p:strVal val="visible"/>
                                      </p:to>
                                    </p:set>
                                    <p:anim calcmode="lin" valueType="num">
                                      <p:cBhvr>
                                        <p:cTn id="37" dur="500" fill="hold"/>
                                        <p:tgtEl>
                                          <p:spTgt spid="97"/>
                                        </p:tgtEl>
                                        <p:attrNameLst>
                                          <p:attrName>ppt_w</p:attrName>
                                        </p:attrNameLst>
                                      </p:cBhvr>
                                      <p:tavLst>
                                        <p:tav tm="0">
                                          <p:val>
                                            <p:fltVal val="0"/>
                                          </p:val>
                                        </p:tav>
                                        <p:tav tm="100000">
                                          <p:val>
                                            <p:strVal val="#ppt_w"/>
                                          </p:val>
                                        </p:tav>
                                      </p:tavLst>
                                    </p:anim>
                                    <p:anim calcmode="lin" valueType="num">
                                      <p:cBhvr>
                                        <p:cTn id="38" dur="500" fill="hold"/>
                                        <p:tgtEl>
                                          <p:spTgt spid="97"/>
                                        </p:tgtEl>
                                        <p:attrNameLst>
                                          <p:attrName>ppt_h</p:attrName>
                                        </p:attrNameLst>
                                      </p:cBhvr>
                                      <p:tavLst>
                                        <p:tav tm="0">
                                          <p:val>
                                            <p:fltVal val="0"/>
                                          </p:val>
                                        </p:tav>
                                        <p:tav tm="100000">
                                          <p:val>
                                            <p:strVal val="#ppt_h"/>
                                          </p:val>
                                        </p:tav>
                                      </p:tavLst>
                                    </p:anim>
                                    <p:animEffect transition="in" filter="fade">
                                      <p:cBhvr>
                                        <p:cTn id="39" dur="500"/>
                                        <p:tgtEl>
                                          <p:spTgt spid="97"/>
                                        </p:tgtEl>
                                      </p:cBhvr>
                                    </p:animEffect>
                                  </p:childTnLst>
                                </p:cTn>
                              </p:par>
                              <p:par>
                                <p:cTn id="40" presetID="22" presetClass="entr" presetSubtype="8" fill="hold" nodeType="withEffect">
                                  <p:stCondLst>
                                    <p:cond delay="50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animEffect transition="in" filter="fade">
                                      <p:cBhvr>
                                        <p:cTn id="47" dur="500"/>
                                        <p:tgtEl>
                                          <p:spTgt spid="15"/>
                                        </p:tgtEl>
                                      </p:cBhvr>
                                    </p:animEffect>
                                  </p:childTnLst>
                                </p:cTn>
                              </p:par>
                            </p:childTnLst>
                          </p:cTn>
                        </p:par>
                        <p:par>
                          <p:cTn id="48" fill="hold">
                            <p:stCondLst>
                              <p:cond delay="2750"/>
                            </p:stCondLst>
                            <p:childTnLst>
                              <p:par>
                                <p:cTn id="49" presetID="53" presetClass="entr" presetSubtype="16"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childTnLst>
                                </p:cTn>
                              </p:par>
                              <p:par>
                                <p:cTn id="54" presetID="53" presetClass="entr" presetSubtype="16" fill="hold" nodeType="withEffect">
                                  <p:stCondLst>
                                    <p:cond delay="0"/>
                                  </p:stCondLst>
                                  <p:childTnLst>
                                    <p:set>
                                      <p:cBhvr>
                                        <p:cTn id="55" dur="1" fill="hold">
                                          <p:stCondLst>
                                            <p:cond delay="0"/>
                                          </p:stCondLst>
                                        </p:cTn>
                                        <p:tgtEl>
                                          <p:spTgt spid="100"/>
                                        </p:tgtEl>
                                        <p:attrNameLst>
                                          <p:attrName>style.visibility</p:attrName>
                                        </p:attrNameLst>
                                      </p:cBhvr>
                                      <p:to>
                                        <p:strVal val="visible"/>
                                      </p:to>
                                    </p:set>
                                    <p:anim calcmode="lin" valueType="num">
                                      <p:cBhvr>
                                        <p:cTn id="56" dur="500" fill="hold"/>
                                        <p:tgtEl>
                                          <p:spTgt spid="100"/>
                                        </p:tgtEl>
                                        <p:attrNameLst>
                                          <p:attrName>ppt_w</p:attrName>
                                        </p:attrNameLst>
                                      </p:cBhvr>
                                      <p:tavLst>
                                        <p:tav tm="0">
                                          <p:val>
                                            <p:fltVal val="0"/>
                                          </p:val>
                                        </p:tav>
                                        <p:tav tm="100000">
                                          <p:val>
                                            <p:strVal val="#ppt_w"/>
                                          </p:val>
                                        </p:tav>
                                      </p:tavLst>
                                    </p:anim>
                                    <p:anim calcmode="lin" valueType="num">
                                      <p:cBhvr>
                                        <p:cTn id="57" dur="500" fill="hold"/>
                                        <p:tgtEl>
                                          <p:spTgt spid="100"/>
                                        </p:tgtEl>
                                        <p:attrNameLst>
                                          <p:attrName>ppt_h</p:attrName>
                                        </p:attrNameLst>
                                      </p:cBhvr>
                                      <p:tavLst>
                                        <p:tav tm="0">
                                          <p:val>
                                            <p:fltVal val="0"/>
                                          </p:val>
                                        </p:tav>
                                        <p:tav tm="100000">
                                          <p:val>
                                            <p:strVal val="#ppt_h"/>
                                          </p:val>
                                        </p:tav>
                                      </p:tavLst>
                                    </p:anim>
                                    <p:animEffect transition="in" filter="fade">
                                      <p:cBhvr>
                                        <p:cTn id="58" dur="500"/>
                                        <p:tgtEl>
                                          <p:spTgt spid="100"/>
                                        </p:tgtEl>
                                      </p:cBhvr>
                                    </p:animEffect>
                                  </p:childTnLst>
                                </p:cTn>
                              </p:par>
                              <p:par>
                                <p:cTn id="59" presetID="22" presetClass="entr" presetSubtype="4" fill="hold" nodeType="withEffect">
                                  <p:stCondLst>
                                    <p:cond delay="250"/>
                                  </p:stCondLst>
                                  <p:childTnLst>
                                    <p:set>
                                      <p:cBhvr>
                                        <p:cTn id="60" dur="1" fill="hold">
                                          <p:stCondLst>
                                            <p:cond delay="0"/>
                                          </p:stCondLst>
                                        </p:cTn>
                                        <p:tgtEl>
                                          <p:spTgt spid="39"/>
                                        </p:tgtEl>
                                        <p:attrNameLst>
                                          <p:attrName>style.visibility</p:attrName>
                                        </p:attrNameLst>
                                      </p:cBhvr>
                                      <p:to>
                                        <p:strVal val="visible"/>
                                      </p:to>
                                    </p:set>
                                    <p:animEffect transition="in" filter="wipe(down)">
                                      <p:cBhvr>
                                        <p:cTn id="61" dur="500"/>
                                        <p:tgtEl>
                                          <p:spTgt spid="39"/>
                                        </p:tgtEl>
                                      </p:cBhvr>
                                    </p:animEffect>
                                  </p:childTnLst>
                                </p:cTn>
                              </p:par>
                              <p:par>
                                <p:cTn id="62" presetID="53" presetClass="entr" presetSubtype="16" fill="hold" grpId="0" nodeType="withEffect">
                                  <p:stCondLst>
                                    <p:cond delay="500"/>
                                  </p:stCondLst>
                                  <p:childTnLst>
                                    <p:set>
                                      <p:cBhvr>
                                        <p:cTn id="63" dur="1" fill="hold">
                                          <p:stCondLst>
                                            <p:cond delay="0"/>
                                          </p:stCondLst>
                                        </p:cTn>
                                        <p:tgtEl>
                                          <p:spTgt spid="17"/>
                                        </p:tgtEl>
                                        <p:attrNameLst>
                                          <p:attrName>style.visibility</p:attrName>
                                        </p:attrNameLst>
                                      </p:cBhvr>
                                      <p:to>
                                        <p:strVal val="visible"/>
                                      </p:to>
                                    </p:set>
                                    <p:anim calcmode="lin" valueType="num">
                                      <p:cBhvr>
                                        <p:cTn id="64" dur="500" fill="hold"/>
                                        <p:tgtEl>
                                          <p:spTgt spid="17"/>
                                        </p:tgtEl>
                                        <p:attrNameLst>
                                          <p:attrName>ppt_w</p:attrName>
                                        </p:attrNameLst>
                                      </p:cBhvr>
                                      <p:tavLst>
                                        <p:tav tm="0">
                                          <p:val>
                                            <p:fltVal val="0"/>
                                          </p:val>
                                        </p:tav>
                                        <p:tav tm="100000">
                                          <p:val>
                                            <p:strVal val="#ppt_w"/>
                                          </p:val>
                                        </p:tav>
                                      </p:tavLst>
                                    </p:anim>
                                    <p:anim calcmode="lin" valueType="num">
                                      <p:cBhvr>
                                        <p:cTn id="65" dur="500" fill="hold"/>
                                        <p:tgtEl>
                                          <p:spTgt spid="17"/>
                                        </p:tgtEl>
                                        <p:attrNameLst>
                                          <p:attrName>ppt_h</p:attrName>
                                        </p:attrNameLst>
                                      </p:cBhvr>
                                      <p:tavLst>
                                        <p:tav tm="0">
                                          <p:val>
                                            <p:fltVal val="0"/>
                                          </p:val>
                                        </p:tav>
                                        <p:tav tm="100000">
                                          <p:val>
                                            <p:strVal val="#ppt_h"/>
                                          </p:val>
                                        </p:tav>
                                      </p:tavLst>
                                    </p:anim>
                                    <p:animEffect transition="in" filter="fade">
                                      <p:cBhvr>
                                        <p:cTn id="66" dur="500"/>
                                        <p:tgtEl>
                                          <p:spTgt spid="17"/>
                                        </p:tgtEl>
                                      </p:cBhvr>
                                    </p:animEffect>
                                  </p:childTnLst>
                                </p:cTn>
                              </p:par>
                            </p:childTnLst>
                          </p:cTn>
                        </p:par>
                        <p:par>
                          <p:cTn id="67" fill="hold">
                            <p:stCondLst>
                              <p:cond delay="3750"/>
                            </p:stCondLst>
                            <p:childTnLst>
                              <p:par>
                                <p:cTn id="68" presetID="53" presetClass="entr" presetSubtype="16"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500" fill="hold"/>
                                        <p:tgtEl>
                                          <p:spTgt spid="18"/>
                                        </p:tgtEl>
                                        <p:attrNameLst>
                                          <p:attrName>ppt_w</p:attrName>
                                        </p:attrNameLst>
                                      </p:cBhvr>
                                      <p:tavLst>
                                        <p:tav tm="0">
                                          <p:val>
                                            <p:fltVal val="0"/>
                                          </p:val>
                                        </p:tav>
                                        <p:tav tm="100000">
                                          <p:val>
                                            <p:strVal val="#ppt_w"/>
                                          </p:val>
                                        </p:tav>
                                      </p:tavLst>
                                    </p:anim>
                                    <p:anim calcmode="lin" valueType="num">
                                      <p:cBhvr>
                                        <p:cTn id="71" dur="500" fill="hold"/>
                                        <p:tgtEl>
                                          <p:spTgt spid="18"/>
                                        </p:tgtEl>
                                        <p:attrNameLst>
                                          <p:attrName>ppt_h</p:attrName>
                                        </p:attrNameLst>
                                      </p:cBhvr>
                                      <p:tavLst>
                                        <p:tav tm="0">
                                          <p:val>
                                            <p:fltVal val="0"/>
                                          </p:val>
                                        </p:tav>
                                        <p:tav tm="100000">
                                          <p:val>
                                            <p:strVal val="#ppt_h"/>
                                          </p:val>
                                        </p:tav>
                                      </p:tavLst>
                                    </p:anim>
                                    <p:animEffect transition="in" filter="fade">
                                      <p:cBhvr>
                                        <p:cTn id="72" dur="500"/>
                                        <p:tgtEl>
                                          <p:spTgt spid="18"/>
                                        </p:tgtEl>
                                      </p:cBhvr>
                                    </p:animEffect>
                                  </p:childTnLst>
                                </p:cTn>
                              </p:par>
                              <p:par>
                                <p:cTn id="73" presetID="53" presetClass="entr" presetSubtype="16" fill="hold" nodeType="withEffect">
                                  <p:stCondLst>
                                    <p:cond delay="0"/>
                                  </p:stCondLst>
                                  <p:childTnLst>
                                    <p:set>
                                      <p:cBhvr>
                                        <p:cTn id="74" dur="1" fill="hold">
                                          <p:stCondLst>
                                            <p:cond delay="0"/>
                                          </p:stCondLst>
                                        </p:cTn>
                                        <p:tgtEl>
                                          <p:spTgt spid="101"/>
                                        </p:tgtEl>
                                        <p:attrNameLst>
                                          <p:attrName>style.visibility</p:attrName>
                                        </p:attrNameLst>
                                      </p:cBhvr>
                                      <p:to>
                                        <p:strVal val="visible"/>
                                      </p:to>
                                    </p:set>
                                    <p:anim calcmode="lin" valueType="num">
                                      <p:cBhvr>
                                        <p:cTn id="75" dur="500" fill="hold"/>
                                        <p:tgtEl>
                                          <p:spTgt spid="101"/>
                                        </p:tgtEl>
                                        <p:attrNameLst>
                                          <p:attrName>ppt_w</p:attrName>
                                        </p:attrNameLst>
                                      </p:cBhvr>
                                      <p:tavLst>
                                        <p:tav tm="0">
                                          <p:val>
                                            <p:fltVal val="0"/>
                                          </p:val>
                                        </p:tav>
                                        <p:tav tm="100000">
                                          <p:val>
                                            <p:strVal val="#ppt_w"/>
                                          </p:val>
                                        </p:tav>
                                      </p:tavLst>
                                    </p:anim>
                                    <p:anim calcmode="lin" valueType="num">
                                      <p:cBhvr>
                                        <p:cTn id="76" dur="500" fill="hold"/>
                                        <p:tgtEl>
                                          <p:spTgt spid="101"/>
                                        </p:tgtEl>
                                        <p:attrNameLst>
                                          <p:attrName>ppt_h</p:attrName>
                                        </p:attrNameLst>
                                      </p:cBhvr>
                                      <p:tavLst>
                                        <p:tav tm="0">
                                          <p:val>
                                            <p:fltVal val="0"/>
                                          </p:val>
                                        </p:tav>
                                        <p:tav tm="100000">
                                          <p:val>
                                            <p:strVal val="#ppt_h"/>
                                          </p:val>
                                        </p:tav>
                                      </p:tavLst>
                                    </p:anim>
                                    <p:animEffect transition="in" filter="fade">
                                      <p:cBhvr>
                                        <p:cTn id="77" dur="500"/>
                                        <p:tgtEl>
                                          <p:spTgt spid="101"/>
                                        </p:tgtEl>
                                      </p:cBhvr>
                                    </p:animEffect>
                                  </p:childTnLst>
                                </p:cTn>
                              </p:par>
                              <p:par>
                                <p:cTn id="78" presetID="22" presetClass="entr" presetSubtype="8" fill="hold" nodeType="withEffect">
                                  <p:stCondLst>
                                    <p:cond delay="250"/>
                                  </p:stCondLst>
                                  <p:childTnLst>
                                    <p:set>
                                      <p:cBhvr>
                                        <p:cTn id="79" dur="1" fill="hold">
                                          <p:stCondLst>
                                            <p:cond delay="0"/>
                                          </p:stCondLst>
                                        </p:cTn>
                                        <p:tgtEl>
                                          <p:spTgt spid="37"/>
                                        </p:tgtEl>
                                        <p:attrNameLst>
                                          <p:attrName>style.visibility</p:attrName>
                                        </p:attrNameLst>
                                      </p:cBhvr>
                                      <p:to>
                                        <p:strVal val="visible"/>
                                      </p:to>
                                    </p:set>
                                    <p:animEffect transition="in" filter="wipe(left)">
                                      <p:cBhvr>
                                        <p:cTn id="80" dur="500"/>
                                        <p:tgtEl>
                                          <p:spTgt spid="37"/>
                                        </p:tgtEl>
                                      </p:cBhvr>
                                    </p:animEffect>
                                  </p:childTnLst>
                                </p:cTn>
                              </p:par>
                              <p:par>
                                <p:cTn id="81" presetID="53" presetClass="entr" presetSubtype="16" fill="hold" grpId="0" nodeType="withEffect">
                                  <p:stCondLst>
                                    <p:cond delay="500"/>
                                  </p:stCondLst>
                                  <p:childTnLst>
                                    <p:set>
                                      <p:cBhvr>
                                        <p:cTn id="82" dur="1" fill="hold">
                                          <p:stCondLst>
                                            <p:cond delay="0"/>
                                          </p:stCondLst>
                                        </p:cTn>
                                        <p:tgtEl>
                                          <p:spTgt spid="19"/>
                                        </p:tgtEl>
                                        <p:attrNameLst>
                                          <p:attrName>style.visibility</p:attrName>
                                        </p:attrNameLst>
                                      </p:cBhvr>
                                      <p:to>
                                        <p:strVal val="visible"/>
                                      </p:to>
                                    </p:set>
                                    <p:anim calcmode="lin" valueType="num">
                                      <p:cBhvr>
                                        <p:cTn id="83" dur="500" fill="hold"/>
                                        <p:tgtEl>
                                          <p:spTgt spid="19"/>
                                        </p:tgtEl>
                                        <p:attrNameLst>
                                          <p:attrName>ppt_w</p:attrName>
                                        </p:attrNameLst>
                                      </p:cBhvr>
                                      <p:tavLst>
                                        <p:tav tm="0">
                                          <p:val>
                                            <p:fltVal val="0"/>
                                          </p:val>
                                        </p:tav>
                                        <p:tav tm="100000">
                                          <p:val>
                                            <p:strVal val="#ppt_w"/>
                                          </p:val>
                                        </p:tav>
                                      </p:tavLst>
                                    </p:anim>
                                    <p:anim calcmode="lin" valueType="num">
                                      <p:cBhvr>
                                        <p:cTn id="84" dur="500" fill="hold"/>
                                        <p:tgtEl>
                                          <p:spTgt spid="19"/>
                                        </p:tgtEl>
                                        <p:attrNameLst>
                                          <p:attrName>ppt_h</p:attrName>
                                        </p:attrNameLst>
                                      </p:cBhvr>
                                      <p:tavLst>
                                        <p:tav tm="0">
                                          <p:val>
                                            <p:fltVal val="0"/>
                                          </p:val>
                                        </p:tav>
                                        <p:tav tm="100000">
                                          <p:val>
                                            <p:strVal val="#ppt_h"/>
                                          </p:val>
                                        </p:tav>
                                      </p:tavLst>
                                    </p:anim>
                                    <p:animEffect transition="in" filter="fade">
                                      <p:cBhvr>
                                        <p:cTn id="85" dur="500"/>
                                        <p:tgtEl>
                                          <p:spTgt spid="19"/>
                                        </p:tgtEl>
                                      </p:cBhvr>
                                    </p:animEffect>
                                  </p:childTnLst>
                                </p:cTn>
                              </p:par>
                            </p:childTnLst>
                          </p:cTn>
                        </p:par>
                        <p:par>
                          <p:cTn id="86" fill="hold">
                            <p:stCondLst>
                              <p:cond delay="4750"/>
                            </p:stCondLst>
                            <p:childTnLst>
                              <p:par>
                                <p:cTn id="87" presetID="53" presetClass="entr" presetSubtype="16" fill="hold" grpId="0" nodeType="after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p:cTn id="89" dur="500" fill="hold"/>
                                        <p:tgtEl>
                                          <p:spTgt spid="20"/>
                                        </p:tgtEl>
                                        <p:attrNameLst>
                                          <p:attrName>ppt_w</p:attrName>
                                        </p:attrNameLst>
                                      </p:cBhvr>
                                      <p:tavLst>
                                        <p:tav tm="0">
                                          <p:val>
                                            <p:fltVal val="0"/>
                                          </p:val>
                                        </p:tav>
                                        <p:tav tm="100000">
                                          <p:val>
                                            <p:strVal val="#ppt_w"/>
                                          </p:val>
                                        </p:tav>
                                      </p:tavLst>
                                    </p:anim>
                                    <p:anim calcmode="lin" valueType="num">
                                      <p:cBhvr>
                                        <p:cTn id="90" dur="500" fill="hold"/>
                                        <p:tgtEl>
                                          <p:spTgt spid="20"/>
                                        </p:tgtEl>
                                        <p:attrNameLst>
                                          <p:attrName>ppt_h</p:attrName>
                                        </p:attrNameLst>
                                      </p:cBhvr>
                                      <p:tavLst>
                                        <p:tav tm="0">
                                          <p:val>
                                            <p:fltVal val="0"/>
                                          </p:val>
                                        </p:tav>
                                        <p:tav tm="100000">
                                          <p:val>
                                            <p:strVal val="#ppt_h"/>
                                          </p:val>
                                        </p:tav>
                                      </p:tavLst>
                                    </p:anim>
                                    <p:animEffect transition="in" filter="fade">
                                      <p:cBhvr>
                                        <p:cTn id="91" dur="500"/>
                                        <p:tgtEl>
                                          <p:spTgt spid="20"/>
                                        </p:tgtEl>
                                      </p:cBhvr>
                                    </p:animEffect>
                                  </p:childTnLst>
                                </p:cTn>
                              </p:par>
                              <p:par>
                                <p:cTn id="92" presetID="53" presetClass="entr" presetSubtype="16" fill="hold" nodeType="withEffect">
                                  <p:stCondLst>
                                    <p:cond delay="0"/>
                                  </p:stCondLst>
                                  <p:childTnLst>
                                    <p:set>
                                      <p:cBhvr>
                                        <p:cTn id="93" dur="1" fill="hold">
                                          <p:stCondLst>
                                            <p:cond delay="0"/>
                                          </p:stCondLst>
                                        </p:cTn>
                                        <p:tgtEl>
                                          <p:spTgt spid="102"/>
                                        </p:tgtEl>
                                        <p:attrNameLst>
                                          <p:attrName>style.visibility</p:attrName>
                                        </p:attrNameLst>
                                      </p:cBhvr>
                                      <p:to>
                                        <p:strVal val="visible"/>
                                      </p:to>
                                    </p:set>
                                    <p:anim calcmode="lin" valueType="num">
                                      <p:cBhvr>
                                        <p:cTn id="94" dur="500" fill="hold"/>
                                        <p:tgtEl>
                                          <p:spTgt spid="102"/>
                                        </p:tgtEl>
                                        <p:attrNameLst>
                                          <p:attrName>ppt_w</p:attrName>
                                        </p:attrNameLst>
                                      </p:cBhvr>
                                      <p:tavLst>
                                        <p:tav tm="0">
                                          <p:val>
                                            <p:fltVal val="0"/>
                                          </p:val>
                                        </p:tav>
                                        <p:tav tm="100000">
                                          <p:val>
                                            <p:strVal val="#ppt_w"/>
                                          </p:val>
                                        </p:tav>
                                      </p:tavLst>
                                    </p:anim>
                                    <p:anim calcmode="lin" valueType="num">
                                      <p:cBhvr>
                                        <p:cTn id="95" dur="500" fill="hold"/>
                                        <p:tgtEl>
                                          <p:spTgt spid="102"/>
                                        </p:tgtEl>
                                        <p:attrNameLst>
                                          <p:attrName>ppt_h</p:attrName>
                                        </p:attrNameLst>
                                      </p:cBhvr>
                                      <p:tavLst>
                                        <p:tav tm="0">
                                          <p:val>
                                            <p:fltVal val="0"/>
                                          </p:val>
                                        </p:tav>
                                        <p:tav tm="100000">
                                          <p:val>
                                            <p:strVal val="#ppt_h"/>
                                          </p:val>
                                        </p:tav>
                                      </p:tavLst>
                                    </p:anim>
                                    <p:animEffect transition="in" filter="fade">
                                      <p:cBhvr>
                                        <p:cTn id="96" dur="500"/>
                                        <p:tgtEl>
                                          <p:spTgt spid="10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3" grpId="0" animBg="1"/>
      <p:bldP spid="14" grpId="0"/>
      <p:bldP spid="15" grpId="0" animBg="1"/>
      <p:bldP spid="16" grpId="0"/>
      <p:bldP spid="17" grpId="0" animBg="1"/>
      <p:bldP spid="18" grpId="0"/>
      <p:bldP spid="19" grpId="0" animBg="1"/>
      <p:bldP spid="20" grpId="0"/>
      <p:bldP spid="83"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57">
            <a:extLst>
              <a:ext uri="{FF2B5EF4-FFF2-40B4-BE49-F238E27FC236}">
                <a16:creationId xmlns:a16="http://schemas.microsoft.com/office/drawing/2014/main" id="{0700E063-F32C-934C-AC1E-8B66DBEE9E00}"/>
              </a:ext>
            </a:extLst>
          </p:cNvPr>
          <p:cNvGrpSpPr/>
          <p:nvPr/>
        </p:nvGrpSpPr>
        <p:grpSpPr>
          <a:xfrm>
            <a:off x="6145435" y="1008451"/>
            <a:ext cx="2165131" cy="1437348"/>
            <a:chOff x="6372385" y="2209800"/>
            <a:chExt cx="1805441" cy="1866900"/>
          </a:xfrm>
        </p:grpSpPr>
        <p:sp>
          <p:nvSpPr>
            <p:cNvPr id="14" name="Rectangle: Top Corners Rounded 18">
              <a:extLst>
                <a:ext uri="{FF2B5EF4-FFF2-40B4-BE49-F238E27FC236}">
                  <a16:creationId xmlns:a16="http://schemas.microsoft.com/office/drawing/2014/main" id="{F8AF30F3-6011-3749-A267-ADE97316BBDC}"/>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21">
              <a:extLst>
                <a:ext uri="{FF2B5EF4-FFF2-40B4-BE49-F238E27FC236}">
                  <a16:creationId xmlns:a16="http://schemas.microsoft.com/office/drawing/2014/main" id="{FD990583-45AF-9942-BBFE-BA07AB18E35E}"/>
                </a:ext>
              </a:extLst>
            </p:cNvPr>
            <p:cNvSpPr txBox="1"/>
            <p:nvPr/>
          </p:nvSpPr>
          <p:spPr>
            <a:xfrm>
              <a:off x="6372385" y="2397240"/>
              <a:ext cx="1805441" cy="839487"/>
            </a:xfrm>
            <a:prstGeom prst="rect">
              <a:avLst/>
            </a:prstGeom>
            <a:noFill/>
          </p:spPr>
          <p:txBody>
            <a:bodyPr wrap="square" rtlCol="0">
              <a:spAutoFit/>
            </a:bodyPr>
            <a:lstStyle/>
            <a:p>
              <a:pPr algn="ctr"/>
              <a:r>
                <a:rPr lang="en-US" altLang="zh-CN" sz="3600" b="1" dirty="0">
                  <a:solidFill>
                    <a:srgbClr val="E6E7E9"/>
                  </a:solidFill>
                  <a:latin typeface="Tw Cen MT" panose="020B0602020104020603" pitchFamily="34" charset="0"/>
                </a:rPr>
                <a:t>Fare</a:t>
              </a:r>
            </a:p>
          </p:txBody>
        </p:sp>
        <p:sp>
          <p:nvSpPr>
            <p:cNvPr id="16" name="TextBox 26">
              <a:extLst>
                <a:ext uri="{FF2B5EF4-FFF2-40B4-BE49-F238E27FC236}">
                  <a16:creationId xmlns:a16="http://schemas.microsoft.com/office/drawing/2014/main" id="{85305DFA-E458-3D45-B8F4-CB57E0C84DC4}"/>
                </a:ext>
              </a:extLst>
            </p:cNvPr>
            <p:cNvSpPr txBox="1"/>
            <p:nvPr/>
          </p:nvSpPr>
          <p:spPr>
            <a:xfrm>
              <a:off x="6836847" y="2563851"/>
              <a:ext cx="894432" cy="1319194"/>
            </a:xfrm>
            <a:prstGeom prst="rect">
              <a:avLst/>
            </a:prstGeom>
            <a:noFill/>
          </p:spPr>
          <p:txBody>
            <a:bodyPr wrap="square" rtlCol="0">
              <a:spAutoFit/>
            </a:bodyPr>
            <a:lstStyle/>
            <a:p>
              <a:pPr algn="ctr"/>
              <a:endParaRPr lang="en-US" sz="6000" b="1" dirty="0">
                <a:solidFill>
                  <a:srgbClr val="E6E7E9"/>
                </a:solidFill>
                <a:latin typeface="Tw Cen MT" panose="020B0602020104020603" pitchFamily="34" charset="0"/>
              </a:endParaRPr>
            </a:p>
          </p:txBody>
        </p:sp>
      </p:grpSp>
      <p:grpSp>
        <p:nvGrpSpPr>
          <p:cNvPr id="17" name="Group 56">
            <a:extLst>
              <a:ext uri="{FF2B5EF4-FFF2-40B4-BE49-F238E27FC236}">
                <a16:creationId xmlns:a16="http://schemas.microsoft.com/office/drawing/2014/main" id="{90667250-533B-6545-8B12-566341271811}"/>
              </a:ext>
            </a:extLst>
          </p:cNvPr>
          <p:cNvGrpSpPr/>
          <p:nvPr/>
        </p:nvGrpSpPr>
        <p:grpSpPr>
          <a:xfrm>
            <a:off x="3531676" y="986278"/>
            <a:ext cx="2219840" cy="1437348"/>
            <a:chOff x="3880199" y="2209800"/>
            <a:chExt cx="1805441" cy="1866900"/>
          </a:xfrm>
        </p:grpSpPr>
        <p:sp>
          <p:nvSpPr>
            <p:cNvPr id="18" name="Rectangle: Top Corners Rounded 14">
              <a:extLst>
                <a:ext uri="{FF2B5EF4-FFF2-40B4-BE49-F238E27FC236}">
                  <a16:creationId xmlns:a16="http://schemas.microsoft.com/office/drawing/2014/main" id="{1AF10541-70DE-3246-BE92-29AF9F866DD5}"/>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7">
              <a:extLst>
                <a:ext uri="{FF2B5EF4-FFF2-40B4-BE49-F238E27FC236}">
                  <a16:creationId xmlns:a16="http://schemas.microsoft.com/office/drawing/2014/main" id="{DA81C962-D1B4-804F-BF31-A7B129059F3C}"/>
                </a:ext>
              </a:extLst>
            </p:cNvPr>
            <p:cNvSpPr txBox="1"/>
            <p:nvPr/>
          </p:nvSpPr>
          <p:spPr>
            <a:xfrm>
              <a:off x="3880199" y="2398205"/>
              <a:ext cx="1805441" cy="1559047"/>
            </a:xfrm>
            <a:prstGeom prst="rect">
              <a:avLst/>
            </a:prstGeom>
            <a:noFill/>
          </p:spPr>
          <p:txBody>
            <a:bodyPr wrap="square" rtlCol="0">
              <a:spAutoFit/>
            </a:bodyPr>
            <a:lstStyle/>
            <a:p>
              <a:pPr algn="ctr"/>
              <a:r>
                <a:rPr lang="en-US" altLang="zh-CN" sz="3600" b="1" dirty="0">
                  <a:solidFill>
                    <a:srgbClr val="E6E7E9"/>
                  </a:solidFill>
                  <a:latin typeface="Tw Cen MT" panose="020B0602020104020603" pitchFamily="34" charset="0"/>
                </a:rPr>
                <a:t>Location</a:t>
              </a:r>
            </a:p>
          </p:txBody>
        </p:sp>
        <p:sp>
          <p:nvSpPr>
            <p:cNvPr id="20" name="TextBox 27">
              <a:extLst>
                <a:ext uri="{FF2B5EF4-FFF2-40B4-BE49-F238E27FC236}">
                  <a16:creationId xmlns:a16="http://schemas.microsoft.com/office/drawing/2014/main" id="{DA4D0078-4DEB-454A-BE82-4F72F56C7376}"/>
                </a:ext>
              </a:extLst>
            </p:cNvPr>
            <p:cNvSpPr txBox="1"/>
            <p:nvPr/>
          </p:nvSpPr>
          <p:spPr>
            <a:xfrm>
              <a:off x="4339970" y="2563851"/>
              <a:ext cx="894432" cy="1319194"/>
            </a:xfrm>
            <a:prstGeom prst="rect">
              <a:avLst/>
            </a:prstGeom>
            <a:noFill/>
          </p:spPr>
          <p:txBody>
            <a:bodyPr wrap="square" rtlCol="0">
              <a:spAutoFit/>
            </a:bodyPr>
            <a:lstStyle/>
            <a:p>
              <a:pPr algn="ctr"/>
              <a:endParaRPr lang="en-US" sz="6000" b="1" dirty="0">
                <a:solidFill>
                  <a:srgbClr val="E6E7E9"/>
                </a:solidFill>
                <a:latin typeface="Tw Cen MT" panose="020B0602020104020603" pitchFamily="34" charset="0"/>
              </a:endParaRPr>
            </a:p>
          </p:txBody>
        </p:sp>
      </p:grpSp>
      <p:grpSp>
        <p:nvGrpSpPr>
          <p:cNvPr id="21" name="Group 53">
            <a:extLst>
              <a:ext uri="{FF2B5EF4-FFF2-40B4-BE49-F238E27FC236}">
                <a16:creationId xmlns:a16="http://schemas.microsoft.com/office/drawing/2014/main" id="{AE017001-FCA8-314C-B485-BE18ECDFA7BB}"/>
              </a:ext>
            </a:extLst>
          </p:cNvPr>
          <p:cNvGrpSpPr/>
          <p:nvPr/>
        </p:nvGrpSpPr>
        <p:grpSpPr>
          <a:xfrm>
            <a:off x="920724" y="986278"/>
            <a:ext cx="2219840" cy="1437348"/>
            <a:chOff x="1368144" y="2209800"/>
            <a:chExt cx="1805441" cy="1866900"/>
          </a:xfrm>
        </p:grpSpPr>
        <p:sp>
          <p:nvSpPr>
            <p:cNvPr id="22" name="Rectangle: Top Corners Rounded 11">
              <a:extLst>
                <a:ext uri="{FF2B5EF4-FFF2-40B4-BE49-F238E27FC236}">
                  <a16:creationId xmlns:a16="http://schemas.microsoft.com/office/drawing/2014/main" id="{3223F495-0533-7A4F-8CE0-6437E8058885}"/>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13">
              <a:extLst>
                <a:ext uri="{FF2B5EF4-FFF2-40B4-BE49-F238E27FC236}">
                  <a16:creationId xmlns:a16="http://schemas.microsoft.com/office/drawing/2014/main" id="{F9D90753-79BE-5B4D-8F4B-5C10DEFE32C6}"/>
                </a:ext>
              </a:extLst>
            </p:cNvPr>
            <p:cNvSpPr txBox="1"/>
            <p:nvPr/>
          </p:nvSpPr>
          <p:spPr>
            <a:xfrm>
              <a:off x="1368144" y="2398206"/>
              <a:ext cx="1805441" cy="839487"/>
            </a:xfrm>
            <a:prstGeom prst="rect">
              <a:avLst/>
            </a:prstGeom>
            <a:noFill/>
          </p:spPr>
          <p:txBody>
            <a:bodyPr wrap="square" rtlCol="0">
              <a:spAutoFit/>
            </a:bodyPr>
            <a:lstStyle/>
            <a:p>
              <a:pPr algn="ctr"/>
              <a:r>
                <a:rPr lang="en-US" altLang="zh-CN" sz="3600" b="1" dirty="0">
                  <a:solidFill>
                    <a:srgbClr val="E6E7E9"/>
                  </a:solidFill>
                  <a:latin typeface="Tw Cen MT" panose="020B0602020104020603" pitchFamily="34" charset="0"/>
                </a:rPr>
                <a:t>Time</a:t>
              </a:r>
              <a:endParaRPr lang="en-US" sz="3600" b="1" dirty="0">
                <a:solidFill>
                  <a:srgbClr val="E6E7E9"/>
                </a:solidFill>
                <a:latin typeface="Tw Cen MT" panose="020B0602020104020603" pitchFamily="34" charset="0"/>
              </a:endParaRPr>
            </a:p>
          </p:txBody>
        </p:sp>
        <p:sp>
          <p:nvSpPr>
            <p:cNvPr id="24" name="TextBox 28">
              <a:extLst>
                <a:ext uri="{FF2B5EF4-FFF2-40B4-BE49-F238E27FC236}">
                  <a16:creationId xmlns:a16="http://schemas.microsoft.com/office/drawing/2014/main" id="{B68F2641-A0C4-494B-B052-AB69CAFA6949}"/>
                </a:ext>
              </a:extLst>
            </p:cNvPr>
            <p:cNvSpPr txBox="1"/>
            <p:nvPr/>
          </p:nvSpPr>
          <p:spPr>
            <a:xfrm>
              <a:off x="1843093" y="2563851"/>
              <a:ext cx="894432" cy="1319194"/>
            </a:xfrm>
            <a:prstGeom prst="rect">
              <a:avLst/>
            </a:prstGeom>
            <a:noFill/>
          </p:spPr>
          <p:txBody>
            <a:bodyPr wrap="square" rtlCol="0">
              <a:spAutoFit/>
            </a:bodyPr>
            <a:lstStyle/>
            <a:p>
              <a:pPr algn="ctr"/>
              <a:endParaRPr lang="en-US" sz="6000" b="1" dirty="0">
                <a:solidFill>
                  <a:srgbClr val="E6E7E9"/>
                </a:solidFill>
                <a:latin typeface="Tw Cen MT" panose="020B0602020104020603" pitchFamily="34" charset="0"/>
              </a:endParaRPr>
            </a:p>
          </p:txBody>
        </p:sp>
      </p:grpSp>
      <p:grpSp>
        <p:nvGrpSpPr>
          <p:cNvPr id="2" name="Group 1">
            <a:extLst>
              <a:ext uri="{FF2B5EF4-FFF2-40B4-BE49-F238E27FC236}">
                <a16:creationId xmlns:a16="http://schemas.microsoft.com/office/drawing/2014/main" id="{AC08036B-9372-044D-9E49-B17B3F4A5581}"/>
              </a:ext>
            </a:extLst>
          </p:cNvPr>
          <p:cNvGrpSpPr/>
          <p:nvPr/>
        </p:nvGrpSpPr>
        <p:grpSpPr>
          <a:xfrm>
            <a:off x="251520" y="153126"/>
            <a:ext cx="5107379" cy="623183"/>
            <a:chOff x="323528" y="196403"/>
            <a:chExt cx="5107379" cy="623183"/>
          </a:xfrm>
        </p:grpSpPr>
        <p:sp>
          <p:nvSpPr>
            <p:cNvPr id="8" name="文本框 7">
              <a:extLst>
                <a:ext uri="{FF2B5EF4-FFF2-40B4-BE49-F238E27FC236}">
                  <a16:creationId xmlns:a16="http://schemas.microsoft.com/office/drawing/2014/main" id="{69E2AF0A-D9BD-A64F-BFC4-DEABE1ED4E96}"/>
                </a:ext>
              </a:extLst>
            </p:cNvPr>
            <p:cNvSpPr txBox="1"/>
            <p:nvPr/>
          </p:nvSpPr>
          <p:spPr>
            <a:xfrm>
              <a:off x="323528" y="196403"/>
              <a:ext cx="3324777" cy="553998"/>
            </a:xfrm>
            <a:prstGeom prst="rect">
              <a:avLst/>
            </a:prstGeom>
            <a:noFill/>
          </p:spPr>
          <p:txBody>
            <a:bodyPr wrap="square">
              <a:spAutoFit/>
            </a:bodyPr>
            <a:lstStyle/>
            <a:p>
              <a:pPr algn="ctr"/>
              <a:r>
                <a:rPr lang="en-US" altLang="zh-CN" sz="3000" dirty="0">
                  <a:solidFill>
                    <a:schemeClr val="bg1">
                      <a:lumMod val="50000"/>
                    </a:schemeClr>
                  </a:solidFill>
                  <a:latin typeface="Tw Cen MT" panose="020B0602020104020603" pitchFamily="34" charset="0"/>
                  <a:sym typeface="Arial" panose="020B0604020202020204" pitchFamily="34" charset="0"/>
                </a:rPr>
                <a:t>Feature</a:t>
              </a:r>
              <a:r>
                <a:rPr lang="zh-CN" altLang="en-US" sz="3000" dirty="0">
                  <a:solidFill>
                    <a:schemeClr val="bg1">
                      <a:lumMod val="50000"/>
                    </a:schemeClr>
                  </a:solidFill>
                  <a:latin typeface="Tw Cen MT" panose="020B0602020104020603" pitchFamily="34" charset="0"/>
                  <a:sym typeface="Arial" panose="020B0604020202020204" pitchFamily="34" charset="0"/>
                </a:rPr>
                <a:t> </a:t>
              </a:r>
              <a:r>
                <a:rPr lang="en-US" altLang="zh-CN" sz="3000" dirty="0">
                  <a:solidFill>
                    <a:schemeClr val="bg1">
                      <a:lumMod val="50000"/>
                    </a:schemeClr>
                  </a:solidFill>
                  <a:latin typeface="Tw Cen MT" panose="020B0602020104020603" pitchFamily="34" charset="0"/>
                  <a:sym typeface="Arial" panose="020B0604020202020204" pitchFamily="34" charset="0"/>
                </a:rPr>
                <a:t>Generation</a:t>
              </a:r>
              <a:endParaRPr lang="zh-CN" altLang="en-US" sz="3000" dirty="0">
                <a:solidFill>
                  <a:schemeClr val="bg1">
                    <a:lumMod val="50000"/>
                  </a:schemeClr>
                </a:solidFill>
                <a:latin typeface="Tw Cen MT" panose="020B0602020104020603" pitchFamily="34" charset="0"/>
                <a:sym typeface="Arial" panose="020B0604020202020204" pitchFamily="34" charset="0"/>
              </a:endParaRPr>
            </a:p>
          </p:txBody>
        </p:sp>
        <p:grpSp>
          <p:nvGrpSpPr>
            <p:cNvPr id="26" name="Group 4">
              <a:extLst>
                <a:ext uri="{FF2B5EF4-FFF2-40B4-BE49-F238E27FC236}">
                  <a16:creationId xmlns:a16="http://schemas.microsoft.com/office/drawing/2014/main" id="{B0C1B6AC-C6DD-BA4E-A039-3C24DEFD77A4}"/>
                </a:ext>
              </a:extLst>
            </p:cNvPr>
            <p:cNvGrpSpPr/>
            <p:nvPr/>
          </p:nvGrpSpPr>
          <p:grpSpPr>
            <a:xfrm>
              <a:off x="3996418" y="629086"/>
              <a:ext cx="1434489" cy="190500"/>
              <a:chOff x="4679586" y="878988"/>
              <a:chExt cx="1434489" cy="190500"/>
            </a:xfrm>
          </p:grpSpPr>
          <p:sp>
            <p:nvSpPr>
              <p:cNvPr id="27" name="Oval 5">
                <a:extLst>
                  <a:ext uri="{FF2B5EF4-FFF2-40B4-BE49-F238E27FC236}">
                    <a16:creationId xmlns:a16="http://schemas.microsoft.com/office/drawing/2014/main" id="{2A7A2661-80DE-8840-A943-48E1FC12EC9B}"/>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6">
                <a:extLst>
                  <a:ext uri="{FF2B5EF4-FFF2-40B4-BE49-F238E27FC236}">
                    <a16:creationId xmlns:a16="http://schemas.microsoft.com/office/drawing/2014/main" id="{367B8E31-037D-C342-80D1-933295F8AAE2}"/>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7">
                <a:extLst>
                  <a:ext uri="{FF2B5EF4-FFF2-40B4-BE49-F238E27FC236}">
                    <a16:creationId xmlns:a16="http://schemas.microsoft.com/office/drawing/2014/main" id="{15348FE3-FCB6-F94A-BA0A-D5EC0292E6C2}"/>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8">
                <a:extLst>
                  <a:ext uri="{FF2B5EF4-FFF2-40B4-BE49-F238E27FC236}">
                    <a16:creationId xmlns:a16="http://schemas.microsoft.com/office/drawing/2014/main" id="{D145E399-461D-764E-81E6-54FE457EDCE1}"/>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9">
                <a:extLst>
                  <a:ext uri="{FF2B5EF4-FFF2-40B4-BE49-F238E27FC236}">
                    <a16:creationId xmlns:a16="http://schemas.microsoft.com/office/drawing/2014/main" id="{5517C519-6FC3-5F4D-8A83-AEB6AC01CFF8}"/>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2" name="Freeform: Shape 10">
            <a:extLst>
              <a:ext uri="{FF2B5EF4-FFF2-40B4-BE49-F238E27FC236}">
                <a16:creationId xmlns:a16="http://schemas.microsoft.com/office/drawing/2014/main" id="{926C3069-0563-AA4D-8FA2-FD70F8E45E4C}"/>
              </a:ext>
            </a:extLst>
          </p:cNvPr>
          <p:cNvSpPr/>
          <p:nvPr/>
        </p:nvSpPr>
        <p:spPr>
          <a:xfrm flipV="1">
            <a:off x="1070949" y="1943405"/>
            <a:ext cx="1942068" cy="2961020"/>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5">
            <a:extLst>
              <a:ext uri="{FF2B5EF4-FFF2-40B4-BE49-F238E27FC236}">
                <a16:creationId xmlns:a16="http://schemas.microsoft.com/office/drawing/2014/main" id="{979480EF-0E7F-1541-9F7D-ABA06106B934}"/>
              </a:ext>
            </a:extLst>
          </p:cNvPr>
          <p:cNvSpPr/>
          <p:nvPr/>
        </p:nvSpPr>
        <p:spPr>
          <a:xfrm flipV="1">
            <a:off x="3663238" y="1943407"/>
            <a:ext cx="1956894" cy="2961018"/>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19">
            <a:extLst>
              <a:ext uri="{FF2B5EF4-FFF2-40B4-BE49-F238E27FC236}">
                <a16:creationId xmlns:a16="http://schemas.microsoft.com/office/drawing/2014/main" id="{AE7DC3F1-5D90-7940-AF00-2727288BD60B}"/>
              </a:ext>
            </a:extLst>
          </p:cNvPr>
          <p:cNvSpPr/>
          <p:nvPr/>
        </p:nvSpPr>
        <p:spPr>
          <a:xfrm flipV="1">
            <a:off x="6252005" y="1943407"/>
            <a:ext cx="1951993" cy="2961018"/>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3">
            <a:extLst>
              <a:ext uri="{FF2B5EF4-FFF2-40B4-BE49-F238E27FC236}">
                <a16:creationId xmlns:a16="http://schemas.microsoft.com/office/drawing/2014/main" id="{2A9F39C1-8502-EA44-90A6-B3F244742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932" y="4231584"/>
            <a:ext cx="823425" cy="633964"/>
          </a:xfrm>
          <a:prstGeom prst="rect">
            <a:avLst/>
          </a:prstGeom>
        </p:spPr>
      </p:pic>
      <p:pic>
        <p:nvPicPr>
          <p:cNvPr id="37" name="Picture 39">
            <a:extLst>
              <a:ext uri="{FF2B5EF4-FFF2-40B4-BE49-F238E27FC236}">
                <a16:creationId xmlns:a16="http://schemas.microsoft.com/office/drawing/2014/main" id="{71FEC1C4-5DD8-C747-8080-AA836A8D8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496" y="4219869"/>
            <a:ext cx="818329" cy="630042"/>
          </a:xfrm>
          <a:prstGeom prst="rect">
            <a:avLst/>
          </a:prstGeom>
        </p:spPr>
      </p:pic>
      <p:pic>
        <p:nvPicPr>
          <p:cNvPr id="38" name="Picture 41">
            <a:extLst>
              <a:ext uri="{FF2B5EF4-FFF2-40B4-BE49-F238E27FC236}">
                <a16:creationId xmlns:a16="http://schemas.microsoft.com/office/drawing/2014/main" id="{EB9E47DF-34BE-4F40-A449-DB91192646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889" y="4231584"/>
            <a:ext cx="823427" cy="633964"/>
          </a:xfrm>
          <a:prstGeom prst="rect">
            <a:avLst/>
          </a:prstGeom>
        </p:spPr>
      </p:pic>
      <p:grpSp>
        <p:nvGrpSpPr>
          <p:cNvPr id="40" name="Group 54">
            <a:extLst>
              <a:ext uri="{FF2B5EF4-FFF2-40B4-BE49-F238E27FC236}">
                <a16:creationId xmlns:a16="http://schemas.microsoft.com/office/drawing/2014/main" id="{ED79CCEA-DC49-AB45-B57A-B3BCC8705F93}"/>
              </a:ext>
            </a:extLst>
          </p:cNvPr>
          <p:cNvGrpSpPr/>
          <p:nvPr/>
        </p:nvGrpSpPr>
        <p:grpSpPr>
          <a:xfrm>
            <a:off x="1141883" y="2508000"/>
            <a:ext cx="1800199" cy="1908215"/>
            <a:chOff x="1300765" y="3696730"/>
            <a:chExt cx="1980218" cy="2478482"/>
          </a:xfrm>
        </p:grpSpPr>
        <p:sp>
          <p:nvSpPr>
            <p:cNvPr id="41" name="TextBox 45">
              <a:extLst>
                <a:ext uri="{FF2B5EF4-FFF2-40B4-BE49-F238E27FC236}">
                  <a16:creationId xmlns:a16="http://schemas.microsoft.com/office/drawing/2014/main" id="{3CD53AA2-2727-8B4C-862C-AB04DD0ED846}"/>
                </a:ext>
              </a:extLst>
            </p:cNvPr>
            <p:cNvSpPr txBox="1"/>
            <p:nvPr/>
          </p:nvSpPr>
          <p:spPr>
            <a:xfrm>
              <a:off x="1300765" y="3696730"/>
              <a:ext cx="1980218" cy="2478482"/>
            </a:xfrm>
            <a:prstGeom prst="rect">
              <a:avLst/>
            </a:prstGeom>
            <a:noFill/>
          </p:spPr>
          <p:txBody>
            <a:bodyPr wrap="square" rtlCol="0">
              <a:spAutoFit/>
            </a:bodyPr>
            <a:lstStyle/>
            <a:p>
              <a:pPr algn="ctr"/>
              <a:r>
                <a:rPr lang="en-AU" altLang="zh-CN" b="1" dirty="0">
                  <a:solidFill>
                    <a:srgbClr val="EF3078"/>
                  </a:solidFill>
                  <a:latin typeface="Tw Cen MT" panose="020B0602020104020603" pitchFamily="34" charset="0"/>
                </a:rPr>
                <a:t>Pickup Day</a:t>
              </a:r>
            </a:p>
            <a:p>
              <a:pPr algn="ctr"/>
              <a:r>
                <a:rPr lang="en-AU" altLang="zh-CN" b="1" dirty="0">
                  <a:solidFill>
                    <a:srgbClr val="EF3078"/>
                  </a:solidFill>
                  <a:latin typeface="Tw Cen MT" panose="020B0602020104020603" pitchFamily="34" charset="0"/>
                </a:rPr>
                <a:t>Pickup Hour</a:t>
              </a:r>
            </a:p>
            <a:p>
              <a:pPr algn="ctr"/>
              <a:r>
                <a:rPr lang="en-AU" altLang="zh-CN" b="1" dirty="0">
                  <a:solidFill>
                    <a:srgbClr val="EF3078"/>
                  </a:solidFill>
                  <a:latin typeface="Tw Cen MT" panose="020B0602020104020603" pitchFamily="34" charset="0"/>
                </a:rPr>
                <a:t>Pickup Weekday</a:t>
              </a:r>
            </a:p>
            <a:p>
              <a:pPr algn="ctr"/>
              <a:r>
                <a:rPr lang="en-AU" altLang="zh-CN" b="1" dirty="0">
                  <a:solidFill>
                    <a:srgbClr val="EF3078"/>
                  </a:solidFill>
                  <a:latin typeface="Tw Cen MT" panose="020B0602020104020603" pitchFamily="34" charset="0"/>
                </a:rPr>
                <a:t>Is Night Shift </a:t>
              </a:r>
              <a:r>
                <a:rPr lang="en-AU" altLang="zh-CN" sz="1400" b="1" dirty="0">
                  <a:solidFill>
                    <a:schemeClr val="bg1">
                      <a:lumMod val="65000"/>
                    </a:schemeClr>
                  </a:solidFill>
                  <a:latin typeface="Tw Cen MT" panose="020B0602020104020603" pitchFamily="34" charset="0"/>
                </a:rPr>
                <a:t>(pickup hour between 5pm-4am)</a:t>
              </a:r>
            </a:p>
            <a:p>
              <a:pPr algn="ctr"/>
              <a:endParaRPr lang="en-US" b="1" dirty="0">
                <a:solidFill>
                  <a:srgbClr val="EF3078"/>
                </a:solidFill>
                <a:latin typeface="Tw Cen MT" panose="020B0602020104020603" pitchFamily="34" charset="0"/>
              </a:endParaRPr>
            </a:p>
          </p:txBody>
        </p:sp>
        <p:sp>
          <p:nvSpPr>
            <p:cNvPr id="42" name="TextBox 46">
              <a:extLst>
                <a:ext uri="{FF2B5EF4-FFF2-40B4-BE49-F238E27FC236}">
                  <a16:creationId xmlns:a16="http://schemas.microsoft.com/office/drawing/2014/main" id="{D7E96D20-11B5-CD44-A9E7-B8B4B90E3C3C}"/>
                </a:ext>
              </a:extLst>
            </p:cNvPr>
            <p:cNvSpPr txBox="1"/>
            <p:nvPr/>
          </p:nvSpPr>
          <p:spPr>
            <a:xfrm>
              <a:off x="1482613" y="4536865"/>
              <a:ext cx="1591582" cy="399755"/>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grpSp>
        <p:nvGrpSpPr>
          <p:cNvPr id="43" name="Group 55">
            <a:extLst>
              <a:ext uri="{FF2B5EF4-FFF2-40B4-BE49-F238E27FC236}">
                <a16:creationId xmlns:a16="http://schemas.microsoft.com/office/drawing/2014/main" id="{87FBE25D-C8B8-6643-87D4-B306B7EBB0A8}"/>
              </a:ext>
            </a:extLst>
          </p:cNvPr>
          <p:cNvGrpSpPr/>
          <p:nvPr/>
        </p:nvGrpSpPr>
        <p:grpSpPr>
          <a:xfrm>
            <a:off x="3668139" y="2508000"/>
            <a:ext cx="1951993" cy="1413911"/>
            <a:chOff x="3737646" y="3607886"/>
            <a:chExt cx="2147192" cy="1836455"/>
          </a:xfrm>
        </p:grpSpPr>
        <p:sp>
          <p:nvSpPr>
            <p:cNvPr id="44" name="TextBox 47">
              <a:extLst>
                <a:ext uri="{FF2B5EF4-FFF2-40B4-BE49-F238E27FC236}">
                  <a16:creationId xmlns:a16="http://schemas.microsoft.com/office/drawing/2014/main" id="{0263937A-95A0-F249-8522-768F9C38A663}"/>
                </a:ext>
              </a:extLst>
            </p:cNvPr>
            <p:cNvSpPr txBox="1"/>
            <p:nvPr/>
          </p:nvSpPr>
          <p:spPr>
            <a:xfrm>
              <a:off x="3737646" y="3607886"/>
              <a:ext cx="2147192" cy="1559045"/>
            </a:xfrm>
            <a:prstGeom prst="rect">
              <a:avLst/>
            </a:prstGeom>
            <a:noFill/>
          </p:spPr>
          <p:txBody>
            <a:bodyPr wrap="square" rtlCol="0">
              <a:spAutoFit/>
            </a:bodyPr>
            <a:lstStyle/>
            <a:p>
              <a:pPr algn="ctr"/>
              <a:r>
                <a:rPr lang="en-AU" altLang="zh-CN" b="1" dirty="0">
                  <a:solidFill>
                    <a:srgbClr val="03A1A4"/>
                  </a:solidFill>
                  <a:latin typeface="Tw Cen MT" panose="020B0602020104020603" pitchFamily="34" charset="0"/>
                </a:rPr>
                <a:t>Pickup borough</a:t>
              </a:r>
            </a:p>
            <a:p>
              <a:pPr algn="ctr"/>
              <a:r>
                <a:rPr lang="en-AU" b="1" dirty="0">
                  <a:solidFill>
                    <a:srgbClr val="03A1A4"/>
                  </a:solidFill>
                  <a:latin typeface="Tw Cen MT" panose="020B0602020104020603" pitchFamily="34" charset="0"/>
                </a:rPr>
                <a:t>Dropoff borough</a:t>
              </a:r>
            </a:p>
            <a:p>
              <a:pPr algn="ctr"/>
              <a:r>
                <a:rPr lang="en-AU" b="1" dirty="0">
                  <a:solidFill>
                    <a:srgbClr val="03A1A4"/>
                  </a:solidFill>
                  <a:latin typeface="Tw Cen MT" panose="020B0602020104020603" pitchFamily="34" charset="0"/>
                </a:rPr>
                <a:t>Is pickup airport</a:t>
              </a:r>
            </a:p>
            <a:p>
              <a:pPr algn="ctr"/>
              <a:r>
                <a:rPr lang="en-AU" b="1" dirty="0">
                  <a:solidFill>
                    <a:srgbClr val="03A1A4"/>
                  </a:solidFill>
                  <a:latin typeface="Tw Cen MT" panose="020B0602020104020603" pitchFamily="34" charset="0"/>
                </a:rPr>
                <a:t>Is droppoff airport</a:t>
              </a:r>
              <a:endParaRPr lang="en-US" b="1" dirty="0">
                <a:solidFill>
                  <a:srgbClr val="03A1A4"/>
                </a:solidFill>
                <a:latin typeface="Tw Cen MT" panose="020B0602020104020603" pitchFamily="34" charset="0"/>
              </a:endParaRPr>
            </a:p>
          </p:txBody>
        </p:sp>
        <p:sp>
          <p:nvSpPr>
            <p:cNvPr id="45" name="TextBox 48">
              <a:extLst>
                <a:ext uri="{FF2B5EF4-FFF2-40B4-BE49-F238E27FC236}">
                  <a16:creationId xmlns:a16="http://schemas.microsoft.com/office/drawing/2014/main" id="{33646B29-EF47-6442-B15F-5E44A55AEE4D}"/>
                </a:ext>
              </a:extLst>
            </p:cNvPr>
            <p:cNvSpPr txBox="1"/>
            <p:nvPr/>
          </p:nvSpPr>
          <p:spPr>
            <a:xfrm>
              <a:off x="3784768" y="5044586"/>
              <a:ext cx="2047557" cy="399755"/>
            </a:xfrm>
            <a:prstGeom prst="rect">
              <a:avLst/>
            </a:prstGeom>
            <a:noFill/>
          </p:spPr>
          <p:txBody>
            <a:bodyPr wrap="square" rtlCol="0">
              <a:spAutoFit/>
            </a:bodyPr>
            <a:lstStyle/>
            <a:p>
              <a:pPr algn="ctr"/>
              <a:r>
                <a:rPr lang="en-AU" altLang="zh-CN" sz="1400" b="1" dirty="0">
                  <a:solidFill>
                    <a:srgbClr val="A6A6A6"/>
                  </a:solidFill>
                  <a:latin typeface="Tw Cen MT" panose="020B0602020104020603" pitchFamily="34" charset="0"/>
                </a:rPr>
                <a:t>(JFK, EWR, LaGuardia)</a:t>
              </a:r>
              <a:endParaRPr lang="en-US" sz="1400" b="1" dirty="0">
                <a:solidFill>
                  <a:srgbClr val="A6A6A6"/>
                </a:solidFill>
                <a:latin typeface="Tw Cen MT" panose="020B0602020104020603" pitchFamily="34" charset="0"/>
              </a:endParaRPr>
            </a:p>
          </p:txBody>
        </p:sp>
      </p:grpSp>
      <p:grpSp>
        <p:nvGrpSpPr>
          <p:cNvPr id="46" name="Group 58">
            <a:extLst>
              <a:ext uri="{FF2B5EF4-FFF2-40B4-BE49-F238E27FC236}">
                <a16:creationId xmlns:a16="http://schemas.microsoft.com/office/drawing/2014/main" id="{D8A30373-F302-4244-BC76-E6E23F623C2C}"/>
              </a:ext>
            </a:extLst>
          </p:cNvPr>
          <p:cNvGrpSpPr/>
          <p:nvPr/>
        </p:nvGrpSpPr>
        <p:grpSpPr>
          <a:xfrm>
            <a:off x="6145435" y="2544898"/>
            <a:ext cx="2281409" cy="1615091"/>
            <a:chOff x="6226700" y="3925537"/>
            <a:chExt cx="2509548" cy="2097759"/>
          </a:xfrm>
        </p:grpSpPr>
        <p:sp>
          <p:nvSpPr>
            <p:cNvPr id="47" name="TextBox 49">
              <a:extLst>
                <a:ext uri="{FF2B5EF4-FFF2-40B4-BE49-F238E27FC236}">
                  <a16:creationId xmlns:a16="http://schemas.microsoft.com/office/drawing/2014/main" id="{3CA6285D-E675-2344-AC28-85A6A50B2DF1}"/>
                </a:ext>
              </a:extLst>
            </p:cNvPr>
            <p:cNvSpPr txBox="1"/>
            <p:nvPr/>
          </p:nvSpPr>
          <p:spPr>
            <a:xfrm>
              <a:off x="6311956" y="3925537"/>
              <a:ext cx="2253737" cy="1559045"/>
            </a:xfrm>
            <a:prstGeom prst="rect">
              <a:avLst/>
            </a:prstGeom>
            <a:noFill/>
          </p:spPr>
          <p:txBody>
            <a:bodyPr wrap="square" rtlCol="0">
              <a:spAutoFit/>
            </a:bodyPr>
            <a:lstStyle/>
            <a:p>
              <a:pPr algn="ctr"/>
              <a:r>
                <a:rPr lang="en-US" altLang="zh-CN" b="1" dirty="0">
                  <a:solidFill>
                    <a:srgbClr val="EE9524"/>
                  </a:solidFill>
                  <a:latin typeface="Tw Cen MT" panose="020B0602020104020603" pitchFamily="34" charset="0"/>
                </a:rPr>
                <a:t>Fare per minute</a:t>
              </a:r>
              <a:r>
                <a:rPr lang="zh-CN" altLang="en-US" b="1" dirty="0">
                  <a:solidFill>
                    <a:srgbClr val="EE9524"/>
                  </a:solidFill>
                  <a:latin typeface="Tw Cen MT" panose="020B0602020104020603" pitchFamily="34" charset="0"/>
                </a:rPr>
                <a:t> </a:t>
              </a:r>
              <a:r>
                <a:rPr lang="en-AU" altLang="zh-CN" b="1" dirty="0">
                  <a:solidFill>
                    <a:srgbClr val="EE9524"/>
                  </a:solidFill>
                  <a:latin typeface="Tw Cen MT" panose="020B0602020104020603" pitchFamily="34" charset="0"/>
                </a:rPr>
                <a:t>Fare per mile</a:t>
              </a:r>
            </a:p>
            <a:p>
              <a:pPr algn="ctr"/>
              <a:r>
                <a:rPr lang="en-AU" b="1" dirty="0">
                  <a:solidFill>
                    <a:srgbClr val="EE9524"/>
                  </a:solidFill>
                  <a:latin typeface="Tw Cen MT" panose="020B0602020104020603" pitchFamily="34" charset="0"/>
                </a:rPr>
                <a:t>Earning per minute</a:t>
              </a:r>
            </a:p>
            <a:p>
              <a:pPr algn="ctr"/>
              <a:r>
                <a:rPr lang="en-AU" b="1" dirty="0">
                  <a:solidFill>
                    <a:srgbClr val="EE9524"/>
                  </a:solidFill>
                  <a:latin typeface="Tw Cen MT" panose="020B0602020104020603" pitchFamily="34" charset="0"/>
                </a:rPr>
                <a:t>Earning per mile</a:t>
              </a:r>
            </a:p>
          </p:txBody>
        </p:sp>
        <p:sp>
          <p:nvSpPr>
            <p:cNvPr id="48" name="TextBox 50">
              <a:extLst>
                <a:ext uri="{FF2B5EF4-FFF2-40B4-BE49-F238E27FC236}">
                  <a16:creationId xmlns:a16="http://schemas.microsoft.com/office/drawing/2014/main" id="{4925DA5F-6839-4F4E-B225-38989C793A7F}"/>
                </a:ext>
              </a:extLst>
            </p:cNvPr>
            <p:cNvSpPr txBox="1"/>
            <p:nvPr/>
          </p:nvSpPr>
          <p:spPr>
            <a:xfrm>
              <a:off x="6226700" y="5343712"/>
              <a:ext cx="2509548" cy="679584"/>
            </a:xfrm>
            <a:prstGeom prst="rect">
              <a:avLst/>
            </a:prstGeom>
            <a:noFill/>
          </p:spPr>
          <p:txBody>
            <a:bodyPr wrap="square" rtlCol="0">
              <a:spAutoFit/>
            </a:bodyPr>
            <a:lstStyle/>
            <a:p>
              <a:pPr algn="ctr"/>
              <a:r>
                <a:rPr lang="en-AU" altLang="zh-CN" sz="1400" b="1" dirty="0">
                  <a:solidFill>
                    <a:srgbClr val="A6A6A6"/>
                  </a:solidFill>
                  <a:latin typeface="Tw Cen MT" panose="020B0602020104020603" pitchFamily="34" charset="0"/>
                </a:rPr>
                <a:t>Earning = fare + tip + surcharge</a:t>
              </a:r>
              <a:endParaRPr lang="en-US" sz="1400" b="1" dirty="0">
                <a:solidFill>
                  <a:srgbClr val="A6A6A6"/>
                </a:solidFill>
                <a:latin typeface="Tw Cen MT" panose="020B0602020104020603" pitchFamily="34" charset="0"/>
              </a:endParaRPr>
            </a:p>
          </p:txBody>
        </p:sp>
      </p:grpSp>
    </p:spTree>
    <p:extLst>
      <p:ext uri="{BB962C8B-B14F-4D97-AF65-F5344CB8AC3E}">
        <p14:creationId xmlns:p14="http://schemas.microsoft.com/office/powerpoint/2010/main" val="316662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strVal val="#ppt_x"/>
                                          </p:val>
                                        </p:tav>
                                        <p:tav tm="100000">
                                          <p:val>
                                            <p:strVal val="#ppt_x"/>
                                          </p:val>
                                        </p:tav>
                                      </p:tavLst>
                                    </p:anim>
                                    <p:anim calcmode="lin" valueType="num">
                                      <p:cBhvr>
                                        <p:cTn id="14" dur="500" fill="hold"/>
                                        <p:tgtEl>
                                          <p:spTgt spid="21"/>
                                        </p:tgtEl>
                                        <p:attrNameLst>
                                          <p:attrName>ppt_y</p:attrName>
                                        </p:attrNameLst>
                                      </p:cBhvr>
                                      <p:tavLst>
                                        <p:tav tm="0">
                                          <p:val>
                                            <p:strVal val="#ppt_y+.1"/>
                                          </p:val>
                                        </p:tav>
                                        <p:tav tm="100000">
                                          <p:val>
                                            <p:strVal val="#ppt_y"/>
                                          </p:val>
                                        </p:tav>
                                      </p:tavLst>
                                    </p:anim>
                                  </p:childTnLst>
                                </p:cTn>
                              </p:par>
                              <p:par>
                                <p:cTn id="15" presetID="53" presetClass="entr" presetSubtype="16"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par>
                                <p:cTn id="20" presetID="53" presetClass="entr" presetSubtype="16"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anim calcmode="lin" valueType="num">
                                      <p:cBhvr>
                                        <p:cTn id="29" dur="500" fill="hold"/>
                                        <p:tgtEl>
                                          <p:spTgt spid="33"/>
                                        </p:tgtEl>
                                        <p:attrNameLst>
                                          <p:attrName>ppt_x</p:attrName>
                                        </p:attrNameLst>
                                      </p:cBhvr>
                                      <p:tavLst>
                                        <p:tav tm="0">
                                          <p:val>
                                            <p:strVal val="#ppt_x"/>
                                          </p:val>
                                        </p:tav>
                                        <p:tav tm="100000">
                                          <p:val>
                                            <p:strVal val="#ppt_x"/>
                                          </p:val>
                                        </p:tav>
                                      </p:tavLst>
                                    </p:anim>
                                    <p:anim calcmode="lin" valueType="num">
                                      <p:cBhvr>
                                        <p:cTn id="30" dur="500" fill="hold"/>
                                        <p:tgtEl>
                                          <p:spTgt spid="3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anim calcmode="lin" valueType="num">
                                      <p:cBhvr>
                                        <p:cTn id="34" dur="500" fill="hold"/>
                                        <p:tgtEl>
                                          <p:spTgt spid="17"/>
                                        </p:tgtEl>
                                        <p:attrNameLst>
                                          <p:attrName>ppt_x</p:attrName>
                                        </p:attrNameLst>
                                      </p:cBhvr>
                                      <p:tavLst>
                                        <p:tav tm="0">
                                          <p:val>
                                            <p:strVal val="#ppt_x"/>
                                          </p:val>
                                        </p:tav>
                                        <p:tav tm="100000">
                                          <p:val>
                                            <p:strVal val="#ppt_x"/>
                                          </p:val>
                                        </p:tav>
                                      </p:tavLst>
                                    </p:anim>
                                    <p:anim calcmode="lin" valueType="num">
                                      <p:cBhvr>
                                        <p:cTn id="35" dur="500" fill="hold"/>
                                        <p:tgtEl>
                                          <p:spTgt spid="17"/>
                                        </p:tgtEl>
                                        <p:attrNameLst>
                                          <p:attrName>ppt_y</p:attrName>
                                        </p:attrNameLst>
                                      </p:cBhvr>
                                      <p:tavLst>
                                        <p:tav tm="0">
                                          <p:val>
                                            <p:strVal val="#ppt_y+.1"/>
                                          </p:val>
                                        </p:tav>
                                        <p:tav tm="100000">
                                          <p:val>
                                            <p:strVal val="#ppt_y"/>
                                          </p:val>
                                        </p:tav>
                                      </p:tavLst>
                                    </p:anim>
                                  </p:childTnLst>
                                </p:cTn>
                              </p:par>
                              <p:par>
                                <p:cTn id="36" presetID="53" presetClass="entr" presetSubtype="16"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animEffect transition="in" filter="fade">
                                      <p:cBhvr>
                                        <p:cTn id="40" dur="500"/>
                                        <p:tgtEl>
                                          <p:spTgt spid="43"/>
                                        </p:tgtEl>
                                      </p:cBhvr>
                                    </p:animEffect>
                                  </p:childTnLst>
                                </p:cTn>
                              </p:par>
                              <p:par>
                                <p:cTn id="41" presetID="53" presetClass="entr" presetSubtype="16"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p:cTn id="43" dur="500" fill="hold"/>
                                        <p:tgtEl>
                                          <p:spTgt spid="37"/>
                                        </p:tgtEl>
                                        <p:attrNameLst>
                                          <p:attrName>ppt_w</p:attrName>
                                        </p:attrNameLst>
                                      </p:cBhvr>
                                      <p:tavLst>
                                        <p:tav tm="0">
                                          <p:val>
                                            <p:fltVal val="0"/>
                                          </p:val>
                                        </p:tav>
                                        <p:tav tm="100000">
                                          <p:val>
                                            <p:strVal val="#ppt_w"/>
                                          </p:val>
                                        </p:tav>
                                      </p:tavLst>
                                    </p:anim>
                                    <p:anim calcmode="lin" valueType="num">
                                      <p:cBhvr>
                                        <p:cTn id="44" dur="500" fill="hold"/>
                                        <p:tgtEl>
                                          <p:spTgt spid="37"/>
                                        </p:tgtEl>
                                        <p:attrNameLst>
                                          <p:attrName>ppt_h</p:attrName>
                                        </p:attrNameLst>
                                      </p:cBhvr>
                                      <p:tavLst>
                                        <p:tav tm="0">
                                          <p:val>
                                            <p:fltVal val="0"/>
                                          </p:val>
                                        </p:tav>
                                        <p:tav tm="100000">
                                          <p:val>
                                            <p:strVal val="#ppt_h"/>
                                          </p:val>
                                        </p:tav>
                                      </p:tavLst>
                                    </p:anim>
                                    <p:animEffect transition="in" filter="fade">
                                      <p:cBhvr>
                                        <p:cTn id="45" dur="500"/>
                                        <p:tgtEl>
                                          <p:spTgt spid="37"/>
                                        </p:tgtEl>
                                      </p:cBhvr>
                                    </p:animEffect>
                                  </p:childTnLst>
                                </p:cTn>
                              </p:par>
                            </p:childTnLst>
                          </p:cTn>
                        </p:par>
                        <p:par>
                          <p:cTn id="46" fill="hold">
                            <p:stCondLst>
                              <p:cond delay="1000"/>
                            </p:stCondLst>
                            <p:childTnLst>
                              <p:par>
                                <p:cTn id="47" presetID="42" presetClass="entr" presetSubtype="0"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anim calcmode="lin" valueType="num">
                                      <p:cBhvr>
                                        <p:cTn id="50" dur="500" fill="hold"/>
                                        <p:tgtEl>
                                          <p:spTgt spid="34"/>
                                        </p:tgtEl>
                                        <p:attrNameLst>
                                          <p:attrName>ppt_x</p:attrName>
                                        </p:attrNameLst>
                                      </p:cBhvr>
                                      <p:tavLst>
                                        <p:tav tm="0">
                                          <p:val>
                                            <p:strVal val="#ppt_x"/>
                                          </p:val>
                                        </p:tav>
                                        <p:tav tm="100000">
                                          <p:val>
                                            <p:strVal val="#ppt_x"/>
                                          </p:val>
                                        </p:tav>
                                      </p:tavLst>
                                    </p:anim>
                                    <p:anim calcmode="lin" valueType="num">
                                      <p:cBhvr>
                                        <p:cTn id="51" dur="500" fill="hold"/>
                                        <p:tgtEl>
                                          <p:spTgt spid="34"/>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anim calcmode="lin" valueType="num">
                                      <p:cBhvr>
                                        <p:cTn id="55" dur="500" fill="hold"/>
                                        <p:tgtEl>
                                          <p:spTgt spid="13"/>
                                        </p:tgtEl>
                                        <p:attrNameLst>
                                          <p:attrName>ppt_x</p:attrName>
                                        </p:attrNameLst>
                                      </p:cBhvr>
                                      <p:tavLst>
                                        <p:tav tm="0">
                                          <p:val>
                                            <p:strVal val="#ppt_x"/>
                                          </p:val>
                                        </p:tav>
                                        <p:tav tm="100000">
                                          <p:val>
                                            <p:strVal val="#ppt_x"/>
                                          </p:val>
                                        </p:tav>
                                      </p:tavLst>
                                    </p:anim>
                                    <p:anim calcmode="lin" valueType="num">
                                      <p:cBhvr>
                                        <p:cTn id="56" dur="500" fill="hold"/>
                                        <p:tgtEl>
                                          <p:spTgt spid="13"/>
                                        </p:tgtEl>
                                        <p:attrNameLst>
                                          <p:attrName>ppt_y</p:attrName>
                                        </p:attrNameLst>
                                      </p:cBhvr>
                                      <p:tavLst>
                                        <p:tav tm="0">
                                          <p:val>
                                            <p:strVal val="#ppt_y+.1"/>
                                          </p:val>
                                        </p:tav>
                                        <p:tav tm="100000">
                                          <p:val>
                                            <p:strVal val="#ppt_y"/>
                                          </p:val>
                                        </p:tav>
                                      </p:tavLst>
                                    </p:anim>
                                  </p:childTnLst>
                                </p:cTn>
                              </p:par>
                              <p:par>
                                <p:cTn id="57" presetID="53" presetClass="entr" presetSubtype="16"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p:cTn id="59" dur="500" fill="hold"/>
                                        <p:tgtEl>
                                          <p:spTgt spid="46"/>
                                        </p:tgtEl>
                                        <p:attrNameLst>
                                          <p:attrName>ppt_w</p:attrName>
                                        </p:attrNameLst>
                                      </p:cBhvr>
                                      <p:tavLst>
                                        <p:tav tm="0">
                                          <p:val>
                                            <p:fltVal val="0"/>
                                          </p:val>
                                        </p:tav>
                                        <p:tav tm="100000">
                                          <p:val>
                                            <p:strVal val="#ppt_w"/>
                                          </p:val>
                                        </p:tav>
                                      </p:tavLst>
                                    </p:anim>
                                    <p:anim calcmode="lin" valueType="num">
                                      <p:cBhvr>
                                        <p:cTn id="60" dur="500" fill="hold"/>
                                        <p:tgtEl>
                                          <p:spTgt spid="46"/>
                                        </p:tgtEl>
                                        <p:attrNameLst>
                                          <p:attrName>ppt_h</p:attrName>
                                        </p:attrNameLst>
                                      </p:cBhvr>
                                      <p:tavLst>
                                        <p:tav tm="0">
                                          <p:val>
                                            <p:fltVal val="0"/>
                                          </p:val>
                                        </p:tav>
                                        <p:tav tm="100000">
                                          <p:val>
                                            <p:strVal val="#ppt_h"/>
                                          </p:val>
                                        </p:tav>
                                      </p:tavLst>
                                    </p:anim>
                                    <p:animEffect transition="in" filter="fade">
                                      <p:cBhvr>
                                        <p:cTn id="61" dur="500"/>
                                        <p:tgtEl>
                                          <p:spTgt spid="46"/>
                                        </p:tgtEl>
                                      </p:cBhvr>
                                    </p:animEffect>
                                  </p:childTnLst>
                                </p:cTn>
                              </p:par>
                              <p:par>
                                <p:cTn id="62" presetID="53" presetClass="entr" presetSubtype="16"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p:cTn id="64" dur="500" fill="hold"/>
                                        <p:tgtEl>
                                          <p:spTgt spid="38"/>
                                        </p:tgtEl>
                                        <p:attrNameLst>
                                          <p:attrName>ppt_w</p:attrName>
                                        </p:attrNameLst>
                                      </p:cBhvr>
                                      <p:tavLst>
                                        <p:tav tm="0">
                                          <p:val>
                                            <p:fltVal val="0"/>
                                          </p:val>
                                        </p:tav>
                                        <p:tav tm="100000">
                                          <p:val>
                                            <p:strVal val="#ppt_w"/>
                                          </p:val>
                                        </p:tav>
                                      </p:tavLst>
                                    </p:anim>
                                    <p:anim calcmode="lin" valueType="num">
                                      <p:cBhvr>
                                        <p:cTn id="65" dur="500" fill="hold"/>
                                        <p:tgtEl>
                                          <p:spTgt spid="38"/>
                                        </p:tgtEl>
                                        <p:attrNameLst>
                                          <p:attrName>ppt_h</p:attrName>
                                        </p:attrNameLst>
                                      </p:cBhvr>
                                      <p:tavLst>
                                        <p:tav tm="0">
                                          <p:val>
                                            <p:fltVal val="0"/>
                                          </p:val>
                                        </p:tav>
                                        <p:tav tm="100000">
                                          <p:val>
                                            <p:strVal val="#ppt_h"/>
                                          </p:val>
                                        </p:tav>
                                      </p:tavLst>
                                    </p:anim>
                                    <p:animEffect transition="in" filter="fade">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56">
            <a:extLst>
              <a:ext uri="{FF2B5EF4-FFF2-40B4-BE49-F238E27FC236}">
                <a16:creationId xmlns:a16="http://schemas.microsoft.com/office/drawing/2014/main" id="{90667250-533B-6545-8B12-566341271811}"/>
              </a:ext>
            </a:extLst>
          </p:cNvPr>
          <p:cNvGrpSpPr/>
          <p:nvPr/>
        </p:nvGrpSpPr>
        <p:grpSpPr>
          <a:xfrm>
            <a:off x="5140925" y="987574"/>
            <a:ext cx="3024747" cy="1437348"/>
            <a:chOff x="3880199" y="2209800"/>
            <a:chExt cx="1805441" cy="1866900"/>
          </a:xfrm>
        </p:grpSpPr>
        <p:sp>
          <p:nvSpPr>
            <p:cNvPr id="18" name="Rectangle: Top Corners Rounded 14">
              <a:extLst>
                <a:ext uri="{FF2B5EF4-FFF2-40B4-BE49-F238E27FC236}">
                  <a16:creationId xmlns:a16="http://schemas.microsoft.com/office/drawing/2014/main" id="{1AF10541-70DE-3246-BE92-29AF9F866DD5}"/>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7">
              <a:extLst>
                <a:ext uri="{FF2B5EF4-FFF2-40B4-BE49-F238E27FC236}">
                  <a16:creationId xmlns:a16="http://schemas.microsoft.com/office/drawing/2014/main" id="{DA81C962-D1B4-804F-BF31-A7B129059F3C}"/>
                </a:ext>
              </a:extLst>
            </p:cNvPr>
            <p:cNvSpPr txBox="1"/>
            <p:nvPr/>
          </p:nvSpPr>
          <p:spPr>
            <a:xfrm>
              <a:off x="3880199" y="2398205"/>
              <a:ext cx="1805441" cy="839487"/>
            </a:xfrm>
            <a:prstGeom prst="rect">
              <a:avLst/>
            </a:prstGeom>
            <a:noFill/>
          </p:spPr>
          <p:txBody>
            <a:bodyPr wrap="square" rtlCol="0">
              <a:spAutoFit/>
            </a:bodyPr>
            <a:lstStyle/>
            <a:p>
              <a:pPr algn="ctr"/>
              <a:r>
                <a:rPr lang="en-US" altLang="zh-CN" sz="3600" b="1" dirty="0">
                  <a:solidFill>
                    <a:srgbClr val="E6E7E9"/>
                  </a:solidFill>
                  <a:latin typeface="Tw Cen MT" panose="020B0602020104020603" pitchFamily="34" charset="0"/>
                </a:rPr>
                <a:t>Outliers</a:t>
              </a:r>
            </a:p>
          </p:txBody>
        </p:sp>
        <p:sp>
          <p:nvSpPr>
            <p:cNvPr id="20" name="TextBox 27">
              <a:extLst>
                <a:ext uri="{FF2B5EF4-FFF2-40B4-BE49-F238E27FC236}">
                  <a16:creationId xmlns:a16="http://schemas.microsoft.com/office/drawing/2014/main" id="{DA4D0078-4DEB-454A-BE82-4F72F56C7376}"/>
                </a:ext>
              </a:extLst>
            </p:cNvPr>
            <p:cNvSpPr txBox="1"/>
            <p:nvPr/>
          </p:nvSpPr>
          <p:spPr>
            <a:xfrm>
              <a:off x="4339970" y="2563851"/>
              <a:ext cx="894432" cy="1319194"/>
            </a:xfrm>
            <a:prstGeom prst="rect">
              <a:avLst/>
            </a:prstGeom>
            <a:noFill/>
          </p:spPr>
          <p:txBody>
            <a:bodyPr wrap="square" rtlCol="0">
              <a:spAutoFit/>
            </a:bodyPr>
            <a:lstStyle/>
            <a:p>
              <a:pPr algn="ctr"/>
              <a:endParaRPr lang="en-US" sz="6000" b="1" dirty="0">
                <a:solidFill>
                  <a:srgbClr val="E6E7E9"/>
                </a:solidFill>
                <a:latin typeface="Tw Cen MT" panose="020B0602020104020603" pitchFamily="34" charset="0"/>
              </a:endParaRPr>
            </a:p>
          </p:txBody>
        </p:sp>
      </p:grpSp>
      <p:grpSp>
        <p:nvGrpSpPr>
          <p:cNvPr id="21" name="Group 53">
            <a:extLst>
              <a:ext uri="{FF2B5EF4-FFF2-40B4-BE49-F238E27FC236}">
                <a16:creationId xmlns:a16="http://schemas.microsoft.com/office/drawing/2014/main" id="{AE017001-FCA8-314C-B485-BE18ECDFA7BB}"/>
              </a:ext>
            </a:extLst>
          </p:cNvPr>
          <p:cNvGrpSpPr/>
          <p:nvPr/>
        </p:nvGrpSpPr>
        <p:grpSpPr>
          <a:xfrm>
            <a:off x="827584" y="987574"/>
            <a:ext cx="3431179" cy="1437348"/>
            <a:chOff x="1368144" y="2209800"/>
            <a:chExt cx="1805441" cy="1866900"/>
          </a:xfrm>
        </p:grpSpPr>
        <p:sp>
          <p:nvSpPr>
            <p:cNvPr id="22" name="Rectangle: Top Corners Rounded 11">
              <a:extLst>
                <a:ext uri="{FF2B5EF4-FFF2-40B4-BE49-F238E27FC236}">
                  <a16:creationId xmlns:a16="http://schemas.microsoft.com/office/drawing/2014/main" id="{3223F495-0533-7A4F-8CE0-6437E8058885}"/>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13">
              <a:extLst>
                <a:ext uri="{FF2B5EF4-FFF2-40B4-BE49-F238E27FC236}">
                  <a16:creationId xmlns:a16="http://schemas.microsoft.com/office/drawing/2014/main" id="{F9D90753-79BE-5B4D-8F4B-5C10DEFE32C6}"/>
                </a:ext>
              </a:extLst>
            </p:cNvPr>
            <p:cNvSpPr txBox="1"/>
            <p:nvPr/>
          </p:nvSpPr>
          <p:spPr>
            <a:xfrm>
              <a:off x="1368144" y="2398206"/>
              <a:ext cx="1805441" cy="1559048"/>
            </a:xfrm>
            <a:prstGeom prst="rect">
              <a:avLst/>
            </a:prstGeom>
            <a:noFill/>
          </p:spPr>
          <p:txBody>
            <a:bodyPr wrap="square" rtlCol="0">
              <a:spAutoFit/>
            </a:bodyPr>
            <a:lstStyle/>
            <a:p>
              <a:pPr algn="ctr"/>
              <a:r>
                <a:rPr lang="en-US" altLang="zh-CN" sz="3600" b="1" dirty="0">
                  <a:solidFill>
                    <a:srgbClr val="E6E7E9"/>
                  </a:solidFill>
                  <a:latin typeface="Tw Cen MT" panose="020B0602020104020603" pitchFamily="34" charset="0"/>
                </a:rPr>
                <a:t>Invalid Data</a:t>
              </a:r>
              <a:endParaRPr lang="en-US" sz="3600" b="1" dirty="0">
                <a:solidFill>
                  <a:srgbClr val="E6E7E9"/>
                </a:solidFill>
                <a:latin typeface="Tw Cen MT" panose="020B0602020104020603" pitchFamily="34" charset="0"/>
              </a:endParaRPr>
            </a:p>
          </p:txBody>
        </p:sp>
        <p:sp>
          <p:nvSpPr>
            <p:cNvPr id="24" name="TextBox 28">
              <a:extLst>
                <a:ext uri="{FF2B5EF4-FFF2-40B4-BE49-F238E27FC236}">
                  <a16:creationId xmlns:a16="http://schemas.microsoft.com/office/drawing/2014/main" id="{B68F2641-A0C4-494B-B052-AB69CAFA6949}"/>
                </a:ext>
              </a:extLst>
            </p:cNvPr>
            <p:cNvSpPr txBox="1"/>
            <p:nvPr/>
          </p:nvSpPr>
          <p:spPr>
            <a:xfrm>
              <a:off x="1843093" y="2563851"/>
              <a:ext cx="894432" cy="1319194"/>
            </a:xfrm>
            <a:prstGeom prst="rect">
              <a:avLst/>
            </a:prstGeom>
            <a:noFill/>
          </p:spPr>
          <p:txBody>
            <a:bodyPr wrap="square" rtlCol="0">
              <a:spAutoFit/>
            </a:bodyPr>
            <a:lstStyle/>
            <a:p>
              <a:pPr algn="ctr"/>
              <a:endParaRPr lang="en-US" sz="6000" b="1" dirty="0">
                <a:solidFill>
                  <a:srgbClr val="E6E7E9"/>
                </a:solidFill>
                <a:latin typeface="Tw Cen MT" panose="020B0602020104020603" pitchFamily="34" charset="0"/>
              </a:endParaRPr>
            </a:p>
          </p:txBody>
        </p:sp>
      </p:grpSp>
      <p:grpSp>
        <p:nvGrpSpPr>
          <p:cNvPr id="2" name="Group 1">
            <a:extLst>
              <a:ext uri="{FF2B5EF4-FFF2-40B4-BE49-F238E27FC236}">
                <a16:creationId xmlns:a16="http://schemas.microsoft.com/office/drawing/2014/main" id="{AC08036B-9372-044D-9E49-B17B3F4A5581}"/>
              </a:ext>
            </a:extLst>
          </p:cNvPr>
          <p:cNvGrpSpPr/>
          <p:nvPr/>
        </p:nvGrpSpPr>
        <p:grpSpPr>
          <a:xfrm>
            <a:off x="251520" y="153126"/>
            <a:ext cx="5107379" cy="623183"/>
            <a:chOff x="323528" y="196403"/>
            <a:chExt cx="5107379" cy="623183"/>
          </a:xfrm>
        </p:grpSpPr>
        <p:sp>
          <p:nvSpPr>
            <p:cNvPr id="8" name="文本框 7">
              <a:extLst>
                <a:ext uri="{FF2B5EF4-FFF2-40B4-BE49-F238E27FC236}">
                  <a16:creationId xmlns:a16="http://schemas.microsoft.com/office/drawing/2014/main" id="{69E2AF0A-D9BD-A64F-BFC4-DEABE1ED4E96}"/>
                </a:ext>
              </a:extLst>
            </p:cNvPr>
            <p:cNvSpPr txBox="1"/>
            <p:nvPr/>
          </p:nvSpPr>
          <p:spPr>
            <a:xfrm>
              <a:off x="323528" y="196403"/>
              <a:ext cx="3324777" cy="553998"/>
            </a:xfrm>
            <a:prstGeom prst="rect">
              <a:avLst/>
            </a:prstGeom>
            <a:noFill/>
          </p:spPr>
          <p:txBody>
            <a:bodyPr wrap="square">
              <a:spAutoFit/>
            </a:bodyPr>
            <a:lstStyle/>
            <a:p>
              <a:pPr algn="ctr"/>
              <a:r>
                <a:rPr lang="en-AU" altLang="zh-CN" sz="3000" dirty="0">
                  <a:solidFill>
                    <a:schemeClr val="bg1">
                      <a:lumMod val="50000"/>
                    </a:schemeClr>
                  </a:solidFill>
                  <a:latin typeface="Tw Cen MT" panose="020B0602020104020603" pitchFamily="34" charset="0"/>
                  <a:sym typeface="Arial" panose="020B0604020202020204" pitchFamily="34" charset="0"/>
                </a:rPr>
                <a:t>Data Cleaning</a:t>
              </a:r>
              <a:endParaRPr lang="zh-CN" altLang="en-US" sz="3000" dirty="0">
                <a:solidFill>
                  <a:schemeClr val="bg1">
                    <a:lumMod val="50000"/>
                  </a:schemeClr>
                </a:solidFill>
                <a:latin typeface="Tw Cen MT" panose="020B0602020104020603" pitchFamily="34" charset="0"/>
                <a:sym typeface="Arial" panose="020B0604020202020204" pitchFamily="34" charset="0"/>
              </a:endParaRPr>
            </a:p>
          </p:txBody>
        </p:sp>
        <p:grpSp>
          <p:nvGrpSpPr>
            <p:cNvPr id="26" name="Group 4">
              <a:extLst>
                <a:ext uri="{FF2B5EF4-FFF2-40B4-BE49-F238E27FC236}">
                  <a16:creationId xmlns:a16="http://schemas.microsoft.com/office/drawing/2014/main" id="{B0C1B6AC-C6DD-BA4E-A039-3C24DEFD77A4}"/>
                </a:ext>
              </a:extLst>
            </p:cNvPr>
            <p:cNvGrpSpPr/>
            <p:nvPr/>
          </p:nvGrpSpPr>
          <p:grpSpPr>
            <a:xfrm>
              <a:off x="3996418" y="629086"/>
              <a:ext cx="1434489" cy="190500"/>
              <a:chOff x="4679586" y="878988"/>
              <a:chExt cx="1434489" cy="190500"/>
            </a:xfrm>
          </p:grpSpPr>
          <p:sp>
            <p:nvSpPr>
              <p:cNvPr id="27" name="Oval 5">
                <a:extLst>
                  <a:ext uri="{FF2B5EF4-FFF2-40B4-BE49-F238E27FC236}">
                    <a16:creationId xmlns:a16="http://schemas.microsoft.com/office/drawing/2014/main" id="{2A7A2661-80DE-8840-A943-48E1FC12EC9B}"/>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6">
                <a:extLst>
                  <a:ext uri="{FF2B5EF4-FFF2-40B4-BE49-F238E27FC236}">
                    <a16:creationId xmlns:a16="http://schemas.microsoft.com/office/drawing/2014/main" id="{367B8E31-037D-C342-80D1-933295F8AAE2}"/>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7">
                <a:extLst>
                  <a:ext uri="{FF2B5EF4-FFF2-40B4-BE49-F238E27FC236}">
                    <a16:creationId xmlns:a16="http://schemas.microsoft.com/office/drawing/2014/main" id="{15348FE3-FCB6-F94A-BA0A-D5EC0292E6C2}"/>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8">
                <a:extLst>
                  <a:ext uri="{FF2B5EF4-FFF2-40B4-BE49-F238E27FC236}">
                    <a16:creationId xmlns:a16="http://schemas.microsoft.com/office/drawing/2014/main" id="{D145E399-461D-764E-81E6-54FE457EDCE1}"/>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9">
                <a:extLst>
                  <a:ext uri="{FF2B5EF4-FFF2-40B4-BE49-F238E27FC236}">
                    <a16:creationId xmlns:a16="http://schemas.microsoft.com/office/drawing/2014/main" id="{5517C519-6FC3-5F4D-8A83-AEB6AC01CFF8}"/>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2" name="Freeform: Shape 10">
            <a:extLst>
              <a:ext uri="{FF2B5EF4-FFF2-40B4-BE49-F238E27FC236}">
                <a16:creationId xmlns:a16="http://schemas.microsoft.com/office/drawing/2014/main" id="{926C3069-0563-AA4D-8FA2-FD70F8E45E4C}"/>
              </a:ext>
            </a:extLst>
          </p:cNvPr>
          <p:cNvSpPr/>
          <p:nvPr/>
        </p:nvSpPr>
        <p:spPr>
          <a:xfrm flipV="1">
            <a:off x="854285" y="1944701"/>
            <a:ext cx="3484188" cy="2961020"/>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5">
            <a:extLst>
              <a:ext uri="{FF2B5EF4-FFF2-40B4-BE49-F238E27FC236}">
                <a16:creationId xmlns:a16="http://schemas.microsoft.com/office/drawing/2014/main" id="{979480EF-0E7F-1541-9F7D-ABA06106B934}"/>
              </a:ext>
            </a:extLst>
          </p:cNvPr>
          <p:cNvSpPr/>
          <p:nvPr/>
        </p:nvSpPr>
        <p:spPr>
          <a:xfrm flipV="1">
            <a:off x="4988694" y="1944703"/>
            <a:ext cx="3327721" cy="2961018"/>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3">
            <a:extLst>
              <a:ext uri="{FF2B5EF4-FFF2-40B4-BE49-F238E27FC236}">
                <a16:creationId xmlns:a16="http://schemas.microsoft.com/office/drawing/2014/main" id="{2A9F39C1-8502-EA44-90A6-B3F244742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143" y="4216328"/>
            <a:ext cx="823425" cy="633964"/>
          </a:xfrm>
          <a:prstGeom prst="rect">
            <a:avLst/>
          </a:prstGeom>
        </p:spPr>
      </p:pic>
      <p:pic>
        <p:nvPicPr>
          <p:cNvPr id="37" name="Picture 39">
            <a:extLst>
              <a:ext uri="{FF2B5EF4-FFF2-40B4-BE49-F238E27FC236}">
                <a16:creationId xmlns:a16="http://schemas.microsoft.com/office/drawing/2014/main" id="{71FEC1C4-5DD8-C747-8080-AA836A8D8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281" y="4232880"/>
            <a:ext cx="818329" cy="630042"/>
          </a:xfrm>
          <a:prstGeom prst="rect">
            <a:avLst/>
          </a:prstGeom>
        </p:spPr>
      </p:pic>
      <p:grpSp>
        <p:nvGrpSpPr>
          <p:cNvPr id="40" name="Group 54">
            <a:extLst>
              <a:ext uri="{FF2B5EF4-FFF2-40B4-BE49-F238E27FC236}">
                <a16:creationId xmlns:a16="http://schemas.microsoft.com/office/drawing/2014/main" id="{ED79CCEA-DC49-AB45-B57A-B3BCC8705F93}"/>
              </a:ext>
            </a:extLst>
          </p:cNvPr>
          <p:cNvGrpSpPr/>
          <p:nvPr/>
        </p:nvGrpSpPr>
        <p:grpSpPr>
          <a:xfrm>
            <a:off x="873898" y="2424922"/>
            <a:ext cx="3723269" cy="2062103"/>
            <a:chOff x="1401992" y="3572278"/>
            <a:chExt cx="2209957" cy="2678359"/>
          </a:xfrm>
        </p:grpSpPr>
        <p:sp>
          <p:nvSpPr>
            <p:cNvPr id="41" name="TextBox 45">
              <a:extLst>
                <a:ext uri="{FF2B5EF4-FFF2-40B4-BE49-F238E27FC236}">
                  <a16:creationId xmlns:a16="http://schemas.microsoft.com/office/drawing/2014/main" id="{3CD53AA2-2727-8B4C-862C-AB04DD0ED846}"/>
                </a:ext>
              </a:extLst>
            </p:cNvPr>
            <p:cNvSpPr txBox="1"/>
            <p:nvPr/>
          </p:nvSpPr>
          <p:spPr>
            <a:xfrm>
              <a:off x="1401992" y="3572278"/>
              <a:ext cx="2209957" cy="2678359"/>
            </a:xfrm>
            <a:prstGeom prst="rect">
              <a:avLst/>
            </a:prstGeom>
            <a:noFill/>
          </p:spPr>
          <p:txBody>
            <a:bodyPr wrap="square" rtlCol="0">
              <a:spAutoFit/>
            </a:bodyPr>
            <a:lstStyle/>
            <a:p>
              <a:pPr marL="285750" indent="-285750">
                <a:buFont typeface="Arial" panose="020B0604020202020204" pitchFamily="34" charset="0"/>
                <a:buChar char="•"/>
              </a:pPr>
              <a:r>
                <a:rPr lang="en-AU" altLang="zh-CN" b="1" dirty="0">
                  <a:solidFill>
                    <a:srgbClr val="EF3078"/>
                  </a:solidFill>
                  <a:latin typeface="Tw Cen MT" panose="020B0602020104020603" pitchFamily="34" charset="0"/>
                </a:rPr>
                <a:t>Passenger Count &gt; 6</a:t>
              </a:r>
            </a:p>
            <a:p>
              <a:pPr marL="285750" indent="-285750">
                <a:buFont typeface="Arial" panose="020B0604020202020204" pitchFamily="34" charset="0"/>
                <a:buChar char="•"/>
              </a:pPr>
              <a:r>
                <a:rPr lang="en-AU" altLang="zh-CN" b="1" dirty="0">
                  <a:solidFill>
                    <a:srgbClr val="EF3078"/>
                  </a:solidFill>
                  <a:latin typeface="Tw Cen MT" panose="020B0602020104020603" pitchFamily="34" charset="0"/>
                </a:rPr>
                <a:t>Fare &lt; $2.5</a:t>
              </a:r>
            </a:p>
            <a:p>
              <a:pPr marL="285750" indent="-285750">
                <a:buFont typeface="Arial" panose="020B0604020202020204" pitchFamily="34" charset="0"/>
                <a:buChar char="•"/>
              </a:pPr>
              <a:r>
                <a:rPr lang="en-AU" altLang="zh-CN" b="1" dirty="0">
                  <a:solidFill>
                    <a:srgbClr val="EF3078"/>
                  </a:solidFill>
                  <a:latin typeface="Tw Cen MT" panose="020B0602020104020603" pitchFamily="34" charset="0"/>
                </a:rPr>
                <a:t>Trip distance or time = 0</a:t>
              </a:r>
            </a:p>
            <a:p>
              <a:pPr marL="285750" indent="-285750">
                <a:buFont typeface="Arial" panose="020B0604020202020204" pitchFamily="34" charset="0"/>
                <a:buChar char="•"/>
              </a:pPr>
              <a:r>
                <a:rPr lang="en-AU" altLang="zh-CN" b="1" dirty="0">
                  <a:solidFill>
                    <a:srgbClr val="EF3078"/>
                  </a:solidFill>
                  <a:latin typeface="Tw Cen MT" panose="020B0602020104020603" pitchFamily="34" charset="0"/>
                </a:rPr>
                <a:t>Latitude/Longitude outside NYC</a:t>
              </a:r>
            </a:p>
            <a:p>
              <a:pPr marL="285750" indent="-285750">
                <a:buFont typeface="Arial" panose="020B0604020202020204" pitchFamily="34" charset="0"/>
                <a:buChar char="•"/>
              </a:pPr>
              <a:r>
                <a:rPr lang="en-AU" altLang="zh-CN" b="1" dirty="0">
                  <a:solidFill>
                    <a:srgbClr val="EF3078"/>
                  </a:solidFill>
                  <a:latin typeface="Tw Cen MT" panose="020B0602020104020603" pitchFamily="34" charset="0"/>
                </a:rPr>
                <a:t>Same pickup, dropoff location</a:t>
              </a:r>
            </a:p>
            <a:p>
              <a:pPr marL="285750" indent="-285750">
                <a:buFont typeface="Arial" panose="020B0604020202020204" pitchFamily="34" charset="0"/>
                <a:buChar char="•"/>
              </a:pPr>
              <a:r>
                <a:rPr lang="en-AU" altLang="zh-CN" b="1" dirty="0">
                  <a:solidFill>
                    <a:srgbClr val="EF3078"/>
                  </a:solidFill>
                  <a:latin typeface="Tw Cen MT" panose="020B0602020104020603" pitchFamily="34" charset="0"/>
                </a:rPr>
                <a:t>Rate code outside 1-5 range</a:t>
              </a:r>
            </a:p>
            <a:p>
              <a:pPr algn="ctr"/>
              <a:endParaRPr lang="en-US" sz="2000" b="1" dirty="0">
                <a:solidFill>
                  <a:srgbClr val="EF3078"/>
                </a:solidFill>
                <a:latin typeface="Tw Cen MT" panose="020B0602020104020603" pitchFamily="34" charset="0"/>
              </a:endParaRPr>
            </a:p>
          </p:txBody>
        </p:sp>
        <p:sp>
          <p:nvSpPr>
            <p:cNvPr id="42" name="TextBox 46">
              <a:extLst>
                <a:ext uri="{FF2B5EF4-FFF2-40B4-BE49-F238E27FC236}">
                  <a16:creationId xmlns:a16="http://schemas.microsoft.com/office/drawing/2014/main" id="{D7E96D20-11B5-CD44-A9E7-B8B4B90E3C3C}"/>
                </a:ext>
              </a:extLst>
            </p:cNvPr>
            <p:cNvSpPr txBox="1"/>
            <p:nvPr/>
          </p:nvSpPr>
          <p:spPr>
            <a:xfrm>
              <a:off x="1546458" y="5605218"/>
              <a:ext cx="1591582" cy="399754"/>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grpSp>
        <p:nvGrpSpPr>
          <p:cNvPr id="43" name="Group 55">
            <a:extLst>
              <a:ext uri="{FF2B5EF4-FFF2-40B4-BE49-F238E27FC236}">
                <a16:creationId xmlns:a16="http://schemas.microsoft.com/office/drawing/2014/main" id="{87FBE25D-C8B8-6643-87D4-B306B7EBB0A8}"/>
              </a:ext>
            </a:extLst>
          </p:cNvPr>
          <p:cNvGrpSpPr/>
          <p:nvPr/>
        </p:nvGrpSpPr>
        <p:grpSpPr>
          <a:xfrm>
            <a:off x="5065931" y="2569976"/>
            <a:ext cx="3371113" cy="1646352"/>
            <a:chOff x="3784768" y="3670189"/>
            <a:chExt cx="2196045" cy="1690411"/>
          </a:xfrm>
        </p:grpSpPr>
        <p:sp>
          <p:nvSpPr>
            <p:cNvPr id="44" name="TextBox 47">
              <a:extLst>
                <a:ext uri="{FF2B5EF4-FFF2-40B4-BE49-F238E27FC236}">
                  <a16:creationId xmlns:a16="http://schemas.microsoft.com/office/drawing/2014/main" id="{0263937A-95A0-F249-8522-768F9C38A663}"/>
                </a:ext>
              </a:extLst>
            </p:cNvPr>
            <p:cNvSpPr txBox="1"/>
            <p:nvPr/>
          </p:nvSpPr>
          <p:spPr>
            <a:xfrm>
              <a:off x="3833621" y="3670189"/>
              <a:ext cx="2147192" cy="1516864"/>
            </a:xfrm>
            <a:prstGeom prst="rect">
              <a:avLst/>
            </a:prstGeom>
            <a:noFill/>
          </p:spPr>
          <p:txBody>
            <a:bodyPr wrap="square" rtlCol="0">
              <a:spAutoFit/>
            </a:bodyPr>
            <a:lstStyle/>
            <a:p>
              <a:pPr marL="285750" indent="-285750">
                <a:buFont typeface="Arial" panose="020B0604020202020204" pitchFamily="34" charset="0"/>
                <a:buChar char="•"/>
              </a:pPr>
              <a:r>
                <a:rPr lang="en-AU" b="1" dirty="0">
                  <a:solidFill>
                    <a:srgbClr val="03A1A4"/>
                  </a:solidFill>
                  <a:latin typeface="Tw Cen MT" panose="020B0602020104020603" pitchFamily="34" charset="0"/>
                </a:rPr>
                <a:t>Driving speed &gt; 30mph</a:t>
              </a:r>
              <a:endParaRPr lang="en-AU" altLang="zh-CN" b="1" dirty="0">
                <a:solidFill>
                  <a:srgbClr val="03A1A4"/>
                </a:solidFill>
                <a:latin typeface="Tw Cen MT" panose="020B0602020104020603" pitchFamily="34" charset="0"/>
              </a:endParaRPr>
            </a:p>
            <a:p>
              <a:pPr marL="285750" indent="-285750">
                <a:buFont typeface="Arial" panose="020B0604020202020204" pitchFamily="34" charset="0"/>
                <a:buChar char="•"/>
              </a:pPr>
              <a:r>
                <a:rPr lang="en-AU" altLang="zh-CN" b="1" dirty="0">
                  <a:solidFill>
                    <a:srgbClr val="03A1A4"/>
                  </a:solidFill>
                  <a:latin typeface="Tw Cen MT" panose="020B0602020104020603" pitchFamily="34" charset="0"/>
                </a:rPr>
                <a:t>Fare per minute &gt; $3</a:t>
              </a:r>
            </a:p>
            <a:p>
              <a:pPr marL="285750" indent="-285750">
                <a:buFont typeface="Arial" panose="020B0604020202020204" pitchFamily="34" charset="0"/>
                <a:buChar char="•"/>
              </a:pPr>
              <a:r>
                <a:rPr lang="en-AU" b="1" dirty="0">
                  <a:solidFill>
                    <a:srgbClr val="03A1A4"/>
                  </a:solidFill>
                  <a:latin typeface="Tw Cen MT" panose="020B0602020104020603" pitchFamily="34" charset="0"/>
                </a:rPr>
                <a:t>Earning per minute &gt; $15</a:t>
              </a:r>
            </a:p>
            <a:p>
              <a:pPr marL="285750" indent="-285750">
                <a:buFont typeface="Arial" panose="020B0604020202020204" pitchFamily="34" charset="0"/>
                <a:buChar char="•"/>
              </a:pPr>
              <a:r>
                <a:rPr lang="en-AU" b="1" dirty="0">
                  <a:solidFill>
                    <a:srgbClr val="03A1A4"/>
                  </a:solidFill>
                  <a:latin typeface="Tw Cen MT" panose="020B0602020104020603" pitchFamily="34" charset="0"/>
                </a:rPr>
                <a:t>Fare per mile &gt; $30 and not airport trips</a:t>
              </a:r>
            </a:p>
          </p:txBody>
        </p:sp>
        <p:sp>
          <p:nvSpPr>
            <p:cNvPr id="45" name="TextBox 48">
              <a:extLst>
                <a:ext uri="{FF2B5EF4-FFF2-40B4-BE49-F238E27FC236}">
                  <a16:creationId xmlns:a16="http://schemas.microsoft.com/office/drawing/2014/main" id="{33646B29-EF47-6442-B15F-5E44A55AEE4D}"/>
                </a:ext>
              </a:extLst>
            </p:cNvPr>
            <p:cNvSpPr txBox="1"/>
            <p:nvPr/>
          </p:nvSpPr>
          <p:spPr>
            <a:xfrm>
              <a:off x="3784768" y="5044586"/>
              <a:ext cx="2047557" cy="316014"/>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spTree>
    <p:extLst>
      <p:ext uri="{BB962C8B-B14F-4D97-AF65-F5344CB8AC3E}">
        <p14:creationId xmlns:p14="http://schemas.microsoft.com/office/powerpoint/2010/main" val="401375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strVal val="#ppt_x"/>
                                          </p:val>
                                        </p:tav>
                                        <p:tav tm="100000">
                                          <p:val>
                                            <p:strVal val="#ppt_x"/>
                                          </p:val>
                                        </p:tav>
                                      </p:tavLst>
                                    </p:anim>
                                    <p:anim calcmode="lin" valueType="num">
                                      <p:cBhvr>
                                        <p:cTn id="14" dur="500" fill="hold"/>
                                        <p:tgtEl>
                                          <p:spTgt spid="21"/>
                                        </p:tgtEl>
                                        <p:attrNameLst>
                                          <p:attrName>ppt_y</p:attrName>
                                        </p:attrNameLst>
                                      </p:cBhvr>
                                      <p:tavLst>
                                        <p:tav tm="0">
                                          <p:val>
                                            <p:strVal val="#ppt_y+.1"/>
                                          </p:val>
                                        </p:tav>
                                        <p:tav tm="100000">
                                          <p:val>
                                            <p:strVal val="#ppt_y"/>
                                          </p:val>
                                        </p:tav>
                                      </p:tavLst>
                                    </p:anim>
                                  </p:childTnLst>
                                </p:cTn>
                              </p:par>
                              <p:par>
                                <p:cTn id="15" presetID="53" presetClass="entr" presetSubtype="16"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par>
                                <p:cTn id="20" presetID="53" presetClass="entr" presetSubtype="16"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anim calcmode="lin" valueType="num">
                                      <p:cBhvr>
                                        <p:cTn id="29" dur="500" fill="hold"/>
                                        <p:tgtEl>
                                          <p:spTgt spid="33"/>
                                        </p:tgtEl>
                                        <p:attrNameLst>
                                          <p:attrName>ppt_x</p:attrName>
                                        </p:attrNameLst>
                                      </p:cBhvr>
                                      <p:tavLst>
                                        <p:tav tm="0">
                                          <p:val>
                                            <p:strVal val="#ppt_x"/>
                                          </p:val>
                                        </p:tav>
                                        <p:tav tm="100000">
                                          <p:val>
                                            <p:strVal val="#ppt_x"/>
                                          </p:val>
                                        </p:tav>
                                      </p:tavLst>
                                    </p:anim>
                                    <p:anim calcmode="lin" valueType="num">
                                      <p:cBhvr>
                                        <p:cTn id="30" dur="500" fill="hold"/>
                                        <p:tgtEl>
                                          <p:spTgt spid="3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anim calcmode="lin" valueType="num">
                                      <p:cBhvr>
                                        <p:cTn id="34" dur="500" fill="hold"/>
                                        <p:tgtEl>
                                          <p:spTgt spid="17"/>
                                        </p:tgtEl>
                                        <p:attrNameLst>
                                          <p:attrName>ppt_x</p:attrName>
                                        </p:attrNameLst>
                                      </p:cBhvr>
                                      <p:tavLst>
                                        <p:tav tm="0">
                                          <p:val>
                                            <p:strVal val="#ppt_x"/>
                                          </p:val>
                                        </p:tav>
                                        <p:tav tm="100000">
                                          <p:val>
                                            <p:strVal val="#ppt_x"/>
                                          </p:val>
                                        </p:tav>
                                      </p:tavLst>
                                    </p:anim>
                                    <p:anim calcmode="lin" valueType="num">
                                      <p:cBhvr>
                                        <p:cTn id="35" dur="500" fill="hold"/>
                                        <p:tgtEl>
                                          <p:spTgt spid="17"/>
                                        </p:tgtEl>
                                        <p:attrNameLst>
                                          <p:attrName>ppt_y</p:attrName>
                                        </p:attrNameLst>
                                      </p:cBhvr>
                                      <p:tavLst>
                                        <p:tav tm="0">
                                          <p:val>
                                            <p:strVal val="#ppt_y+.1"/>
                                          </p:val>
                                        </p:tav>
                                        <p:tav tm="100000">
                                          <p:val>
                                            <p:strVal val="#ppt_y"/>
                                          </p:val>
                                        </p:tav>
                                      </p:tavLst>
                                    </p:anim>
                                  </p:childTnLst>
                                </p:cTn>
                              </p:par>
                              <p:par>
                                <p:cTn id="36" presetID="53" presetClass="entr" presetSubtype="16"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animEffect transition="in" filter="fade">
                                      <p:cBhvr>
                                        <p:cTn id="40" dur="500"/>
                                        <p:tgtEl>
                                          <p:spTgt spid="43"/>
                                        </p:tgtEl>
                                      </p:cBhvr>
                                    </p:animEffect>
                                  </p:childTnLst>
                                </p:cTn>
                              </p:par>
                              <p:par>
                                <p:cTn id="41" presetID="53" presetClass="entr" presetSubtype="16"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p:cTn id="43" dur="500" fill="hold"/>
                                        <p:tgtEl>
                                          <p:spTgt spid="37"/>
                                        </p:tgtEl>
                                        <p:attrNameLst>
                                          <p:attrName>ppt_w</p:attrName>
                                        </p:attrNameLst>
                                      </p:cBhvr>
                                      <p:tavLst>
                                        <p:tav tm="0">
                                          <p:val>
                                            <p:fltVal val="0"/>
                                          </p:val>
                                        </p:tav>
                                        <p:tav tm="100000">
                                          <p:val>
                                            <p:strVal val="#ppt_w"/>
                                          </p:val>
                                        </p:tav>
                                      </p:tavLst>
                                    </p:anim>
                                    <p:anim calcmode="lin" valueType="num">
                                      <p:cBhvr>
                                        <p:cTn id="44" dur="500" fill="hold"/>
                                        <p:tgtEl>
                                          <p:spTgt spid="37"/>
                                        </p:tgtEl>
                                        <p:attrNameLst>
                                          <p:attrName>ppt_h</p:attrName>
                                        </p:attrNameLst>
                                      </p:cBhvr>
                                      <p:tavLst>
                                        <p:tav tm="0">
                                          <p:val>
                                            <p:fltVal val="0"/>
                                          </p:val>
                                        </p:tav>
                                        <p:tav tm="100000">
                                          <p:val>
                                            <p:strVal val="#ppt_h"/>
                                          </p:val>
                                        </p:tav>
                                      </p:tavLst>
                                    </p:anim>
                                    <p:animEffect transition="in" filter="fade">
                                      <p:cBhvr>
                                        <p:cTn id="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842408" y="98859"/>
            <a:ext cx="5459186" cy="553998"/>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Busiest Hours</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4034067" y="659241"/>
            <a:ext cx="1075867" cy="142875"/>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34" name="Picture 33">
            <a:extLst>
              <a:ext uri="{FF2B5EF4-FFF2-40B4-BE49-F238E27FC236}">
                <a16:creationId xmlns:a16="http://schemas.microsoft.com/office/drawing/2014/main" id="{7E6AB0A0-152C-8E4B-8B10-33ED7EECF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2" y="149196"/>
            <a:ext cx="1919357" cy="927100"/>
          </a:xfrm>
          <a:prstGeom prst="rect">
            <a:avLst/>
          </a:prstGeom>
        </p:spPr>
      </p:pic>
      <p:pic>
        <p:nvPicPr>
          <p:cNvPr id="13" name="Picture 12">
            <a:extLst>
              <a:ext uri="{FF2B5EF4-FFF2-40B4-BE49-F238E27FC236}">
                <a16:creationId xmlns:a16="http://schemas.microsoft.com/office/drawing/2014/main" id="{68B4ED8B-7D0A-E848-B5C3-32E429874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110" y="987574"/>
            <a:ext cx="7722817" cy="3800393"/>
          </a:xfrm>
          <a:prstGeom prst="rect">
            <a:avLst/>
          </a:prstGeom>
        </p:spPr>
      </p:pic>
    </p:spTree>
    <p:extLst>
      <p:ext uri="{BB962C8B-B14F-4D97-AF65-F5344CB8AC3E}">
        <p14:creationId xmlns:p14="http://schemas.microsoft.com/office/powerpoint/2010/main" val="2324155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842408" y="98859"/>
            <a:ext cx="5459186" cy="553998"/>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Busiest Locations</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4034067" y="659241"/>
            <a:ext cx="1075867" cy="142875"/>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34" name="Picture 33">
            <a:extLst>
              <a:ext uri="{FF2B5EF4-FFF2-40B4-BE49-F238E27FC236}">
                <a16:creationId xmlns:a16="http://schemas.microsoft.com/office/drawing/2014/main" id="{7E6AB0A0-152C-8E4B-8B10-33ED7EECF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2" y="204490"/>
            <a:ext cx="1919357" cy="927100"/>
          </a:xfrm>
          <a:prstGeom prst="rect">
            <a:avLst/>
          </a:prstGeom>
        </p:spPr>
      </p:pic>
      <p:pic>
        <p:nvPicPr>
          <p:cNvPr id="3" name="Picture 2">
            <a:extLst>
              <a:ext uri="{FF2B5EF4-FFF2-40B4-BE49-F238E27FC236}">
                <a16:creationId xmlns:a16="http://schemas.microsoft.com/office/drawing/2014/main" id="{E540366A-D3A6-294F-9637-07CD838D64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302" y="994992"/>
            <a:ext cx="4092572" cy="4029885"/>
          </a:xfrm>
          <a:prstGeom prst="rect">
            <a:avLst/>
          </a:prstGeom>
        </p:spPr>
      </p:pic>
      <p:pic>
        <p:nvPicPr>
          <p:cNvPr id="13" name="Picture 12">
            <a:extLst>
              <a:ext uri="{FF2B5EF4-FFF2-40B4-BE49-F238E27FC236}">
                <a16:creationId xmlns:a16="http://schemas.microsoft.com/office/drawing/2014/main" id="{8FF2F114-8235-2344-A58A-52338F528D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5510" y="1076296"/>
            <a:ext cx="3558645" cy="3727702"/>
          </a:xfrm>
          <a:prstGeom prst="rect">
            <a:avLst/>
          </a:prstGeom>
        </p:spPr>
      </p:pic>
    </p:spTree>
    <p:extLst>
      <p:ext uri="{BB962C8B-B14F-4D97-AF65-F5344CB8AC3E}">
        <p14:creationId xmlns:p14="http://schemas.microsoft.com/office/powerpoint/2010/main" val="24845553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4034067" y="659241"/>
            <a:ext cx="1075867" cy="142875"/>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34" name="Picture 33">
            <a:extLst>
              <a:ext uri="{FF2B5EF4-FFF2-40B4-BE49-F238E27FC236}">
                <a16:creationId xmlns:a16="http://schemas.microsoft.com/office/drawing/2014/main" id="{7E6AB0A0-152C-8E4B-8B10-33ED7EECF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2" y="149196"/>
            <a:ext cx="1919357" cy="927100"/>
          </a:xfrm>
          <a:prstGeom prst="rect">
            <a:avLst/>
          </a:prstGeom>
        </p:spPr>
      </p:pic>
      <p:sp>
        <p:nvSpPr>
          <p:cNvPr id="4" name="TextBox 3">
            <a:extLst>
              <a:ext uri="{FF2B5EF4-FFF2-40B4-BE49-F238E27FC236}">
                <a16:creationId xmlns:a16="http://schemas.microsoft.com/office/drawing/2014/main" id="{BE8AA9BD-5B28-4BB1-803B-54BB6E1B0DE1}"/>
              </a:ext>
            </a:extLst>
          </p:cNvPr>
          <p:cNvSpPr txBox="1"/>
          <p:nvPr/>
        </p:nvSpPr>
        <p:spPr>
          <a:xfrm>
            <a:off x="982448" y="87767"/>
            <a:ext cx="7036142" cy="553998"/>
          </a:xfrm>
          <a:prstGeom prst="rect">
            <a:avLst/>
          </a:prstGeom>
          <a:noFill/>
        </p:spPr>
        <p:txBody>
          <a:bodyPr wrap="square" rtlCol="0">
            <a:spAutoFit/>
          </a:bodyPr>
          <a:lstStyle/>
          <a:p>
            <a:pPr algn="ctr"/>
            <a:r>
              <a:rPr lang="en-US" sz="3000" dirty="0">
                <a:solidFill>
                  <a:schemeClr val="bg1">
                    <a:lumMod val="50000"/>
                  </a:schemeClr>
                </a:solidFill>
                <a:latin typeface="Tw Cen MT" panose="020B0602020104020603" pitchFamily="34" charset="0"/>
              </a:rPr>
              <a:t>Passenger Count &amp; Payment Type Distribution</a:t>
            </a:r>
          </a:p>
        </p:txBody>
      </p:sp>
      <p:pic>
        <p:nvPicPr>
          <p:cNvPr id="18" name="Picture 17">
            <a:extLst>
              <a:ext uri="{FF2B5EF4-FFF2-40B4-BE49-F238E27FC236}">
                <a16:creationId xmlns:a16="http://schemas.microsoft.com/office/drawing/2014/main" id="{6255BE26-BA7B-634F-A1DB-DF8440420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073" y="1146441"/>
            <a:ext cx="4355746" cy="3847863"/>
          </a:xfrm>
          <a:prstGeom prst="rect">
            <a:avLst/>
          </a:prstGeom>
        </p:spPr>
      </p:pic>
      <p:pic>
        <p:nvPicPr>
          <p:cNvPr id="22" name="Picture 21">
            <a:extLst>
              <a:ext uri="{FF2B5EF4-FFF2-40B4-BE49-F238E27FC236}">
                <a16:creationId xmlns:a16="http://schemas.microsoft.com/office/drawing/2014/main" id="{CE309DEE-7E18-E04C-A73C-DAF0C022AB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56" y="1248947"/>
            <a:ext cx="4202934" cy="3745357"/>
          </a:xfrm>
          <a:prstGeom prst="rect">
            <a:avLst/>
          </a:prstGeom>
        </p:spPr>
      </p:pic>
    </p:spTree>
    <p:extLst>
      <p:ext uri="{BB962C8B-B14F-4D97-AF65-F5344CB8AC3E}">
        <p14:creationId xmlns:p14="http://schemas.microsoft.com/office/powerpoint/2010/main" val="15642706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6"/>
</p:tagLst>
</file>

<file path=ppt/theme/theme1.xml><?xml version="1.0" encoding="utf-8"?>
<a:theme xmlns:a="http://schemas.openxmlformats.org/drawingml/2006/main" name="Office 主题​​">
  <a:themeElements>
    <a:clrScheme name="自定义 1096">
      <a:dk1>
        <a:sysClr val="windowText" lastClr="000000"/>
      </a:dk1>
      <a:lt1>
        <a:sysClr val="window" lastClr="FFFFFF"/>
      </a:lt1>
      <a:dk2>
        <a:srgbClr val="4F271C"/>
      </a:dk2>
      <a:lt2>
        <a:srgbClr val="E7DEC9"/>
      </a:lt2>
      <a:accent1>
        <a:srgbClr val="1F4B70"/>
      </a:accent1>
      <a:accent2>
        <a:srgbClr val="E88D22"/>
      </a:accent2>
      <a:accent3>
        <a:srgbClr val="1F4B70"/>
      </a:accent3>
      <a:accent4>
        <a:srgbClr val="E88D22"/>
      </a:accent4>
      <a:accent5>
        <a:srgbClr val="1F4B70"/>
      </a:accent5>
      <a:accent6>
        <a:srgbClr val="E88D22"/>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15386</TotalTime>
  <Words>787</Words>
  <Application>Microsoft Macintosh PowerPoint</Application>
  <PresentationFormat>On-screen Show (16:9)</PresentationFormat>
  <Paragraphs>151</Paragraphs>
  <Slides>22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微软雅黑</vt:lpstr>
      <vt:lpstr>Arial</vt:lpstr>
      <vt:lpstr>Calibri</vt:lpstr>
      <vt:lpstr>Century Gothic</vt:lpstr>
      <vt:lpstr>Tahoma</vt:lpstr>
      <vt:lpstr>Tw Cen MT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Jun Xiong</cp:lastModifiedBy>
  <cp:revision>594</cp:revision>
  <dcterms:created xsi:type="dcterms:W3CDTF">2014-11-09T01:07:25Z</dcterms:created>
  <dcterms:modified xsi:type="dcterms:W3CDTF">2019-03-16T13:40:22Z</dcterms:modified>
</cp:coreProperties>
</file>