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1" r:id="rId4"/>
    <p:sldId id="266" r:id="rId5"/>
    <p:sldId id="260" r:id="rId6"/>
    <p:sldId id="271" r:id="rId7"/>
    <p:sldId id="272" r:id="rId8"/>
    <p:sldId id="277" r:id="rId9"/>
    <p:sldId id="273" r:id="rId10"/>
    <p:sldId id="274" r:id="rId11"/>
    <p:sldId id="275" r:id="rId12"/>
    <p:sldId id="276" r:id="rId13"/>
    <p:sldId id="269" r:id="rId14"/>
    <p:sldId id="263" r:id="rId15"/>
    <p:sldId id="270" r:id="rId16"/>
    <p:sldId id="278" r:id="rId17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2B93"/>
    <a:srgbClr val="002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651A179-7D21-CE61-261D-19A96B89D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F4207F8-7EEA-00BE-E0EE-41BE28AEAE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FCD37A5-A84A-4EB3-96A2-AAE0C4C25629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B077B9F-3BC4-CAC7-7E4C-FF9FD9AB51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C9C41F5-7A7F-A3A4-7FD6-7E414FE72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9AFB1921-F4DC-4343-B5B0-F44F6B86AB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79836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A959517-6DF4-4761-8DBE-5E9CEC613624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00800E8-87A4-45FD-A99C-AA319B0B4D4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56777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3565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03D422-9D4E-48DB-70FF-9E93C908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859C4D2-AC54-4373-49B2-D81F65CD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ED256F-F590-E01C-2055-F0A599F3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2DCB-26DC-4AE8-880A-CB1BA28DCCD9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01CF91-2BEE-43E9-7ED6-B72EE004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23F70C-22F0-9FAB-C326-EE464AE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920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5D1CD4-502C-F20E-7366-09E03B4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A244C95-C295-8283-59BE-44B927E4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544097-9698-B9F5-6FB5-770A28EA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0F9C-F372-4BF8-BDDF-14F07757FBE5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802BB1-458A-86AF-B6CC-9BA763F5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855CD0-8090-CD69-401A-7F2BB170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94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E7DFE26-5653-B9B9-92BA-E0C850ACB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B7C57E2-DE5E-43E7-A8EF-0C792372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B5D1E4-C713-6D31-4095-24FC3D22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D19A-EE0B-4529-ACAE-BAE9313CF3AF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A13852-6F86-7DA4-6DE1-082DE467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53A65E-ED6F-F2B9-A4C8-52EEEB48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56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991800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980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1298333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2973933"/>
            <a:ext cx="7729200" cy="6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7458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92207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174815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5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E591BE-0C98-CA1C-92BA-511B360F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909684-B416-BD79-4B68-B7BD9B9C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32215A-2F3A-7681-4035-A7144163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CBF-BE48-46A9-949D-AE844892F5EA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E21B12-83A6-C2ED-7287-2A4DF920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818A9B-70C2-797E-E7CB-1119D2AD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068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29CB47-00F9-FE5D-B0FF-7CB495BB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1BD3DC-ADC7-B07A-B69A-9D199236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DE5F0C-07D3-9150-D2BF-433F6B87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9A1-B40B-45F7-B1D6-63F590869550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A09A96-421E-C992-962F-F51CB7E0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CA8F92-2EAF-3FB1-AD92-EC0086E8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301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9BE-A027-1B36-F64E-ED688D6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F7AF71-6FC7-0099-7BCF-7AC3EDF01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A1C3D7-E714-817B-31D9-4B051594E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139BAD0-ECB2-8B6C-F1DC-A4B150F2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F7-FFA6-4D3F-8CAB-860CCCD2D336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714C6CB-2048-524C-5F95-1B918F80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6EAD37-552C-7BC9-5723-FD1A1901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816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F34D48-5CB5-A33E-718C-356EFDD8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5F069F3-014F-05F0-FAD4-F989B1D8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5FE726-B5DA-CA04-288C-D1E56CE5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1F73280-B53A-46BB-ECBC-EA5300D92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DD2A266-AA2D-814A-4FD5-02A102B7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EFBFDBF-C7BE-9678-C4AA-37F28FE2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6B32-4E7B-4F5D-9E68-3C6846326A22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F52116B-8F02-6C4B-ECE5-A8F2DF78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9CE1DB-2D27-905C-D699-3BEA1EB7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864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C06A9D-01EF-0682-489D-F99E78BF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645BD9A-1D98-1781-9872-2FDE0704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0365-6F80-4C2D-910C-45B1EFA4A53F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1A19D7F-36C9-2DBA-3622-F27750E5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21725DF-7BFB-D580-66CB-33E2BCFF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09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F509C8E-102B-EC4F-65C9-EC11E476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5B1D-82F2-4107-8257-DB5F517EA6B3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F27603C-9DCE-8D8A-DEFF-49028EA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FB0751-E2D3-6D61-6A66-3CFFD736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89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2AB6B9-B270-9DB4-A6CF-9B28CD4A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8FE474-F5BE-D968-AB33-B7C8E952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4236496-D828-EF61-A2EA-6A77AFC8E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E30CF07-4E78-D82B-77CA-3B1BDA91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5A28-05FE-438C-8496-DE00FFD25CA5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3ED9AD3-D156-5F29-2E7D-3D4C1ED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169FDDC-88F6-EE78-DCF6-4F59C0B8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503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BCF86E-8797-7634-1ACA-FC9A8330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B3B7B05-BD95-03DD-CC7C-4955B1FB5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DC0B79D-EFA7-4500-F37D-8CDEE7249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39B6C2-F538-F232-C3AD-CE6BF854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570-607B-49F5-99C2-293F98807323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D7E409-455C-2624-9449-92BDE92A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E0894C9-A2CB-DE2A-C963-FE89B27B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76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3F4820D-B075-7A4A-8D27-113B481E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2332C3-17D1-5D51-CD71-CAE00A09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4A89C7-DBE6-528D-0337-C60EB8A7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BBFDE-C03B-49D7-8FE6-BDC6C3FDD3E9}" type="datetime8">
              <a:rPr lang="en-IL" smtClean="0"/>
              <a:t>13/08/2024 16:02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679E35-F8C7-1585-C442-404057A6E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142E26-0109-C123-9CC2-C3D23676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881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6" r:id="rId14"/>
  </p:sldLayoutIdLst>
  <p:transition>
    <p:fade thruBlk="1"/>
  </p:transition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1032063" y="1120676"/>
            <a:ext cx="10525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למחשוב ענן </a:t>
            </a:r>
          </a:p>
          <a:p>
            <a:pPr algn="ctr" rtl="1"/>
            <a:r>
              <a:rPr lang="he-IL" sz="7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</a:t>
            </a:r>
            <a:r>
              <a:rPr lang="en-US" sz="7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</a:t>
            </a:r>
            <a:endParaRPr lang="en-IL" sz="72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5CA43DE-7AC2-4F14-3A5E-8DB01FFBD121}"/>
              </a:ext>
            </a:extLst>
          </p:cNvPr>
          <p:cNvSpPr txBox="1"/>
          <p:nvPr/>
        </p:nvSpPr>
        <p:spPr>
          <a:xfrm>
            <a:off x="329380" y="3950109"/>
            <a:ext cx="11533239" cy="1858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אושר בן </a:t>
            </a: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זזון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עמית בניטה, </a:t>
            </a: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לאוניד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ויאושקוב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שניר יהודה, </a:t>
            </a: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לב </a:t>
            </a: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לייפר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he-IL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אנדי לואיס ספנר</a:t>
            </a:r>
            <a:endParaRPr lang="en-IL" sz="24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B97B4CE-B3FA-376E-E11B-7FBEF1B9CFBB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1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0321640"/>
      </p:ext>
    </p:ext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416581" y="176779"/>
            <a:ext cx="1135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סטטיסטיקות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095999" y="1037754"/>
            <a:ext cx="5766619" cy="551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זה מכיל את הסטטיסטיקה שבה הפרויקט מתמקד – התרומה של כל אחד מהמשתמשים להתקדמות המשימה.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he-IL" sz="32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המסך כולל גם תכונה שנוספה לפרויקט – הורדת נתוני הסטטיסטיקות כקובץ </a:t>
            </a:r>
            <a:r>
              <a:rPr lang="en-US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5472B6C-BAC1-D88A-D8F0-9E59DA189759}"/>
              </a:ext>
            </a:extLst>
          </p:cNvPr>
          <p:cNvSpPr txBox="1"/>
          <p:nvPr/>
        </p:nvSpPr>
        <p:spPr>
          <a:xfrm>
            <a:off x="329380" y="4896916"/>
            <a:ext cx="5766619" cy="1200329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google.colab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files</a:t>
            </a:r>
            <a:endParaRPr lang="en-US" b="0" dirty="0">
              <a:solidFill>
                <a:srgbClr val="569CD6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export_to_excel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data.to_excel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filename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index=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files.download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filename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BF9C67D-BC46-A8F3-5A26-F3AF856E5A9D}"/>
              </a:ext>
            </a:extLst>
          </p:cNvPr>
          <p:cNvSpPr txBox="1"/>
          <p:nvPr/>
        </p:nvSpPr>
        <p:spPr>
          <a:xfrm>
            <a:off x="329380" y="1165092"/>
            <a:ext cx="5638801" cy="3416320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positive_actions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'Create'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'Edit'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'Add'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contribution_df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filtered_df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filtered_df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'Description'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str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.contains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'|'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.join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positive_actions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)]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user_contributions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contribution_df.groupby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'User'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'Description'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.count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sort_values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ascending=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BFB9BDC-27CD-D6C1-EFEB-387D2A8925FD}"/>
              </a:ext>
            </a:extLst>
          </p:cNvPr>
          <p:cNvSpPr txBox="1"/>
          <p:nvPr/>
        </p:nvSpPr>
        <p:spPr>
          <a:xfrm>
            <a:off x="0" y="6509571"/>
            <a:ext cx="54077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10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5903204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63908" y="176779"/>
            <a:ext cx="12064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העלאת קובץ 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174656" y="1433649"/>
            <a:ext cx="5766619" cy="3632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המאפשר להעלות קובץ 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חדש למסד נתונים, כך שכל הנתונים שיוצגו במסכי הפרמטרים והסטטיסטיקות יהיו בהתאם לקובץ זה.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00002CC-FCD2-48BF-E927-951A4A974AC2}"/>
              </a:ext>
            </a:extLst>
          </p:cNvPr>
          <p:cNvSpPr txBox="1"/>
          <p:nvPr/>
        </p:nvSpPr>
        <p:spPr>
          <a:xfrm>
            <a:off x="329383" y="1495558"/>
            <a:ext cx="6096000" cy="1754326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file_upload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widgets.FileUpload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accept=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'.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multiple=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description=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'Upload JSON'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button_style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'primary'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45CB6DE-5D0B-1BC6-A4EC-40A135E95D43}"/>
              </a:ext>
            </a:extLst>
          </p:cNvPr>
          <p:cNvSpPr txBox="1"/>
          <p:nvPr/>
        </p:nvSpPr>
        <p:spPr>
          <a:xfrm>
            <a:off x="329383" y="3813036"/>
            <a:ext cx="5515896" cy="923330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json_display_area.value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json.dumps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json_data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indent=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ensure_ascii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B276FBA-0CB9-26D5-B718-5B9B02414C16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11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EB7B3E2-F9B0-CBC9-A0EF-7DA1B77BD673}"/>
              </a:ext>
            </a:extLst>
          </p:cNvPr>
          <p:cNvSpPr txBox="1"/>
          <p:nvPr/>
        </p:nvSpPr>
        <p:spPr>
          <a:xfrm>
            <a:off x="329383" y="5265666"/>
            <a:ext cx="6258232" cy="646331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saveJsonToDB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jsonFile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FBConn.post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onShapeJSON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/'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jsonFile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19313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0" y="176779"/>
            <a:ext cx="12260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חיפוש ב-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096000" y="1561469"/>
            <a:ext cx="5766619" cy="396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המסך מאפשר לחפש מילים (או חלק מהם) אשר מופיעים ב-</a:t>
            </a:r>
            <a:r>
              <a:rPr lang="en-US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ה-</a:t>
            </a:r>
            <a:r>
              <a:rPr lang="en-US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נוצר על ידי חיפוש 10 המילים אשר מופיעות בכמות הכי גבוהה מבין כל המילים במילון של </a:t>
            </a:r>
            <a:r>
              <a:rPr lang="en-US" sz="34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Onshape</a:t>
            </a: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FBDC121-B749-AE80-A3B2-371BD5C884C4}"/>
              </a:ext>
            </a:extLst>
          </p:cNvPr>
          <p:cNvSpPr txBox="1"/>
          <p:nvPr/>
        </p:nvSpPr>
        <p:spPr>
          <a:xfrm>
            <a:off x="435077" y="1700537"/>
            <a:ext cx="5336458" cy="3693319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find_important_10_words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soup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fetch_page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soup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index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index_words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soup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index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remove_stop_words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index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apply_stemming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important10 =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dict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sorted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index.items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key=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item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item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important10 =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list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important10.keys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())[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-10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important10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index</a:t>
            </a: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F44FAF1-92A2-500D-A449-A6758498CDE8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12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6931908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833164" y="2828835"/>
            <a:ext cx="1052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72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66AE066-F597-7011-5CBB-2CE3CD9ADE83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13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9760116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499F157-AB55-62B7-8D29-EEB13CE8B952}"/>
              </a:ext>
            </a:extLst>
          </p:cNvPr>
          <p:cNvSpPr txBox="1"/>
          <p:nvPr/>
        </p:nvSpPr>
        <p:spPr>
          <a:xfrm>
            <a:off x="4699819" y="1374057"/>
            <a:ext cx="7162799" cy="563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תשתמש ב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Firebase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לשמירת קובץ ה-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וה-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בצורת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Retention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יכיל מילים בעלי משמעות בלבד, כלומר ללא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Words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28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תכיל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אשר פועל לפי נתוני ה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הקיים במסד הנתונים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AA0E839-B896-389D-DCD3-B8585800E9F4}"/>
              </a:ext>
            </a:extLst>
          </p:cNvPr>
          <p:cNvSpPr txBox="1"/>
          <p:nvPr/>
        </p:nvSpPr>
        <p:spPr>
          <a:xfrm>
            <a:off x="833162" y="176980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Encryption and Why It Matters in a Data Retention World - CPO Magazine">
            <a:extLst>
              <a:ext uri="{FF2B5EF4-FFF2-40B4-BE49-F238E27FC236}">
                <a16:creationId xmlns:a16="http://schemas.microsoft.com/office/drawing/2014/main" id="{2FBB11B0-FA12-5AAA-1017-6663643D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0" y="1305450"/>
            <a:ext cx="2932112" cy="1681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 descr="תמונה שמכילה עיגול, סמל, לוגו, עיצוב&#10;&#10;התיאור נוצר באופן אוטומטי">
            <a:extLst>
              <a:ext uri="{FF2B5EF4-FFF2-40B4-BE49-F238E27FC236}">
                <a16:creationId xmlns:a16="http://schemas.microsoft.com/office/drawing/2014/main" id="{B4716948-755D-0CB3-71AB-9D0DA1872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52" y="3193471"/>
            <a:ext cx="1269130" cy="13560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4" name="Picture 10" descr="תוצאת תמונה עבור chatbot">
            <a:extLst>
              <a:ext uri="{FF2B5EF4-FFF2-40B4-BE49-F238E27FC236}">
                <a16:creationId xmlns:a16="http://schemas.microsoft.com/office/drawing/2014/main" id="{7F1C6562-6871-EA79-9765-1ABF52AF7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8" y="4892201"/>
            <a:ext cx="2308583" cy="1480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C7B945-0AA1-4EFA-A322-C0D61741200E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14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2995327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499F157-AB55-62B7-8D29-EEB13CE8B952}"/>
              </a:ext>
            </a:extLst>
          </p:cNvPr>
          <p:cNvSpPr txBox="1"/>
          <p:nvPr/>
        </p:nvSpPr>
        <p:spPr>
          <a:xfrm>
            <a:off x="4581833" y="1478515"/>
            <a:ext cx="7320116" cy="5202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הפרמטרים יציג מידע לפי בחירות המשתמש ויציג גרפים מתאימים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הסטטיסטיקה יאפשר להוריד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עלות את המידע שהוצג בגרף כקובץ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תתמוך בגדלים שונים של מסכים.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Adaptability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AA0E839-B896-389D-DCD3-B8585800E9F4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תוצאת תמונה עבור usability icon">
            <a:extLst>
              <a:ext uri="{FF2B5EF4-FFF2-40B4-BE49-F238E27FC236}">
                <a16:creationId xmlns:a16="http://schemas.microsoft.com/office/drawing/2014/main" id="{C45926C4-8365-F976-98B0-C98FB887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20" y="1465176"/>
            <a:ext cx="1188000" cy="11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תוצאת תמונה עבור backup icon">
            <a:extLst>
              <a:ext uri="{FF2B5EF4-FFF2-40B4-BE49-F238E27FC236}">
                <a16:creationId xmlns:a16="http://schemas.microsoft.com/office/drawing/2014/main" id="{70FD9E59-BC24-87A4-6352-301ACE86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21" y="3369990"/>
            <a:ext cx="1186201" cy="1143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תוצאת תמונה עבור Adaptability icon">
            <a:extLst>
              <a:ext uri="{FF2B5EF4-FFF2-40B4-BE49-F238E27FC236}">
                <a16:creationId xmlns:a16="http://schemas.microsoft.com/office/drawing/2014/main" id="{0AE85825-F624-9F51-B292-7786C7A8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21" y="5229957"/>
            <a:ext cx="1186201" cy="125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38CD8EF-1296-A0B9-D4A2-B8E4997BD35E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15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6755201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AA0E839-B896-389D-DCD3-B8585800E9F4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F542337-78C7-69F0-4C62-62C22D758606}"/>
              </a:ext>
            </a:extLst>
          </p:cNvPr>
          <p:cNvSpPr txBox="1"/>
          <p:nvPr/>
        </p:nvSpPr>
        <p:spPr>
          <a:xfrm>
            <a:off x="4385186" y="1345695"/>
            <a:ext cx="7470813" cy="463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רמת האפקטיביות נמדדת לפי כמות הפעולות שביצע משתמש בכל יום במהלך חיי הפרויקט, מרגע פתיחתו ועד סגירתו.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תכלול ממשק עזר כדי להקל על המשתמשים החדשים.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זמן טעינת הנתונים יהיה עד 10 דקות.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תוצאת תמונה עבור documentation icon">
            <a:extLst>
              <a:ext uri="{FF2B5EF4-FFF2-40B4-BE49-F238E27FC236}">
                <a16:creationId xmlns:a16="http://schemas.microsoft.com/office/drawing/2014/main" id="{935DA4C2-E133-182A-0FBB-C6041167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31" y="1518931"/>
            <a:ext cx="1188000" cy="119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תוצאת תמונה עבור usability icon">
            <a:extLst>
              <a:ext uri="{FF2B5EF4-FFF2-40B4-BE49-F238E27FC236}">
                <a16:creationId xmlns:a16="http://schemas.microsoft.com/office/drawing/2014/main" id="{14D5E811-868A-8540-3E95-5EFA0A1B5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10680" r="13590" b="10868"/>
          <a:stretch/>
        </p:blipFill>
        <p:spPr bwMode="auto">
          <a:xfrm>
            <a:off x="1398331" y="3303640"/>
            <a:ext cx="1188000" cy="1286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תוצאת תמונה עבור performane icon">
            <a:extLst>
              <a:ext uri="{FF2B5EF4-FFF2-40B4-BE49-F238E27FC236}">
                <a16:creationId xmlns:a16="http://schemas.microsoft.com/office/drawing/2014/main" id="{09BF9EFE-58FD-2403-2616-D4666628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31" y="5057056"/>
            <a:ext cx="1188000" cy="1192771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7E8EE3F-BCDD-E573-6A95-3601E2FBDD8F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16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7756026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833164" y="2828835"/>
            <a:ext cx="1052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ארכיטקטורת המערכת</a:t>
            </a:r>
            <a:endParaRPr lang="en-IL" sz="72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7D0DF35-439F-7B20-7862-24AE15F47C8C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2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8374562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2DBB4F2-9DF6-B776-57CD-8EBAB0A95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17" y="1226082"/>
            <a:ext cx="6349365" cy="5212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3C5CA17-075E-C1C0-C26F-ED46189BD1A9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ארכיטקטורת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223558C-16CC-E35B-20C3-F08771B7F384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3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9427448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833164" y="2828835"/>
            <a:ext cx="1052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</a:t>
            </a:r>
            <a:endParaRPr lang="en-IL" sz="72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D69D45E-17E2-9183-5977-B5CDDFA8F130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4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1288049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329380" y="1561469"/>
            <a:ext cx="11533239" cy="373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מטרת המוצר היא לעזור למנהלי פרויקטים בתוכנת </a:t>
            </a:r>
            <a:r>
              <a:rPr lang="en-US" sz="36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Onshape</a:t>
            </a: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לבדוק נתונים וסטטיסטיקות לגבי צוות הפרויקט שהשתתף באחד מהפרויקטים שניהל.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באמצעות נתונים אלו, המנהל יוכל ללמוד כיצד לעזור לחברי צוות הפרויקט בעתיד, כך שיצליחו לפתח מוצר טוב יותר בצורה טובה יותר.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25D6E1E-E924-9F4A-86D5-2F4007762895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5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4027940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5850194" y="1561469"/>
            <a:ext cx="6012425" cy="488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המוצר כולל מספר מרכיבים: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(1) מסך פרמטרים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(2) מסך 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(3) מסך סטטיסטיקות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(4) מסך העלאת קובץ 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(5) מסך חיפוש ב-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-IL" sz="36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טקסט, תרשים, צילום מסך, קו&#10;&#10;התיאור נוצר באופן אוטומטי">
            <a:extLst>
              <a:ext uri="{FF2B5EF4-FFF2-40B4-BE49-F238E27FC236}">
                <a16:creationId xmlns:a16="http://schemas.microsoft.com/office/drawing/2014/main" id="{C2844DB1-6923-563D-52F3-1AD141BC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4" y="1080062"/>
            <a:ext cx="4850530" cy="5128763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35E02F6-94C5-CB7C-BDB9-F3EB782FF746}"/>
              </a:ext>
            </a:extLst>
          </p:cNvPr>
          <p:cNvSpPr txBox="1"/>
          <p:nvPr/>
        </p:nvSpPr>
        <p:spPr>
          <a:xfrm>
            <a:off x="374350" y="6281111"/>
            <a:ext cx="504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פונקציונאליות המערכת</a:t>
            </a:r>
            <a:endParaRPr lang="en-IL" sz="20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A76E244-F6E2-690D-AA13-B97BBFB431EC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6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1137913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0" y="18464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פרמטרים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390967" y="1325494"/>
            <a:ext cx="5471651" cy="485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5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הפרמטרים מאפשר לבחור פרמטרים מתאימים ליצירת אחד מתוך 4 גרפים.</a:t>
            </a:r>
            <a:endParaRPr lang="en-US" sz="35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5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5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לאחר בחירת הפרמטרים, יוצגו הפרמטרים שנבחרו וגם הגרף המתאים.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82B993F-E645-E05E-1D2D-88C113712744}"/>
              </a:ext>
            </a:extLst>
          </p:cNvPr>
          <p:cNvSpPr txBox="1"/>
          <p:nvPr/>
        </p:nvSpPr>
        <p:spPr>
          <a:xfrm>
            <a:off x="235510" y="1651654"/>
            <a:ext cx="5860490" cy="1200329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filters_dict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'Graph'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'temp'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'Project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'temp'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'Student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'Tab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'Start Date'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'date1'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'End Date'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'date2'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'Actions Type'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DE4D403-5C58-91CC-73EC-4DAFE6307F45}"/>
              </a:ext>
            </a:extLst>
          </p:cNvPr>
          <p:cNvSpPr txBox="1"/>
          <p:nvPr/>
        </p:nvSpPr>
        <p:spPr>
          <a:xfrm>
            <a:off x="225678" y="4124005"/>
            <a:ext cx="5654014" cy="1477328"/>
          </a:xfrm>
          <a:prstGeom prst="rect">
            <a:avLst/>
          </a:prstGeom>
          <a:solidFill>
            <a:srgbClr val="1E1E1E"/>
          </a:solidFill>
          <a:ln w="12700">
            <a:noFill/>
            <a:prstDash val="dash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data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'Tab'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filters_dict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'Tab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&amp;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'Document'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filters_dict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'Project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quantities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'User'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value_counts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2CBB2BF-EED0-5B89-7F2D-60AA576C373B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7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5334559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833164" y="176779"/>
            <a:ext cx="10525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</a:t>
            </a: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endParaRPr lang="en-IL" sz="44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754761" y="1561469"/>
            <a:ext cx="5107858" cy="215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הכולל </a:t>
            </a:r>
            <a:r>
              <a:rPr lang="en-US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שניתן לשוחח איתו ולקבל נתונים לגבי קובץ ה-</a:t>
            </a:r>
            <a:r>
              <a:rPr lang="en-US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הקיים במסד הנתונים.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A359B12-D47D-C944-2D83-71A6A6729F46}"/>
              </a:ext>
            </a:extLst>
          </p:cNvPr>
          <p:cNvSpPr txBox="1"/>
          <p:nvPr/>
        </p:nvSpPr>
        <p:spPr>
          <a:xfrm>
            <a:off x="329381" y="1193770"/>
            <a:ext cx="6096000" cy="3970318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CustomChat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Chat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respond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pattern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responses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._pairs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re.</a:t>
            </a:r>
            <a:r>
              <a:rPr lang="en-US" b="0" dirty="0" err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pattern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response = responses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callable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response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response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response</a:t>
            </a: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user_input.lower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'exit'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user_input.lower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'bye'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"Bye!"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"I'm sorry, I didn't understand that."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26AE543-D54F-0737-A216-4AABB78878C3}"/>
              </a:ext>
            </a:extLst>
          </p:cNvPr>
          <p:cNvSpPr txBox="1"/>
          <p:nvPr/>
        </p:nvSpPr>
        <p:spPr>
          <a:xfrm>
            <a:off x="329381" y="5304695"/>
            <a:ext cx="10151806" cy="646331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'whats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included in the software'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'The software includes four screens to use: Parameters, Statistics, Index Searching and JSON Uploading'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8764974-3281-FCA9-026A-C92D1F1A55FD}"/>
              </a:ext>
            </a:extLst>
          </p:cNvPr>
          <p:cNvSpPr txBox="1"/>
          <p:nvPr/>
        </p:nvSpPr>
        <p:spPr>
          <a:xfrm>
            <a:off x="329381" y="6091633"/>
            <a:ext cx="10151806" cy="369332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'can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you list all users?'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getUsers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()]),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10F5076-969C-B7DE-4370-E2237199F995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8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4608544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416581" y="176779"/>
            <a:ext cx="1135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סטטיסטיקות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390967" y="1586305"/>
            <a:ext cx="5579805" cy="393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הסטטיסטיקות מאפשר לראות סטטיסטיקות מעניינות אחרות לגבי הפרויקט והצוות.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he-IL" sz="32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בדומה למסך הפרמטרים, יאפשר לבחור מידע שיוצג, ומציג את המידע לפי הבחירה.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696A9B-8121-B5A9-C29C-DDA158477D24}"/>
              </a:ext>
            </a:extLst>
          </p:cNvPr>
          <p:cNvSpPr txBox="1"/>
          <p:nvPr/>
        </p:nvSpPr>
        <p:spPr>
          <a:xfrm>
            <a:off x="221228" y="1111258"/>
            <a:ext cx="5874771" cy="2031325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openJsonFromDB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())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df.sort_values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min_date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min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.date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max_date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.date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77EA317-2CBA-7914-3DC4-AD817FA451BD}"/>
              </a:ext>
            </a:extLst>
          </p:cNvPr>
          <p:cNvSpPr txBox="1"/>
          <p:nvPr/>
        </p:nvSpPr>
        <p:spPr>
          <a:xfrm>
            <a:off x="221228" y="3429000"/>
            <a:ext cx="5766619" cy="3046988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filter_data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pd.to_datetime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&gt;=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pd.to_datetime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&lt;=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user !=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'All'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'User'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user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A04A76B-A7EA-2E83-4C6C-F459A737D5AB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9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1779837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1152</Words>
  <Application>Microsoft Office PowerPoint</Application>
  <PresentationFormat>מסך רחב</PresentationFormat>
  <Paragraphs>131</Paragraphs>
  <Slides>16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Tahoma</vt:lpstr>
      <vt:lpstr>Varela Round</vt:lpstr>
      <vt:lpstr>Varela Round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אנדי לואיס ספנר</dc:creator>
  <cp:lastModifiedBy>אנדי לואיס ספנר</cp:lastModifiedBy>
  <cp:revision>21</cp:revision>
  <dcterms:created xsi:type="dcterms:W3CDTF">2024-08-11T07:15:43Z</dcterms:created>
  <dcterms:modified xsi:type="dcterms:W3CDTF">2024-08-13T14:36:04Z</dcterms:modified>
</cp:coreProperties>
</file>