
<file path=[Content_Types].xml><?xml version="1.0" encoding="utf-8"?>
<Types xmlns="http://schemas.openxmlformats.org/package/2006/content-types">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3"/>
    <p:sldId id="269" r:id="rId4"/>
    <p:sldId id="274" r:id="rId5"/>
    <p:sldId id="277" r:id="rId6"/>
    <p:sldId id="278" r:id="rId7"/>
    <p:sldId id="272" r:id="rId8"/>
    <p:sldId id="281" r:id="rId9"/>
    <p:sldId id="283" r:id="rId10"/>
    <p:sldId id="285" r:id="rId11"/>
    <p:sldId id="286" r:id="rId12"/>
    <p:sldId id="288" r:id="rId13"/>
    <p:sldId id="289" r:id="rId14"/>
    <p:sldId id="290" r:id="rId15"/>
    <p:sldId id="363" r:id="rId16"/>
    <p:sldId id="301" r:id="rId17"/>
    <p:sldId id="368" r:id="rId18"/>
    <p:sldId id="367" r:id="rId19"/>
    <p:sldId id="369" r:id="rId20"/>
    <p:sldId id="370" r:id="rId21"/>
    <p:sldId id="371" r:id="rId22"/>
    <p:sldId id="374" r:id="rId23"/>
    <p:sldId id="365" r:id="rId24"/>
    <p:sldId id="382" r:id="rId25"/>
    <p:sldId id="383" r:id="rId26"/>
    <p:sldId id="384" r:id="rId27"/>
    <p:sldId id="385" r:id="rId28"/>
    <p:sldId id="390" r:id="rId29"/>
    <p:sldId id="393" r:id="rId30"/>
    <p:sldId id="394" r:id="rId31"/>
    <p:sldId id="395" r:id="rId32"/>
  </p:sldIdLst>
  <p:sldSz cx="9144000" cy="6858000" type="screen4x3"/>
  <p:notesSz cx="6858000" cy="9144000"/>
  <p:defaultTextStyle>
    <a:defPPr>
      <a:defRPr lang="en-US"/>
    </a:defPPr>
    <a:lvl1pPr marL="0" lvl="0"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FF00"/>
    <a:srgbClr val="0000CC"/>
    <a:srgbClr val="006600"/>
    <a:srgbClr val="33CC33"/>
    <a:srgbClr val="A50021"/>
    <a:srgbClr val="660033"/>
    <a:srgbClr val="00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518"/>
  </p:normalViewPr>
  <p:slideViewPr>
    <p:cSldViewPr showGuides="1">
      <p:cViewPr>
        <p:scale>
          <a:sx n="93" d="100"/>
          <a:sy n="93" d="100"/>
        </p:scale>
        <p:origin x="-912" y="168"/>
      </p:cViewPr>
      <p:guideLst>
        <p:guide orient="horz" pos="2160"/>
        <p:guide pos="2880"/>
      </p:guideLst>
    </p:cSldViewPr>
  </p:slideViewPr>
  <p:outlineViewPr>
    <p:cViewPr>
      <p:scale>
        <a:sx n="33" d="100"/>
        <a:sy n="33" d="100"/>
      </p:scale>
      <p:origin x="0" y="34620"/>
    </p:cViewPr>
  </p:outlineViewPr>
  <p:notesTextViewPr>
    <p:cViewPr>
      <p:scale>
        <a:sx n="100" d="100"/>
        <a:sy n="100" d="100"/>
      </p:scale>
      <p:origin x="0" y="0"/>
    </p:cViewPr>
  </p:notesTextViewPr>
  <p:sorterViewPr showFormatting="0">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38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fontAlgn="auto" hangingPunct="1">
              <a:spcBef>
                <a:spcPts val="0"/>
              </a:spcBef>
              <a:spcAft>
                <a:spcPts val="0"/>
              </a:spcAft>
              <a:defRPr sz="1200">
                <a:latin typeface="Arial" panose="020B0604020202020204" pitchFamily="34" charset="0"/>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382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fontAlgn="auto" hangingPunct="1">
              <a:spcBef>
                <a:spcPts val="0"/>
              </a:spcBef>
              <a:spcAft>
                <a:spcPts val="0"/>
              </a:spcAft>
              <a:defRPr sz="1200">
                <a:latin typeface="Arial" panose="020B0604020202020204" pitchFamily="34" charset="0"/>
              </a:defRPr>
            </a:lvl1p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5844"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382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82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fontAlgn="auto" hangingPunct="1">
              <a:spcBef>
                <a:spcPts val="0"/>
              </a:spcBef>
              <a:spcAft>
                <a:spcPts val="0"/>
              </a:spcAft>
              <a:defRPr sz="1200">
                <a:latin typeface="Arial" panose="020B0604020202020204" pitchFamily="34" charset="0"/>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382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
            <a:pPr lvl="0" algn="r" eaLnBrk="1" hangingPunct="1"/>
            <a:fld id="{9A0DB2DC-4C9A-4742-B13C-FB6460FD3503}" type="slidenum">
              <a:rPr lang="en-US" altLang="zh-CN" sz="1200" dirty="0">
                <a:latin typeface="Calibri" panose="020F0502020204030204" pitchFamily="34" charset="0"/>
                <a:ea typeface="宋体" panose="02010600030101010101" pitchFamily="2" charset="-122"/>
              </a:rPr>
            </a:fld>
            <a:endParaRPr lang="en-US" altLang="zh-CN" sz="1200" dirty="0">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9"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p:spPr>
      </p:pic>
      <p:sp>
        <p:nvSpPr>
          <p:cNvPr id="2" name="Title 1"/>
          <p:cNvSpPr>
            <a:spLocks noGrp="1"/>
          </p:cNvSpPr>
          <p:nvPr>
            <p:ph type="ctrTitle"/>
          </p:nvPr>
        </p:nvSpPr>
        <p:spPr>
          <a:xfrm>
            <a:off x="1900238" y="1122363"/>
            <a:ext cx="6593681" cy="2387600"/>
          </a:xfrm>
        </p:spPr>
        <p:txBody>
          <a:bodyPr anchor="b"/>
          <a:lstStyle>
            <a:lvl1pPr algn="l">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grpSp>
        <p:nvGrpSpPr>
          <p:cNvPr id="50"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51" name="Rectangle 5"/>
            <p:cNvSpPr>
              <a:spLocks noChangeArrowheads="1"/>
            </p:cNvSpPr>
            <p:nvPr/>
          </p:nvSpPr>
          <p:spPr bwMode="auto">
            <a:xfrm>
              <a:off x="1209675" y="4763"/>
              <a:ext cx="23813" cy="2181225"/>
            </a:xfrm>
            <a:prstGeom prst="rect">
              <a:avLst/>
            </a:prstGeom>
            <a:grpFill/>
            <a:ln>
              <a:noFill/>
            </a:ln>
          </p:spPr>
        </p:sp>
        <p:sp>
          <p:nvSpPr>
            <p:cNvPr id="52"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3"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54" name="Rectangle 8"/>
            <p:cNvSpPr>
              <a:spLocks noChangeArrowheads="1"/>
            </p:cNvSpPr>
            <p:nvPr/>
          </p:nvSpPr>
          <p:spPr bwMode="auto">
            <a:xfrm>
              <a:off x="414338" y="9525"/>
              <a:ext cx="28575" cy="4481513"/>
            </a:xfrm>
            <a:prstGeom prst="rect">
              <a:avLst/>
            </a:prstGeom>
            <a:grpFill/>
            <a:ln>
              <a:noFill/>
            </a:ln>
          </p:spPr>
        </p:sp>
        <p:sp>
          <p:nvSpPr>
            <p:cNvPr id="55"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56"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57"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58"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9"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60"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61"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3"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64"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65"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66"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67"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68"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69"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70"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71"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72"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73"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74"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75"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76"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77"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78"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79" name="Rectangle 33"/>
            <p:cNvSpPr>
              <a:spLocks noChangeArrowheads="1"/>
            </p:cNvSpPr>
            <p:nvPr/>
          </p:nvSpPr>
          <p:spPr bwMode="auto">
            <a:xfrm>
              <a:off x="642938" y="6610350"/>
              <a:ext cx="23813" cy="242888"/>
            </a:xfrm>
            <a:prstGeom prst="rect">
              <a:avLst/>
            </a:prstGeom>
            <a:grpFill/>
            <a:ln>
              <a:noFill/>
            </a:ln>
          </p:spPr>
        </p:sp>
        <p:sp>
          <p:nvSpPr>
            <p:cNvPr id="80"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81"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82"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83"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84"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85"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86"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87"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88"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89"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90"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91" name="Rectangle 45"/>
            <p:cNvSpPr>
              <a:spLocks noChangeArrowheads="1"/>
            </p:cNvSpPr>
            <p:nvPr/>
          </p:nvSpPr>
          <p:spPr bwMode="auto">
            <a:xfrm>
              <a:off x="1228725" y="4662488"/>
              <a:ext cx="23813" cy="2181225"/>
            </a:xfrm>
            <a:prstGeom prst="rect">
              <a:avLst/>
            </a:prstGeom>
            <a:grpFill/>
            <a:ln>
              <a:noFill/>
            </a:ln>
          </p:spPr>
        </p:sp>
        <p:sp>
          <p:nvSpPr>
            <p:cNvPr id="92"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93"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94"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95"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96"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97"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98"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99"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0"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01"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102"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103"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104"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105" name="Date Placeholder 3"/>
          <p:cNvSpPr>
            <a:spLocks noGrp="1"/>
          </p:cNvSpPr>
          <p:nvPr>
            <p:ph type="dt" sz="half" idx="2"/>
          </p:nvPr>
        </p:nvSpPr>
        <p:spPr>
          <a:xfrm>
            <a:off x="5800725" y="5410200"/>
            <a:ext cx="2057400" cy="365125"/>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zh-CN" sz="105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6" name="Footer Placeholder 4"/>
          <p:cNvSpPr>
            <a:spLocks noGrp="1"/>
          </p:cNvSpPr>
          <p:nvPr>
            <p:ph type="ftr" sz="quarter" idx="3"/>
          </p:nvPr>
        </p:nvSpPr>
        <p:spPr>
          <a:xfrm>
            <a:off x="1900238" y="5410200"/>
            <a:ext cx="3843338"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105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7" name="Slide Number Placeholder 5"/>
          <p:cNvSpPr>
            <a:spLocks noGrp="1"/>
          </p:cNvSpPr>
          <p:nvPr>
            <p:ph type="sldNum" sz="quarter" idx="4"/>
          </p:nvPr>
        </p:nvSpPr>
        <p:spPr>
          <a:xfrm>
            <a:off x="7915275" y="5410200"/>
            <a:ext cx="579438" cy="365125"/>
          </a:xfrm>
          <a:prstGeom prst="rect">
            <a:avLst/>
          </a:prstGeom>
        </p:spPr>
        <p:txBody>
          <a:bodyPr vert="horz" wrap="square" lIns="91440" tIns="45720" rIns="91440" bIns="45720" numCol="1" anchor="ctr" anchorCtr="0" compatLnSpc="1"/>
          <a:p>
            <a:pPr algn="r" eaLnBrk="1" hangingPunct="1"/>
            <a:fld id="{9A0DB2DC-4C9A-4742-B13C-FB6460FD3503}" type="slidenum">
              <a:rPr lang="en-US" altLang="zh-CN" dirty="0">
                <a:ea typeface="黑体" panose="02010609060101010101" pitchFamily="49" charset="-122"/>
              </a:rPr>
            </a:fld>
            <a:endParaRPr lang="en-US" altLang="zh-CN" dirty="0">
              <a:ea typeface="黑体" panose="02010609060101010101" pitchFamily="49" charset="-122"/>
            </a:endParaRPr>
          </a:p>
        </p:txBody>
      </p:sp>
    </p:spTree>
  </p:cSld>
  <p:clrMapOvr>
    <a:masterClrMapping/>
  </p:clrMapOvr>
  <p:transition spd="slow">
    <p:rand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wrap="square" lIns="91440" tIns="45720" rIns="91440" bIns="45720" numCol="1" rtlCol="0" anchor="t" anchorCtr="0" compatLnSpc="1">
            <a:normAutofit/>
          </a:bodyPr>
          <a:lstStyle>
            <a:lvl1pPr>
              <a:buNone/>
              <a:defRPr lang="en-US" sz="3200"/>
            </a:lvl1pPr>
          </a:lstStyle>
          <a:p>
            <a:pPr marL="228600" marR="0" lvl="0" indent="-228600" algn="l" defTabSz="914400" rtl="0" eaLnBrk="1" fontAlgn="base" latinLnBrk="0" hangingPunct="1">
              <a:lnSpc>
                <a:spcPct val="120000"/>
              </a:lnSpc>
              <a:spcBef>
                <a:spcPts val="1000"/>
              </a:spcBef>
              <a:spcAft>
                <a:spcPct val="0"/>
              </a:spcAft>
              <a:buClrTx/>
              <a:buSzPct val="125000"/>
              <a:buFont typeface="Arial" panose="020B0604020202020204" pitchFamily="34" charset="0"/>
              <a:buNone/>
              <a:defRPr/>
            </a:pPr>
            <a:r>
              <a:rPr kumimoji="0" lang="zh-CN" altLang="en-US" sz="32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zh-CN" sz="105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105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Tw Cen MT" pitchFamily="34" charset="0"/>
              </a:rPr>
            </a:fld>
            <a:endParaRPr lang="en-US" altLang="zh-CN" dirty="0">
              <a:latin typeface="Tw Cen MT" pitchFamily="34" charset="0"/>
            </a:endParaRPr>
          </a:p>
        </p:txBody>
      </p:sp>
    </p:spTree>
  </p:cSld>
  <p:clrMapOvr>
    <a:masterClrMapping/>
  </p:clrMapOvr>
  <p:transition spd="slow">
    <p:random/>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3" name="日期占位符 2"/>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zh-CN" sz="105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105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Tw Cen MT" pitchFamily="34" charset="0"/>
              </a:rPr>
            </a:fld>
            <a:endParaRPr lang="en-US" altLang="zh-CN" dirty="0">
              <a:latin typeface="Tw Cen MT" pitchFamily="34" charset="0"/>
            </a:endParaRPr>
          </a:p>
        </p:txBody>
      </p:sp>
    </p:spTree>
  </p:cSld>
  <p:clrMapOvr>
    <a:masterClrMapping/>
  </p:clrMapOvr>
  <p:transition spd="slow">
    <p:random/>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49" name="TextBox 51"/>
          <p:cNvSpPr txBox="1"/>
          <p:nvPr/>
        </p:nvSpPr>
        <p:spPr>
          <a:xfrm>
            <a:off x="696913" y="719138"/>
            <a:ext cx="457200" cy="584200"/>
          </a:xfrm>
          <a:prstGeom prst="rect">
            <a:avLst/>
          </a:prstGeom>
        </p:spPr>
        <p:txBody>
          <a:bodyPr anchor="ct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smtClean="0">
                <a:ln>
                  <a:noFill/>
                </a:ln>
                <a:solidFill>
                  <a:schemeClr val="tx1"/>
                </a:solidFill>
                <a:effectLst/>
                <a:uLnTx/>
                <a:uFillTx/>
                <a:latin typeface="Tw Cen MT" pitchFamily="34" charset="0"/>
                <a:ea typeface="+mn-ea"/>
                <a:cs typeface="+mn-cs"/>
              </a:rPr>
              <a:t>“</a:t>
            </a:r>
            <a:endParaRPr kumimoji="0" lang="en-US" altLang="zh-CN" sz="8000" b="0" i="0" u="none" strike="noStrike" kern="1200" cap="none" spc="0" normalizeH="0" baseline="0" noProof="0" smtClean="0">
              <a:ln>
                <a:noFill/>
              </a:ln>
              <a:solidFill>
                <a:schemeClr val="tx1"/>
              </a:solidFill>
              <a:effectLst/>
              <a:uLnTx/>
              <a:uFillTx/>
              <a:latin typeface="Tw Cen MT" pitchFamily="34" charset="0"/>
              <a:ea typeface="+mn-ea"/>
              <a:cs typeface="+mn-cs"/>
            </a:endParaRPr>
          </a:p>
        </p:txBody>
      </p:sp>
      <p:sp>
        <p:nvSpPr>
          <p:cNvPr id="50" name="TextBox 52"/>
          <p:cNvSpPr txBox="1"/>
          <p:nvPr/>
        </p:nvSpPr>
        <p:spPr>
          <a:xfrm>
            <a:off x="7816850" y="2765425"/>
            <a:ext cx="457200" cy="584200"/>
          </a:xfrm>
          <a:prstGeom prst="rect">
            <a:avLst/>
          </a:prstGeom>
        </p:spPr>
        <p:txBody>
          <a:bodyPr anchor="ctr"/>
          <a:lstStyle>
            <a:lvl1pPr>
              <a:defRPr>
                <a:solidFill>
                  <a:schemeClr val="tx1"/>
                </a:solidFill>
                <a:latin typeface="Tw Cen MT" pitchFamily="34" charset="0"/>
              </a:defRPr>
            </a:lvl1pPr>
            <a:lvl2pPr marL="742950" indent="-285750">
              <a:defRPr>
                <a:solidFill>
                  <a:schemeClr val="tx1"/>
                </a:solidFill>
                <a:latin typeface="Tw Cen MT" pitchFamily="34" charset="0"/>
              </a:defRPr>
            </a:lvl2pPr>
            <a:lvl3pPr marL="1143000" indent="-228600">
              <a:defRPr>
                <a:solidFill>
                  <a:schemeClr val="tx1"/>
                </a:solidFill>
                <a:latin typeface="Tw Cen MT" pitchFamily="34" charset="0"/>
              </a:defRPr>
            </a:lvl3pPr>
            <a:lvl4pPr marL="1600200" indent="-228600">
              <a:defRPr>
                <a:solidFill>
                  <a:schemeClr val="tx1"/>
                </a:solidFill>
                <a:latin typeface="Tw Cen MT" pitchFamily="34" charset="0"/>
              </a:defRPr>
            </a:lvl4pPr>
            <a:lvl5pPr marL="2057400" indent="-228600">
              <a:defRPr>
                <a:solidFill>
                  <a:schemeClr val="tx1"/>
                </a:solidFill>
                <a:latin typeface="Tw Cen MT" pitchFamily="34" charset="0"/>
              </a:defRPr>
            </a:lvl5pPr>
            <a:lvl6pPr marL="2514600" indent="-228600" defTabSz="457200" fontAlgn="base">
              <a:spcBef>
                <a:spcPct val="0"/>
              </a:spcBef>
              <a:spcAft>
                <a:spcPct val="0"/>
              </a:spcAft>
              <a:defRPr>
                <a:solidFill>
                  <a:schemeClr val="tx1"/>
                </a:solidFill>
                <a:latin typeface="Tw Cen MT" pitchFamily="34" charset="0"/>
              </a:defRPr>
            </a:lvl6pPr>
            <a:lvl7pPr marL="2971800" indent="-228600" defTabSz="457200" fontAlgn="base">
              <a:spcBef>
                <a:spcPct val="0"/>
              </a:spcBef>
              <a:spcAft>
                <a:spcPct val="0"/>
              </a:spcAft>
              <a:defRPr>
                <a:solidFill>
                  <a:schemeClr val="tx1"/>
                </a:solidFill>
                <a:latin typeface="Tw Cen MT" pitchFamily="34" charset="0"/>
              </a:defRPr>
            </a:lvl7pPr>
            <a:lvl8pPr marL="3429000" indent="-228600" defTabSz="457200" fontAlgn="base">
              <a:spcBef>
                <a:spcPct val="0"/>
              </a:spcBef>
              <a:spcAft>
                <a:spcPct val="0"/>
              </a:spcAft>
              <a:defRPr>
                <a:solidFill>
                  <a:schemeClr val="tx1"/>
                </a:solidFill>
                <a:latin typeface="Tw Cen MT" pitchFamily="34" charset="0"/>
              </a:defRPr>
            </a:lvl8pPr>
            <a:lvl9pPr marL="3886200" indent="-228600" defTabSz="457200" fontAlgn="base">
              <a:spcBef>
                <a:spcPct val="0"/>
              </a:spcBef>
              <a:spcAft>
                <a:spcPct val="0"/>
              </a:spcAft>
              <a:defRPr>
                <a:solidFill>
                  <a:schemeClr val="tx1"/>
                </a:solidFill>
                <a:latin typeface="Tw Cen MT"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smtClean="0">
                <a:ln>
                  <a:noFill/>
                </a:ln>
                <a:solidFill>
                  <a:schemeClr val="tx1"/>
                </a:solidFill>
                <a:effectLst/>
                <a:uLnTx/>
                <a:uFillTx/>
                <a:latin typeface="Tw Cen MT" pitchFamily="34" charset="0"/>
                <a:ea typeface="+mn-ea"/>
                <a:cs typeface="+mn-cs"/>
              </a:rPr>
              <a:t>”</a:t>
            </a:r>
            <a:endParaRPr kumimoji="0" lang="en-US" altLang="zh-CN" sz="8000" b="0" i="0" u="none" strike="noStrike" kern="1200" cap="none" spc="0" normalizeH="0" baseline="0" noProof="0" smtClean="0">
              <a:ln>
                <a:noFill/>
              </a:ln>
              <a:solidFill>
                <a:schemeClr val="tx1"/>
              </a:solidFill>
              <a:effectLst/>
              <a:uLnTx/>
              <a:uFillTx/>
              <a:latin typeface="Tw Cen MT" pitchFamily="34" charset="0"/>
              <a:ea typeface="+mn-ea"/>
              <a:cs typeface="+mn-cs"/>
            </a:endParaRPr>
          </a:p>
        </p:txBody>
      </p:sp>
      <p:sp>
        <p:nvSpPr>
          <p:cNvPr id="2" name="Title 1"/>
          <p:cNvSpPr>
            <a:spLocks noGrp="1"/>
          </p:cNvSpPr>
          <p:nvPr>
            <p:ph type="title"/>
          </p:nvPr>
        </p:nvSpPr>
        <p:spPr>
          <a:xfrm>
            <a:off x="1084659" y="609600"/>
            <a:ext cx="6977064" cy="2748429"/>
          </a:xfrm>
        </p:spPr>
        <p:txBody>
          <a:bodyPr/>
          <a:lstStyle>
            <a:lvl1pPr>
              <a:defRPr sz="36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290484" y="3365557"/>
            <a:ext cx="6564224" cy="548968"/>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1" name="Date Placeholder 4"/>
          <p:cNvSpPr>
            <a:spLocks noGrp="1"/>
          </p:cNvSpPr>
          <p:nvPr>
            <p:ph type="dt" sz="half" idx="12"/>
          </p:nvPr>
        </p:nvSpPr>
        <p:spPr>
          <a:xfrm>
            <a:off x="5592763" y="5883275"/>
            <a:ext cx="2057400" cy="365125"/>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zh-CN" sz="105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2" name="Footer Placeholder 5"/>
          <p:cNvSpPr>
            <a:spLocks noGrp="1"/>
          </p:cNvSpPr>
          <p:nvPr>
            <p:ph type="ftr" sz="quarter" idx="3"/>
          </p:nvPr>
        </p:nvSpPr>
        <p:spPr>
          <a:xfrm>
            <a:off x="855663" y="5883275"/>
            <a:ext cx="467995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105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3" name="Slide Number Placeholder 6"/>
          <p:cNvSpPr>
            <a:spLocks noGrp="1"/>
          </p:cNvSpPr>
          <p:nvPr>
            <p:ph type="sldNum" sz="quarter" idx="4"/>
          </p:nvPr>
        </p:nvSpPr>
        <p:spPr>
          <a:xfrm>
            <a:off x="7707313" y="5883275"/>
            <a:ext cx="577850" cy="365125"/>
          </a:xfrm>
          <a:prstGeom prst="rect">
            <a:avLst/>
          </a:prstGeom>
        </p:spPr>
        <p:txBody>
          <a:bodyPr vert="horz" wrap="square" lIns="91440" tIns="45720" rIns="91440" bIns="45720" numCol="1" anchor="ctr" anchorCtr="0" compatLnSpc="1"/>
          <a:p>
            <a:pPr algn="r" eaLnBrk="1" hangingPunct="1"/>
            <a:fld id="{9A0DB2DC-4C9A-4742-B13C-FB6460FD3503}" type="slidenum">
              <a:rPr lang="en-US" altLang="zh-CN" dirty="0">
                <a:ea typeface="黑体" panose="02010609060101010101" pitchFamily="49" charset="-122"/>
              </a:rPr>
            </a:fld>
            <a:endParaRPr lang="en-US" altLang="zh-CN" dirty="0">
              <a:ea typeface="黑体" panose="02010609060101010101" pitchFamily="49" charset="-122"/>
            </a:endParaRPr>
          </a:p>
        </p:txBody>
      </p:sp>
    </p:spTree>
  </p:cSld>
  <p:clrMapOvr>
    <a:masterClrMapping/>
  </p:clrMapOvr>
  <p:transition spd="slow">
    <p:random/>
  </p:transition>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856023" y="4657655"/>
            <a:ext cx="7428379" cy="11406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3" name="日期占位符 2"/>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zh-CN" sz="105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105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Tw Cen MT" pitchFamily="34" charset="0"/>
              </a:rPr>
            </a:fld>
            <a:endParaRPr lang="en-US" altLang="zh-CN" dirty="0">
              <a:latin typeface="Tw Cen MT" pitchFamily="34" charset="0"/>
            </a:endParaRPr>
          </a:p>
        </p:txBody>
      </p:sp>
    </p:spTree>
  </p:cSld>
  <p:clrMapOvr>
    <a:masterClrMapping/>
  </p:clrMapOvr>
  <p:transition spd="slow">
    <p:random/>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8" name="Text Placeholder 3"/>
          <p:cNvSpPr>
            <a:spLocks noGrp="1"/>
          </p:cNvSpPr>
          <p:nvPr>
            <p:ph type="body" sz="half" idx="15"/>
          </p:nvPr>
        </p:nvSpPr>
        <p:spPr>
          <a:xfrm>
            <a:off x="856059" y="3360263"/>
            <a:ext cx="2396432" cy="2430936"/>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 name="Text Placeholder 3"/>
          <p:cNvSpPr>
            <a:spLocks noGrp="1"/>
          </p:cNvSpPr>
          <p:nvPr>
            <p:ph type="body" sz="half" idx="16"/>
          </p:nvPr>
        </p:nvSpPr>
        <p:spPr>
          <a:xfrm>
            <a:off x="3386075" y="3363435"/>
            <a:ext cx="2388958" cy="2430936"/>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2" name="Text Placeholder 3"/>
          <p:cNvSpPr>
            <a:spLocks noGrp="1"/>
          </p:cNvSpPr>
          <p:nvPr>
            <p:ph type="body" sz="half" idx="17"/>
          </p:nvPr>
        </p:nvSpPr>
        <p:spPr>
          <a:xfrm>
            <a:off x="5889332" y="3360263"/>
            <a:ext cx="2396226" cy="2430936"/>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2" name="日期占位符 1"/>
          <p:cNvSpPr>
            <a:spLocks noGrp="1"/>
          </p:cNvSpPr>
          <p:nvPr>
            <p:ph type="dt" sz="half" idx="18"/>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zh-CN" sz="105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9"/>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105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20"/>
          </p:nvPr>
        </p:nvSpPr>
        <p:spPr/>
        <p:txBody>
          <a:bodyPr/>
          <a:p>
            <a:pPr lvl="0" eaLnBrk="1" hangingPunct="1"/>
            <a:fld id="{9A0DB2DC-4C9A-4742-B13C-FB6460FD3503}" type="slidenum">
              <a:rPr lang="en-US" altLang="zh-CN" dirty="0">
                <a:latin typeface="Tw Cen MT" pitchFamily="34" charset="0"/>
              </a:rPr>
            </a:fld>
            <a:endParaRPr lang="en-US" altLang="zh-CN" dirty="0">
              <a:latin typeface="Tw Cen MT" pitchFamily="34" charset="0"/>
            </a:endParaRPr>
          </a:p>
        </p:txBody>
      </p:sp>
    </p:spTree>
  </p:cSld>
  <p:clrMapOvr>
    <a:masterClrMapping/>
  </p:clrMapOvr>
  <p:transition spd="slow">
    <p:random/>
  </p:transition>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wrap="square" lIns="91440" tIns="45720" rIns="91440" bIns="45720" numCol="1" rtlCol="0" anchor="t" anchorCtr="0" compatLnSpc="1">
            <a:normAutofit/>
          </a:bodyPr>
          <a:lstStyle>
            <a:lvl1pPr>
              <a:buNone/>
              <a:defRPr lang="en-US" sz="1800" dirty="0"/>
            </a:lvl1pPr>
          </a:lstStyle>
          <a:p>
            <a:pPr marL="228600" marR="0" lvl="0" indent="-228600" algn="l" defTabSz="914400" rtl="0" eaLnBrk="1" fontAlgn="base" latinLnBrk="0" hangingPunct="1">
              <a:lnSpc>
                <a:spcPct val="120000"/>
              </a:lnSpc>
              <a:spcBef>
                <a:spcPts val="1000"/>
              </a:spcBef>
              <a:spcAft>
                <a:spcPct val="0"/>
              </a:spcAft>
              <a:buClrTx/>
              <a:buSzPct val="125000"/>
              <a:buFont typeface="Arial" panose="020B0604020202020204" pitchFamily="34" charset="0"/>
              <a:buNone/>
              <a:defRPr/>
            </a:pPr>
            <a:r>
              <a:rPr kumimoji="0" lang="zh-CN" altLang="en-US" sz="18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1" name="Text Placeholder 3"/>
          <p:cNvSpPr>
            <a:spLocks noGrp="1"/>
          </p:cNvSpPr>
          <p:nvPr>
            <p:ph type="body" sz="half" idx="18"/>
          </p:nvPr>
        </p:nvSpPr>
        <p:spPr>
          <a:xfrm>
            <a:off x="856060" y="4980859"/>
            <a:ext cx="2396430" cy="81784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wrap="square" lIns="91440" tIns="45720" rIns="91440" bIns="45720" numCol="1" rtlCol="0" anchor="t" anchorCtr="0" compatLnSpc="1">
            <a:normAutofit/>
          </a:bodyPr>
          <a:lstStyle>
            <a:lvl1pPr>
              <a:buNone/>
              <a:defRPr lang="en-US" sz="1800" dirty="0"/>
            </a:lvl1pPr>
          </a:lstStyle>
          <a:p>
            <a:pPr marL="228600" marR="0" lvl="0" indent="-228600" algn="l" defTabSz="914400" rtl="0" eaLnBrk="1" fontAlgn="base" latinLnBrk="0" hangingPunct="1">
              <a:lnSpc>
                <a:spcPct val="120000"/>
              </a:lnSpc>
              <a:spcBef>
                <a:spcPts val="1000"/>
              </a:spcBef>
              <a:spcAft>
                <a:spcPct val="0"/>
              </a:spcAft>
              <a:buClrTx/>
              <a:buSzPct val="125000"/>
              <a:buFont typeface="Arial" panose="020B0604020202020204" pitchFamily="34" charset="0"/>
              <a:buNone/>
              <a:defRPr/>
            </a:pPr>
            <a:r>
              <a:rPr kumimoji="0" lang="zh-CN" altLang="en-US" sz="18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4" name="Text Placeholder 3"/>
          <p:cNvSpPr>
            <a:spLocks noGrp="1"/>
          </p:cNvSpPr>
          <p:nvPr>
            <p:ph type="body" sz="half" idx="19"/>
          </p:nvPr>
        </p:nvSpPr>
        <p:spPr>
          <a:xfrm>
            <a:off x="3365695" y="4980857"/>
            <a:ext cx="2400300" cy="81034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wrap="square" lIns="91440" tIns="45720" rIns="91440" bIns="45720" numCol="1" rtlCol="0" anchor="t" anchorCtr="0" compatLnSpc="1">
            <a:normAutofit/>
          </a:bodyPr>
          <a:lstStyle>
            <a:lvl1pPr>
              <a:buNone/>
              <a:defRPr lang="en-US" sz="1800" dirty="0"/>
            </a:lvl1pPr>
          </a:lstStyle>
          <a:p>
            <a:pPr marL="228600" marR="0" lvl="0" indent="-228600" algn="l" defTabSz="914400" rtl="0" eaLnBrk="1" fontAlgn="base" latinLnBrk="0" hangingPunct="1">
              <a:lnSpc>
                <a:spcPct val="120000"/>
              </a:lnSpc>
              <a:spcBef>
                <a:spcPts val="1000"/>
              </a:spcBef>
              <a:spcAft>
                <a:spcPct val="0"/>
              </a:spcAft>
              <a:buClrTx/>
              <a:buSzPct val="125000"/>
              <a:buFont typeface="Arial" panose="020B0604020202020204" pitchFamily="34" charset="0"/>
              <a:buNone/>
              <a:defRPr/>
            </a:pPr>
            <a:r>
              <a:rPr kumimoji="0" lang="zh-CN" altLang="en-US" sz="18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7" name="Text Placeholder 3"/>
          <p:cNvSpPr>
            <a:spLocks noGrp="1"/>
          </p:cNvSpPr>
          <p:nvPr>
            <p:ph type="body" sz="half" idx="20"/>
          </p:nvPr>
        </p:nvSpPr>
        <p:spPr>
          <a:xfrm>
            <a:off x="5889332" y="4980855"/>
            <a:ext cx="2396226" cy="810345"/>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49" name="Date Placeholder 2"/>
          <p:cNvSpPr>
            <a:spLocks noGrp="1"/>
          </p:cNvSpPr>
          <p:nvPr>
            <p:ph type="dt" sz="half" idx="2"/>
          </p:nvPr>
        </p:nvSpPr>
        <p:spPr>
          <a:xfrm>
            <a:off x="5592763" y="5883275"/>
            <a:ext cx="2057400" cy="365125"/>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zh-CN" sz="105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0" name="Footer Placeholder 3"/>
          <p:cNvSpPr>
            <a:spLocks noGrp="1"/>
          </p:cNvSpPr>
          <p:nvPr>
            <p:ph type="ftr" sz="quarter" idx="23"/>
          </p:nvPr>
        </p:nvSpPr>
        <p:spPr>
          <a:xfrm>
            <a:off x="855663" y="5883275"/>
            <a:ext cx="4679950" cy="365125"/>
          </a:xfrm>
          <a:prstGeom prst="rect">
            <a:avLst/>
          </a:prstGeom>
        </p:spPr>
        <p:txBody>
          <a:bodyPr vert="horz" lIns="91440" tIns="45720" rIns="91440" bIns="45720" rtlCol="0" anchor="ctr"/>
          <a:lstStyle>
            <a:lvl1pPr>
              <a:defRPr cap="all" baseline="0"/>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1050" b="0" i="0" u="none" strike="noStrike" kern="1200" cap="all" spc="0" normalizeH="0" baseline="0" noProof="0">
              <a:ln>
                <a:noFill/>
              </a:ln>
              <a:solidFill>
                <a:schemeClr val="tx1">
                  <a:tint val="75000"/>
                </a:schemeClr>
              </a:solidFill>
              <a:effectLst/>
              <a:uLnTx/>
              <a:uFillTx/>
              <a:latin typeface="+mn-lt"/>
              <a:ea typeface="+mn-ea"/>
              <a:cs typeface="+mn-cs"/>
            </a:endParaRPr>
          </a:p>
        </p:txBody>
      </p:sp>
      <p:sp>
        <p:nvSpPr>
          <p:cNvPr id="51" name="Slide Number Placeholder 4"/>
          <p:cNvSpPr>
            <a:spLocks noGrp="1"/>
          </p:cNvSpPr>
          <p:nvPr>
            <p:ph type="sldNum" sz="quarter" idx="4"/>
          </p:nvPr>
        </p:nvSpPr>
        <p:spPr>
          <a:xfrm>
            <a:off x="7707313" y="5883275"/>
            <a:ext cx="577850" cy="365125"/>
          </a:xfrm>
          <a:prstGeom prst="rect">
            <a:avLst/>
          </a:prstGeom>
        </p:spPr>
        <p:txBody>
          <a:bodyPr vert="horz" wrap="square" lIns="91440" tIns="45720" rIns="91440" bIns="45720" numCol="1" anchor="ctr" anchorCtr="0" compatLnSpc="1"/>
          <a:p>
            <a:pPr algn="r" eaLnBrk="1" hangingPunct="1"/>
            <a:fld id="{9A0DB2DC-4C9A-4742-B13C-FB6460FD3503}" type="slidenum">
              <a:rPr lang="en-US" altLang="zh-CN" dirty="0">
                <a:ea typeface="黑体" panose="02010609060101010101" pitchFamily="49" charset="-122"/>
              </a:rPr>
            </a:fld>
            <a:endParaRPr lang="en-US" altLang="zh-CN" dirty="0">
              <a:ea typeface="黑体" panose="02010609060101010101" pitchFamily="49" charset="-122"/>
            </a:endParaRPr>
          </a:p>
        </p:txBody>
      </p:sp>
    </p:spTree>
  </p:cSld>
  <p:clrMapOvr>
    <a:masterClrMapping/>
  </p:clrMapOvr>
  <p:transition spd="slow">
    <p:random/>
  </p:transition>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日期占位符 3"/>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zh-CN" sz="105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105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Tw Cen MT" pitchFamily="34" charset="0"/>
              </a:rPr>
            </a:fld>
            <a:endParaRPr lang="en-US" altLang="zh-CN" dirty="0">
              <a:latin typeface="Tw Cen MT" pitchFamily="34" charset="0"/>
            </a:endParaRPr>
          </a:p>
        </p:txBody>
      </p:sp>
    </p:spTree>
  </p:cSld>
  <p:clrMapOvr>
    <a:masterClrMapping/>
  </p:clrMapOvr>
  <p:transition spd="slow">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日期占位符 3"/>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zh-CN" sz="105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105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Tw Cen MT" pitchFamily="34" charset="0"/>
              </a:rPr>
            </a:fld>
            <a:endParaRPr lang="en-US" altLang="zh-CN" dirty="0">
              <a:latin typeface="Tw Cen MT" pitchFamily="34" charset="0"/>
            </a:endParaRPr>
          </a:p>
        </p:txBody>
      </p:sp>
    </p:spTree>
  </p:cSld>
  <p:clrMapOvr>
    <a:masterClrMapping/>
  </p:clrMapOvr>
  <p:transition spd="slow">
    <p:random/>
  </p:transition>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日期占位符 5"/>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zh-CN" sz="105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页脚占位符 6"/>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105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灯片编号占位符 7"/>
          <p:cNvSpPr>
            <a:spLocks noGrp="1"/>
          </p:cNvSpPr>
          <p:nvPr>
            <p:ph type="sldNum" sz="quarter" idx="12"/>
          </p:nvPr>
        </p:nvSpPr>
        <p:spPr/>
        <p:txBody>
          <a:bodyPr/>
          <a:p>
            <a:pPr lvl="0" eaLnBrk="1" hangingPunct="1"/>
            <a:fld id="{9A0DB2DC-4C9A-4742-B13C-FB6460FD3503}" type="slidenum">
              <a:rPr lang="en-US" altLang="zh-CN" dirty="0">
                <a:latin typeface="Tw Cen MT" pitchFamily="34" charset="0"/>
              </a:rPr>
            </a:fld>
            <a:endParaRPr lang="en-US" altLang="zh-CN" dirty="0">
              <a:latin typeface="Tw Cen MT" pitchFamily="34" charset="0"/>
            </a:endParaRPr>
          </a:p>
        </p:txBody>
      </p:sp>
    </p:spTree>
  </p:cSld>
  <p:clrMapOvr>
    <a:masterClrMapping/>
  </p:clrMapOvr>
  <p:transition spd="slow">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zh-CN" altLang="en-US"/>
              <a:t>单击此处编辑母版标题样式</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2" name="日期占位符 1"/>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zh-CN" sz="105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105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en-US" altLang="zh-CN" dirty="0">
                <a:latin typeface="Tw Cen MT" pitchFamily="34" charset="0"/>
              </a:rPr>
            </a:fld>
            <a:endParaRPr lang="en-US" altLang="zh-CN" dirty="0">
              <a:latin typeface="Tw Cen MT" pitchFamily="34" charset="0"/>
            </a:endParaRPr>
          </a:p>
        </p:txBody>
      </p:sp>
    </p:spTree>
  </p:cSld>
  <p:clrMapOvr>
    <a:masterClrMapping/>
  </p:clrMapOvr>
  <p:transition spd="slow">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zh-CN" sz="105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105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Tw Cen MT" pitchFamily="34" charset="0"/>
              </a:rPr>
            </a:fld>
            <a:endParaRPr lang="en-US" altLang="zh-CN" dirty="0">
              <a:latin typeface="Tw Cen MT" pitchFamily="34" charset="0"/>
            </a:endParaRPr>
          </a:p>
        </p:txBody>
      </p:sp>
    </p:spTree>
  </p:cSld>
  <p:clrMapOvr>
    <a:masterClrMapping/>
  </p:clrMapOvr>
  <p:transition spd="slow">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日期占位符 4"/>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zh-CN" sz="105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105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Tw Cen MT" pitchFamily="34" charset="0"/>
              </a:rPr>
            </a:fld>
            <a:endParaRPr lang="en-US" altLang="zh-CN" dirty="0">
              <a:latin typeface="Tw Cen MT" pitchFamily="34" charset="0"/>
            </a:endParaRPr>
          </a:p>
        </p:txBody>
      </p:sp>
    </p:spTree>
  </p:cSld>
  <p:clrMapOvr>
    <a:masterClrMapping/>
  </p:clrMapOvr>
  <p:transition spd="slow">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56058" y="3073398"/>
            <a:ext cx="3658793" cy="271780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3073398"/>
            <a:ext cx="3656408" cy="271780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日期占位符 6"/>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zh-CN" sz="105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105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en-US" altLang="zh-CN" dirty="0">
                <a:latin typeface="Tw Cen MT" pitchFamily="34" charset="0"/>
              </a:rPr>
            </a:fld>
            <a:endParaRPr lang="en-US" altLang="zh-CN" dirty="0">
              <a:latin typeface="Tw Cen MT" pitchFamily="34" charset="0"/>
            </a:endParaRPr>
          </a:p>
        </p:txBody>
      </p:sp>
    </p:spTree>
  </p:cSld>
  <p:clrMapOvr>
    <a:masterClrMapping/>
  </p:clrMapOvr>
  <p:transition spd="slow">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日期占位符 2"/>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zh-CN" sz="105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105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latin typeface="Tw Cen MT" pitchFamily="34" charset="0"/>
              </a:rPr>
            </a:fld>
            <a:endParaRPr lang="en-US" altLang="zh-CN" dirty="0">
              <a:latin typeface="Tw Cen MT" pitchFamily="34" charset="0"/>
            </a:endParaRPr>
          </a:p>
        </p:txBody>
      </p:sp>
    </p:spTree>
  </p:cSld>
  <p:clrMapOvr>
    <a:masterClrMapping/>
  </p:clrMapOvr>
  <p:transition spd="slow">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zh-CN" sz="105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105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en-US" altLang="zh-CN" dirty="0">
                <a:latin typeface="Tw Cen MT" pitchFamily="34" charset="0"/>
              </a:rPr>
            </a:fld>
            <a:endParaRPr lang="en-US" altLang="zh-CN" dirty="0">
              <a:latin typeface="Tw Cen MT" pitchFamily="34" charset="0"/>
            </a:endParaRPr>
          </a:p>
        </p:txBody>
      </p:sp>
    </p:spTree>
  </p:cSld>
  <p:clrMapOvr>
    <a:masterClrMapping/>
  </p:clrMapOvr>
  <p:transition spd="slow">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zh-CN" sz="105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105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Tw Cen MT" pitchFamily="34" charset="0"/>
              </a:rPr>
            </a:fld>
            <a:endParaRPr lang="en-US" altLang="zh-CN" dirty="0">
              <a:latin typeface="Tw Cen MT" pitchFamily="34" charset="0"/>
            </a:endParaRPr>
          </a:p>
        </p:txBody>
      </p:sp>
    </p:spTree>
  </p:cSld>
  <p:clrMapOvr>
    <a:masterClrMapping/>
  </p:clrMapOvr>
  <p:transition spd="slow">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wrap="square" lIns="91440" tIns="45720" rIns="91440" bIns="45720" numCol="1" rtlCol="0" anchor="t" anchorCtr="0" compatLnSpc="1">
            <a:normAutofit/>
          </a:bodyPr>
          <a:lstStyle>
            <a:lvl1pPr>
              <a:defRPr lang="en-US" sz="3200"/>
            </a:lvl1pPr>
          </a:lstStyle>
          <a:p>
            <a:pPr marL="228600" marR="0" lvl="0" indent="-228600" algn="l" defTabSz="914400" rtl="0" eaLnBrk="1" fontAlgn="base" latinLnBrk="0" hangingPunct="1">
              <a:lnSpc>
                <a:spcPct val="120000"/>
              </a:lnSpc>
              <a:spcBef>
                <a:spcPts val="1000"/>
              </a:spcBef>
              <a:spcAft>
                <a:spcPct val="0"/>
              </a:spcAft>
              <a:buClrTx/>
              <a:buSzPct val="125000"/>
              <a:buFont typeface="Arial" panose="020B0604020202020204" pitchFamily="34" charset="0"/>
              <a:buChar char="•"/>
              <a:defRPr/>
            </a:pPr>
            <a:r>
              <a:rPr kumimoji="0" lang="zh-CN" altLang="en-US" sz="32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zh-CN" sz="105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105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Tw Cen MT" pitchFamily="34" charset="0"/>
              </a:rPr>
            </a:fld>
            <a:endParaRPr lang="en-US" altLang="zh-CN" dirty="0">
              <a:latin typeface="Tw Cen MT" pitchFamily="34" charset="0"/>
            </a:endParaRPr>
          </a:p>
        </p:txBody>
      </p:sp>
    </p:spTree>
  </p:cSld>
  <p:clrMapOvr>
    <a:masterClrMapping/>
  </p:clrMapOvr>
  <p:transition spd="slow">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image" Target="../media/image1.png"/><Relationship Id="rId2" Type="http://schemas.openxmlformats.org/officeDocument/2006/relationships/slideLayout" Target="../slideLayouts/slideLayout2.xml"/><Relationship Id="rId19" Type="http://schemas.openxmlformats.org/officeDocument/2006/relationships/image" Target="../media/image2.jpeg"/><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duotone>
              <a:prstClr val="black"/>
              <a:srgbClr val="D9C3A5">
                <a:tint val="50000"/>
                <a:satMod val="180000"/>
              </a:srgbClr>
            </a:duotone>
          </a:blip>
          <a:srcRect/>
          <a:stretch>
            <a:fillRect/>
          </a:stretch>
        </a:blipFill>
        <a:effectLst/>
      </p:bgPr>
    </p:bg>
    <p:spTree>
      <p:nvGrpSpPr>
        <p:cNvPr id="1" name=""/>
        <p:cNvGrpSpPr/>
        <p:nvPr/>
      </p:nvGrpSpPr>
      <p:grpSpPr/>
      <p:pic>
        <p:nvPicPr>
          <p:cNvPr id="7" name="Picture 2" descr="\\DROBO-FS\QuickDrops\JB\PPTX NG\Droplets\LightingOverlay.png"/>
          <p:cNvPicPr>
            <a:picLocks noChangeAspect="1" noChangeArrowheads="1"/>
          </p:cNvPicPr>
          <p:nvPr/>
        </p:nvPicPr>
        <p:blipFill>
          <a:blip r:embed="rId20">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25" y="-72625"/>
            <a:ext cx="9144002" cy="6858001"/>
          </a:xfrm>
          <a:prstGeom prst="rect">
            <a:avLst/>
          </a:prstGeom>
          <a:noFill/>
        </p:spPr>
      </p:pic>
      <p:grpSp>
        <p:nvGrpSpPr>
          <p:cNvPr id="1027" name="Group 7"/>
          <p:cNvGrpSpPr/>
          <p:nvPr/>
        </p:nvGrpSpPr>
        <p:grpSpPr>
          <a:xfrm>
            <a:off x="-14287" y="0"/>
            <a:ext cx="9042400" cy="6858000"/>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855663" y="619125"/>
            <a:ext cx="7429500" cy="1477963"/>
          </a:xfrm>
          <a:prstGeom prst="rect">
            <a:avLst/>
          </a:prstGeom>
        </p:spPr>
        <p:txBody>
          <a:bodyPr vert="horz" lIns="91440" tIns="45720" rIns="91440" bIns="45720" rtlCol="0" anchor="ctr"/>
          <a:p>
            <a:pPr lvl="0"/>
            <a:endParaRPr lang="en-US" altLang="zh-CN" dirty="0"/>
          </a:p>
        </p:txBody>
      </p:sp>
      <p:sp>
        <p:nvSpPr>
          <p:cNvPr id="1029" name="Text Placeholder 2"/>
          <p:cNvSpPr>
            <a:spLocks noGrp="1"/>
          </p:cNvSpPr>
          <p:nvPr>
            <p:ph type="body" idx="1"/>
          </p:nvPr>
        </p:nvSpPr>
        <p:spPr>
          <a:xfrm>
            <a:off x="855663" y="2249488"/>
            <a:ext cx="7429500" cy="3541712"/>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Date Placeholder 3"/>
          <p:cNvSpPr>
            <a:spLocks noGrp="1"/>
          </p:cNvSpPr>
          <p:nvPr>
            <p:ph type="dt" sz="half" idx="2"/>
          </p:nvPr>
        </p:nvSpPr>
        <p:spPr>
          <a:xfrm>
            <a:off x="5592763" y="5883275"/>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050">
                <a:solidFill>
                  <a:schemeClr val="tx1">
                    <a:tint val="75000"/>
                  </a:schemeClr>
                </a:solidFill>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en-US" altLang="zh-CN" sz="105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855663" y="5883275"/>
            <a:ext cx="4679950" cy="365125"/>
          </a:xfrm>
          <a:prstGeom prst="rect">
            <a:avLst/>
          </a:prstGeom>
        </p:spPr>
        <p:txBody>
          <a:bodyPr vert="horz" lIns="91440" tIns="45720" rIns="91440" bIns="45720" rtlCol="0" anchor="ctr"/>
          <a:lstStyle>
            <a:lvl1pPr algn="l" eaLnBrk="1" fontAlgn="auto" hangingPunct="1">
              <a:spcBef>
                <a:spcPts val="0"/>
              </a:spcBef>
              <a:spcAft>
                <a:spcPts val="0"/>
              </a:spcAft>
              <a:defRPr sz="1050">
                <a:solidFill>
                  <a:schemeClr val="tx1">
                    <a:tint val="75000"/>
                  </a:schemeClr>
                </a:solidFill>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105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7707313" y="5883275"/>
            <a:ext cx="577850" cy="365125"/>
          </a:xfrm>
          <a:prstGeom prst="rect">
            <a:avLst/>
          </a:prstGeom>
        </p:spPr>
        <p:txBody>
          <a:bodyPr vert="horz" wrap="square" lIns="91440" tIns="45720" rIns="91440" bIns="45720" numCol="1" anchor="ctr" anchorCtr="0" compatLnSpc="1"/>
          <a:lstStyle>
            <a:lvl1pPr algn="r">
              <a:defRPr sz="1000">
                <a:solidFill>
                  <a:srgbClr val="FFFFFF"/>
                </a:solidFill>
                <a:ea typeface="黑体" panose="02010609060101010101" pitchFamily="49" charset="-122"/>
              </a:defRPr>
            </a:lvl1pPr>
          </a:lstStyle>
          <a:p>
            <a:pPr lvl="0" eaLnBrk="1" hangingPunct="1"/>
            <a:fld id="{9A0DB2DC-4C9A-4742-B13C-FB6460FD3503}" type="slidenum">
              <a:rPr lang="en-US" altLang="zh-CN" dirty="0">
                <a:latin typeface="Tw Cen MT" pitchFamily="34" charset="0"/>
              </a:rPr>
            </a:fld>
            <a:endParaRPr lang="en-US" altLang="zh-CN" dirty="0">
              <a:latin typeface="Tw Cen MT" pitchFamily="34" charset="0"/>
            </a:endParaRPr>
          </a:p>
        </p:txBody>
      </p:sp>
      <p:sp>
        <p:nvSpPr>
          <p:cNvPr id="48" name="矩形 47"/>
          <p:cNvSpPr/>
          <p:nvPr/>
        </p:nvSpPr>
        <p:spPr>
          <a:xfrm>
            <a:off x="1799692" y="6384098"/>
            <a:ext cx="5032148" cy="369332"/>
          </a:xfrm>
          <a:prstGeom prst="rect">
            <a:avLst/>
          </a:prstGeom>
          <a:noFill/>
        </p:spPr>
        <p:txBody>
          <a:bodyPr>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w="0"/>
                <a:solidFill>
                  <a:schemeClr val="accent2">
                    <a:lumMod val="75000"/>
                  </a:schemeClr>
                </a:solidFill>
                <a:effectLst>
                  <a:reflection blurRad="6350" stA="53000" endA="300" endPos="35500" dir="5400000" sy="-90000" algn="bl" rotWithShape="0"/>
                </a:effectLst>
                <a:uLnTx/>
                <a:uFillTx/>
                <a:latin typeface="楷体" panose="02010609060101010101" pitchFamily="49" charset="-122"/>
                <a:ea typeface="楷体" panose="02010609060101010101" pitchFamily="49" charset="-122"/>
                <a:cs typeface="+mn-cs"/>
              </a:rPr>
              <a:t>Andy</a:t>
            </a:r>
            <a:endParaRPr kumimoji="0" lang="zh-CN" altLang="en-US" sz="1800" b="0" i="0" u="none" strike="noStrike" kern="1200" cap="none" spc="0" normalizeH="0" baseline="0" noProof="0" dirty="0">
              <a:ln w="0"/>
              <a:solidFill>
                <a:schemeClr val="accent2">
                  <a:lumMod val="75000"/>
                </a:schemeClr>
              </a:solidFill>
              <a:effectLst>
                <a:reflection blurRad="6350" stA="53000" endA="300" endPos="35500" dir="5400000" sy="-90000" algn="bl" rotWithShape="0"/>
              </a:effectLst>
              <a:uLnTx/>
              <a:uFillTx/>
              <a:latin typeface="楷体" panose="02010609060101010101" pitchFamily="49" charset="-122"/>
              <a:ea typeface="楷体" panose="02010609060101010101" pitchFamily="49" charset="-122"/>
              <a:cs typeface="+mn-cs"/>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spd="slow">
    <p:random/>
  </p:transition>
  <p:timing>
    <p:tnLst>
      <p:par>
        <p:cTn id="1" dur="indefinite" restart="never" nodeType="tmRoot"/>
      </p:par>
    </p:tnLst>
  </p:timing>
  <p:hf sldNum="0" hdr="0" ftr="0" dt="0"/>
  <p:txStyles>
    <p:titleStyle>
      <a:lvl1pPr algn="l" rtl="0" fontAlgn="base">
        <a:lnSpc>
          <a:spcPct val="90000"/>
        </a:lnSpc>
        <a:spcBef>
          <a:spcPct val="0"/>
        </a:spcBef>
        <a:spcAft>
          <a:spcPct val="0"/>
        </a:spcAft>
        <a:defRPr sz="3600" kern="1200" cap="all">
          <a:solidFill>
            <a:schemeClr val="tx1"/>
          </a:solidFill>
          <a:latin typeface="+mj-lt"/>
          <a:ea typeface="+mj-ea"/>
          <a:cs typeface="+mj-cs"/>
        </a:defRPr>
      </a:lvl1pPr>
      <a:lvl2pPr algn="l" rtl="0" fontAlgn="base">
        <a:lnSpc>
          <a:spcPct val="90000"/>
        </a:lnSpc>
        <a:spcBef>
          <a:spcPct val="0"/>
        </a:spcBef>
        <a:spcAft>
          <a:spcPct val="0"/>
        </a:spcAft>
        <a:defRPr sz="3600">
          <a:solidFill>
            <a:schemeClr val="tx1"/>
          </a:solidFill>
          <a:latin typeface="Tw Cen MT" pitchFamily="34" charset="0"/>
        </a:defRPr>
      </a:lvl2pPr>
      <a:lvl3pPr algn="l" rtl="0" fontAlgn="base">
        <a:lnSpc>
          <a:spcPct val="90000"/>
        </a:lnSpc>
        <a:spcBef>
          <a:spcPct val="0"/>
        </a:spcBef>
        <a:spcAft>
          <a:spcPct val="0"/>
        </a:spcAft>
        <a:defRPr sz="3600">
          <a:solidFill>
            <a:schemeClr val="tx1"/>
          </a:solidFill>
          <a:latin typeface="Tw Cen MT" pitchFamily="34" charset="0"/>
        </a:defRPr>
      </a:lvl3pPr>
      <a:lvl4pPr algn="l" rtl="0" fontAlgn="base">
        <a:lnSpc>
          <a:spcPct val="90000"/>
        </a:lnSpc>
        <a:spcBef>
          <a:spcPct val="0"/>
        </a:spcBef>
        <a:spcAft>
          <a:spcPct val="0"/>
        </a:spcAft>
        <a:defRPr sz="3600">
          <a:solidFill>
            <a:schemeClr val="tx1"/>
          </a:solidFill>
          <a:latin typeface="Tw Cen MT" pitchFamily="34" charset="0"/>
        </a:defRPr>
      </a:lvl4pPr>
      <a:lvl5pPr algn="l" rtl="0" fontAlgn="base">
        <a:lnSpc>
          <a:spcPct val="90000"/>
        </a:lnSpc>
        <a:spcBef>
          <a:spcPct val="0"/>
        </a:spcBef>
        <a:spcAft>
          <a:spcPct val="0"/>
        </a:spcAft>
        <a:defRPr sz="3600">
          <a:solidFill>
            <a:schemeClr val="tx1"/>
          </a:solidFill>
          <a:latin typeface="Tw Cen MT" pitchFamily="34" charset="0"/>
        </a:defRPr>
      </a:lvl5pPr>
      <a:lvl6pPr marL="457200" algn="l" rtl="0" fontAlgn="base">
        <a:lnSpc>
          <a:spcPct val="90000"/>
        </a:lnSpc>
        <a:spcBef>
          <a:spcPct val="0"/>
        </a:spcBef>
        <a:spcAft>
          <a:spcPct val="0"/>
        </a:spcAft>
        <a:defRPr sz="3600">
          <a:solidFill>
            <a:schemeClr val="tx1"/>
          </a:solidFill>
          <a:latin typeface="Tw Cen MT" pitchFamily="34" charset="0"/>
        </a:defRPr>
      </a:lvl6pPr>
      <a:lvl7pPr marL="914400" algn="l" rtl="0" fontAlgn="base">
        <a:lnSpc>
          <a:spcPct val="90000"/>
        </a:lnSpc>
        <a:spcBef>
          <a:spcPct val="0"/>
        </a:spcBef>
        <a:spcAft>
          <a:spcPct val="0"/>
        </a:spcAft>
        <a:defRPr sz="3600">
          <a:solidFill>
            <a:schemeClr val="tx1"/>
          </a:solidFill>
          <a:latin typeface="Tw Cen MT" pitchFamily="34" charset="0"/>
        </a:defRPr>
      </a:lvl7pPr>
      <a:lvl8pPr marL="1371600" algn="l" rtl="0" fontAlgn="base">
        <a:lnSpc>
          <a:spcPct val="90000"/>
        </a:lnSpc>
        <a:spcBef>
          <a:spcPct val="0"/>
        </a:spcBef>
        <a:spcAft>
          <a:spcPct val="0"/>
        </a:spcAft>
        <a:defRPr sz="3600">
          <a:solidFill>
            <a:schemeClr val="tx1"/>
          </a:solidFill>
          <a:latin typeface="Tw Cen MT" pitchFamily="34" charset="0"/>
        </a:defRPr>
      </a:lvl8pPr>
      <a:lvl9pPr marL="1828800" algn="l" rtl="0" fontAlgn="base">
        <a:lnSpc>
          <a:spcPct val="90000"/>
        </a:lnSpc>
        <a:spcBef>
          <a:spcPct val="0"/>
        </a:spcBef>
        <a:spcAft>
          <a:spcPct val="0"/>
        </a:spcAft>
        <a:defRPr sz="3600">
          <a:solidFill>
            <a:schemeClr val="tx1"/>
          </a:solidFill>
          <a:latin typeface="Tw Cen MT" pitchFamily="34" charset="0"/>
        </a:defRPr>
      </a:lvl9pPr>
    </p:titleStyle>
    <p:bodyStyle>
      <a:lvl1pPr marL="228600" indent="-228600" algn="l" rtl="0" fontAlgn="base">
        <a:lnSpc>
          <a:spcPct val="120000"/>
        </a:lnSpc>
        <a:spcBef>
          <a:spcPts val="1000"/>
        </a:spcBef>
        <a:spcAft>
          <a:spcPct val="0"/>
        </a:spcAft>
        <a:buSzPct val="125000"/>
        <a:buFont typeface="Arial" panose="020B0604020202020204" pitchFamily="34" charset="0"/>
        <a:buChar char="•"/>
        <a:defRPr sz="2400" kern="1200">
          <a:solidFill>
            <a:schemeClr val="tx1"/>
          </a:solidFill>
          <a:latin typeface="+mn-lt"/>
          <a:ea typeface="+mn-ea"/>
          <a:cs typeface="+mn-cs"/>
        </a:defRPr>
      </a:lvl1pPr>
      <a:lvl2pPr marL="685800" indent="-228600" algn="l" rtl="0" fontAlgn="base">
        <a:lnSpc>
          <a:spcPct val="120000"/>
        </a:lnSpc>
        <a:spcBef>
          <a:spcPts val="500"/>
        </a:spcBef>
        <a:spcAft>
          <a:spcPct val="0"/>
        </a:spcAft>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rtl="0" fontAlgn="base">
        <a:lnSpc>
          <a:spcPct val="120000"/>
        </a:lnSpc>
        <a:spcBef>
          <a:spcPts val="500"/>
        </a:spcBef>
        <a:spcAft>
          <a:spcPct val="0"/>
        </a:spcAft>
        <a:buSzPct val="125000"/>
        <a:buFont typeface="Arial" panose="020B0604020202020204" pitchFamily="34" charset="0"/>
        <a:buChar char="•"/>
        <a:defRPr kern="1200">
          <a:solidFill>
            <a:schemeClr val="tx1"/>
          </a:solidFill>
          <a:latin typeface="+mn-lt"/>
          <a:ea typeface="+mn-ea"/>
          <a:cs typeface="+mn-cs"/>
        </a:defRPr>
      </a:lvl3pPr>
      <a:lvl4pPr marL="1600200" indent="-228600" algn="l" rtl="0" fontAlgn="base">
        <a:lnSpc>
          <a:spcPct val="120000"/>
        </a:lnSpc>
        <a:spcBef>
          <a:spcPts val="500"/>
        </a:spcBef>
        <a:spcAft>
          <a:spcPct val="0"/>
        </a:spcAft>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rtl="0" fontAlgn="base">
        <a:lnSpc>
          <a:spcPct val="120000"/>
        </a:lnSpc>
        <a:spcBef>
          <a:spcPts val="500"/>
        </a:spcBef>
        <a:spcAft>
          <a:spcPct val="0"/>
        </a:spcAft>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duotone>
              <a:prstClr val="black"/>
              <a:srgbClr val="D9C3A5">
                <a:tint val="50000"/>
                <a:satMod val="180000"/>
              </a:srgbClr>
            </a:duotone>
          </a:blip>
          <a:srcRect/>
          <a:stretch>
            <a:fillRect/>
          </a:stretch>
        </a:blipFill>
        <a:effectLst/>
      </p:bgPr>
    </p:bg>
    <p:spTree>
      <p:nvGrpSpPr>
        <p:cNvPr id="1" name=""/>
        <p:cNvGrpSpPr/>
        <p:nvPr/>
      </p:nvGrpSpPr>
      <p:grpSpPr/>
      <p:sp>
        <p:nvSpPr>
          <p:cNvPr id="5122" name="灯片编号占位符 5"/>
          <p:cNvSpPr txBox="1">
            <a:spLocks noGrp="1"/>
          </p:cNvSpPr>
          <p:nvPr>
            <p:ph type="sldNum" sz="quarter" idx="12"/>
          </p:nvPr>
        </p:nvSpPr>
        <p:spPr>
          <a:noFill/>
          <a:ln>
            <a:noFill/>
          </a:ln>
        </p:spPr>
        <p:txBody>
          <a:bodyPr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Tw Cen MT"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5pPr>
          </a:lstStyle>
          <a:p>
            <a:pPr lvl="0" algn="r" eaLnBrk="1" hangingPunct="1"/>
            <a:fld id="{9A0DB2DC-4C9A-4742-B13C-FB6460FD3503}" type="slidenum">
              <a:rPr lang="en-US" altLang="zh-CN" sz="2400" dirty="0">
                <a:ea typeface="黑体" panose="02010609060101010101" pitchFamily="49" charset="-122"/>
              </a:rPr>
            </a:fld>
            <a:endParaRPr lang="en-US" altLang="zh-CN" sz="2400" dirty="0">
              <a:ea typeface="黑体" panose="02010609060101010101" pitchFamily="49" charset="-122"/>
            </a:endParaRPr>
          </a:p>
        </p:txBody>
      </p:sp>
      <p:sp>
        <p:nvSpPr>
          <p:cNvPr id="2" name="矩形 1"/>
          <p:cNvSpPr/>
          <p:nvPr/>
        </p:nvSpPr>
        <p:spPr>
          <a:xfrm>
            <a:off x="1223803" y="692696"/>
            <a:ext cx="6420347" cy="2585323"/>
          </a:xfrm>
          <a:prstGeom prst="rect">
            <a:avLst/>
          </a:prstGeom>
          <a:noFill/>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5400" b="1" i="0" u="none" strike="noStrike" kern="1200" cap="none" spc="0" normalizeH="0" baseline="0" noProof="0" dirty="0">
                <a:ln w="0">
                  <a:solidFill>
                    <a:schemeClr val="accent6">
                      <a:lumMod val="20000"/>
                      <a:lumOff val="80000"/>
                    </a:schemeClr>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uLnTx/>
                <a:uFillTx/>
                <a:latin typeface="方正粗圆简体" pitchFamily="65" charset="-122"/>
                <a:ea typeface="方正粗圆简体" pitchFamily="65" charset="-122"/>
                <a:cs typeface="+mn-cs"/>
              </a:rPr>
              <a:t>人工智能</a:t>
            </a:r>
            <a:br>
              <a:rPr kumimoji="0" lang="zh-CN" altLang="en-US" sz="5400" b="1" i="0" u="none" strike="noStrike" kern="1200" cap="none" spc="0" normalizeH="0" baseline="0" noProof="0" dirty="0">
                <a:ln w="0">
                  <a:solidFill>
                    <a:schemeClr val="accent6">
                      <a:lumMod val="20000"/>
                      <a:lumOff val="80000"/>
                    </a:schemeClr>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uLnTx/>
                <a:uFillTx/>
                <a:latin typeface="方正粗圆简体" pitchFamily="65" charset="-122"/>
                <a:ea typeface="方正粗圆简体" pitchFamily="65" charset="-122"/>
                <a:cs typeface="+mn-cs"/>
              </a:rPr>
            </a:br>
            <a:r>
              <a:rPr kumimoji="0" lang="en-US" altLang="zh-CN" sz="5400" b="1" i="0" u="none" strike="noStrike" kern="1200" cap="none" spc="0" normalizeH="0" baseline="0" noProof="0" dirty="0">
                <a:ln w="0">
                  <a:solidFill>
                    <a:schemeClr val="accent6">
                      <a:lumMod val="20000"/>
                      <a:lumOff val="80000"/>
                    </a:schemeClr>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uLnTx/>
                <a:uFillTx/>
                <a:latin typeface="方正粗圆简体" pitchFamily="65" charset="-122"/>
                <a:ea typeface="方正粗圆简体" pitchFamily="65" charset="-122"/>
                <a:cs typeface="+mn-cs"/>
              </a:rPr>
              <a:t>Artificial </a:t>
            </a:r>
            <a:r>
              <a:rPr kumimoji="0" lang="en-US" altLang="zh-CN" sz="5400" b="1" i="0" u="none" strike="noStrike" kern="1200" cap="none" spc="0" normalizeH="0" baseline="0" noProof="0" dirty="0" smtClean="0">
                <a:ln w="0">
                  <a:solidFill>
                    <a:schemeClr val="accent6">
                      <a:lumMod val="20000"/>
                      <a:lumOff val="80000"/>
                    </a:schemeClr>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uLnTx/>
                <a:uFillTx/>
                <a:latin typeface="方正粗圆简体" pitchFamily="65" charset="-122"/>
                <a:ea typeface="方正粗圆简体" pitchFamily="65" charset="-122"/>
                <a:cs typeface="+mn-cs"/>
              </a:rPr>
              <a:t>Intelligence</a:t>
            </a:r>
            <a:r>
              <a:rPr kumimoji="0" lang="zh-CN" altLang="en-US" sz="5400" b="1" i="0" u="none" strike="noStrike" kern="1200" cap="none" spc="0" normalizeH="0" baseline="0" noProof="0" dirty="0">
                <a:ln w="0">
                  <a:solidFill>
                    <a:schemeClr val="accent6">
                      <a:lumMod val="20000"/>
                      <a:lumOff val="80000"/>
                    </a:schemeClr>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uLnTx/>
                <a:uFillTx/>
                <a:latin typeface="方正粗圆简体" pitchFamily="65" charset="-122"/>
                <a:ea typeface="方正粗圆简体" pitchFamily="65" charset="-122"/>
                <a:cs typeface="+mn-cs"/>
              </a:rPr>
              <a:t> </a:t>
            </a:r>
            <a:endParaRPr kumimoji="0" lang="en-US" altLang="zh-CN" sz="5400" b="1" i="0" u="none" strike="noStrike" kern="1200" cap="none" spc="0" normalizeH="0" baseline="0" noProof="0" dirty="0" smtClean="0">
              <a:ln w="0">
                <a:solidFill>
                  <a:schemeClr val="accent6">
                    <a:lumMod val="20000"/>
                    <a:lumOff val="80000"/>
                  </a:schemeClr>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uLnTx/>
              <a:uFillTx/>
              <a:latin typeface="方正粗圆简体" pitchFamily="65" charset="-122"/>
              <a:ea typeface="方正粗圆简体" pitchFamily="65" charset="-122"/>
              <a:cs typeface="+mn-cs"/>
            </a:endParaRPr>
          </a:p>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5400" b="1" i="0" u="none" strike="noStrike" kern="1200" cap="none" spc="0" normalizeH="0" baseline="0" noProof="0" dirty="0" smtClean="0">
                <a:ln w="0">
                  <a:solidFill>
                    <a:schemeClr val="accent6">
                      <a:lumMod val="20000"/>
                      <a:lumOff val="80000"/>
                    </a:schemeClr>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uLnTx/>
                <a:uFillTx/>
                <a:latin typeface="方正粗圆简体" pitchFamily="65" charset="-122"/>
                <a:ea typeface="方正粗圆简体" pitchFamily="65" charset="-122"/>
                <a:cs typeface="+mn-cs"/>
              </a:rPr>
              <a:t>简称</a:t>
            </a:r>
            <a:r>
              <a:rPr kumimoji="0" lang="en-US" altLang="zh-CN" sz="5400" b="1" i="0" u="none" strike="noStrike" kern="1200" cap="none" spc="0" normalizeH="0" baseline="0" noProof="0" dirty="0">
                <a:ln w="0">
                  <a:solidFill>
                    <a:schemeClr val="accent6">
                      <a:lumMod val="20000"/>
                      <a:lumOff val="80000"/>
                    </a:schemeClr>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uLnTx/>
                <a:uFillTx/>
                <a:latin typeface="方正粗圆简体" pitchFamily="65" charset="-122"/>
                <a:ea typeface="方正粗圆简体" pitchFamily="65" charset="-122"/>
                <a:cs typeface="+mn-cs"/>
              </a:rPr>
              <a:t>AI</a:t>
            </a:r>
            <a:endParaRPr kumimoji="0" lang="zh-CN" altLang="en-US" sz="5400" b="1" i="0" u="none" strike="noStrike" kern="1200" cap="none" spc="0" normalizeH="0" baseline="0" noProof="0" dirty="0">
              <a:ln w="0">
                <a:solidFill>
                  <a:schemeClr val="accent6">
                    <a:lumMod val="20000"/>
                    <a:lumOff val="80000"/>
                  </a:schemeClr>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uLnTx/>
              <a:uFillTx/>
              <a:latin typeface="方正粗圆简体" pitchFamily="65" charset="-122"/>
              <a:ea typeface="方正粗圆简体" pitchFamily="65" charset="-122"/>
              <a:cs typeface="+mn-cs"/>
            </a:endParaRPr>
          </a:p>
        </p:txBody>
      </p:sp>
      <p:sp>
        <p:nvSpPr>
          <p:cNvPr id="5124" name="文本框 2"/>
          <p:cNvSpPr txBox="1"/>
          <p:nvPr/>
        </p:nvSpPr>
        <p:spPr>
          <a:xfrm>
            <a:off x="5391150" y="3824288"/>
            <a:ext cx="3251200" cy="1077912"/>
          </a:xfrm>
          <a:prstGeom prst="rect">
            <a:avLst/>
          </a:prstGeom>
          <a:noFill/>
          <a:ln w="9525" cap="flat" cmpd="sng">
            <a:solidFill>
              <a:srgbClr val="000000"/>
            </a:solidFill>
            <a:prstDash val="solid"/>
            <a:miter/>
            <a:headEnd type="none" w="med" len="med"/>
            <a:tailEnd type="none" w="med" len="med"/>
          </a:ln>
        </p:spPr>
        <p:txBody>
          <a:bodyPr>
            <a:spAutoFit/>
          </a:bodyPr>
          <a:p>
            <a:pPr eaLnBrk="1" hangingPunct="1"/>
            <a:r>
              <a:rPr lang="zh-CN" altLang="en-US" sz="3200" dirty="0">
                <a:solidFill>
                  <a:srgbClr val="FFFF00"/>
                </a:solidFill>
                <a:latin typeface="方正粗圆简体" pitchFamily="65" charset="-122"/>
                <a:ea typeface="方正粗圆简体" pitchFamily="65" charset="-122"/>
              </a:rPr>
              <a:t>班级：</a:t>
            </a:r>
            <a:r>
              <a:rPr lang="en-US" altLang="zh-CN" sz="3200" dirty="0">
                <a:solidFill>
                  <a:srgbClr val="FFFF00"/>
                </a:solidFill>
                <a:latin typeface="方正粗圆简体" pitchFamily="65" charset="-122"/>
                <a:ea typeface="方正粗圆简体" pitchFamily="65" charset="-122"/>
              </a:rPr>
              <a:t>18</a:t>
            </a:r>
            <a:r>
              <a:rPr lang="zh-CN" altLang="en-US" sz="3200" dirty="0">
                <a:solidFill>
                  <a:srgbClr val="FFFF00"/>
                </a:solidFill>
                <a:latin typeface="方正粗圆简体" pitchFamily="65" charset="-122"/>
                <a:ea typeface="方正粗圆简体" pitchFamily="65" charset="-122"/>
              </a:rPr>
              <a:t>计算机</a:t>
            </a:r>
            <a:endParaRPr lang="en-US" altLang="zh-CN" sz="3200" dirty="0">
              <a:solidFill>
                <a:srgbClr val="FFFF00"/>
              </a:solidFill>
              <a:latin typeface="方正粗圆简体" pitchFamily="65" charset="-122"/>
              <a:ea typeface="方正粗圆简体" pitchFamily="65" charset="-122"/>
            </a:endParaRPr>
          </a:p>
          <a:p>
            <a:pPr eaLnBrk="1" hangingPunct="1"/>
            <a:r>
              <a:rPr lang="zh-CN" altLang="en-US" sz="3200" dirty="0">
                <a:solidFill>
                  <a:srgbClr val="FFFF00"/>
                </a:solidFill>
                <a:latin typeface="方正粗圆简体" pitchFamily="65" charset="-122"/>
                <a:ea typeface="方正粗圆简体" pitchFamily="65" charset="-122"/>
              </a:rPr>
              <a:t>姓名：庄杰华</a:t>
            </a:r>
            <a:endParaRPr lang="zh-CN" altLang="en-US" sz="3200" dirty="0">
              <a:solidFill>
                <a:srgbClr val="FFFF00"/>
              </a:solidFill>
              <a:latin typeface="方正粗圆简体" pitchFamily="65" charset="-122"/>
              <a:ea typeface="方正粗圆简体" pitchFamily="65" charset="-122"/>
            </a:endParaRPr>
          </a:p>
        </p:txBody>
      </p:sp>
      <p:pic>
        <p:nvPicPr>
          <p:cNvPr id="5125" name="内容占位符 2067"/>
          <p:cNvPicPr>
            <a:picLocks noGrp="1" noChangeAspect="1"/>
          </p:cNvPicPr>
          <p:nvPr>
            <p:ph idx="1"/>
          </p:nvPr>
        </p:nvPicPr>
        <p:blipFill>
          <a:blip r:embed="rId2"/>
          <a:stretch>
            <a:fillRect/>
          </a:stretch>
        </p:blipFill>
        <p:spPr>
          <a:xfrm>
            <a:off x="503238" y="3275013"/>
            <a:ext cx="4673600" cy="3103562"/>
          </a:xfrm>
          <a:ln/>
        </p:spPr>
      </p:pic>
    </p:spTree>
  </p:cSld>
  <p:clrMapOvr>
    <a:masterClrMapping/>
  </p:clrMapOvr>
  <p:transition spd="slow">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1" name="Rectangle 2"/>
          <p:cNvSpPr>
            <a:spLocks noGrp="1" noChangeArrowheads="1"/>
          </p:cNvSpPr>
          <p:nvPr>
            <p:ph type="title"/>
          </p:nvPr>
        </p:nvSpPr>
        <p:spPr>
          <a:xfrm>
            <a:off x="287338" y="296863"/>
            <a:ext cx="8540750" cy="863600"/>
          </a:xfrm>
        </p:spPr>
        <p:txBody>
          <a:bodyPr vert="horz" lIns="91440" tIns="45720" rIns="91440" bIns="45720" rtlCol="0" anchor="ctr">
            <a:normAutofit fontScale="90000"/>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形成期（</a:t>
            </a:r>
            <a:r>
              <a:rPr kumimoji="0" lang="en-US" altLang="zh-CN"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1956--1970</a:t>
            </a:r>
            <a:r>
              <a:rPr kumimoji="0" lang="zh-CN" altLang="en-US"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年）</a:t>
            </a:r>
            <a:br>
              <a:rPr kumimoji="0" lang="zh-CN" altLang="en-US"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br>
            <a:r>
              <a:rPr kumimoji="0" lang="zh-CN" altLang="en-US" sz="2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早期研究</a:t>
            </a:r>
            <a:endParaRPr kumimoji="0" lang="zh-CN" altLang="en-US" sz="2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endParaRPr>
          </a:p>
        </p:txBody>
      </p:sp>
      <p:sp>
        <p:nvSpPr>
          <p:cNvPr id="14339" name="灯片编号占位符 5"/>
          <p:cNvSpPr txBox="1">
            <a:spLocks noGrp="1"/>
          </p:cNvSpPr>
          <p:nvPr>
            <p:ph type="sldNum" sz="quarter" idx="12"/>
          </p:nvPr>
        </p:nvSpPr>
        <p:spPr>
          <a:noFill/>
          <a:ln>
            <a:noFill/>
          </a:ln>
        </p:spPr>
        <p:txBody>
          <a:bodyPr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Tw Cen MT"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5pPr>
          </a:lstStyle>
          <a:p>
            <a:pPr lvl="0" algn="r" eaLnBrk="1" hangingPunct="1"/>
            <a:fld id="{9A0DB2DC-4C9A-4742-B13C-FB6460FD3503}" type="slidenum">
              <a:rPr lang="en-US" altLang="zh-CN" sz="1000" dirty="0">
                <a:latin typeface="Arial" panose="020B0604020202020204" pitchFamily="34" charset="0"/>
                <a:ea typeface="黑体" panose="02010609060101010101" pitchFamily="49" charset="-122"/>
              </a:rPr>
            </a:fld>
            <a:endParaRPr lang="en-US" altLang="zh-CN" sz="1000" dirty="0">
              <a:latin typeface="Arial" panose="020B0604020202020204" pitchFamily="34" charset="0"/>
              <a:ea typeface="黑体" panose="02010609060101010101" pitchFamily="49" charset="-122"/>
            </a:endParaRPr>
          </a:p>
        </p:txBody>
      </p:sp>
      <p:sp>
        <p:nvSpPr>
          <p:cNvPr id="17412" name="Text Box 4"/>
          <p:cNvSpPr txBox="1">
            <a:spLocks noChangeArrowheads="1"/>
          </p:cNvSpPr>
          <p:nvPr/>
        </p:nvSpPr>
        <p:spPr bwMode="auto">
          <a:xfrm>
            <a:off x="179388" y="1449388"/>
            <a:ext cx="8785225"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0" fontAlgn="auto" latinLnBrk="0" hangingPunct="0">
              <a:lnSpc>
                <a:spcPct val="110000"/>
              </a:lnSpc>
              <a:spcBef>
                <a:spcPct val="5000"/>
              </a:spcBef>
              <a:spcAft>
                <a:spcPts val="0"/>
              </a:spcAft>
              <a:buClrTx/>
              <a:buSzTx/>
              <a:buFontTx/>
              <a:buNone/>
              <a:defRPr/>
            </a:pPr>
            <a:r>
              <a:rPr kumimoji="0" lang="en-US" altLang="zh-CN" sz="2000" b="1" i="0" u="none" strike="noStrike" kern="1200" cap="none" spc="0" normalizeH="0" baseline="0" noProof="0" dirty="0">
                <a:ln>
                  <a:noFill/>
                </a:ln>
                <a:solidFill>
                  <a:schemeClr val="tx2">
                    <a:lumMod val="60000"/>
                    <a:lumOff val="40000"/>
                  </a:schemeClr>
                </a:solidFill>
                <a:effectLst/>
                <a:uLnTx/>
                <a:uFillTx/>
                <a:latin typeface="Arial" panose="020B0604020202020204" pitchFamily="34" charset="0"/>
                <a:ea typeface="宋体" panose="02010600030101010101" pitchFamily="2" charset="-122"/>
                <a:cs typeface="+mn-cs"/>
              </a:rPr>
              <a:t>    </a:t>
            </a:r>
            <a:r>
              <a:rPr kumimoji="0" lang="zh-CN" altLang="en-US" sz="2000" b="1" i="0" u="none" strike="noStrike" kern="1200" cap="none" spc="0" normalizeH="0" baseline="0" noProof="0" dirty="0">
                <a:ln>
                  <a:noFill/>
                </a:ln>
                <a:solidFill>
                  <a:schemeClr val="tx2">
                    <a:lumMod val="60000"/>
                    <a:lumOff val="40000"/>
                  </a:schemeClr>
                </a:solidFill>
                <a:effectLst/>
                <a:uLnTx/>
                <a:uFillTx/>
                <a:latin typeface="Arial" panose="020B0604020202020204" pitchFamily="34" charset="0"/>
                <a:ea typeface="宋体" panose="02010600030101010101" pitchFamily="2" charset="-122"/>
                <a:cs typeface="+mn-cs"/>
              </a:rPr>
              <a:t>心理学小组：</a:t>
            </a:r>
            <a:r>
              <a:rPr kumimoji="0" lang="en-US" altLang="zh-CN"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1957</a:t>
            </a:r>
            <a:r>
              <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年，纽厄尔、肖</a:t>
            </a:r>
            <a:r>
              <a:rPr kumimoji="0" lang="en-US" altLang="zh-CN"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a:t>
            </a:r>
            <a:r>
              <a:rPr kumimoji="0" lang="en-US" altLang="zh-CN" sz="2000" b="1" i="0" u="none" strike="noStrike" kern="1200" cap="none" spc="0" normalizeH="0" baseline="0" noProof="0" dirty="0" err="1">
                <a:ln>
                  <a:noFill/>
                </a:ln>
                <a:solidFill>
                  <a:srgbClr val="002060"/>
                </a:solidFill>
                <a:effectLst/>
                <a:uLnTx/>
                <a:uFillTx/>
                <a:latin typeface="Arial" panose="020B0604020202020204" pitchFamily="34" charset="0"/>
                <a:ea typeface="宋体" panose="02010600030101010101" pitchFamily="2" charset="-122"/>
                <a:cs typeface="+mn-cs"/>
              </a:rPr>
              <a:t>J.Shaw</a:t>
            </a:r>
            <a:r>
              <a:rPr kumimoji="0" lang="en-US" altLang="zh-CN"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a:t>
            </a:r>
            <a:r>
              <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和西蒙等人的心理学小组研制了称为逻辑理论机</a:t>
            </a:r>
            <a:r>
              <a:rPr kumimoji="0" lang="en-US" altLang="zh-CN"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a:t>
            </a:r>
            <a:r>
              <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简称</a:t>
            </a:r>
            <a:r>
              <a:rPr kumimoji="0" lang="en-US" altLang="zh-CN"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LT)</a:t>
            </a:r>
            <a:r>
              <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的数学定理证明程序。</a:t>
            </a:r>
            <a:endPar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endParaRPr>
          </a:p>
          <a:p>
            <a:pPr marL="0" marR="0" lvl="0" indent="0" algn="l" defTabSz="457200" rtl="0" eaLnBrk="0" fontAlgn="auto" latinLnBrk="0" hangingPunct="0">
              <a:lnSpc>
                <a:spcPct val="110000"/>
              </a:lnSpc>
              <a:spcBef>
                <a:spcPct val="5000"/>
              </a:spcBef>
              <a:spcAft>
                <a:spcPts val="0"/>
              </a:spcAft>
              <a:buClrTx/>
              <a:buSzTx/>
              <a:buFontTx/>
              <a:buNone/>
              <a:defRPr/>
            </a:pPr>
            <a:r>
              <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    </a:t>
            </a:r>
            <a:r>
              <a:rPr kumimoji="0" lang="en-US" altLang="zh-CN"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1960</a:t>
            </a:r>
            <a:r>
              <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年研制了通用问题求解程序。该程序当时可解决</a:t>
            </a:r>
            <a:r>
              <a:rPr kumimoji="0" lang="en-US" altLang="zh-CN"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11</a:t>
            </a:r>
            <a:r>
              <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种类型的问题，如不定积分、三角函数、代数方程、猴子摘香蕉、河内梵塔、人</a:t>
            </a:r>
            <a:r>
              <a:rPr kumimoji="0" lang="en-US" altLang="zh-CN"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a:t>
            </a:r>
            <a:r>
              <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羊过河等。</a:t>
            </a:r>
            <a:r>
              <a:rPr kumimoji="0" lang="zh-CN" altLang="en-US" sz="2000" b="0"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 </a:t>
            </a:r>
            <a:endParaRPr kumimoji="0" lang="zh-CN" altLang="en-US" sz="2000" b="0"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endParaRPr>
          </a:p>
          <a:p>
            <a:pPr marL="0" marR="0" lvl="0" indent="0" algn="l" defTabSz="457200" rtl="0" eaLnBrk="0" fontAlgn="auto" latinLnBrk="0" hangingPunct="0">
              <a:lnSpc>
                <a:spcPct val="110000"/>
              </a:lnSpc>
              <a:spcBef>
                <a:spcPct val="5000"/>
              </a:spcBef>
              <a:spcAft>
                <a:spcPts val="0"/>
              </a:spcAft>
              <a:buClrTx/>
              <a:buSzTx/>
              <a:buFontTx/>
              <a:buNone/>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Arial" panose="020B0604020202020204" pitchFamily="34" charset="0"/>
                <a:ea typeface="宋体" panose="02010600030101010101" pitchFamily="2" charset="-122"/>
                <a:cs typeface="+mn-cs"/>
              </a:rPr>
              <a:t>    </a:t>
            </a:r>
            <a:r>
              <a:rPr kumimoji="0" lang="en-US" altLang="zh-CN" sz="2000" b="1" i="0" u="none" strike="noStrike" kern="1200" cap="none" spc="0" normalizeH="0" baseline="0" noProof="0" dirty="0">
                <a:ln>
                  <a:noFill/>
                </a:ln>
                <a:solidFill>
                  <a:schemeClr val="tx2">
                    <a:lumMod val="60000"/>
                    <a:lumOff val="40000"/>
                  </a:schemeClr>
                </a:solidFill>
                <a:effectLst/>
                <a:uLnTx/>
                <a:uFillTx/>
                <a:latin typeface="Arial" panose="020B0604020202020204" pitchFamily="34" charset="0"/>
                <a:ea typeface="宋体" panose="02010600030101010101" pitchFamily="2" charset="-122"/>
                <a:cs typeface="+mn-cs"/>
              </a:rPr>
              <a:t>IBM</a:t>
            </a:r>
            <a:r>
              <a:rPr kumimoji="0" lang="zh-CN" altLang="en-US" sz="2000" b="1" i="0" u="none" strike="noStrike" kern="1200" cap="none" spc="0" normalizeH="0" baseline="0" noProof="0" dirty="0">
                <a:ln>
                  <a:noFill/>
                </a:ln>
                <a:solidFill>
                  <a:schemeClr val="tx2">
                    <a:lumMod val="60000"/>
                    <a:lumOff val="40000"/>
                  </a:schemeClr>
                </a:solidFill>
                <a:effectLst/>
                <a:uLnTx/>
                <a:uFillTx/>
                <a:latin typeface="Arial" panose="020B0604020202020204" pitchFamily="34" charset="0"/>
                <a:ea typeface="宋体" panose="02010600030101010101" pitchFamily="2" charset="-122"/>
                <a:cs typeface="+mn-cs"/>
              </a:rPr>
              <a:t>工程小组：</a:t>
            </a:r>
            <a:r>
              <a:rPr kumimoji="0" lang="en-US" altLang="zh-CN"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1956</a:t>
            </a:r>
            <a:r>
              <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年，塞缪尔在</a:t>
            </a:r>
            <a:r>
              <a:rPr kumimoji="0" lang="en-US" altLang="zh-CN"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IBM704</a:t>
            </a:r>
            <a:r>
              <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计算机上研制成功了具有自学习、自组织和自适应能力的西洋跳棋程序。这个程序可以从棋谱中学习，也可以在下棋过程中积累经验、提高棋艺。通过不断学习，该程序</a:t>
            </a:r>
            <a:r>
              <a:rPr kumimoji="0" lang="en-US" altLang="zh-CN"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1959</a:t>
            </a:r>
            <a:r>
              <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年击败了塞缪尔本人，</a:t>
            </a:r>
            <a:r>
              <a:rPr kumimoji="0" lang="en-US" altLang="zh-CN"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1962</a:t>
            </a:r>
            <a:r>
              <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年又击败了一个州的冠军。</a:t>
            </a:r>
            <a:endPar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endParaRPr>
          </a:p>
          <a:p>
            <a:pPr marL="0" marR="0" lvl="0" indent="0" algn="l" defTabSz="457200" rtl="0" eaLnBrk="0" fontAlgn="auto" latinLnBrk="0" hangingPunct="0">
              <a:lnSpc>
                <a:spcPct val="110000"/>
              </a:lnSpc>
              <a:spcBef>
                <a:spcPct val="5000"/>
              </a:spcBef>
              <a:spcAft>
                <a:spcPts val="0"/>
              </a:spcAft>
              <a:buClrTx/>
              <a:buSzTx/>
              <a:buFontTx/>
              <a:buNone/>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Arial" panose="020B0604020202020204" pitchFamily="34" charset="0"/>
                <a:ea typeface="宋体" panose="02010600030101010101" pitchFamily="2" charset="-122"/>
                <a:cs typeface="+mn-cs"/>
              </a:rPr>
              <a:t>    </a:t>
            </a:r>
            <a:r>
              <a:rPr kumimoji="0" lang="en-US" altLang="zh-CN" sz="2000" b="1" i="0" u="none" strike="noStrike" kern="1200" cap="none" spc="0" normalizeH="0" baseline="0" noProof="0" dirty="0">
                <a:ln>
                  <a:noFill/>
                </a:ln>
                <a:solidFill>
                  <a:schemeClr val="tx2">
                    <a:lumMod val="60000"/>
                    <a:lumOff val="40000"/>
                  </a:schemeClr>
                </a:solidFill>
                <a:effectLst/>
                <a:uLnTx/>
                <a:uFillTx/>
                <a:latin typeface="Arial" panose="020B0604020202020204" pitchFamily="34" charset="0"/>
                <a:ea typeface="宋体" panose="02010600030101010101" pitchFamily="2" charset="-122"/>
                <a:cs typeface="+mn-cs"/>
              </a:rPr>
              <a:t>MIT</a:t>
            </a:r>
            <a:r>
              <a:rPr kumimoji="0" lang="zh-CN" altLang="en-US" sz="2000" b="1" i="0" u="none" strike="noStrike" kern="1200" cap="none" spc="0" normalizeH="0" baseline="0" noProof="0" dirty="0">
                <a:ln>
                  <a:noFill/>
                </a:ln>
                <a:solidFill>
                  <a:schemeClr val="tx2">
                    <a:lumMod val="60000"/>
                    <a:lumOff val="40000"/>
                  </a:schemeClr>
                </a:solidFill>
                <a:effectLst/>
                <a:uLnTx/>
                <a:uFillTx/>
                <a:latin typeface="Arial" panose="020B0604020202020204" pitchFamily="34" charset="0"/>
                <a:ea typeface="宋体" panose="02010600030101010101" pitchFamily="2" charset="-122"/>
                <a:cs typeface="+mn-cs"/>
              </a:rPr>
              <a:t>小组：</a:t>
            </a:r>
            <a:r>
              <a:rPr kumimoji="0" lang="en-US" altLang="zh-CN"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1958</a:t>
            </a:r>
            <a:r>
              <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年，麦卡西建立了行动规划咨询系统。</a:t>
            </a:r>
            <a:endPar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endParaRPr>
          </a:p>
          <a:p>
            <a:pPr marL="0" marR="0" lvl="0" indent="0" algn="l" defTabSz="457200" rtl="0" eaLnBrk="0" fontAlgn="auto" latinLnBrk="0" hangingPunct="0">
              <a:lnSpc>
                <a:spcPct val="110000"/>
              </a:lnSpc>
              <a:spcBef>
                <a:spcPct val="5000"/>
              </a:spcBef>
              <a:spcAft>
                <a:spcPts val="0"/>
              </a:spcAft>
              <a:buClrTx/>
              <a:buSzTx/>
              <a:buFontTx/>
              <a:buNone/>
              <a:defRPr/>
            </a:pPr>
            <a:r>
              <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    </a:t>
            </a:r>
            <a:r>
              <a:rPr kumimoji="0" lang="en-US" altLang="zh-CN"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1960</a:t>
            </a:r>
            <a:r>
              <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年，麦卡</a:t>
            </a:r>
            <a:r>
              <a:rPr kumimoji="0" lang="zh-CN" altLang="en-US" sz="2000" b="1"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锡</a:t>
            </a:r>
            <a:r>
              <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又研制了人工智能语言</a:t>
            </a:r>
            <a:r>
              <a:rPr kumimoji="0" lang="en-US" altLang="zh-CN"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LISP</a:t>
            </a:r>
            <a:r>
              <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a:t>
            </a:r>
            <a:endPar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endParaRPr>
          </a:p>
          <a:p>
            <a:pPr marL="0" marR="0" lvl="0" indent="0" algn="l" defTabSz="457200" rtl="0" eaLnBrk="0" fontAlgn="auto" latinLnBrk="0" hangingPunct="0">
              <a:lnSpc>
                <a:spcPct val="110000"/>
              </a:lnSpc>
              <a:spcBef>
                <a:spcPct val="5000"/>
              </a:spcBef>
              <a:spcAft>
                <a:spcPts val="0"/>
              </a:spcAft>
              <a:buClrTx/>
              <a:buSzTx/>
              <a:buFontTx/>
              <a:buNone/>
              <a:defRPr/>
            </a:pPr>
            <a:r>
              <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    </a:t>
            </a:r>
            <a:r>
              <a:rPr kumimoji="0" lang="en-US" altLang="zh-CN"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1961</a:t>
            </a:r>
            <a:r>
              <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年，明斯基发表了“走向人工智能的步骤”的论文，推动了人工智能的发展。</a:t>
            </a:r>
            <a:endPar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endParaRPr>
          </a:p>
          <a:p>
            <a:pPr marL="0" marR="0" lvl="0" indent="0" algn="l" defTabSz="457200" rtl="0" eaLnBrk="0" fontAlgn="auto" latinLnBrk="0" hangingPunct="0">
              <a:lnSpc>
                <a:spcPct val="110000"/>
              </a:lnSpc>
              <a:spcBef>
                <a:spcPct val="5000"/>
              </a:spcBef>
              <a:spcAft>
                <a:spcPts val="0"/>
              </a:spcAft>
              <a:buClrTx/>
              <a:buSzTx/>
              <a:buFontTx/>
              <a:buNone/>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Arial" panose="020B0604020202020204" pitchFamily="34" charset="0"/>
                <a:ea typeface="宋体" panose="02010600030101010101" pitchFamily="2" charset="-122"/>
                <a:cs typeface="+mn-cs"/>
              </a:rPr>
              <a:t>    其他方面：</a:t>
            </a:r>
            <a:r>
              <a:rPr kumimoji="0" lang="en-US" altLang="zh-CN"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1965</a:t>
            </a:r>
            <a:r>
              <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年，鲁宾逊</a:t>
            </a:r>
            <a:r>
              <a:rPr kumimoji="0" lang="en-US" altLang="zh-CN"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a:t>
            </a:r>
            <a:r>
              <a:rPr kumimoji="0" lang="en-US" altLang="zh-CN" sz="2000" b="1" i="0" u="none" strike="noStrike" kern="1200" cap="none" spc="0" normalizeH="0" baseline="0" noProof="0" dirty="0" err="1">
                <a:ln>
                  <a:noFill/>
                </a:ln>
                <a:solidFill>
                  <a:srgbClr val="002060"/>
                </a:solidFill>
                <a:effectLst/>
                <a:uLnTx/>
                <a:uFillTx/>
                <a:latin typeface="Arial" panose="020B0604020202020204" pitchFamily="34" charset="0"/>
                <a:ea typeface="宋体" panose="02010600030101010101" pitchFamily="2" charset="-122"/>
                <a:cs typeface="+mn-cs"/>
              </a:rPr>
              <a:t>J.A.Robinson</a:t>
            </a:r>
            <a:r>
              <a:rPr kumimoji="0" lang="en-US" altLang="zh-CN"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a:t>
            </a:r>
            <a:r>
              <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提出了归结（消解）原理。</a:t>
            </a:r>
            <a:r>
              <a:rPr kumimoji="0" lang="zh-CN" altLang="en-US" sz="2000" b="0"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 </a:t>
            </a:r>
            <a:endParaRPr kumimoji="0" lang="zh-CN" altLang="en-US" sz="2000" b="0"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endParaRPr>
          </a:p>
          <a:p>
            <a:pPr marL="0" marR="0" lvl="0" indent="0" algn="l" defTabSz="457200" rtl="0" eaLnBrk="0" fontAlgn="auto" latinLnBrk="0" hangingPunct="0">
              <a:lnSpc>
                <a:spcPct val="110000"/>
              </a:lnSpc>
              <a:spcBef>
                <a:spcPct val="5000"/>
              </a:spcBef>
              <a:spcAft>
                <a:spcPts val="0"/>
              </a:spcAft>
              <a:buClrTx/>
              <a:buSzTx/>
              <a:buFontTx/>
              <a:buNone/>
              <a:defRPr/>
            </a:pPr>
            <a:r>
              <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    </a:t>
            </a:r>
            <a:r>
              <a:rPr kumimoji="0" lang="en-US" altLang="zh-CN"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1965</a:t>
            </a:r>
            <a:r>
              <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年，费根鲍姆开始研究化学专家系统</a:t>
            </a:r>
            <a:r>
              <a:rPr kumimoji="0" lang="en-US" altLang="zh-CN"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DENDRAL</a:t>
            </a:r>
            <a:r>
              <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a:t>
            </a:r>
            <a:endParaRPr kumimoji="0" lang="zh-CN" altLang="en-US" sz="2000" b="0"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5" name="Rectangle 2"/>
          <p:cNvSpPr>
            <a:spLocks noGrp="1" noChangeArrowheads="1"/>
          </p:cNvSpPr>
          <p:nvPr>
            <p:ph type="title"/>
          </p:nvPr>
        </p:nvSpPr>
        <p:spPr>
          <a:xfrm>
            <a:off x="215900" y="188913"/>
            <a:ext cx="8748713" cy="1039813"/>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知识应用期（</a:t>
            </a:r>
            <a:r>
              <a:rPr kumimoji="0" lang="en-US" altLang="zh-CN"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1971—1980</a:t>
            </a:r>
            <a:r>
              <a:rPr kumimoji="0" lang="zh-CN" altLang="en-US"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a:t>
            </a:r>
            <a:br>
              <a:rPr kumimoji="0" lang="zh-CN" altLang="en-US"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br>
            <a:r>
              <a:rPr kumimoji="0" lang="zh-CN" altLang="en-US" sz="2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挫折和教训</a:t>
            </a:r>
            <a:endParaRPr kumimoji="0" lang="zh-CN" altLang="en-US" sz="2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endParaRPr>
          </a:p>
        </p:txBody>
      </p:sp>
      <p:sp>
        <p:nvSpPr>
          <p:cNvPr id="18436" name="Rectangle 3"/>
          <p:cNvSpPr>
            <a:spLocks noGrp="1" noChangeArrowheads="1"/>
          </p:cNvSpPr>
          <p:nvPr>
            <p:ph idx="1"/>
          </p:nvPr>
        </p:nvSpPr>
        <p:spPr>
          <a:xfrm>
            <a:off x="323850" y="1341438"/>
            <a:ext cx="8640763" cy="5256213"/>
          </a:xfrm>
        </p:spPr>
        <p:txBody>
          <a:bodyPr vert="horz" wrap="square" lIns="91440" tIns="45720" rIns="91440" bIns="45720" numCol="1" rtlCol="0" anchor="t" anchorCtr="0" compatLnSpc="1">
            <a:normAutofit lnSpcReduction="10000"/>
          </a:bodyPr>
          <a:lstStyle/>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失败的预言：</a:t>
            </a:r>
            <a:endPar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a:t>
            </a:r>
            <a:r>
              <a:rPr kumimoji="0" lang="en-US" altLang="zh-CN"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60</a:t>
            </a: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年代初，西蒙预言：</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10</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年内计算机将成为世界冠军、将证明一个未发现的数学定理、将能谱写出具有优秀作曲家水平的乐曲、大多数心理学理论将在计算机上形成。</a:t>
            </a:r>
            <a:r>
              <a:rPr kumimoji="0" lang="zh-CN" altLang="en-US" sz="2000" b="0"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a:t>
            </a:r>
            <a:endParaRPr kumimoji="0" lang="zh-CN" altLang="en-US" sz="2000" b="0"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挫折和教训</a:t>
            </a:r>
            <a:endPar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在博弈方面，</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塞缪尔的下棋程序在与世界冠军对弈时，</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5</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局败了</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4</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局。</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在定理证明方面，</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发现鲁宾逊归结法的能力有限。当用归结原理证明两个连续函数之和还是连续函数时，推了</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10</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万步也没证出结果。</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在问题求解方面，</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对于不良结构，会产生组合爆炸问题。</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在机器翻译方面，</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发现并不那么简单，甚至会闹出笑话。例如，把“心有余而力不足”的英语句子翻译成俄语，再 翻译回来时竟变成了“酒是好的，肉变质了”</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在神经生理学方面，</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研究发现人脑有</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10</a:t>
            </a:r>
            <a:r>
              <a:rPr kumimoji="0" lang="en-US" altLang="zh-CN" sz="2000" b="1" i="0" u="none" strike="noStrike" kern="1200" cap="none" spc="0" normalizeH="0" baseline="30000" noProof="0" dirty="0">
                <a:ln>
                  <a:noFill/>
                </a:ln>
                <a:solidFill>
                  <a:srgbClr val="002060"/>
                </a:solidFill>
                <a:effectLst/>
                <a:uLnTx/>
                <a:uFillTx/>
                <a:latin typeface="方正大黑简体" pitchFamily="2" charset="-122"/>
                <a:ea typeface="方正大黑简体" pitchFamily="2" charset="-122"/>
                <a:cs typeface="+mn-cs"/>
              </a:rPr>
              <a:t>11-12</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以上的神经元，在现有技术条件下用机器从结构上模拟人脑是根本不可能的。</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在其它方面，</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人工智能也遇到了不少问题。在英国，剑桥大学的詹姆教授指责“人工智能研究不是骗局，也是庸人自扰” 。从此，形势急转直下，在全世界范围内人工智能研究陷入困境、落入低谷。</a:t>
            </a:r>
            <a:r>
              <a:rPr kumimoji="0" lang="zh-CN" altLang="en-US" sz="2000" b="0"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a:t>
            </a:r>
            <a:endParaRPr kumimoji="0" lang="zh-CN" altLang="en-US" sz="2000" b="0"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p:txBody>
      </p:sp>
      <p:sp>
        <p:nvSpPr>
          <p:cNvPr id="15364" name="灯片编号占位符 5"/>
          <p:cNvSpPr txBox="1">
            <a:spLocks noGrp="1"/>
          </p:cNvSpPr>
          <p:nvPr>
            <p:ph type="sldNum" sz="quarter" idx="12"/>
          </p:nvPr>
        </p:nvSpPr>
        <p:spPr>
          <a:noFill/>
          <a:ln>
            <a:noFill/>
          </a:ln>
        </p:spPr>
        <p:txBody>
          <a:bodyPr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Tw Cen MT"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5pPr>
          </a:lstStyle>
          <a:p>
            <a:pPr lvl="0" algn="r" eaLnBrk="1" hangingPunct="1"/>
            <a:fld id="{9A0DB2DC-4C9A-4742-B13C-FB6460FD3503}" type="slidenum">
              <a:rPr lang="en-US" altLang="zh-CN" sz="1000" dirty="0">
                <a:latin typeface="Arial" panose="020B0604020202020204" pitchFamily="34" charset="0"/>
                <a:ea typeface="黑体" panose="02010609060101010101" pitchFamily="49" charset="-122"/>
              </a:rPr>
            </a:fld>
            <a:endParaRPr lang="en-US" altLang="zh-CN" sz="1000" dirty="0">
              <a:latin typeface="Arial" panose="020B0604020202020204" pitchFamily="34" charset="0"/>
              <a:ea typeface="黑体" panose="02010609060101010101" pitchFamily="49" charset="-122"/>
            </a:endParaRPr>
          </a:p>
        </p:txBody>
      </p:sp>
    </p:spTree>
  </p:cSld>
  <p:clrMapOvr>
    <a:masterClrMapping/>
  </p:clrMapOvr>
  <p:transition spd="slow">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9" name="Rectangle 2"/>
          <p:cNvSpPr>
            <a:spLocks noGrp="1" noChangeArrowheads="1"/>
          </p:cNvSpPr>
          <p:nvPr>
            <p:ph type="title"/>
          </p:nvPr>
        </p:nvSpPr>
        <p:spPr>
          <a:xfrm>
            <a:off x="457200" y="274638"/>
            <a:ext cx="8229600" cy="1039813"/>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知识应用期（</a:t>
            </a:r>
            <a:r>
              <a:rPr kumimoji="0" lang="en-US" altLang="zh-CN"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1971—1980</a:t>
            </a:r>
            <a:r>
              <a:rPr kumimoji="0" lang="zh-CN" altLang="en-US"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a:t>
            </a:r>
            <a:br>
              <a:rPr kumimoji="0" lang="zh-CN" altLang="en-US"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br>
            <a:r>
              <a:rPr kumimoji="0" lang="zh-CN" altLang="en-US" sz="2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以知识为中心的研究</a:t>
            </a:r>
            <a:endParaRPr kumimoji="0" lang="zh-CN" altLang="en-US" sz="2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endParaRPr>
          </a:p>
        </p:txBody>
      </p:sp>
      <p:sp>
        <p:nvSpPr>
          <p:cNvPr id="19460" name="Rectangle 3"/>
          <p:cNvSpPr>
            <a:spLocks noGrp="1" noChangeArrowheads="1"/>
          </p:cNvSpPr>
          <p:nvPr>
            <p:ph idx="1"/>
          </p:nvPr>
        </p:nvSpPr>
        <p:spPr>
          <a:xfrm>
            <a:off x="323850" y="1341438"/>
            <a:ext cx="8569325" cy="5256213"/>
          </a:xfrm>
        </p:spPr>
        <p:txBody>
          <a:bodyPr vert="horz" wrap="square" lIns="91440" tIns="45720" rIns="91440" bIns="45720" numCol="1" rtlCol="0" anchor="t" anchorCtr="0" compatLnSpc="1">
            <a:normAutofit fontScale="92500" lnSpcReduction="20000"/>
          </a:bodyPr>
          <a:lstStyle/>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以知识为中心的研究：</a:t>
            </a:r>
            <a:endPar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专家系统</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实现了人工智能从理论研究走向实际应用，从一般思维规律探讨走向专门知识运用的重大突破，是</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AI</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发展史上的一次重要转折。</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1972</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年，费根鲍姆开始研究</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MYCIN</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专家系统，并于</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1976</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年研制成功。从应用角度看，它能协助内科医生诊断细菌感染疾病，并提供最佳处方。从技术角度看，他解决了知识表示、不精确推理、搜索策略、人机联系、知识获取及专家系统基本结构等一系列重大技术问题。</a:t>
            </a:r>
            <a:r>
              <a:rPr kumimoji="0" lang="zh-CN" altLang="en-US" sz="2000" b="0"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a:t>
            </a:r>
            <a:endParaRPr kumimoji="0" lang="zh-CN" altLang="en-US" sz="2000" b="0"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1976</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年，斯坦福大学的杜达</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a:t>
            </a:r>
            <a:r>
              <a:rPr kumimoji="0" lang="en-US" altLang="zh-CN" sz="2000" b="1" i="0" u="none" strike="noStrike" kern="1200" cap="none" spc="0" normalizeH="0" baseline="0" noProof="0" dirty="0" err="1">
                <a:ln>
                  <a:noFill/>
                </a:ln>
                <a:solidFill>
                  <a:srgbClr val="002060"/>
                </a:solidFill>
                <a:effectLst/>
                <a:uLnTx/>
                <a:uFillTx/>
                <a:latin typeface="方正大黑简体" pitchFamily="2" charset="-122"/>
                <a:ea typeface="方正大黑简体" pitchFamily="2" charset="-122"/>
                <a:cs typeface="+mn-cs"/>
              </a:rPr>
              <a:t>R.D.Duda</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等人开始研制地质勘探专家系统</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PROSPECTOR</a:t>
            </a:r>
            <a:endPar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defRPr/>
            </a:pP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这一时期，与专家系统同时发展的重要领域还有计算机视觉和机器人，自然语言理解与机器翻译等。</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新的问题：</a:t>
            </a:r>
            <a:r>
              <a:rPr kumimoji="0" lang="zh-CN" altLang="en-US" sz="2000" b="0"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a:t>
            </a:r>
            <a:endParaRPr kumimoji="0" lang="zh-CN" altLang="en-US" sz="2000" b="0"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专家系统本身所存在的应用领域狭窄、缺乏常识性知识、知识获取困难、推理方法单一、没有分布式功能、不能访问现存数据库等问题被逐渐暴露出来。</a:t>
            </a:r>
            <a:r>
              <a:rPr kumimoji="0" lang="zh-CN" altLang="en-US" sz="2000" b="0"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a:t>
            </a:r>
            <a:endParaRPr kumimoji="0" lang="zh-CN" altLang="en-US" sz="2000" b="0"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p:txBody>
      </p:sp>
      <p:sp>
        <p:nvSpPr>
          <p:cNvPr id="16388" name="灯片编号占位符 5"/>
          <p:cNvSpPr txBox="1">
            <a:spLocks noGrp="1"/>
          </p:cNvSpPr>
          <p:nvPr>
            <p:ph type="sldNum" sz="quarter" idx="12"/>
          </p:nvPr>
        </p:nvSpPr>
        <p:spPr>
          <a:noFill/>
          <a:ln>
            <a:noFill/>
          </a:ln>
        </p:spPr>
        <p:txBody>
          <a:bodyPr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Tw Cen MT"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5pPr>
          </a:lstStyle>
          <a:p>
            <a:pPr lvl="0" algn="r" eaLnBrk="1" hangingPunct="1"/>
            <a:fld id="{9A0DB2DC-4C9A-4742-B13C-FB6460FD3503}" type="slidenum">
              <a:rPr lang="en-US" altLang="zh-CN" sz="1000" dirty="0">
                <a:latin typeface="Arial" panose="020B0604020202020204" pitchFamily="34" charset="0"/>
                <a:ea typeface="黑体" panose="02010609060101010101" pitchFamily="49" charset="-122"/>
              </a:rPr>
            </a:fld>
            <a:endParaRPr lang="en-US" altLang="zh-CN" sz="1000" dirty="0">
              <a:latin typeface="Arial" panose="020B0604020202020204" pitchFamily="34" charset="0"/>
              <a:ea typeface="黑体" panose="02010609060101010101" pitchFamily="49" charset="-122"/>
            </a:endParaRPr>
          </a:p>
        </p:txBody>
      </p:sp>
    </p:spTree>
  </p:cSld>
  <p:clrMapOvr>
    <a:masterClrMapping/>
  </p:clrMapOvr>
  <p:transition spd="slow">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3" name="Rectangle 2"/>
          <p:cNvSpPr>
            <a:spLocks noGrp="1" noChangeArrowheads="1"/>
          </p:cNvSpPr>
          <p:nvPr>
            <p:ph type="title"/>
          </p:nvPr>
        </p:nvSpPr>
        <p:spPr>
          <a:xfrm>
            <a:off x="457200" y="274638"/>
            <a:ext cx="8229600" cy="1039813"/>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从学派分立到综合</a:t>
            </a:r>
            <a:br>
              <a:rPr kumimoji="0" lang="zh-CN" altLang="en-US"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br>
            <a:r>
              <a:rPr kumimoji="0" lang="zh-CN" altLang="en-US" sz="2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a:t>
            </a:r>
            <a:r>
              <a:rPr kumimoji="0" lang="en-US" altLang="zh-CN" sz="2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20</a:t>
            </a:r>
            <a:r>
              <a:rPr kumimoji="0" lang="zh-CN" altLang="en-US" sz="2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世纪</a:t>
            </a:r>
            <a:r>
              <a:rPr kumimoji="0" lang="en-US" altLang="zh-CN" sz="2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80</a:t>
            </a:r>
            <a:r>
              <a:rPr kumimoji="0" lang="zh-CN" altLang="en-US" sz="2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年代到本世纪初）</a:t>
            </a:r>
            <a:endParaRPr kumimoji="0" lang="zh-CN" altLang="en-US" sz="2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endParaRPr>
          </a:p>
        </p:txBody>
      </p:sp>
      <p:sp>
        <p:nvSpPr>
          <p:cNvPr id="20484" name="Rectangle 3"/>
          <p:cNvSpPr>
            <a:spLocks noGrp="1" noChangeArrowheads="1"/>
          </p:cNvSpPr>
          <p:nvPr>
            <p:ph idx="1"/>
          </p:nvPr>
        </p:nvSpPr>
        <p:spPr>
          <a:xfrm>
            <a:off x="179388" y="1524000"/>
            <a:ext cx="8964613" cy="5183188"/>
          </a:xfrm>
        </p:spPr>
        <p:txBody>
          <a:bodyPr vert="horz" wrap="square" lIns="91440" tIns="45720" rIns="91440" bIns="45720" numCol="1" rtlCol="0" anchor="t" anchorCtr="0" compatLnSpc="1">
            <a:normAutofit lnSpcReduction="10000"/>
          </a:bodyPr>
          <a:lstStyle/>
          <a:p>
            <a:pPr marL="228600" marR="0" lvl="0" indent="-228600" algn="l" defTabSz="914400" rtl="0" eaLnBrk="1" fontAlgn="auto" latinLnBrk="0" hangingPunct="1">
              <a:lnSpc>
                <a:spcPct val="8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人工智能研究形成了三大学派：</a:t>
            </a:r>
            <a:endPar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8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随着人工神经网络的再度兴起和布鲁克（</a:t>
            </a:r>
            <a:r>
              <a:rPr kumimoji="0" lang="en-US" altLang="zh-CN" sz="2000" b="1" i="0" u="none" strike="noStrike" kern="1200" cap="none" spc="0" normalizeH="0" baseline="0" noProof="0" dirty="0" err="1">
                <a:ln>
                  <a:noFill/>
                </a:ln>
                <a:solidFill>
                  <a:srgbClr val="002060"/>
                </a:solidFill>
                <a:effectLst/>
                <a:uLnTx/>
                <a:uFillTx/>
                <a:latin typeface="方正大黑简体" pitchFamily="2" charset="-122"/>
                <a:ea typeface="方正大黑简体" pitchFamily="2" charset="-122"/>
                <a:cs typeface="+mn-cs"/>
              </a:rPr>
              <a:t>R.A.Brooks</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）的机器虫的出现，人工智能研究形成了符号主义、连接主义和行为主义三大学派。</a:t>
            </a:r>
            <a:r>
              <a:rPr kumimoji="0" lang="zh-CN" altLang="en-US" sz="2000" b="0"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8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符号主义学派</a:t>
            </a:r>
            <a:endPar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8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是指基于符号运算的人工智能学派，他们认为知识可以用符号来表示，认知可以通过符号运算来实现。例如，专家系统等。</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8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连接主义学派</a:t>
            </a:r>
            <a:endPar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8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是指神经网络学派，在神经网络方面，继鲁梅尔哈特研制出</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BP</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网络之后，</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1987</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年，首届国际人工神经网络学术大会在美国的圣迭戈（</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San-Diego</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）举行，掀起了人工神经网络的第二次高潮。之后，随着模糊逻辑和进化计算的逐步成熟，又形成了“计算智能”这个统一的学科范畴。</a:t>
            </a:r>
            <a:r>
              <a:rPr kumimoji="0" lang="zh-CN" altLang="en-US" sz="2000" b="0"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a:t>
            </a:r>
            <a:endParaRPr kumimoji="0" lang="zh-CN" altLang="en-US" sz="2000" b="0"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8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行为主义学派</a:t>
            </a:r>
            <a:endPar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8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是指进化主义学派，在行为模拟方面，麻省理工学院的布鲁克教授</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1991</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年研制成功了能在未知的动态环境中漫游的有</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6</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条腿的机器虫。</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8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三大学派的综合集成</a:t>
            </a:r>
            <a:endPar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8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随着研究和应用的深入，人们又逐步认识到，三个学派各有所长，各有所短，应相互结合、取长补短，综合集成。</a:t>
            </a:r>
            <a:r>
              <a:rPr kumimoji="0" lang="zh-CN" altLang="en-US" sz="2000" b="0"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a:t>
            </a:r>
            <a:endParaRPr kumimoji="0" lang="zh-CN" altLang="en-US" sz="2000" b="0"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p:txBody>
      </p:sp>
      <p:sp>
        <p:nvSpPr>
          <p:cNvPr id="17412" name="灯片编号占位符 5"/>
          <p:cNvSpPr txBox="1">
            <a:spLocks noGrp="1"/>
          </p:cNvSpPr>
          <p:nvPr>
            <p:ph type="sldNum" sz="quarter" idx="12"/>
          </p:nvPr>
        </p:nvSpPr>
        <p:spPr>
          <a:noFill/>
          <a:ln>
            <a:noFill/>
          </a:ln>
        </p:spPr>
        <p:txBody>
          <a:bodyPr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Tw Cen MT"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5pPr>
          </a:lstStyle>
          <a:p>
            <a:pPr lvl="0" algn="r" eaLnBrk="1" hangingPunct="1"/>
            <a:fld id="{9A0DB2DC-4C9A-4742-B13C-FB6460FD3503}" type="slidenum">
              <a:rPr lang="en-US" altLang="zh-CN" sz="1000" dirty="0">
                <a:latin typeface="Arial" panose="020B0604020202020204" pitchFamily="34" charset="0"/>
                <a:ea typeface="黑体" panose="02010609060101010101" pitchFamily="49" charset="-122"/>
              </a:rPr>
            </a:fld>
            <a:endParaRPr lang="en-US" altLang="zh-CN" sz="1000" dirty="0">
              <a:latin typeface="Arial" panose="020B0604020202020204" pitchFamily="34" charset="0"/>
              <a:ea typeface="黑体" panose="02010609060101010101" pitchFamily="49" charset="-122"/>
            </a:endParaRPr>
          </a:p>
        </p:txBody>
      </p:sp>
    </p:spTree>
  </p:cSld>
  <p:clrMapOvr>
    <a:masterClrMapping/>
  </p:clrMapOvr>
  <p:transition spd="slow">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7" name="Rectangle 2"/>
          <p:cNvSpPr>
            <a:spLocks noGrp="1" noChangeArrowheads="1"/>
          </p:cNvSpPr>
          <p:nvPr>
            <p:ph type="title"/>
          </p:nvPr>
        </p:nvSpPr>
        <p:spPr>
          <a:xfrm>
            <a:off x="457200" y="274638"/>
            <a:ext cx="8229600" cy="1039813"/>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智能科学技术的兴起</a:t>
            </a:r>
            <a:br>
              <a:rPr kumimoji="0" lang="zh-CN" altLang="en-US"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br>
            <a:r>
              <a:rPr kumimoji="0" lang="zh-CN" altLang="en-US" sz="2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（本世纪初以来）</a:t>
            </a:r>
            <a:endParaRPr kumimoji="0" lang="zh-CN" altLang="en-US" sz="2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endParaRPr>
          </a:p>
        </p:txBody>
      </p:sp>
      <p:sp>
        <p:nvSpPr>
          <p:cNvPr id="21508" name="Rectangle 3"/>
          <p:cNvSpPr>
            <a:spLocks noGrp="1" noChangeArrowheads="1"/>
          </p:cNvSpPr>
          <p:nvPr>
            <p:ph idx="1"/>
          </p:nvPr>
        </p:nvSpPr>
        <p:spPr>
          <a:xfrm>
            <a:off x="250825" y="1557338"/>
            <a:ext cx="8497888" cy="4967288"/>
          </a:xfrm>
        </p:spPr>
        <p:txBody>
          <a:bodyPr vert="horz" wrap="square" lIns="91440" tIns="45720" rIns="91440" bIns="45720" numCol="1" rtlCol="0" anchor="t" anchorCtr="0" compatLnSpc="1">
            <a:normAutofit fontScale="92500"/>
          </a:bodyPr>
          <a:lstStyle/>
          <a:p>
            <a:pPr marL="228600" marR="0" lvl="0" indent="-228600" algn="l" defTabSz="914400" rtl="0" eaLnBrk="1" fontAlgn="auto" latinLnBrk="0" hangingPunct="1">
              <a:lnSpc>
                <a:spcPct val="120000"/>
              </a:lnSpc>
              <a:spcBef>
                <a:spcPct val="25000"/>
              </a:spcBef>
              <a:spcAft>
                <a:spcPts val="0"/>
              </a:spcAft>
              <a:buClrTx/>
              <a:buSzPct val="125000"/>
              <a:buFont typeface="Arial" panose="020B0604020202020204" pitchFamily="34" charset="0"/>
              <a:buChar char="•"/>
              <a:defRPr/>
            </a:pPr>
            <a:r>
              <a:rPr kumimoji="0" lang="en-US" altLang="zh-CN"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a:t>
            </a: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目前，一个以人工智能为核心，以自然智能、人工智能、集成智能为一体的新的智能科学技术学科正在逐步兴起，并引起了人们的极大关注。</a:t>
            </a:r>
            <a:endPar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20000"/>
              </a:lnSpc>
              <a:spcBef>
                <a:spcPct val="25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该学科研究的主要特征包括以下几个方面：</a:t>
            </a:r>
            <a:endPar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20000"/>
              </a:lnSpc>
              <a:spcBef>
                <a:spcPct val="25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a:t>
            </a:r>
            <a:r>
              <a:rPr kumimoji="0" lang="en-US" altLang="zh-CN"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(1) </a:t>
            </a: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由对人工智能的单一研究走向以自然智能、人工智能、集成智能为一体的协同研究；</a:t>
            </a:r>
            <a:endPar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20000"/>
              </a:lnSpc>
              <a:spcBef>
                <a:spcPct val="25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a:t>
            </a:r>
            <a:r>
              <a:rPr kumimoji="0" lang="en-US" altLang="zh-CN"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(2) </a:t>
            </a: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由人工智能学科的独立研究走向重视与脑科学、认知科学等学科的交叉研究；</a:t>
            </a:r>
            <a:endPar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20000"/>
              </a:lnSpc>
              <a:spcBef>
                <a:spcPct val="25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a:t>
            </a:r>
            <a:r>
              <a:rPr kumimoji="0" lang="en-US" altLang="zh-CN"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(3) </a:t>
            </a: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由多个不同学派的独立研究走向多学派的综合研究；</a:t>
            </a:r>
            <a:endPar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20000"/>
              </a:lnSpc>
              <a:spcBef>
                <a:spcPct val="25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a:t>
            </a:r>
            <a:r>
              <a:rPr kumimoji="0" lang="en-US" altLang="zh-CN"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(4) </a:t>
            </a: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由对个体、集中智能的研究走向对群体、分布智能的研究。</a:t>
            </a:r>
            <a:r>
              <a:rPr kumimoji="0" lang="zh-CN" altLang="en-US" sz="2400" b="0"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a:t>
            </a:r>
            <a:endParaRPr kumimoji="0" lang="zh-CN" altLang="en-US" sz="2400" b="0"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p:txBody>
      </p:sp>
      <p:sp>
        <p:nvSpPr>
          <p:cNvPr id="18436" name="灯片编号占位符 5"/>
          <p:cNvSpPr txBox="1">
            <a:spLocks noGrp="1"/>
          </p:cNvSpPr>
          <p:nvPr>
            <p:ph type="sldNum" sz="quarter" idx="12"/>
          </p:nvPr>
        </p:nvSpPr>
        <p:spPr>
          <a:noFill/>
          <a:ln>
            <a:noFill/>
          </a:ln>
        </p:spPr>
        <p:txBody>
          <a:bodyPr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Tw Cen MT"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5pPr>
          </a:lstStyle>
          <a:p>
            <a:pPr lvl="0" algn="r" eaLnBrk="1" hangingPunct="1"/>
            <a:fld id="{9A0DB2DC-4C9A-4742-B13C-FB6460FD3503}" type="slidenum">
              <a:rPr lang="en-US" altLang="zh-CN" sz="1000" dirty="0">
                <a:latin typeface="Arial" panose="020B0604020202020204" pitchFamily="34" charset="0"/>
                <a:ea typeface="黑体" panose="02010609060101010101" pitchFamily="49" charset="-122"/>
              </a:rPr>
            </a:fld>
            <a:endParaRPr lang="en-US" altLang="zh-CN" sz="1000" dirty="0">
              <a:latin typeface="Arial" panose="020B0604020202020204" pitchFamily="34" charset="0"/>
              <a:ea typeface="黑体" panose="02010609060101010101" pitchFamily="49" charset="-122"/>
            </a:endParaRPr>
          </a:p>
        </p:txBody>
      </p:sp>
    </p:spTree>
  </p:cSld>
  <p:clrMapOvr>
    <a:masterClrMapping/>
  </p:clrMapOvr>
  <p:transition spd="slow">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9" name="Rectangle 2"/>
          <p:cNvSpPr>
            <a:spLocks noGrp="1" noChangeArrowheads="1"/>
          </p:cNvSpPr>
          <p:nvPr>
            <p:ph type="title"/>
          </p:nvPr>
        </p:nvSpPr>
        <p:spPr>
          <a:xfrm>
            <a:off x="457200" y="274638"/>
            <a:ext cx="8229600" cy="823913"/>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AI </a:t>
            </a:r>
            <a:r>
              <a:rPr kumimoji="0" lang="zh-CN" altLang="en-US"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的 学 科 位 置</a:t>
            </a:r>
            <a:endParaRPr kumimoji="0" lang="zh-CN" altLang="en-US"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endParaRPr>
          </a:p>
        </p:txBody>
      </p:sp>
      <p:sp>
        <p:nvSpPr>
          <p:cNvPr id="24580" name="Rectangle 17"/>
          <p:cNvSpPr>
            <a:spLocks noGrp="1" noChangeArrowheads="1"/>
          </p:cNvSpPr>
          <p:nvPr>
            <p:ph idx="1"/>
          </p:nvPr>
        </p:nvSpPr>
        <p:spPr>
          <a:xfrm>
            <a:off x="228600" y="1295400"/>
            <a:ext cx="8713788" cy="5364163"/>
          </a:xfrm>
        </p:spPr>
        <p:txBody>
          <a:bodyPr vert="horz" wrap="square" lIns="91440" tIns="45720" rIns="91440" bIns="45720" numCol="1" rtlCol="0" anchor="t" anchorCtr="0" compatLnSpc="1">
            <a:normAutofit/>
          </a:bodyPr>
          <a:lstStyle/>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defRPr/>
            </a:pPr>
            <a:r>
              <a:rPr kumimoji="0" lang="en-US" altLang="zh-CN"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AI</a:t>
            </a: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是一门新兴的边缘学科，</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是自然科学与社会科学的交叉学科</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defRPr/>
            </a:pPr>
            <a:r>
              <a:rPr kumimoji="0" lang="en-US" altLang="zh-CN"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AI</a:t>
            </a: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的交叉包括：</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逻辑、思维、生理、心理、计算机、电子、语言、自动化、光、声等</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defRPr/>
            </a:pPr>
            <a:r>
              <a:rPr kumimoji="0" lang="en-US" altLang="zh-CN"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AI</a:t>
            </a: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的核心是思维与智能，</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构成了自己独特的学科体系</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defRPr/>
            </a:pPr>
            <a:r>
              <a:rPr kumimoji="0" lang="en-US" altLang="zh-CN"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AI</a:t>
            </a: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的基础学科包括：</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数学（离散、模糊）、思维科学（认知心理、逻辑思维学、形象思维学）和计算机（硬件、软件）等</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defRPr/>
            </a:pPr>
            <a:endParaRPr kumimoji="0" lang="en-US" altLang="zh-CN" sz="2000" b="1" i="0" u="none" strike="noStrike" kern="1200" cap="none" spc="0" normalizeH="0" baseline="0" noProof="0" dirty="0">
              <a:ln>
                <a:noFill/>
              </a:ln>
              <a:solidFill>
                <a:srgbClr val="0000CC"/>
              </a:solidFill>
              <a:effectLst/>
              <a:uLnTx/>
              <a:uFillTx/>
              <a:latin typeface="方正大黑简体" pitchFamily="2" charset="-122"/>
              <a:ea typeface="方正大黑简体" pitchFamily="2" charset="-122"/>
              <a:cs typeface="+mn-cs"/>
            </a:endParaRPr>
          </a:p>
        </p:txBody>
      </p:sp>
      <p:sp>
        <p:nvSpPr>
          <p:cNvPr id="19460" name="灯片编号占位符 5"/>
          <p:cNvSpPr txBox="1">
            <a:spLocks noGrp="1"/>
          </p:cNvSpPr>
          <p:nvPr>
            <p:ph type="sldNum" sz="quarter" idx="12"/>
          </p:nvPr>
        </p:nvSpPr>
        <p:spPr>
          <a:noFill/>
          <a:ln>
            <a:noFill/>
          </a:ln>
        </p:spPr>
        <p:txBody>
          <a:bodyPr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Tw Cen MT"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5pPr>
          </a:lstStyle>
          <a:p>
            <a:pPr lvl="0" algn="r" eaLnBrk="1" hangingPunct="1"/>
            <a:fld id="{9A0DB2DC-4C9A-4742-B13C-FB6460FD3503}" type="slidenum">
              <a:rPr lang="en-US" altLang="zh-CN" sz="1000" dirty="0">
                <a:latin typeface="Arial" panose="020B0604020202020204" pitchFamily="34" charset="0"/>
                <a:ea typeface="黑体" panose="02010609060101010101" pitchFamily="49" charset="-122"/>
              </a:rPr>
            </a:fld>
            <a:endParaRPr lang="en-US" altLang="zh-CN" sz="1000" dirty="0">
              <a:latin typeface="Arial" panose="020B0604020202020204" pitchFamily="34" charset="0"/>
              <a:ea typeface="黑体" panose="02010609060101010101" pitchFamily="49" charset="-122"/>
            </a:endParaRPr>
          </a:p>
        </p:txBody>
      </p:sp>
      <p:sp>
        <p:nvSpPr>
          <p:cNvPr id="19461" name="Oval 19"/>
          <p:cNvSpPr/>
          <p:nvPr/>
        </p:nvSpPr>
        <p:spPr>
          <a:xfrm>
            <a:off x="5795963" y="4149725"/>
            <a:ext cx="2592387" cy="23749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pPr eaLnBrk="1" hangingPunct="1"/>
            <a:endParaRPr lang="zh-CN" altLang="en-US" dirty="0">
              <a:latin typeface="Arial" panose="020B0604020202020204" pitchFamily="34" charset="0"/>
              <a:ea typeface="黑体" panose="02010609060101010101" pitchFamily="49" charset="-122"/>
            </a:endParaRPr>
          </a:p>
        </p:txBody>
      </p:sp>
      <p:sp>
        <p:nvSpPr>
          <p:cNvPr id="19462" name="Oval 20"/>
          <p:cNvSpPr/>
          <p:nvPr/>
        </p:nvSpPr>
        <p:spPr>
          <a:xfrm>
            <a:off x="5976938" y="4652963"/>
            <a:ext cx="1331912" cy="1333500"/>
          </a:xfrm>
          <a:prstGeom prst="ellipse">
            <a:avLst/>
          </a:prstGeom>
          <a:solidFill>
            <a:srgbClr val="F8E8F3"/>
          </a:solidFill>
          <a:ln w="9525" cap="flat" cmpd="sng">
            <a:solidFill>
              <a:schemeClr val="tx1"/>
            </a:solidFill>
            <a:prstDash val="solid"/>
            <a:headEnd type="none" w="med" len="med"/>
            <a:tailEnd type="none" w="med" len="med"/>
          </a:ln>
        </p:spPr>
        <p:txBody>
          <a:bodyPr wrap="none" anchor="ctr"/>
          <a:p>
            <a:pPr eaLnBrk="1" hangingPunct="1"/>
            <a:endParaRPr lang="zh-CN" altLang="en-US" dirty="0">
              <a:latin typeface="Arial" panose="020B0604020202020204" pitchFamily="34" charset="0"/>
              <a:ea typeface="黑体" panose="02010609060101010101" pitchFamily="49" charset="-122"/>
            </a:endParaRPr>
          </a:p>
        </p:txBody>
      </p:sp>
      <p:sp>
        <p:nvSpPr>
          <p:cNvPr id="19463" name="Oval 21"/>
          <p:cNvSpPr/>
          <p:nvPr/>
        </p:nvSpPr>
        <p:spPr>
          <a:xfrm>
            <a:off x="6877050" y="4689475"/>
            <a:ext cx="1223963" cy="1260475"/>
          </a:xfrm>
          <a:prstGeom prst="ellipse">
            <a:avLst/>
          </a:prstGeom>
          <a:solidFill>
            <a:srgbClr val="E37B9E"/>
          </a:solidFill>
          <a:ln w="9525" cap="flat" cmpd="sng">
            <a:solidFill>
              <a:schemeClr val="tx1"/>
            </a:solidFill>
            <a:prstDash val="solid"/>
            <a:headEnd type="none" w="med" len="med"/>
            <a:tailEnd type="none" w="med" len="med"/>
          </a:ln>
        </p:spPr>
        <p:txBody>
          <a:bodyPr wrap="none" anchor="ctr"/>
          <a:p>
            <a:pPr eaLnBrk="1" hangingPunct="1"/>
            <a:endParaRPr lang="zh-CN" altLang="en-US" dirty="0">
              <a:latin typeface="Arial" panose="020B0604020202020204" pitchFamily="34" charset="0"/>
              <a:ea typeface="黑体" panose="02010609060101010101" pitchFamily="49" charset="-122"/>
            </a:endParaRPr>
          </a:p>
        </p:txBody>
      </p:sp>
      <p:sp>
        <p:nvSpPr>
          <p:cNvPr id="19464" name="Oval 22"/>
          <p:cNvSpPr/>
          <p:nvPr/>
        </p:nvSpPr>
        <p:spPr>
          <a:xfrm>
            <a:off x="6877050" y="4868863"/>
            <a:ext cx="466725" cy="936625"/>
          </a:xfrm>
          <a:prstGeom prst="ellipse">
            <a:avLst/>
          </a:prstGeom>
          <a:solidFill>
            <a:srgbClr val="00FF00"/>
          </a:solidFill>
          <a:ln w="9525" cap="flat" cmpd="sng">
            <a:solidFill>
              <a:schemeClr val="tx1"/>
            </a:solidFill>
            <a:prstDash val="solid"/>
            <a:headEnd type="none" w="med" len="med"/>
            <a:tailEnd type="none" w="med" len="med"/>
          </a:ln>
        </p:spPr>
        <p:txBody>
          <a:bodyPr wrap="none" anchor="ctr"/>
          <a:p>
            <a:pPr eaLnBrk="1" hangingPunct="1"/>
            <a:endParaRPr lang="zh-CN" altLang="en-US" dirty="0">
              <a:latin typeface="Arial" panose="020B0604020202020204" pitchFamily="34" charset="0"/>
              <a:ea typeface="黑体" panose="02010609060101010101" pitchFamily="49" charset="-122"/>
            </a:endParaRPr>
          </a:p>
        </p:txBody>
      </p:sp>
      <p:sp>
        <p:nvSpPr>
          <p:cNvPr id="19465" name="Text Box 23"/>
          <p:cNvSpPr txBox="1"/>
          <p:nvPr/>
        </p:nvSpPr>
        <p:spPr>
          <a:xfrm>
            <a:off x="6227763" y="5013325"/>
            <a:ext cx="503237" cy="511175"/>
          </a:xfrm>
          <a:prstGeom prst="rect">
            <a:avLst/>
          </a:prstGeom>
          <a:noFill/>
          <a:ln w="9525">
            <a:noFill/>
          </a:ln>
        </p:spPr>
        <p:txBody>
          <a:bodyPr lIns="18000" tIns="10800" rIns="18000" bIns="10800">
            <a:spAutoFit/>
          </a:bodyPr>
          <a:p>
            <a:pPr eaLnBrk="1" hangingPunct="1">
              <a:spcBef>
                <a:spcPct val="50000"/>
              </a:spcBef>
            </a:pPr>
            <a:r>
              <a:rPr lang="zh-CN" altLang="en-US" sz="1600" b="1" dirty="0">
                <a:latin typeface="Arial" panose="020B0604020202020204" pitchFamily="34" charset="0"/>
                <a:ea typeface="黑体" panose="02010609060101010101" pitchFamily="49" charset="-122"/>
              </a:rPr>
              <a:t>自然科学</a:t>
            </a:r>
            <a:endParaRPr lang="zh-CN" altLang="en-US" sz="1600" b="1" dirty="0">
              <a:latin typeface="Arial" panose="020B0604020202020204" pitchFamily="34" charset="0"/>
              <a:ea typeface="黑体" panose="02010609060101010101" pitchFamily="49" charset="-122"/>
            </a:endParaRPr>
          </a:p>
        </p:txBody>
      </p:sp>
      <p:sp>
        <p:nvSpPr>
          <p:cNvPr id="19466" name="Text Box 24"/>
          <p:cNvSpPr txBox="1"/>
          <p:nvPr/>
        </p:nvSpPr>
        <p:spPr>
          <a:xfrm>
            <a:off x="7524750" y="5013325"/>
            <a:ext cx="503238" cy="511175"/>
          </a:xfrm>
          <a:prstGeom prst="rect">
            <a:avLst/>
          </a:prstGeom>
          <a:noFill/>
          <a:ln w="9525">
            <a:noFill/>
          </a:ln>
        </p:spPr>
        <p:txBody>
          <a:bodyPr lIns="18000" tIns="10800" rIns="18000" bIns="10800">
            <a:spAutoFit/>
          </a:bodyPr>
          <a:p>
            <a:pPr eaLnBrk="1" hangingPunct="1">
              <a:spcBef>
                <a:spcPct val="50000"/>
              </a:spcBef>
            </a:pPr>
            <a:r>
              <a:rPr lang="zh-CN" altLang="en-US" sz="1600" b="1" dirty="0">
                <a:latin typeface="Arial" panose="020B0604020202020204" pitchFamily="34" charset="0"/>
                <a:ea typeface="黑体" panose="02010609060101010101" pitchFamily="49" charset="-122"/>
              </a:rPr>
              <a:t>社会科学</a:t>
            </a:r>
            <a:endParaRPr lang="zh-CN" altLang="en-US" sz="1600" b="1" dirty="0">
              <a:latin typeface="Arial" panose="020B0604020202020204" pitchFamily="34" charset="0"/>
              <a:ea typeface="黑体" panose="02010609060101010101" pitchFamily="49" charset="-122"/>
            </a:endParaRPr>
          </a:p>
        </p:txBody>
      </p:sp>
      <p:sp>
        <p:nvSpPr>
          <p:cNvPr id="19467" name="Text Box 25"/>
          <p:cNvSpPr txBox="1"/>
          <p:nvPr/>
        </p:nvSpPr>
        <p:spPr>
          <a:xfrm>
            <a:off x="6767513" y="4257675"/>
            <a:ext cx="720725" cy="336550"/>
          </a:xfrm>
          <a:prstGeom prst="rect">
            <a:avLst/>
          </a:prstGeom>
          <a:noFill/>
          <a:ln w="9525">
            <a:noFill/>
          </a:ln>
        </p:spPr>
        <p:txBody>
          <a:bodyPr>
            <a:spAutoFit/>
          </a:bodyPr>
          <a:p>
            <a:pPr eaLnBrk="1" hangingPunct="1">
              <a:spcBef>
                <a:spcPct val="50000"/>
              </a:spcBef>
            </a:pPr>
            <a:r>
              <a:rPr lang="zh-CN" altLang="en-US" sz="1600" b="1" dirty="0">
                <a:latin typeface="Arial" panose="020B0604020202020204" pitchFamily="34" charset="0"/>
                <a:ea typeface="黑体" panose="02010609060101010101" pitchFamily="49" charset="-122"/>
              </a:rPr>
              <a:t>哲学</a:t>
            </a:r>
            <a:endParaRPr lang="zh-CN" altLang="en-US" sz="1600" b="1" dirty="0">
              <a:latin typeface="Arial" panose="020B0604020202020204" pitchFamily="34" charset="0"/>
              <a:ea typeface="黑体" panose="02010609060101010101" pitchFamily="49" charset="-122"/>
            </a:endParaRPr>
          </a:p>
        </p:txBody>
      </p:sp>
      <p:sp>
        <p:nvSpPr>
          <p:cNvPr id="19468" name="Text Box 26"/>
          <p:cNvSpPr txBox="1"/>
          <p:nvPr/>
        </p:nvSpPr>
        <p:spPr>
          <a:xfrm>
            <a:off x="6732588" y="6021388"/>
            <a:ext cx="647700" cy="336550"/>
          </a:xfrm>
          <a:prstGeom prst="rect">
            <a:avLst/>
          </a:prstGeom>
          <a:noFill/>
          <a:ln w="9525">
            <a:noFill/>
          </a:ln>
        </p:spPr>
        <p:txBody>
          <a:bodyPr>
            <a:spAutoFit/>
          </a:bodyPr>
          <a:p>
            <a:pPr eaLnBrk="1" hangingPunct="1">
              <a:spcBef>
                <a:spcPct val="50000"/>
              </a:spcBef>
            </a:pPr>
            <a:r>
              <a:rPr lang="zh-CN" altLang="en-US" sz="1600" b="1" dirty="0">
                <a:latin typeface="Arial" panose="020B0604020202020204" pitchFamily="34" charset="0"/>
                <a:ea typeface="黑体" panose="02010609060101010101" pitchFamily="49" charset="-122"/>
              </a:rPr>
              <a:t>数学</a:t>
            </a:r>
            <a:endParaRPr lang="zh-CN" altLang="en-US" sz="1600" b="1" dirty="0">
              <a:latin typeface="Arial" panose="020B0604020202020204" pitchFamily="34" charset="0"/>
              <a:ea typeface="黑体" panose="02010609060101010101" pitchFamily="49" charset="-122"/>
            </a:endParaRPr>
          </a:p>
        </p:txBody>
      </p:sp>
      <p:sp>
        <p:nvSpPr>
          <p:cNvPr id="19469" name="Text Box 27"/>
          <p:cNvSpPr txBox="1"/>
          <p:nvPr/>
        </p:nvSpPr>
        <p:spPr>
          <a:xfrm>
            <a:off x="1800225" y="4292600"/>
            <a:ext cx="1189038" cy="366713"/>
          </a:xfrm>
          <a:prstGeom prst="rect">
            <a:avLst/>
          </a:prstGeom>
          <a:noFill/>
          <a:ln w="9525">
            <a:noFill/>
          </a:ln>
        </p:spPr>
        <p:txBody>
          <a:bodyPr>
            <a:spAutoFit/>
          </a:bodyPr>
          <a:p>
            <a:pPr eaLnBrk="1" hangingPunct="1">
              <a:spcBef>
                <a:spcPct val="50000"/>
              </a:spcBef>
            </a:pPr>
            <a:r>
              <a:rPr lang="zh-CN" altLang="en-US" b="1" dirty="0">
                <a:latin typeface="Arial" panose="020B0604020202020204" pitchFamily="34" charset="0"/>
                <a:ea typeface="黑体" panose="02010609060101010101" pitchFamily="49" charset="-122"/>
              </a:rPr>
              <a:t>交叉学科</a:t>
            </a:r>
            <a:endParaRPr lang="zh-CN" altLang="en-US" b="1" dirty="0">
              <a:latin typeface="Arial" panose="020B0604020202020204" pitchFamily="34" charset="0"/>
              <a:ea typeface="黑体" panose="02010609060101010101" pitchFamily="49" charset="-122"/>
            </a:endParaRPr>
          </a:p>
        </p:txBody>
      </p:sp>
      <p:sp>
        <p:nvSpPr>
          <p:cNvPr id="19470" name="Text Box 28"/>
          <p:cNvSpPr txBox="1"/>
          <p:nvPr/>
        </p:nvSpPr>
        <p:spPr>
          <a:xfrm>
            <a:off x="395288" y="5373688"/>
            <a:ext cx="1116012" cy="366712"/>
          </a:xfrm>
          <a:prstGeom prst="rect">
            <a:avLst/>
          </a:prstGeom>
          <a:noFill/>
          <a:ln w="9525">
            <a:noFill/>
          </a:ln>
        </p:spPr>
        <p:txBody>
          <a:bodyPr>
            <a:spAutoFit/>
          </a:bodyPr>
          <a:p>
            <a:pPr eaLnBrk="1" hangingPunct="1">
              <a:spcBef>
                <a:spcPct val="50000"/>
              </a:spcBef>
            </a:pPr>
            <a:r>
              <a:rPr lang="zh-CN" altLang="en-US" b="1" dirty="0">
                <a:latin typeface="Arial" panose="020B0604020202020204" pitchFamily="34" charset="0"/>
                <a:ea typeface="黑体" panose="02010609060101010101" pitchFamily="49" charset="-122"/>
              </a:rPr>
              <a:t>系统科学</a:t>
            </a:r>
            <a:endParaRPr lang="zh-CN" altLang="en-US" b="1" dirty="0">
              <a:latin typeface="Arial" panose="020B0604020202020204" pitchFamily="34" charset="0"/>
              <a:ea typeface="黑体" panose="02010609060101010101" pitchFamily="49" charset="-122"/>
            </a:endParaRPr>
          </a:p>
        </p:txBody>
      </p:sp>
      <p:sp>
        <p:nvSpPr>
          <p:cNvPr id="19471" name="Text Box 29"/>
          <p:cNvSpPr txBox="1"/>
          <p:nvPr/>
        </p:nvSpPr>
        <p:spPr>
          <a:xfrm>
            <a:off x="1908175" y="5373688"/>
            <a:ext cx="1187450" cy="366712"/>
          </a:xfrm>
          <a:prstGeom prst="rect">
            <a:avLst/>
          </a:prstGeom>
          <a:noFill/>
          <a:ln w="9525">
            <a:noFill/>
          </a:ln>
        </p:spPr>
        <p:txBody>
          <a:bodyPr>
            <a:spAutoFit/>
          </a:bodyPr>
          <a:p>
            <a:pPr eaLnBrk="1" hangingPunct="1">
              <a:spcBef>
                <a:spcPct val="50000"/>
              </a:spcBef>
            </a:pPr>
            <a:r>
              <a:rPr lang="zh-CN" altLang="en-US" b="1" dirty="0">
                <a:latin typeface="Arial" panose="020B0604020202020204" pitchFamily="34" charset="0"/>
                <a:ea typeface="黑体" panose="02010609060101010101" pitchFamily="49" charset="-122"/>
              </a:rPr>
              <a:t>思维科学</a:t>
            </a:r>
            <a:endParaRPr lang="zh-CN" altLang="en-US" b="1" dirty="0">
              <a:latin typeface="Arial" panose="020B0604020202020204" pitchFamily="34" charset="0"/>
              <a:ea typeface="黑体" panose="02010609060101010101" pitchFamily="49" charset="-122"/>
            </a:endParaRPr>
          </a:p>
        </p:txBody>
      </p:sp>
      <p:sp>
        <p:nvSpPr>
          <p:cNvPr id="19472" name="Text Box 30"/>
          <p:cNvSpPr txBox="1"/>
          <p:nvPr/>
        </p:nvSpPr>
        <p:spPr>
          <a:xfrm>
            <a:off x="3240088" y="5373688"/>
            <a:ext cx="1187450" cy="366712"/>
          </a:xfrm>
          <a:prstGeom prst="rect">
            <a:avLst/>
          </a:prstGeom>
          <a:noFill/>
          <a:ln w="9525">
            <a:noFill/>
          </a:ln>
        </p:spPr>
        <p:txBody>
          <a:bodyPr>
            <a:spAutoFit/>
          </a:bodyPr>
          <a:p>
            <a:pPr eaLnBrk="1" hangingPunct="1">
              <a:spcBef>
                <a:spcPct val="50000"/>
              </a:spcBef>
            </a:pPr>
            <a:r>
              <a:rPr lang="zh-CN" altLang="en-US" b="1" dirty="0">
                <a:latin typeface="Arial" panose="020B0604020202020204" pitchFamily="34" charset="0"/>
                <a:ea typeface="黑体" panose="02010609060101010101" pitchFamily="49" charset="-122"/>
              </a:rPr>
              <a:t>人体科学</a:t>
            </a:r>
            <a:endParaRPr lang="zh-CN" altLang="en-US" b="1" dirty="0">
              <a:latin typeface="Arial" panose="020B0604020202020204" pitchFamily="34" charset="0"/>
              <a:ea typeface="黑体" panose="02010609060101010101" pitchFamily="49" charset="-122"/>
            </a:endParaRPr>
          </a:p>
        </p:txBody>
      </p:sp>
      <p:sp>
        <p:nvSpPr>
          <p:cNvPr id="19473" name="Text Box 31"/>
          <p:cNvSpPr txBox="1"/>
          <p:nvPr/>
        </p:nvSpPr>
        <p:spPr>
          <a:xfrm>
            <a:off x="1871663" y="6308725"/>
            <a:ext cx="1152525" cy="366713"/>
          </a:xfrm>
          <a:prstGeom prst="rect">
            <a:avLst/>
          </a:prstGeom>
          <a:noFill/>
          <a:ln w="9525">
            <a:noFill/>
          </a:ln>
        </p:spPr>
        <p:txBody>
          <a:bodyPr>
            <a:spAutoFit/>
          </a:bodyPr>
          <a:p>
            <a:pPr eaLnBrk="1" hangingPunct="1">
              <a:spcBef>
                <a:spcPct val="50000"/>
              </a:spcBef>
            </a:pPr>
            <a:r>
              <a:rPr lang="zh-CN" altLang="en-US" b="1" dirty="0">
                <a:latin typeface="Arial" panose="020B0604020202020204" pitchFamily="34" charset="0"/>
                <a:ea typeface="黑体" panose="02010609060101010101" pitchFamily="49" charset="-122"/>
              </a:rPr>
              <a:t>人工智能</a:t>
            </a:r>
            <a:endParaRPr lang="zh-CN" altLang="en-US" b="1" dirty="0">
              <a:latin typeface="Arial" panose="020B0604020202020204" pitchFamily="34" charset="0"/>
              <a:ea typeface="黑体" panose="02010609060101010101" pitchFamily="49" charset="-122"/>
            </a:endParaRPr>
          </a:p>
        </p:txBody>
      </p:sp>
      <p:sp>
        <p:nvSpPr>
          <p:cNvPr id="19474" name="Line 32"/>
          <p:cNvSpPr/>
          <p:nvPr/>
        </p:nvSpPr>
        <p:spPr>
          <a:xfrm flipH="1">
            <a:off x="971550" y="4616450"/>
            <a:ext cx="1296988" cy="792163"/>
          </a:xfrm>
          <a:prstGeom prst="line">
            <a:avLst/>
          </a:prstGeom>
          <a:ln w="9525" cap="flat" cmpd="sng">
            <a:solidFill>
              <a:schemeClr val="tx1"/>
            </a:solidFill>
            <a:prstDash val="solid"/>
            <a:headEnd type="none" w="med" len="med"/>
            <a:tailEnd type="triangle" w="med" len="med"/>
          </a:ln>
        </p:spPr>
      </p:sp>
      <p:sp>
        <p:nvSpPr>
          <p:cNvPr id="19475" name="Line 33"/>
          <p:cNvSpPr/>
          <p:nvPr/>
        </p:nvSpPr>
        <p:spPr>
          <a:xfrm>
            <a:off x="2411413" y="4652963"/>
            <a:ext cx="0" cy="755650"/>
          </a:xfrm>
          <a:prstGeom prst="line">
            <a:avLst/>
          </a:prstGeom>
          <a:ln w="9525" cap="flat" cmpd="sng">
            <a:solidFill>
              <a:schemeClr val="tx1"/>
            </a:solidFill>
            <a:prstDash val="solid"/>
            <a:headEnd type="none" w="med" len="med"/>
            <a:tailEnd type="triangle" w="med" len="med"/>
          </a:ln>
        </p:spPr>
      </p:sp>
      <p:sp>
        <p:nvSpPr>
          <p:cNvPr id="19476" name="Line 34"/>
          <p:cNvSpPr/>
          <p:nvPr/>
        </p:nvSpPr>
        <p:spPr>
          <a:xfrm>
            <a:off x="2484438" y="4616450"/>
            <a:ext cx="1403350" cy="792163"/>
          </a:xfrm>
          <a:prstGeom prst="line">
            <a:avLst/>
          </a:prstGeom>
          <a:ln w="9525" cap="flat" cmpd="sng">
            <a:solidFill>
              <a:schemeClr val="tx1"/>
            </a:solidFill>
            <a:prstDash val="solid"/>
            <a:headEnd type="none" w="med" len="med"/>
            <a:tailEnd type="triangle" w="med" len="med"/>
          </a:ln>
        </p:spPr>
      </p:sp>
      <p:sp>
        <p:nvSpPr>
          <p:cNvPr id="19477" name="Line 35"/>
          <p:cNvSpPr/>
          <p:nvPr/>
        </p:nvSpPr>
        <p:spPr>
          <a:xfrm>
            <a:off x="1042988" y="5734050"/>
            <a:ext cx="1296987" cy="611188"/>
          </a:xfrm>
          <a:prstGeom prst="line">
            <a:avLst/>
          </a:prstGeom>
          <a:ln w="9525" cap="flat" cmpd="sng">
            <a:solidFill>
              <a:schemeClr val="tx1"/>
            </a:solidFill>
            <a:prstDash val="solid"/>
            <a:headEnd type="none" w="med" len="med"/>
            <a:tailEnd type="triangle" w="med" len="med"/>
          </a:ln>
        </p:spPr>
      </p:sp>
      <p:sp>
        <p:nvSpPr>
          <p:cNvPr id="19478" name="Line 36"/>
          <p:cNvSpPr/>
          <p:nvPr/>
        </p:nvSpPr>
        <p:spPr>
          <a:xfrm>
            <a:off x="2447925" y="5661025"/>
            <a:ext cx="0" cy="684213"/>
          </a:xfrm>
          <a:prstGeom prst="line">
            <a:avLst/>
          </a:prstGeom>
          <a:ln w="9525" cap="flat" cmpd="sng">
            <a:solidFill>
              <a:schemeClr val="tx1"/>
            </a:solidFill>
            <a:prstDash val="solid"/>
            <a:headEnd type="none" w="med" len="med"/>
            <a:tailEnd type="triangle" w="med" len="med"/>
          </a:ln>
        </p:spPr>
      </p:sp>
      <p:sp>
        <p:nvSpPr>
          <p:cNvPr id="19479" name="Line 37"/>
          <p:cNvSpPr/>
          <p:nvPr/>
        </p:nvSpPr>
        <p:spPr>
          <a:xfrm flipH="1">
            <a:off x="2592388" y="5734050"/>
            <a:ext cx="1116012" cy="611188"/>
          </a:xfrm>
          <a:prstGeom prst="line">
            <a:avLst/>
          </a:prstGeom>
          <a:ln w="9525" cap="flat" cmpd="sng">
            <a:solidFill>
              <a:schemeClr val="tx1"/>
            </a:solidFill>
            <a:prstDash val="solid"/>
            <a:headEnd type="none" w="med" len="med"/>
            <a:tailEnd type="triangle" w="med" len="med"/>
          </a:ln>
        </p:spPr>
      </p:sp>
      <p:sp>
        <p:nvSpPr>
          <p:cNvPr id="19480" name="Line 38"/>
          <p:cNvSpPr/>
          <p:nvPr/>
        </p:nvSpPr>
        <p:spPr>
          <a:xfrm>
            <a:off x="2916238" y="4473575"/>
            <a:ext cx="4176712" cy="827088"/>
          </a:xfrm>
          <a:prstGeom prst="line">
            <a:avLst/>
          </a:prstGeom>
          <a:ln w="9525" cap="flat" cmpd="sng">
            <a:solidFill>
              <a:schemeClr val="tx1"/>
            </a:solidFill>
            <a:prstDash val="solid"/>
            <a:headEnd type="none" w="med" len="med"/>
            <a:tailEnd type="triangle" w="med" len="med"/>
          </a:ln>
        </p:spPr>
      </p:sp>
      <p:sp>
        <p:nvSpPr>
          <p:cNvPr id="19481" name="Text Box 39"/>
          <p:cNvSpPr txBox="1"/>
          <p:nvPr/>
        </p:nvSpPr>
        <p:spPr>
          <a:xfrm>
            <a:off x="4572000" y="6273800"/>
            <a:ext cx="1152525" cy="366713"/>
          </a:xfrm>
          <a:prstGeom prst="rect">
            <a:avLst/>
          </a:prstGeom>
          <a:noFill/>
          <a:ln w="9525">
            <a:noFill/>
          </a:ln>
        </p:spPr>
        <p:txBody>
          <a:bodyPr>
            <a:spAutoFit/>
          </a:bodyPr>
          <a:p>
            <a:pPr eaLnBrk="1" hangingPunct="1">
              <a:spcBef>
                <a:spcPct val="50000"/>
              </a:spcBef>
            </a:pPr>
            <a:r>
              <a:rPr lang="zh-CN" altLang="en-US" b="1" dirty="0">
                <a:latin typeface="Arial" panose="020B0604020202020204" pitchFamily="34" charset="0"/>
                <a:ea typeface="黑体" panose="02010609060101010101" pitchFamily="49" charset="-122"/>
              </a:rPr>
              <a:t>基础学科</a:t>
            </a:r>
            <a:endParaRPr lang="zh-CN" altLang="en-US" b="1" dirty="0">
              <a:latin typeface="Arial" panose="020B0604020202020204" pitchFamily="34" charset="0"/>
              <a:ea typeface="黑体" panose="02010609060101010101" pitchFamily="49" charset="-122"/>
            </a:endParaRPr>
          </a:p>
        </p:txBody>
      </p:sp>
      <p:sp>
        <p:nvSpPr>
          <p:cNvPr id="19482" name="Text Box 40"/>
          <p:cNvSpPr txBox="1"/>
          <p:nvPr/>
        </p:nvSpPr>
        <p:spPr>
          <a:xfrm>
            <a:off x="4572000" y="3968750"/>
            <a:ext cx="1116013" cy="366713"/>
          </a:xfrm>
          <a:prstGeom prst="rect">
            <a:avLst/>
          </a:prstGeom>
          <a:noFill/>
          <a:ln w="9525">
            <a:noFill/>
          </a:ln>
        </p:spPr>
        <p:txBody>
          <a:bodyPr>
            <a:spAutoFit/>
          </a:bodyPr>
          <a:p>
            <a:pPr eaLnBrk="1" hangingPunct="1">
              <a:spcBef>
                <a:spcPct val="50000"/>
              </a:spcBef>
            </a:pPr>
            <a:r>
              <a:rPr lang="zh-CN" altLang="en-US" b="1" dirty="0">
                <a:latin typeface="Arial" panose="020B0604020202020204" pitchFamily="34" charset="0"/>
                <a:ea typeface="黑体" panose="02010609060101010101" pitchFamily="49" charset="-122"/>
              </a:rPr>
              <a:t>指导学科</a:t>
            </a:r>
            <a:endParaRPr lang="zh-CN" altLang="en-US" b="1" dirty="0">
              <a:latin typeface="Arial" panose="020B0604020202020204" pitchFamily="34" charset="0"/>
              <a:ea typeface="黑体" panose="02010609060101010101" pitchFamily="49" charset="-122"/>
            </a:endParaRPr>
          </a:p>
        </p:txBody>
      </p:sp>
      <p:sp>
        <p:nvSpPr>
          <p:cNvPr id="19483" name="Line 41"/>
          <p:cNvSpPr/>
          <p:nvPr/>
        </p:nvSpPr>
        <p:spPr>
          <a:xfrm>
            <a:off x="5688013" y="4149725"/>
            <a:ext cx="1116012" cy="250825"/>
          </a:xfrm>
          <a:prstGeom prst="line">
            <a:avLst/>
          </a:prstGeom>
          <a:ln w="9525" cap="flat" cmpd="sng">
            <a:solidFill>
              <a:schemeClr val="tx1"/>
            </a:solidFill>
            <a:prstDash val="solid"/>
            <a:headEnd type="none" w="med" len="med"/>
            <a:tailEnd type="triangle" w="med" len="med"/>
          </a:ln>
        </p:spPr>
      </p:sp>
      <p:sp>
        <p:nvSpPr>
          <p:cNvPr id="19484" name="Line 42"/>
          <p:cNvSpPr/>
          <p:nvPr/>
        </p:nvSpPr>
        <p:spPr>
          <a:xfrm flipV="1">
            <a:off x="5184775" y="6200775"/>
            <a:ext cx="1619250" cy="144463"/>
          </a:xfrm>
          <a:prstGeom prst="line">
            <a:avLst/>
          </a:prstGeom>
          <a:ln w="9525" cap="flat" cmpd="sng">
            <a:solidFill>
              <a:schemeClr val="tx1"/>
            </a:solidFill>
            <a:prstDash val="solid"/>
            <a:headEnd type="none" w="med" len="med"/>
            <a:tailEnd type="triangle" w="med" len="med"/>
          </a:ln>
        </p:spPr>
      </p:sp>
    </p:spTree>
  </p:cSld>
  <p:clrMapOvr>
    <a:masterClrMapping/>
  </p:clrMapOvr>
  <p:transition spd="slow">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9" name="Rectangle 2"/>
          <p:cNvSpPr>
            <a:spLocks noGrp="1" noChangeArrowheads="1"/>
          </p:cNvSpPr>
          <p:nvPr>
            <p:ph type="title"/>
          </p:nvPr>
        </p:nvSpPr>
        <p:spPr>
          <a:xfrm>
            <a:off x="298450" y="228600"/>
            <a:ext cx="8540750" cy="1255713"/>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机器思维</a:t>
            </a:r>
            <a:endParaRPr kumimoji="0" lang="zh-CN" altLang="en-US" sz="24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endParaRPr>
          </a:p>
        </p:txBody>
      </p:sp>
      <p:sp>
        <p:nvSpPr>
          <p:cNvPr id="34820" name="Rectangle 3"/>
          <p:cNvSpPr>
            <a:spLocks noGrp="1" noChangeArrowheads="1"/>
          </p:cNvSpPr>
          <p:nvPr>
            <p:ph idx="1"/>
          </p:nvPr>
        </p:nvSpPr>
        <p:spPr>
          <a:xfrm>
            <a:off x="858838" y="1809750"/>
            <a:ext cx="7443788" cy="3838575"/>
          </a:xfrm>
        </p:spPr>
        <p:txBody>
          <a:bodyPr vert="horz" wrap="square" lIns="91440" tIns="45720" rIns="91440" bIns="45720" numCol="1" rtlCol="0" anchor="t" anchorCtr="0" compatLnSpc="1">
            <a:normAutofit/>
          </a:bodyPr>
          <a:lstStyle/>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defRPr/>
            </a:pPr>
            <a:r>
              <a:rPr kumimoji="0" lang="en-US" altLang="zh-CN" sz="4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a:t>
            </a:r>
            <a:r>
              <a:rPr kumimoji="0" lang="zh-CN" altLang="en-US" sz="28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机器思维：</a:t>
            </a:r>
            <a:r>
              <a:rPr kumimoji="0" lang="zh-CN" altLang="en-US" sz="28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就是让计算机模仿和实现人的思维能力，以对感知到的外界信息和自己产生的内部信息进行思维性加工。</a:t>
            </a:r>
            <a:endParaRPr kumimoji="0" lang="zh-CN" altLang="en-US" sz="28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defRPr/>
            </a:pPr>
            <a:r>
              <a:rPr kumimoji="0" lang="zh-CN" altLang="en-US" sz="28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包括：</a:t>
            </a:r>
            <a:r>
              <a:rPr kumimoji="0" lang="zh-CN" altLang="en-US" sz="28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推理、搜索、规划等方面的研究。</a:t>
            </a:r>
            <a:r>
              <a:rPr kumimoji="0" lang="zh-CN" altLang="en-US" sz="2800" b="0"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a:t>
            </a:r>
            <a:endParaRPr kumimoji="0" lang="zh-CN" altLang="en-US" sz="2800" b="0"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p:txBody>
      </p:sp>
      <p:sp>
        <p:nvSpPr>
          <p:cNvPr id="20484" name="灯片编号占位符 5"/>
          <p:cNvSpPr txBox="1">
            <a:spLocks noGrp="1"/>
          </p:cNvSpPr>
          <p:nvPr>
            <p:ph type="sldNum" sz="quarter" idx="12"/>
          </p:nvPr>
        </p:nvSpPr>
        <p:spPr>
          <a:noFill/>
          <a:ln>
            <a:noFill/>
          </a:ln>
        </p:spPr>
        <p:txBody>
          <a:bodyPr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Tw Cen MT"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5pPr>
          </a:lstStyle>
          <a:p>
            <a:pPr lvl="0" algn="r" eaLnBrk="1" hangingPunct="1"/>
            <a:fld id="{9A0DB2DC-4C9A-4742-B13C-FB6460FD3503}" type="slidenum">
              <a:rPr lang="en-US" altLang="zh-CN" sz="1000" dirty="0">
                <a:latin typeface="Arial" panose="020B0604020202020204" pitchFamily="34" charset="0"/>
                <a:ea typeface="黑体" panose="02010609060101010101" pitchFamily="49" charset="-122"/>
              </a:rPr>
            </a:fld>
            <a:endParaRPr lang="en-US" altLang="zh-CN" sz="1000" dirty="0">
              <a:latin typeface="Arial" panose="020B0604020202020204" pitchFamily="34" charset="0"/>
              <a:ea typeface="黑体" panose="02010609060101010101" pitchFamily="49" charset="-122"/>
            </a:endParaRPr>
          </a:p>
        </p:txBody>
      </p:sp>
      <p:pic>
        <p:nvPicPr>
          <p:cNvPr id="20485" name="图片 2"/>
          <p:cNvPicPr>
            <a:picLocks noChangeAspect="1"/>
          </p:cNvPicPr>
          <p:nvPr/>
        </p:nvPicPr>
        <p:blipFill>
          <a:blip r:embed="rId1"/>
          <a:stretch>
            <a:fillRect/>
          </a:stretch>
        </p:blipFill>
        <p:spPr>
          <a:xfrm>
            <a:off x="3492500" y="296863"/>
            <a:ext cx="3222625" cy="1804987"/>
          </a:xfrm>
          <a:prstGeom prst="rect">
            <a:avLst/>
          </a:prstGeom>
          <a:noFill/>
          <a:ln w="9525">
            <a:noFill/>
          </a:ln>
        </p:spPr>
      </p:pic>
    </p:spTree>
  </p:cSld>
  <p:clrMapOvr>
    <a:masterClrMapping/>
  </p:clrMapOvr>
  <p:transition spd="slow">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3" name="Rectangle 2"/>
          <p:cNvSpPr>
            <a:spLocks noGrp="1" noChangeArrowheads="1"/>
          </p:cNvSpPr>
          <p:nvPr>
            <p:ph type="title"/>
          </p:nvPr>
        </p:nvSpPr>
        <p:spPr>
          <a:xfrm>
            <a:off x="457200" y="274638"/>
            <a:ext cx="8229600" cy="896938"/>
          </a:xfrm>
        </p:spPr>
        <p:txBody>
          <a:bodyPr vert="horz" lIns="91440" tIns="45720" rIns="91440" bIns="45720" rtlCol="0" anchor="ctr">
            <a:normAutofit fontScale="90000"/>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机器思维</a:t>
            </a:r>
            <a:br>
              <a:rPr kumimoji="0" lang="zh-CN" altLang="en-US"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br>
            <a:r>
              <a:rPr kumimoji="0" lang="zh-CN" altLang="en-US" sz="24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推理</a:t>
            </a:r>
            <a:endParaRPr kumimoji="0" lang="zh-CN" altLang="en-US" sz="24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endParaRPr>
          </a:p>
        </p:txBody>
      </p:sp>
      <p:sp>
        <p:nvSpPr>
          <p:cNvPr id="35844" name="Rectangle 3"/>
          <p:cNvSpPr>
            <a:spLocks noGrp="1" noChangeArrowheads="1"/>
          </p:cNvSpPr>
          <p:nvPr>
            <p:ph idx="1"/>
          </p:nvPr>
        </p:nvSpPr>
        <p:spPr>
          <a:xfrm>
            <a:off x="179388" y="1268413"/>
            <a:ext cx="8821738" cy="5184775"/>
          </a:xfrm>
        </p:spPr>
        <p:txBody>
          <a:bodyPr vert="horz" wrap="square" lIns="91440" tIns="45720" rIns="91440" bIns="45720" numCol="1" rtlCol="0" anchor="t" anchorCtr="0" compatLnSpc="1">
            <a:normAutofit lnSpcReduction="10000"/>
          </a:bodyPr>
          <a:lstStyle/>
          <a:p>
            <a:pPr marL="228600" marR="0" lvl="0" indent="-228600" algn="l" defTabSz="914400" rtl="0" eaLnBrk="1" fontAlgn="auto" latinLnBrk="0" hangingPunct="1">
              <a:lnSpc>
                <a:spcPct val="95000"/>
              </a:lnSpc>
              <a:spcBef>
                <a:spcPts val="1000"/>
              </a:spcBef>
              <a:spcAft>
                <a:spcPts val="0"/>
              </a:spcAft>
              <a:buClrTx/>
              <a:buSzPct val="125000"/>
              <a:buFont typeface="Arial" panose="020B0604020202020204" pitchFamily="34" charset="0"/>
              <a:buChar char="•"/>
              <a:defRPr/>
            </a:pPr>
            <a:r>
              <a:rPr kumimoji="0" lang="en-US" altLang="zh-CN"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a:t>
            </a: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推理的概念：</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推理是指按照某种策略从已知事实出发利用知识推出所需结论的过程。</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5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推理的类型：</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可根据所用知识的确定性，将其分为：</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5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确定性推理，</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指推理所使用的知识和推出的结论都是可以精确表示的，其真值要么为真、要么为假。</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5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不确定性推理，</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指推理所使用的知识和推出的结论可以是不确定的。所谓不确定性是对非精确性、模糊型和非完备性的统称。</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5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推理的理论基础：</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逻辑是一门研究人们思维规律的学科，数理逻辑则是用数学的方法去研究逻辑问题。</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5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确定性推理</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主要是基于一阶经典逻辑。它能解决的问题很有限。</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5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不确定性推理</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主要基于非经典逻辑和概率等。非一阶经典逻辑是泛指除一阶经典逻辑以外的其他各种逻辑，如多值逻辑、模糊逻辑、模态逻辑、概率逻辑、默认逻辑、次协调逻辑及泛逻辑等。</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5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最常用的不确定性推理方法：</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基于可信度的确定性理论，基于</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Bayes</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公式的主观</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Bayes</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方法，基于概率的证据理论和基于模糊逻辑的可能性理论等。</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p:txBody>
      </p:sp>
      <p:sp>
        <p:nvSpPr>
          <p:cNvPr id="21508" name="灯片编号占位符 5"/>
          <p:cNvSpPr txBox="1">
            <a:spLocks noGrp="1"/>
          </p:cNvSpPr>
          <p:nvPr>
            <p:ph type="sldNum" sz="quarter" idx="12"/>
          </p:nvPr>
        </p:nvSpPr>
        <p:spPr>
          <a:noFill/>
          <a:ln>
            <a:noFill/>
          </a:ln>
        </p:spPr>
        <p:txBody>
          <a:bodyPr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Tw Cen MT"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5pPr>
          </a:lstStyle>
          <a:p>
            <a:pPr lvl="0" algn="r" eaLnBrk="1" hangingPunct="1"/>
            <a:fld id="{9A0DB2DC-4C9A-4742-B13C-FB6460FD3503}" type="slidenum">
              <a:rPr lang="en-US" altLang="zh-CN" sz="1000" dirty="0">
                <a:latin typeface="Arial" panose="020B0604020202020204" pitchFamily="34" charset="0"/>
                <a:ea typeface="黑体" panose="02010609060101010101" pitchFamily="49" charset="-122"/>
              </a:rPr>
            </a:fld>
            <a:endParaRPr lang="en-US" altLang="zh-CN" sz="1000" dirty="0">
              <a:latin typeface="Arial" panose="020B0604020202020204" pitchFamily="34" charset="0"/>
              <a:ea typeface="黑体" panose="02010609060101010101" pitchFamily="49" charset="-122"/>
            </a:endParaRPr>
          </a:p>
        </p:txBody>
      </p:sp>
    </p:spTree>
  </p:cSld>
  <p:clrMapOvr>
    <a:masterClrMapping/>
  </p:clrMapOvr>
  <p:transition spd="slow">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7" name="Rectangle 2"/>
          <p:cNvSpPr>
            <a:spLocks noGrp="1" noChangeArrowheads="1"/>
          </p:cNvSpPr>
          <p:nvPr>
            <p:ph type="title"/>
          </p:nvPr>
        </p:nvSpPr>
        <p:spPr>
          <a:xfrm>
            <a:off x="457200" y="274638"/>
            <a:ext cx="8229600" cy="896938"/>
          </a:xfrm>
        </p:spPr>
        <p:txBody>
          <a:bodyPr vert="horz" lIns="91440" tIns="45720" rIns="91440" bIns="45720" rtlCol="0" anchor="ctr">
            <a:normAutofit fontScale="90000"/>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机器思维</a:t>
            </a:r>
            <a:br>
              <a:rPr kumimoji="0" lang="zh-CN" altLang="en-US"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br>
            <a:r>
              <a:rPr kumimoji="0" lang="zh-CN" altLang="en-US" sz="24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搜索</a:t>
            </a:r>
            <a:endParaRPr kumimoji="0" lang="zh-CN" altLang="en-US" sz="24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endParaRPr>
          </a:p>
        </p:txBody>
      </p:sp>
      <p:sp>
        <p:nvSpPr>
          <p:cNvPr id="36868" name="Rectangle 3"/>
          <p:cNvSpPr>
            <a:spLocks noGrp="1" noChangeArrowheads="1"/>
          </p:cNvSpPr>
          <p:nvPr>
            <p:ph idx="1"/>
          </p:nvPr>
        </p:nvSpPr>
        <p:spPr>
          <a:xfrm>
            <a:off x="179388" y="1268413"/>
            <a:ext cx="8821738" cy="5437188"/>
          </a:xfrm>
        </p:spPr>
        <p:txBody>
          <a:bodyPr vert="horz" wrap="square" lIns="91440" tIns="45720" rIns="91440" bIns="45720" numCol="1" rtlCol="0" anchor="t" anchorCtr="0" compatLnSpc="1">
            <a:normAutofit lnSpcReduction="10000"/>
          </a:bodyPr>
          <a:lstStyle/>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en-US" altLang="zh-CN" sz="26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a:t>
            </a:r>
            <a:r>
              <a:rPr kumimoji="0" lang="zh-CN" altLang="en-US" sz="26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搜索的概念：</a:t>
            </a:r>
            <a:r>
              <a:rPr kumimoji="0" lang="zh-CN" altLang="en-US" sz="26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是指为了达到某一目标，不断寻找推理线路，以引导和控制推理，使问题得以解决的过程。</a:t>
            </a:r>
            <a:endParaRPr kumimoji="0" lang="zh-CN" altLang="en-US" sz="26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zh-CN" altLang="en-US" sz="26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搜索的类型：</a:t>
            </a:r>
            <a:r>
              <a:rPr kumimoji="0" lang="zh-CN" altLang="en-US" sz="26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可根据问题的表示方式将其分为状态空间搜索和与</a:t>
            </a:r>
            <a:r>
              <a:rPr kumimoji="0" lang="en-US" altLang="zh-CN" sz="26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a:t>
            </a:r>
            <a:r>
              <a:rPr kumimoji="0" lang="zh-CN" altLang="en-US" sz="26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或树搜索两大类型。</a:t>
            </a:r>
            <a:endParaRPr kumimoji="0" lang="zh-CN" altLang="en-US" sz="26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zh-CN" altLang="en-US" sz="26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状态空间搜索</a:t>
            </a:r>
            <a:r>
              <a:rPr kumimoji="0" lang="zh-CN" altLang="en-US" sz="26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是一种用状态空间法求解问题时的搜索方法；</a:t>
            </a:r>
            <a:endParaRPr kumimoji="0" lang="zh-CN" altLang="en-US" sz="26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zh-CN" altLang="en-US" sz="26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与</a:t>
            </a:r>
            <a:r>
              <a:rPr kumimoji="0" lang="en-US" altLang="zh-CN" sz="26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a:t>
            </a:r>
            <a:r>
              <a:rPr kumimoji="0" lang="zh-CN" altLang="en-US" sz="26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或树搜索</a:t>
            </a:r>
            <a:r>
              <a:rPr kumimoji="0" lang="zh-CN" altLang="en-US" sz="26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是一种用问题规约法求解问题时的搜索方法。</a:t>
            </a:r>
            <a:endParaRPr kumimoji="0" lang="zh-CN" altLang="en-US" sz="26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zh-CN" altLang="en-US" sz="26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搜索的主要问题：</a:t>
            </a:r>
            <a:r>
              <a:rPr kumimoji="0" lang="zh-CN" altLang="en-US" sz="26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人工智能最关心的是如何利用搜索过程所得到的对尽快达到目标有用的信息来引导搜索过程，即启发式搜索方法。</a:t>
            </a:r>
            <a:endParaRPr kumimoji="0" lang="zh-CN" altLang="en-US" sz="26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zh-CN" altLang="en-US" sz="26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状态空间的启发式搜索</a:t>
            </a:r>
            <a:r>
              <a:rPr kumimoji="0" lang="zh-CN" altLang="en-US" sz="26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方法</a:t>
            </a:r>
            <a:endParaRPr kumimoji="0" lang="zh-CN" altLang="en-US" sz="26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zh-CN" altLang="en-US" sz="26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与</a:t>
            </a:r>
            <a:r>
              <a:rPr kumimoji="0" lang="en-US" altLang="zh-CN" sz="26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a:t>
            </a:r>
            <a:r>
              <a:rPr kumimoji="0" lang="zh-CN" altLang="en-US" sz="26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或树的启发式搜索</a:t>
            </a:r>
            <a:r>
              <a:rPr kumimoji="0" lang="zh-CN" altLang="en-US" sz="26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方法</a:t>
            </a:r>
            <a:endParaRPr kumimoji="0" lang="zh-CN" altLang="en-US" sz="26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p:txBody>
      </p:sp>
      <p:sp>
        <p:nvSpPr>
          <p:cNvPr id="22532" name="灯片编号占位符 5"/>
          <p:cNvSpPr txBox="1">
            <a:spLocks noGrp="1"/>
          </p:cNvSpPr>
          <p:nvPr>
            <p:ph type="sldNum" sz="quarter" idx="12"/>
          </p:nvPr>
        </p:nvSpPr>
        <p:spPr>
          <a:noFill/>
          <a:ln>
            <a:noFill/>
          </a:ln>
        </p:spPr>
        <p:txBody>
          <a:bodyPr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Tw Cen MT"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5pPr>
          </a:lstStyle>
          <a:p>
            <a:pPr lvl="0" algn="r" eaLnBrk="1" hangingPunct="1"/>
            <a:fld id="{9A0DB2DC-4C9A-4742-B13C-FB6460FD3503}" type="slidenum">
              <a:rPr lang="en-US" altLang="zh-CN" sz="1000" dirty="0">
                <a:latin typeface="Arial" panose="020B0604020202020204" pitchFamily="34" charset="0"/>
                <a:ea typeface="黑体" panose="02010609060101010101" pitchFamily="49" charset="-122"/>
              </a:rPr>
            </a:fld>
            <a:endParaRPr lang="en-US" altLang="zh-CN" sz="1000" dirty="0">
              <a:latin typeface="Arial" panose="020B0604020202020204" pitchFamily="34" charset="0"/>
              <a:ea typeface="黑体" panose="02010609060101010101" pitchFamily="49" charset="-122"/>
            </a:endParaRPr>
          </a:p>
        </p:txBody>
      </p:sp>
    </p:spTree>
  </p:cSld>
  <p:clrMapOvr>
    <a:masterClrMapping/>
  </p:clrMapOvr>
  <p:transition spd="slow">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1" name="Rectangle 2"/>
          <p:cNvSpPr>
            <a:spLocks noGrp="1" noChangeArrowheads="1"/>
          </p:cNvSpPr>
          <p:nvPr>
            <p:ph type="title"/>
          </p:nvPr>
        </p:nvSpPr>
        <p:spPr>
          <a:xfrm>
            <a:off x="457200" y="274638"/>
            <a:ext cx="8229600" cy="896938"/>
          </a:xfrm>
        </p:spPr>
        <p:txBody>
          <a:bodyPr vert="horz" lIns="91440" tIns="45720" rIns="91440" bIns="45720" rtlCol="0" anchor="ctr">
            <a:normAutofit fontScale="90000"/>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机器思维</a:t>
            </a:r>
            <a:br>
              <a:rPr kumimoji="0" lang="zh-CN" altLang="en-US"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br>
            <a:r>
              <a:rPr kumimoji="0" lang="zh-CN" altLang="en-US" sz="24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规划</a:t>
            </a:r>
            <a:endParaRPr kumimoji="0" lang="zh-CN" altLang="en-US" sz="24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endParaRPr>
          </a:p>
        </p:txBody>
      </p:sp>
      <p:sp>
        <p:nvSpPr>
          <p:cNvPr id="37892" name="Rectangle 3"/>
          <p:cNvSpPr>
            <a:spLocks noGrp="1" noChangeArrowheads="1"/>
          </p:cNvSpPr>
          <p:nvPr>
            <p:ph idx="1"/>
          </p:nvPr>
        </p:nvSpPr>
        <p:spPr>
          <a:xfrm>
            <a:off x="179388" y="1268413"/>
            <a:ext cx="8821738" cy="5437188"/>
          </a:xfrm>
        </p:spPr>
        <p:txBody>
          <a:bodyPr vert="horz" wrap="square" lIns="91440" tIns="45720" rIns="91440" bIns="45720" numCol="1" rtlCol="0" anchor="t" anchorCtr="0" compatLnSpc="1">
            <a:normAutofit/>
          </a:bodyPr>
          <a:lstStyle/>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en-US" altLang="zh-CN" sz="18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a:t>
            </a:r>
            <a:r>
              <a:rPr kumimoji="0" lang="zh-CN" altLang="en-US" sz="22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规划的概念：</a:t>
            </a:r>
            <a:r>
              <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是指从某个特定问题状态出发，寻找并建立一个操作序列，直到求得目标状态为止的一个行动过程的描述。</a:t>
            </a:r>
            <a:endPar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zh-CN" altLang="en-US" sz="22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规划的特点：</a:t>
            </a:r>
            <a:r>
              <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与一般问题求解技术相比，规划更侧重于问题求解过程，并且要解决的问题一般是真实世界的实际问题，而不是抽象的数学模型。例如，机器人移盒子、猴子摘香蕉等问题。</a:t>
            </a:r>
            <a:endPar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zh-CN" altLang="en-US" sz="22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规划系统的例子：</a:t>
            </a:r>
            <a:r>
              <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斯坦福研究所问题求解系统（</a:t>
            </a:r>
            <a:r>
              <a:rPr kumimoji="0" lang="en-US" altLang="zh-CN"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Stanford Research Institute Problem Solver</a:t>
            </a:r>
            <a:r>
              <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a:t>
            </a:r>
            <a:r>
              <a:rPr kumimoji="0" lang="en-US" altLang="zh-CN"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STRIPS </a:t>
            </a:r>
            <a:r>
              <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），是一种基于状态空间和</a:t>
            </a:r>
            <a:r>
              <a:rPr kumimoji="0" lang="en-US" altLang="zh-CN"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F</a:t>
            </a:r>
            <a:r>
              <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规则的规划系统。</a:t>
            </a:r>
            <a:r>
              <a:rPr kumimoji="0" lang="zh-CN" altLang="en-US" sz="22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它由以下</a:t>
            </a:r>
            <a:r>
              <a:rPr kumimoji="0" lang="en-US" altLang="zh-CN" sz="22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3</a:t>
            </a:r>
            <a:r>
              <a:rPr kumimoji="0" lang="zh-CN" altLang="en-US" sz="22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部分所组成：</a:t>
            </a:r>
            <a:endParaRPr kumimoji="0" lang="zh-CN" altLang="en-US" sz="22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zh-CN" altLang="en-US" sz="22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a:t>
            </a:r>
            <a:r>
              <a:rPr kumimoji="0" lang="en-US" altLang="zh-CN" sz="22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(1) </a:t>
            </a:r>
            <a:r>
              <a:rPr kumimoji="0" lang="zh-CN" altLang="en-US" sz="22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世界模型：</a:t>
            </a:r>
            <a:r>
              <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用一阶谓词公式表示，它包括问题的初始状态和目标状态。 </a:t>
            </a:r>
            <a:endPar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zh-CN" altLang="en-US" sz="22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a:t>
            </a:r>
            <a:r>
              <a:rPr kumimoji="0" lang="en-US" altLang="zh-CN" sz="22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(2) </a:t>
            </a:r>
            <a:r>
              <a:rPr kumimoji="0" lang="zh-CN" altLang="en-US" sz="22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操作符（即</a:t>
            </a:r>
            <a:r>
              <a:rPr kumimoji="0" lang="en-US" altLang="zh-CN" sz="22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F</a:t>
            </a:r>
            <a:r>
              <a:rPr kumimoji="0" lang="zh-CN" altLang="en-US" sz="22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规则）：</a:t>
            </a:r>
            <a:r>
              <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它包括先决条件、删除表和添加表。</a:t>
            </a:r>
            <a:endPar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zh-CN" altLang="en-US" sz="22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a:t>
            </a:r>
            <a:r>
              <a:rPr kumimoji="0" lang="en-US" altLang="zh-CN" sz="22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(3) </a:t>
            </a:r>
            <a:r>
              <a:rPr kumimoji="0" lang="zh-CN" altLang="en-US" sz="22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操作方法：</a:t>
            </a:r>
            <a:r>
              <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它采用状态空间表示和中间</a:t>
            </a:r>
            <a:r>
              <a:rPr kumimoji="0" lang="en-US" altLang="zh-CN"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a:t>
            </a:r>
            <a:r>
              <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结局分析的方法。其中，状态空间包括初始状态、中间状态和目标状态；中间</a:t>
            </a:r>
            <a:r>
              <a:rPr kumimoji="0" lang="en-US" altLang="zh-CN"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a:t>
            </a:r>
            <a:r>
              <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结局分析的每一步都选择能够缩小当前状态与目标状态之间的差距的先决条件可以满足的</a:t>
            </a:r>
            <a:r>
              <a:rPr kumimoji="0" lang="en-US" altLang="zh-CN"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F</a:t>
            </a:r>
            <a:r>
              <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规则执行，直至到达目标为止。</a:t>
            </a:r>
            <a:endPar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p:txBody>
      </p:sp>
      <p:sp>
        <p:nvSpPr>
          <p:cNvPr id="23556" name="灯片编号占位符 5"/>
          <p:cNvSpPr txBox="1">
            <a:spLocks noGrp="1"/>
          </p:cNvSpPr>
          <p:nvPr>
            <p:ph type="sldNum" sz="quarter" idx="12"/>
          </p:nvPr>
        </p:nvSpPr>
        <p:spPr>
          <a:noFill/>
          <a:ln>
            <a:noFill/>
          </a:ln>
        </p:spPr>
        <p:txBody>
          <a:bodyPr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Tw Cen MT"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5pPr>
          </a:lstStyle>
          <a:p>
            <a:pPr lvl="0" algn="r" eaLnBrk="1" hangingPunct="1"/>
            <a:fld id="{9A0DB2DC-4C9A-4742-B13C-FB6460FD3503}" type="slidenum">
              <a:rPr lang="en-US" altLang="zh-CN" sz="1000" dirty="0">
                <a:latin typeface="Arial" panose="020B0604020202020204" pitchFamily="34" charset="0"/>
                <a:ea typeface="黑体" panose="02010609060101010101" pitchFamily="49" charset="-122"/>
              </a:rPr>
            </a:fld>
            <a:endParaRPr lang="en-US" altLang="zh-CN" sz="1000" dirty="0">
              <a:latin typeface="Arial" panose="020B0604020202020204" pitchFamily="34" charset="0"/>
              <a:ea typeface="黑体" panose="02010609060101010101" pitchFamily="49" charset="-122"/>
            </a:endParaRPr>
          </a:p>
        </p:txBody>
      </p:sp>
    </p:spTree>
  </p:cSld>
  <p:clrMapOvr>
    <a:masterClrMapping/>
  </p:clrMapOvr>
  <p:transition spd="slow">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7" name="Rectangle 2"/>
          <p:cNvSpPr>
            <a:spLocks noGrp="1" noChangeArrowheads="1"/>
          </p:cNvSpPr>
          <p:nvPr>
            <p:ph type="title"/>
          </p:nvPr>
        </p:nvSpPr>
        <p:spPr>
          <a:xfrm>
            <a:off x="457200" y="274638"/>
            <a:ext cx="8229600" cy="1004888"/>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000" b="1" i="0" u="none" strike="noStrike" kern="1200" cap="all" spc="0" normalizeH="0" baseline="0" noProof="0" dirty="0">
                <a:ln>
                  <a:noFill/>
                </a:ln>
                <a:solidFill>
                  <a:schemeClr val="tx2">
                    <a:lumMod val="60000"/>
                    <a:lumOff val="40000"/>
                  </a:schemeClr>
                </a:solidFill>
                <a:effectLst/>
                <a:uLnTx/>
                <a:uFillTx/>
                <a:latin typeface="Times New Roman" panose="02020603050405020304" pitchFamily="18" charset="0"/>
                <a:ea typeface="+mj-ea"/>
                <a:cs typeface="+mj-cs"/>
              </a:rPr>
              <a:t> </a:t>
            </a:r>
            <a:r>
              <a:rPr kumimoji="0" lang="zh-CN" altLang="en-US" sz="4000" b="1" i="0" u="none" strike="noStrike" kern="1200" cap="all" spc="0" normalizeH="0" baseline="0" noProof="0" dirty="0" smtClean="0">
                <a:ln>
                  <a:noFill/>
                </a:ln>
                <a:solidFill>
                  <a:schemeClr val="tx2">
                    <a:lumMod val="60000"/>
                    <a:lumOff val="40000"/>
                  </a:schemeClr>
                </a:solidFill>
                <a:effectLst>
                  <a:outerShdw blurRad="38100" dist="38100" dir="2700000" algn="tl">
                    <a:srgbClr val="000000">
                      <a:alpha val="43137"/>
                    </a:srgbClr>
                  </a:outerShdw>
                </a:effectLst>
                <a:uLnTx/>
                <a:uFillTx/>
                <a:latin typeface="方正大黑简体" pitchFamily="2" charset="-122"/>
                <a:ea typeface="方正大黑简体" pitchFamily="2" charset="-122"/>
                <a:cs typeface="+mj-cs"/>
              </a:rPr>
              <a:t>什么是</a:t>
            </a:r>
            <a:r>
              <a:rPr kumimoji="0" lang="en-US" altLang="zh-CN" sz="4000" b="1" i="0" u="none" strike="noStrike" kern="1200" cap="all" spc="0" normalizeH="0" baseline="0" noProof="0" dirty="0" smtClean="0">
                <a:ln>
                  <a:noFill/>
                </a:ln>
                <a:solidFill>
                  <a:schemeClr val="tx2">
                    <a:lumMod val="60000"/>
                    <a:lumOff val="40000"/>
                  </a:schemeClr>
                </a:solidFill>
                <a:effectLst>
                  <a:outerShdw blurRad="38100" dist="38100" dir="2700000" algn="tl">
                    <a:srgbClr val="000000">
                      <a:alpha val="43137"/>
                    </a:srgbClr>
                  </a:outerShdw>
                </a:effectLst>
                <a:uLnTx/>
                <a:uFillTx/>
                <a:latin typeface="方正大黑简体" pitchFamily="2" charset="-122"/>
                <a:ea typeface="方正大黑简体" pitchFamily="2" charset="-122"/>
                <a:cs typeface="+mj-cs"/>
              </a:rPr>
              <a:t>AI</a:t>
            </a:r>
            <a:r>
              <a:rPr kumimoji="0" lang="zh-CN" altLang="en-US" sz="4000" b="1" i="0" u="none" strike="noStrike" kern="1200" cap="all" spc="0" normalizeH="0" baseline="0" noProof="0" dirty="0" smtClean="0">
                <a:ln>
                  <a:noFill/>
                </a:ln>
                <a:solidFill>
                  <a:schemeClr val="tx2">
                    <a:lumMod val="60000"/>
                    <a:lumOff val="40000"/>
                  </a:schemeClr>
                </a:solidFill>
                <a:effectLst>
                  <a:outerShdw blurRad="38100" dist="38100" dir="2700000" algn="tl">
                    <a:srgbClr val="000000">
                      <a:alpha val="43137"/>
                    </a:srgbClr>
                  </a:outerShdw>
                </a:effectLst>
                <a:uLnTx/>
                <a:uFillTx/>
                <a:latin typeface="方正大黑简体" pitchFamily="2" charset="-122"/>
                <a:ea typeface="方正大黑简体" pitchFamily="2" charset="-122"/>
                <a:cs typeface="+mj-cs"/>
              </a:rPr>
              <a:t>？</a:t>
            </a:r>
            <a:endParaRPr kumimoji="0" lang="zh-CN" altLang="en-US" sz="2000" b="1" i="0" u="none" strike="noStrike" kern="1200" cap="all" spc="0" normalizeH="0" baseline="0" noProof="0" dirty="0">
              <a:ln>
                <a:noFill/>
              </a:ln>
              <a:solidFill>
                <a:schemeClr val="tx2">
                  <a:lumMod val="60000"/>
                  <a:lumOff val="40000"/>
                </a:schemeClr>
              </a:solidFill>
              <a:effectLst>
                <a:outerShdw blurRad="38100" dist="38100" dir="2700000" algn="tl">
                  <a:srgbClr val="000000">
                    <a:alpha val="43137"/>
                  </a:srgbClr>
                </a:outerShdw>
              </a:effectLst>
              <a:uLnTx/>
              <a:uFillTx/>
              <a:latin typeface="方正大黑简体" pitchFamily="2" charset="-122"/>
              <a:ea typeface="方正大黑简体" pitchFamily="2" charset="-122"/>
              <a:cs typeface="+mj-cs"/>
            </a:endParaRPr>
          </a:p>
        </p:txBody>
      </p:sp>
      <p:sp>
        <p:nvSpPr>
          <p:cNvPr id="6148" name="Rectangle 3"/>
          <p:cNvSpPr>
            <a:spLocks noGrp="1" noChangeArrowheads="1"/>
          </p:cNvSpPr>
          <p:nvPr>
            <p:ph idx="1"/>
          </p:nvPr>
        </p:nvSpPr>
        <p:spPr>
          <a:xfrm>
            <a:off x="250825" y="1412875"/>
            <a:ext cx="8547100" cy="5076825"/>
          </a:xfrm>
        </p:spPr>
        <p:txBody>
          <a:bodyPr vert="horz" wrap="square" lIns="91440" tIns="45720" rIns="91440" bIns="45720" numCol="1" rtlCol="0" anchor="t" anchorCtr="0" compatLnSpc="1">
            <a:normAutofit lnSpcReduction="10000"/>
          </a:bodyPr>
          <a:lstStyle/>
          <a:p>
            <a:pPr marL="228600" marR="0" lvl="0" indent="-228600" algn="l" defTabSz="914400" rtl="0" eaLnBrk="1" fontAlgn="auto" latinLnBrk="0" hangingPunct="1">
              <a:lnSpc>
                <a:spcPct val="105000"/>
              </a:lnSpc>
              <a:spcBef>
                <a:spcPts val="1000"/>
              </a:spcBef>
              <a:spcAft>
                <a:spcPts val="0"/>
              </a:spcAft>
              <a:buClrTx/>
              <a:buSzPct val="125000"/>
              <a:buFont typeface="Arial" panose="020B0604020202020204" pitchFamily="34" charset="0"/>
              <a:buChar char="•"/>
              <a:defRPr/>
            </a:pPr>
            <a:r>
              <a:rPr kumimoji="0" lang="en-US" altLang="zh-CN"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AI</a:t>
            </a:r>
            <a:r>
              <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的形式化定义</a:t>
            </a:r>
            <a:endPar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05000"/>
              </a:lnSpc>
              <a:spcBef>
                <a:spcPts val="1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目前还没有</a:t>
            </a:r>
            <a:endPar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05000"/>
              </a:lnSpc>
              <a:spcBef>
                <a:spcPts val="1000"/>
              </a:spcBef>
              <a:spcAft>
                <a:spcPts val="0"/>
              </a:spcAft>
              <a:buClrTx/>
              <a:buSzPct val="125000"/>
              <a:buFont typeface="Arial" panose="020B0604020202020204" pitchFamily="34" charset="0"/>
              <a:buChar char="•"/>
              <a:defRPr/>
            </a:pPr>
            <a:r>
              <a:rPr kumimoji="0" lang="en-US" altLang="zh-CN"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AI</a:t>
            </a:r>
            <a:r>
              <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的一般解释</a:t>
            </a:r>
            <a:endPar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05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a:t>
            </a: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人工智能就是用人工的方法在机器（计算机）上实现的智能，或称机器智能</a:t>
            </a:r>
            <a:endPar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05000"/>
              </a:lnSpc>
              <a:spcBef>
                <a:spcPts val="1000"/>
              </a:spcBef>
              <a:spcAft>
                <a:spcPts val="0"/>
              </a:spcAft>
              <a:buClrTx/>
              <a:buSzPct val="125000"/>
              <a:buFont typeface="Arial" panose="020B0604020202020204" pitchFamily="34" charset="0"/>
              <a:buChar char="•"/>
              <a:defRPr/>
            </a:pPr>
            <a:r>
              <a:rPr kumimoji="0" lang="en-US" altLang="zh-CN"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AI</a:t>
            </a:r>
            <a:r>
              <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无形式化定义的理由</a:t>
            </a:r>
            <a:endPar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05000"/>
              </a:lnSpc>
              <a:spcBef>
                <a:spcPts val="1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人工智能的严格定义依赖于对智能的定义</a:t>
            </a:r>
            <a:endPar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05000"/>
              </a:lnSpc>
              <a:spcBef>
                <a:spcPts val="1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即要定义人工智能，首先应该定义智能</a:t>
            </a:r>
            <a:endPar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05000"/>
              </a:lnSpc>
              <a:spcBef>
                <a:spcPts val="1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但智能本身也还无严格定义</a:t>
            </a:r>
            <a:endPar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05000"/>
              </a:lnSpc>
              <a:spcBef>
                <a:spcPts val="1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如何讨论</a:t>
            </a:r>
            <a:r>
              <a:rPr kumimoji="0" lang="en-US" altLang="zh-CN"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AI</a:t>
            </a:r>
            <a:r>
              <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的定义</a:t>
            </a:r>
            <a:endPar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05000"/>
              </a:lnSpc>
              <a:spcBef>
                <a:spcPts val="1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应先对人类的自然智能进行讨论</a:t>
            </a:r>
            <a:endPar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p:txBody>
      </p:sp>
      <p:sp>
        <p:nvSpPr>
          <p:cNvPr id="2" name="灯片编号占位符 5"/>
          <p:cNvSpPr txBox="1">
            <a:spLocks noGrp="1"/>
          </p:cNvSpPr>
          <p:nvPr>
            <p:ph type="sldNum" sz="quarter" idx="12"/>
          </p:nvPr>
        </p:nvSpPr>
        <p:spPr>
          <a:noFill/>
          <a:ln>
            <a:noFill/>
          </a:ln>
        </p:spPr>
        <p:txBody>
          <a:bodyPr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Tw Cen MT"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5pPr>
          </a:lstStyle>
          <a:p>
            <a:pPr lvl="0" algn="r" eaLnBrk="1" hangingPunct="1"/>
            <a:fld id="{9A0DB2DC-4C9A-4742-B13C-FB6460FD3503}" type="slidenum">
              <a:rPr lang="en-US" altLang="zh-CN" sz="1000" dirty="0">
                <a:latin typeface="Arial" panose="020B0604020202020204" pitchFamily="34" charset="0"/>
                <a:ea typeface="黑体" panose="02010609060101010101" pitchFamily="49" charset="-122"/>
              </a:rPr>
            </a:fld>
            <a:endParaRPr lang="en-US" altLang="zh-CN" sz="1000" dirty="0">
              <a:latin typeface="Arial" panose="020B0604020202020204" pitchFamily="34" charset="0"/>
              <a:ea typeface="黑体" panose="02010609060101010101" pitchFamily="49" charset="-122"/>
            </a:endParaRPr>
          </a:p>
        </p:txBody>
      </p:sp>
      <p:pic>
        <p:nvPicPr>
          <p:cNvPr id="6149" name="图片 1"/>
          <p:cNvPicPr>
            <a:picLocks noChangeAspect="1"/>
          </p:cNvPicPr>
          <p:nvPr/>
        </p:nvPicPr>
        <p:blipFill>
          <a:blip r:embed="rId1"/>
          <a:stretch>
            <a:fillRect/>
          </a:stretch>
        </p:blipFill>
        <p:spPr>
          <a:xfrm>
            <a:off x="5292725" y="333375"/>
            <a:ext cx="3348038" cy="2332038"/>
          </a:xfrm>
          <a:prstGeom prst="rect">
            <a:avLst/>
          </a:prstGeom>
          <a:noFill/>
          <a:ln w="9525">
            <a:noFill/>
          </a:ln>
        </p:spPr>
      </p:pic>
    </p:spTree>
  </p:cSld>
  <p:clrMapOvr>
    <a:masterClrMapping/>
  </p:clrMapOvr>
  <p:transition spd="slow">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5" name="Rectangle 2"/>
          <p:cNvSpPr>
            <a:spLocks noGrp="1" noChangeArrowheads="1"/>
          </p:cNvSpPr>
          <p:nvPr>
            <p:ph type="title"/>
          </p:nvPr>
        </p:nvSpPr>
        <p:spPr>
          <a:xfrm>
            <a:off x="298450" y="228600"/>
            <a:ext cx="8540750" cy="1255713"/>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机器感知</a:t>
            </a:r>
            <a:endParaRPr kumimoji="0" lang="zh-CN" altLang="en-US"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endParaRPr>
          </a:p>
        </p:txBody>
      </p:sp>
      <p:sp>
        <p:nvSpPr>
          <p:cNvPr id="24579" name="Rectangle 3"/>
          <p:cNvSpPr>
            <a:spLocks noGrp="1"/>
          </p:cNvSpPr>
          <p:nvPr>
            <p:ph idx="1"/>
          </p:nvPr>
        </p:nvSpPr>
        <p:spPr>
          <a:xfrm>
            <a:off x="858838" y="1809750"/>
            <a:ext cx="7232650" cy="3838575"/>
          </a:xfrm>
          <a:ln/>
        </p:spPr>
        <p:txBody>
          <a:bodyPr vert="horz" wrap="square" lIns="91440" tIns="45720" rIns="91440" bIns="45720" anchor="t"/>
          <a:p>
            <a:pPr algn="just" eaLnBrk="1" hangingPunct="1"/>
            <a:r>
              <a:rPr lang="en-US" altLang="zh-CN" b="1" dirty="0">
                <a:solidFill>
                  <a:srgbClr val="002060"/>
                </a:solidFill>
                <a:latin typeface="方正大黑简体" pitchFamily="2" charset="-122"/>
                <a:ea typeface="方正大黑简体" pitchFamily="2" charset="-122"/>
              </a:rPr>
              <a:t>    </a:t>
            </a:r>
            <a:r>
              <a:rPr lang="zh-CN" altLang="en-US" b="1" dirty="0">
                <a:solidFill>
                  <a:srgbClr val="002060"/>
                </a:solidFill>
                <a:latin typeface="方正大黑简体" pitchFamily="2" charset="-122"/>
                <a:ea typeface="方正大黑简体" pitchFamily="2" charset="-122"/>
              </a:rPr>
              <a:t>机器感知是机器获取外界信息的主要途径，也是机器智能的重要组成部分。</a:t>
            </a:r>
            <a:endParaRPr lang="zh-CN" altLang="en-US" b="1" dirty="0">
              <a:solidFill>
                <a:srgbClr val="002060"/>
              </a:solidFill>
              <a:latin typeface="方正大黑简体" pitchFamily="2" charset="-122"/>
              <a:ea typeface="方正大黑简体" pitchFamily="2" charset="-122"/>
            </a:endParaRPr>
          </a:p>
          <a:p>
            <a:pPr algn="just" eaLnBrk="1" hangingPunct="1"/>
            <a:r>
              <a:rPr lang="zh-CN" altLang="en-US" b="1" dirty="0">
                <a:solidFill>
                  <a:srgbClr val="002060"/>
                </a:solidFill>
                <a:latin typeface="方正大黑简体" pitchFamily="2" charset="-122"/>
                <a:ea typeface="方正大黑简体" pitchFamily="2" charset="-122"/>
              </a:rPr>
              <a:t>    所谓机器感知，就是要让计算机具有类似于人的感知能力，如视觉、听觉、触觉、嗅觉、味觉。</a:t>
            </a:r>
            <a:endParaRPr lang="zh-CN" altLang="en-US" b="1" dirty="0">
              <a:solidFill>
                <a:srgbClr val="002060"/>
              </a:solidFill>
              <a:latin typeface="方正大黑简体" pitchFamily="2" charset="-122"/>
              <a:ea typeface="方正大黑简体" pitchFamily="2" charset="-122"/>
            </a:endParaRPr>
          </a:p>
          <a:p>
            <a:pPr algn="just" eaLnBrk="1" hangingPunct="1"/>
            <a:r>
              <a:rPr lang="zh-CN" altLang="en-US" b="1" dirty="0">
                <a:solidFill>
                  <a:srgbClr val="002060"/>
                </a:solidFill>
                <a:latin typeface="方正大黑简体" pitchFamily="2" charset="-122"/>
                <a:ea typeface="方正大黑简体" pitchFamily="2" charset="-122"/>
              </a:rPr>
              <a:t>    下面主要介绍机器视觉、模式识别、自然语言理解。</a:t>
            </a:r>
            <a:endParaRPr lang="zh-CN" altLang="en-US" b="1" dirty="0">
              <a:solidFill>
                <a:srgbClr val="002060"/>
              </a:solidFill>
              <a:latin typeface="方正大黑简体" pitchFamily="2" charset="-122"/>
              <a:ea typeface="方正大黑简体" pitchFamily="2" charset="-122"/>
            </a:endParaRPr>
          </a:p>
        </p:txBody>
      </p:sp>
      <p:sp>
        <p:nvSpPr>
          <p:cNvPr id="24580" name="灯片编号占位符 5"/>
          <p:cNvSpPr txBox="1">
            <a:spLocks noGrp="1"/>
          </p:cNvSpPr>
          <p:nvPr>
            <p:ph type="sldNum" sz="quarter" idx="12"/>
          </p:nvPr>
        </p:nvSpPr>
        <p:spPr>
          <a:noFill/>
          <a:ln>
            <a:noFill/>
          </a:ln>
        </p:spPr>
        <p:txBody>
          <a:bodyPr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Tw Cen MT"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5pPr>
          </a:lstStyle>
          <a:p>
            <a:pPr lvl="0" algn="r" eaLnBrk="1" hangingPunct="1"/>
            <a:fld id="{9A0DB2DC-4C9A-4742-B13C-FB6460FD3503}" type="slidenum">
              <a:rPr lang="en-US" altLang="zh-CN" sz="1000" dirty="0">
                <a:latin typeface="Arial" panose="020B0604020202020204" pitchFamily="34" charset="0"/>
                <a:ea typeface="黑体" panose="02010609060101010101" pitchFamily="49" charset="-122"/>
              </a:rPr>
            </a:fld>
            <a:endParaRPr lang="en-US" altLang="zh-CN" sz="1000" dirty="0">
              <a:latin typeface="Arial" panose="020B0604020202020204" pitchFamily="34" charset="0"/>
              <a:ea typeface="黑体" panose="02010609060101010101" pitchFamily="49" charset="-122"/>
            </a:endParaRPr>
          </a:p>
        </p:txBody>
      </p:sp>
    </p:spTree>
  </p:cSld>
  <p:clrMapOvr>
    <a:masterClrMapping/>
  </p:clrMapOvr>
  <p:transition spd="slow">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9" name="Rectangle 2"/>
          <p:cNvSpPr>
            <a:spLocks noGrp="1" noChangeArrowheads="1"/>
          </p:cNvSpPr>
          <p:nvPr>
            <p:ph type="title"/>
          </p:nvPr>
        </p:nvSpPr>
        <p:spPr>
          <a:xfrm>
            <a:off x="457200" y="274638"/>
            <a:ext cx="8229600" cy="1039813"/>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机器感知</a:t>
            </a:r>
            <a:br>
              <a:rPr kumimoji="0" lang="zh-CN" altLang="en-US"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br>
            <a:r>
              <a:rPr kumimoji="0" lang="zh-CN" altLang="en-US" sz="24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计算机视觉</a:t>
            </a:r>
            <a:endParaRPr kumimoji="0" lang="zh-CN" altLang="en-US" sz="24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endParaRPr>
          </a:p>
        </p:txBody>
      </p:sp>
      <p:sp>
        <p:nvSpPr>
          <p:cNvPr id="39940" name="Rectangle 3"/>
          <p:cNvSpPr>
            <a:spLocks noGrp="1" noChangeArrowheads="1"/>
          </p:cNvSpPr>
          <p:nvPr>
            <p:ph idx="1"/>
          </p:nvPr>
        </p:nvSpPr>
        <p:spPr>
          <a:xfrm>
            <a:off x="431800" y="1600200"/>
            <a:ext cx="8331200" cy="4924425"/>
          </a:xfrm>
        </p:spPr>
        <p:txBody>
          <a:bodyPr vert="horz" wrap="square" lIns="91440" tIns="45720" rIns="91440" bIns="45720" numCol="1" rtlCol="0" anchor="t" anchorCtr="0" compatLnSpc="1">
            <a:normAutofit fontScale="92500"/>
          </a:bodyPr>
          <a:lstStyle/>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defRPr/>
            </a:pPr>
            <a:r>
              <a:rPr kumimoji="0" lang="en-US" altLang="zh-CN"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a:t>
            </a:r>
            <a:r>
              <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概念：</a:t>
            </a: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用计算机来实现或模拟人类的视觉功能，其主要研究目标是使计算机具有通过二维图像认知三维环境信息的能力。</a:t>
            </a:r>
            <a:endPar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重要性：</a:t>
            </a: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在人类感知到的外界信息中，有</a:t>
            </a:r>
            <a:r>
              <a:rPr kumimoji="0" lang="en-US" altLang="zh-CN"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80%</a:t>
            </a: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以上是通过视觉得到的。</a:t>
            </a:r>
            <a:endPar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视觉系统：</a:t>
            </a: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人类视觉系统的功能是通过眼睛与大脑共同实现的。人们视野中的物体在可见光的照射下，先在眼睛的视网膜上形成图像，然后由感光细胞转换成神经脉冲信号，再经神经纤维传入大脑皮层，最后由大脑皮层对其进行处理与理解。</a:t>
            </a:r>
            <a:endPar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视觉，</a:t>
            </a: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不仅仅指对光信号的感受，它包括了对视觉信息的获取、传输、处理、存储与理解的全过程。</a:t>
            </a:r>
            <a:endParaRPr kumimoji="0" lang="zh-CN" altLang="en-US" sz="2400" b="0"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p:txBody>
      </p:sp>
      <p:sp>
        <p:nvSpPr>
          <p:cNvPr id="25604" name="灯片编号占位符 5"/>
          <p:cNvSpPr txBox="1">
            <a:spLocks noGrp="1"/>
          </p:cNvSpPr>
          <p:nvPr>
            <p:ph type="sldNum" sz="quarter" idx="12"/>
          </p:nvPr>
        </p:nvSpPr>
        <p:spPr>
          <a:noFill/>
          <a:ln>
            <a:noFill/>
          </a:ln>
        </p:spPr>
        <p:txBody>
          <a:bodyPr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Tw Cen MT"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5pPr>
          </a:lstStyle>
          <a:p>
            <a:pPr lvl="0" algn="r" eaLnBrk="1" hangingPunct="1"/>
            <a:fld id="{9A0DB2DC-4C9A-4742-B13C-FB6460FD3503}" type="slidenum">
              <a:rPr lang="en-US" altLang="zh-CN" sz="1000" dirty="0">
                <a:latin typeface="Arial" panose="020B0604020202020204" pitchFamily="34" charset="0"/>
                <a:ea typeface="黑体" panose="02010609060101010101" pitchFamily="49" charset="-122"/>
              </a:rPr>
            </a:fld>
            <a:endParaRPr lang="en-US" altLang="zh-CN" sz="1000" dirty="0">
              <a:latin typeface="Arial" panose="020B0604020202020204" pitchFamily="34" charset="0"/>
              <a:ea typeface="黑体" panose="02010609060101010101" pitchFamily="49" charset="-122"/>
            </a:endParaRPr>
          </a:p>
        </p:txBody>
      </p:sp>
    </p:spTree>
  </p:cSld>
  <p:clrMapOvr>
    <a:masterClrMapping/>
  </p:clrMapOvr>
  <p:transition spd="slow">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7" name="Rectangle 2"/>
          <p:cNvSpPr>
            <a:spLocks noGrp="1" noChangeArrowheads="1"/>
          </p:cNvSpPr>
          <p:nvPr>
            <p:ph type="title"/>
          </p:nvPr>
        </p:nvSpPr>
        <p:spPr>
          <a:xfrm>
            <a:off x="304800" y="152400"/>
            <a:ext cx="8540750" cy="990600"/>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机器感知</a:t>
            </a:r>
            <a:br>
              <a:rPr kumimoji="0" lang="zh-CN" altLang="en-US"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br>
            <a:r>
              <a:rPr kumimoji="0" lang="zh-CN" altLang="en-US" sz="24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自然语言理处理</a:t>
            </a:r>
            <a:endParaRPr kumimoji="0" lang="zh-CN" altLang="en-US" sz="24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endParaRPr>
          </a:p>
        </p:txBody>
      </p:sp>
      <p:sp>
        <p:nvSpPr>
          <p:cNvPr id="41988" name="Rectangle 3"/>
          <p:cNvSpPr>
            <a:spLocks noGrp="1" noChangeArrowheads="1"/>
          </p:cNvSpPr>
          <p:nvPr>
            <p:ph idx="1"/>
          </p:nvPr>
        </p:nvSpPr>
        <p:spPr>
          <a:xfrm>
            <a:off x="250825" y="1219200"/>
            <a:ext cx="8677275" cy="5486400"/>
          </a:xfrm>
        </p:spPr>
        <p:txBody>
          <a:bodyPr vert="horz" wrap="square" lIns="91440" tIns="45720" rIns="91440" bIns="45720" numCol="1" rtlCol="0" anchor="t" anchorCtr="0" compatLnSpc="1">
            <a:normAutofit lnSpcReduction="10000"/>
          </a:bodyPr>
          <a:lstStyle/>
          <a:p>
            <a:pPr marL="228600" marR="0" lvl="0" indent="-228600" algn="l" defTabSz="914400" rtl="0" eaLnBrk="1" fontAlgn="auto" latinLnBrk="0" hangingPunct="1">
              <a:lnSpc>
                <a:spcPct val="110000"/>
              </a:lnSpc>
              <a:spcBef>
                <a:spcPts val="1000"/>
              </a:spcBef>
              <a:spcAft>
                <a:spcPts val="0"/>
              </a:spcAft>
              <a:buClrTx/>
              <a:buSzPct val="125000"/>
              <a:buFont typeface="Arial" panose="020B0604020202020204" pitchFamily="34" charset="0"/>
              <a:buChar char="•"/>
              <a:defRPr/>
            </a:pPr>
            <a:r>
              <a:rPr kumimoji="0" lang="zh-CN" altLang="en-US" sz="22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自然语言处理包括的主要内容</a:t>
            </a:r>
            <a:endParaRPr kumimoji="0" lang="zh-CN" altLang="en-US" sz="22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10000"/>
              </a:lnSpc>
              <a:spcBef>
                <a:spcPts val="1000"/>
              </a:spcBef>
              <a:spcAft>
                <a:spcPts val="0"/>
              </a:spcAft>
              <a:buClrTx/>
              <a:buSzPct val="125000"/>
              <a:buFont typeface="Arial" panose="020B0604020202020204" pitchFamily="34" charset="0"/>
              <a:buChar char="•"/>
              <a:defRPr/>
            </a:pPr>
            <a:r>
              <a:rPr kumimoji="0" lang="zh-CN" altLang="en-US" sz="22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机器翻译</a:t>
            </a:r>
            <a:endParaRPr kumimoji="0" lang="zh-CN" altLang="en-US" sz="22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10000"/>
              </a:lnSpc>
              <a:spcBef>
                <a:spcPts val="1000"/>
              </a:spcBef>
              <a:spcAft>
                <a:spcPts val="0"/>
              </a:spcAft>
              <a:buClrTx/>
              <a:buSzPct val="125000"/>
              <a:buFont typeface="Arial" panose="020B0604020202020204" pitchFamily="34" charset="0"/>
              <a:buChar char="•"/>
              <a:defRPr/>
            </a:pPr>
            <a:r>
              <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a:t>
            </a:r>
            <a:r>
              <a:rPr kumimoji="0" lang="zh-CN" altLang="en-US" sz="2200" b="1" i="0" u="none" strike="noStrike" kern="1200" cap="none" spc="0" normalizeH="0" baseline="0" noProof="0" dirty="0">
                <a:ln>
                  <a:noFill/>
                </a:ln>
                <a:solidFill>
                  <a:srgbClr val="0000CC"/>
                </a:solidFill>
                <a:effectLst/>
                <a:uLnTx/>
                <a:uFillTx/>
                <a:latin typeface="方正大黑简体" pitchFamily="2" charset="-122"/>
                <a:ea typeface="方正大黑简体" pitchFamily="2" charset="-122"/>
                <a:cs typeface="+mn-cs"/>
              </a:rPr>
              <a:t> </a:t>
            </a:r>
            <a:r>
              <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把一种自然语言翻译成另外一种自然语言</a:t>
            </a:r>
            <a:endPar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10000"/>
              </a:lnSpc>
              <a:spcBef>
                <a:spcPts val="1000"/>
              </a:spcBef>
              <a:spcAft>
                <a:spcPts val="0"/>
              </a:spcAft>
              <a:buClrTx/>
              <a:buSzPct val="125000"/>
              <a:buFont typeface="Arial" panose="020B0604020202020204" pitchFamily="34" charset="0"/>
              <a:buChar char="•"/>
              <a:defRPr/>
            </a:pPr>
            <a:r>
              <a:rPr kumimoji="0" lang="zh-CN" altLang="en-US" sz="22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自然语言理解</a:t>
            </a:r>
            <a:endParaRPr kumimoji="0" lang="zh-CN" altLang="en-US" sz="22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10000"/>
              </a:lnSpc>
              <a:spcBef>
                <a:spcPts val="1000"/>
              </a:spcBef>
              <a:spcAft>
                <a:spcPts val="0"/>
              </a:spcAft>
              <a:buClrTx/>
              <a:buSzPct val="125000"/>
              <a:buFont typeface="Arial" panose="020B0604020202020204" pitchFamily="34" charset="0"/>
              <a:buChar char="•"/>
              <a:defRPr/>
            </a:pPr>
            <a:r>
              <a:rPr kumimoji="0" lang="zh-CN" altLang="en-US" sz="22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概念：</a:t>
            </a:r>
            <a:r>
              <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主要研究如何使计算机能够理解和生成自然语言。 </a:t>
            </a:r>
            <a:endPar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10000"/>
              </a:lnSpc>
              <a:spcBef>
                <a:spcPts val="1000"/>
              </a:spcBef>
              <a:spcAft>
                <a:spcPts val="0"/>
              </a:spcAft>
              <a:buClrTx/>
              <a:buSzPct val="125000"/>
              <a:buFont typeface="Arial" panose="020B0604020202020204" pitchFamily="34" charset="0"/>
              <a:buChar char="•"/>
              <a:defRPr/>
            </a:pPr>
            <a:r>
              <a:rPr kumimoji="0" lang="zh-CN" altLang="en-US" sz="22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理解的语言类型：</a:t>
            </a:r>
            <a:r>
              <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声音语言、书面语言。</a:t>
            </a:r>
            <a:endPar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10000"/>
              </a:lnSpc>
              <a:spcBef>
                <a:spcPts val="1000"/>
              </a:spcBef>
              <a:spcAft>
                <a:spcPts val="0"/>
              </a:spcAft>
              <a:buClrTx/>
              <a:buSzPct val="125000"/>
              <a:buFont typeface="Arial" panose="020B0604020202020204" pitchFamily="34" charset="0"/>
              <a:buChar char="•"/>
              <a:defRPr/>
            </a:pPr>
            <a:r>
              <a:rPr kumimoji="0" lang="zh-CN" altLang="en-US" sz="22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主要步骤：</a:t>
            </a:r>
            <a:r>
              <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语音分析、词法分析、句法分析、语义分析、语用分析。 </a:t>
            </a:r>
            <a:endPar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10000"/>
              </a:lnSpc>
              <a:spcBef>
                <a:spcPts val="1000"/>
              </a:spcBef>
              <a:spcAft>
                <a:spcPts val="0"/>
              </a:spcAft>
              <a:buClrTx/>
              <a:buSzPct val="125000"/>
              <a:buFont typeface="Arial" panose="020B0604020202020204" pitchFamily="34" charset="0"/>
              <a:buChar char="•"/>
              <a:defRPr/>
            </a:pPr>
            <a:r>
              <a:rPr kumimoji="0" lang="zh-CN" altLang="en-US" sz="22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自然语言理解的意义</a:t>
            </a:r>
            <a:endParaRPr kumimoji="0" lang="zh-CN" altLang="en-US" sz="22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10000"/>
              </a:lnSpc>
              <a:spcBef>
                <a:spcPts val="1000"/>
              </a:spcBef>
              <a:spcAft>
                <a:spcPts val="0"/>
              </a:spcAft>
              <a:buClrTx/>
              <a:buSzPct val="125000"/>
              <a:buFont typeface="Arial" panose="020B0604020202020204" pitchFamily="34" charset="0"/>
              <a:buChar char="•"/>
              <a:defRPr/>
            </a:pPr>
            <a:r>
              <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该研究不仅对智能人机接口有着重要的实际意义，而且对不确定人工智能的研究也具有重大的理论价值。有学者指出：人工智能如果不能用自然语言作为其知识表示基础，建立起不确定人工智能的理论和方法，人工智能也就永远实现不了跨越的梦想。</a:t>
            </a:r>
            <a:r>
              <a:rPr kumimoji="0" lang="zh-CN" altLang="en-US" sz="2200" b="0"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a:t>
            </a:r>
            <a:endParaRPr kumimoji="0" lang="zh-CN" altLang="en-US" sz="2200" b="0"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p:txBody>
      </p:sp>
      <p:sp>
        <p:nvSpPr>
          <p:cNvPr id="26628" name="灯片编号占位符 5"/>
          <p:cNvSpPr txBox="1">
            <a:spLocks noGrp="1"/>
          </p:cNvSpPr>
          <p:nvPr>
            <p:ph type="sldNum" sz="quarter" idx="12"/>
          </p:nvPr>
        </p:nvSpPr>
        <p:spPr>
          <a:noFill/>
          <a:ln>
            <a:noFill/>
          </a:ln>
        </p:spPr>
        <p:txBody>
          <a:bodyPr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Tw Cen MT"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5pPr>
          </a:lstStyle>
          <a:p>
            <a:pPr lvl="0" algn="r" eaLnBrk="1" hangingPunct="1"/>
            <a:fld id="{9A0DB2DC-4C9A-4742-B13C-FB6460FD3503}" type="slidenum">
              <a:rPr lang="en-US" altLang="zh-CN" sz="1000" dirty="0">
                <a:latin typeface="Arial" panose="020B0604020202020204" pitchFamily="34" charset="0"/>
                <a:ea typeface="黑体" panose="02010609060101010101" pitchFamily="49" charset="-122"/>
              </a:rPr>
            </a:fld>
            <a:endParaRPr lang="en-US" altLang="zh-CN" sz="1000" dirty="0">
              <a:latin typeface="Arial" panose="020B0604020202020204" pitchFamily="34" charset="0"/>
              <a:ea typeface="黑体" panose="02010609060101010101" pitchFamily="49" charset="-122"/>
            </a:endParaRPr>
          </a:p>
        </p:txBody>
      </p:sp>
    </p:spTree>
  </p:cSld>
  <p:clrMapOvr>
    <a:masterClrMapping/>
  </p:clrMapOvr>
  <p:transition spd="slow">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7" name="Rectangle 2"/>
          <p:cNvSpPr>
            <a:spLocks noGrp="1" noChangeArrowheads="1"/>
          </p:cNvSpPr>
          <p:nvPr>
            <p:ph type="title"/>
          </p:nvPr>
        </p:nvSpPr>
        <p:spPr>
          <a:xfrm>
            <a:off x="298450" y="228600"/>
            <a:ext cx="8540750" cy="1255713"/>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计算智能</a:t>
            </a:r>
            <a:endParaRPr kumimoji="0" lang="zh-CN" altLang="en-US"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endParaRPr>
          </a:p>
        </p:txBody>
      </p:sp>
      <p:sp>
        <p:nvSpPr>
          <p:cNvPr id="27651" name="Rectangle 3"/>
          <p:cNvSpPr>
            <a:spLocks noGrp="1"/>
          </p:cNvSpPr>
          <p:nvPr>
            <p:ph idx="1"/>
          </p:nvPr>
        </p:nvSpPr>
        <p:spPr>
          <a:xfrm>
            <a:off x="712788" y="1809750"/>
            <a:ext cx="7523162" cy="4057650"/>
          </a:xfrm>
          <a:ln/>
        </p:spPr>
        <p:txBody>
          <a:bodyPr vert="horz" wrap="square" lIns="91440" tIns="45720" rIns="91440" bIns="45720" anchor="t"/>
          <a:p>
            <a:pPr algn="just" eaLnBrk="1" hangingPunct="1"/>
            <a:r>
              <a:rPr lang="en-US" altLang="zh-CN" sz="2800" b="1" dirty="0">
                <a:solidFill>
                  <a:srgbClr val="002060"/>
                </a:solidFill>
                <a:latin typeface="方正大黑简体" pitchFamily="2" charset="-122"/>
                <a:ea typeface="方正大黑简体" pitchFamily="2" charset="-122"/>
              </a:rPr>
              <a:t>    </a:t>
            </a:r>
            <a:r>
              <a:rPr lang="zh-CN" altLang="en-US" sz="2800" b="1" dirty="0">
                <a:solidFill>
                  <a:srgbClr val="002060"/>
                </a:solidFill>
                <a:latin typeface="方正大黑简体" pitchFamily="2" charset="-122"/>
                <a:ea typeface="方正大黑简体" pitchFamily="2" charset="-122"/>
              </a:rPr>
              <a:t>计算智能（</a:t>
            </a:r>
            <a:r>
              <a:rPr lang="en-US" altLang="zh-CN" sz="2800" b="1" dirty="0">
                <a:solidFill>
                  <a:srgbClr val="002060"/>
                </a:solidFill>
                <a:latin typeface="方正大黑简体" pitchFamily="2" charset="-122"/>
                <a:ea typeface="方正大黑简体" pitchFamily="2" charset="-122"/>
              </a:rPr>
              <a:t>Computational Intelligence</a:t>
            </a:r>
            <a:r>
              <a:rPr lang="zh-CN" altLang="en-US" sz="2800" b="1" dirty="0">
                <a:solidFill>
                  <a:srgbClr val="002060"/>
                </a:solidFill>
                <a:latin typeface="方正大黑简体" pitchFamily="2" charset="-122"/>
                <a:ea typeface="方正大黑简体" pitchFamily="2" charset="-122"/>
              </a:rPr>
              <a:t>，</a:t>
            </a:r>
            <a:r>
              <a:rPr lang="en-US" altLang="zh-CN" sz="2800" b="1" dirty="0">
                <a:solidFill>
                  <a:srgbClr val="002060"/>
                </a:solidFill>
                <a:latin typeface="方正大黑简体" pitchFamily="2" charset="-122"/>
                <a:ea typeface="方正大黑简体" pitchFamily="2" charset="-122"/>
              </a:rPr>
              <a:t>CI</a:t>
            </a:r>
            <a:r>
              <a:rPr lang="zh-CN" altLang="en-US" sz="2800" b="1" dirty="0">
                <a:solidFill>
                  <a:srgbClr val="002060"/>
                </a:solidFill>
                <a:latin typeface="方正大黑简体" pitchFamily="2" charset="-122"/>
                <a:ea typeface="方正大黑简体" pitchFamily="2" charset="-122"/>
              </a:rPr>
              <a:t>）是借鉴仿生学的思想，基于人们对生物体智能机理的认识，采用数值计算的方法去模拟和实现人类的智能。</a:t>
            </a:r>
            <a:endParaRPr lang="zh-CN" altLang="en-US" sz="2800" b="1" dirty="0">
              <a:solidFill>
                <a:srgbClr val="002060"/>
              </a:solidFill>
              <a:latin typeface="方正大黑简体" pitchFamily="2" charset="-122"/>
              <a:ea typeface="方正大黑简体" pitchFamily="2" charset="-122"/>
            </a:endParaRPr>
          </a:p>
          <a:p>
            <a:pPr algn="just" eaLnBrk="1" hangingPunct="1"/>
            <a:r>
              <a:rPr lang="zh-CN" altLang="en-US" sz="2800" b="1" dirty="0">
                <a:solidFill>
                  <a:srgbClr val="002060"/>
                </a:solidFill>
                <a:latin typeface="方正大黑简体" pitchFamily="2" charset="-122"/>
                <a:ea typeface="方正大黑简体" pitchFamily="2" charset="-122"/>
              </a:rPr>
              <a:t>    计算智能的三大基本领域包括神经计算、进化计算、模糊计算。</a:t>
            </a:r>
            <a:r>
              <a:rPr lang="zh-CN" altLang="en-US" sz="2800" dirty="0">
                <a:solidFill>
                  <a:srgbClr val="002060"/>
                </a:solidFill>
                <a:latin typeface="方正大黑简体" pitchFamily="2" charset="-122"/>
                <a:ea typeface="方正大黑简体" pitchFamily="2" charset="-122"/>
              </a:rPr>
              <a:t> </a:t>
            </a:r>
            <a:endParaRPr lang="zh-CN" altLang="en-US" sz="2800" dirty="0">
              <a:solidFill>
                <a:srgbClr val="002060"/>
              </a:solidFill>
              <a:latin typeface="方正大黑简体" pitchFamily="2" charset="-122"/>
              <a:ea typeface="方正大黑简体" pitchFamily="2" charset="-122"/>
            </a:endParaRPr>
          </a:p>
        </p:txBody>
      </p:sp>
      <p:sp>
        <p:nvSpPr>
          <p:cNvPr id="27652" name="灯片编号占位符 5"/>
          <p:cNvSpPr txBox="1">
            <a:spLocks noGrp="1"/>
          </p:cNvSpPr>
          <p:nvPr>
            <p:ph type="sldNum" sz="quarter" idx="12"/>
          </p:nvPr>
        </p:nvSpPr>
        <p:spPr>
          <a:noFill/>
          <a:ln>
            <a:noFill/>
          </a:ln>
        </p:spPr>
        <p:txBody>
          <a:bodyPr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Tw Cen MT"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5pPr>
          </a:lstStyle>
          <a:p>
            <a:pPr lvl="0" algn="r" eaLnBrk="1" hangingPunct="1"/>
            <a:fld id="{9A0DB2DC-4C9A-4742-B13C-FB6460FD3503}" type="slidenum">
              <a:rPr lang="en-US" altLang="zh-CN" sz="1000" dirty="0">
                <a:latin typeface="Arial" panose="020B0604020202020204" pitchFamily="34" charset="0"/>
                <a:ea typeface="黑体" panose="02010609060101010101" pitchFamily="49" charset="-122"/>
              </a:rPr>
            </a:fld>
            <a:endParaRPr lang="en-US" altLang="zh-CN" sz="1000" dirty="0">
              <a:latin typeface="Arial" panose="020B0604020202020204" pitchFamily="34" charset="0"/>
              <a:ea typeface="黑体" panose="02010609060101010101" pitchFamily="49" charset="-122"/>
            </a:endParaRPr>
          </a:p>
        </p:txBody>
      </p:sp>
    </p:spTree>
  </p:cSld>
  <p:clrMapOvr>
    <a:masterClrMapping/>
  </p:clrMapOvr>
  <p:transition spd="slow">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1" name="Rectangle 2"/>
          <p:cNvSpPr>
            <a:spLocks noGrp="1" noChangeArrowheads="1"/>
          </p:cNvSpPr>
          <p:nvPr>
            <p:ph type="title"/>
          </p:nvPr>
        </p:nvSpPr>
        <p:spPr>
          <a:xfrm>
            <a:off x="457200" y="274638"/>
            <a:ext cx="8229600" cy="968375"/>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6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计算智能</a:t>
            </a:r>
            <a:br>
              <a:rPr kumimoji="0" lang="zh-CN" altLang="en-US" sz="36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br>
            <a:r>
              <a:rPr kumimoji="0" lang="zh-CN" altLang="en-US" sz="24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神经计算</a:t>
            </a:r>
            <a:endParaRPr kumimoji="0" lang="zh-CN" altLang="en-US" sz="24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endParaRPr>
          </a:p>
        </p:txBody>
      </p:sp>
      <p:sp>
        <p:nvSpPr>
          <p:cNvPr id="48132" name="Rectangle 3"/>
          <p:cNvSpPr>
            <a:spLocks noGrp="1" noChangeArrowheads="1"/>
          </p:cNvSpPr>
          <p:nvPr>
            <p:ph idx="1"/>
          </p:nvPr>
        </p:nvSpPr>
        <p:spPr>
          <a:xfrm>
            <a:off x="0" y="1484313"/>
            <a:ext cx="9144000" cy="5373688"/>
          </a:xfrm>
        </p:spPr>
        <p:txBody>
          <a:bodyPr vert="horz" wrap="square" lIns="91440" tIns="45720" rIns="91440" bIns="45720" numCol="1" rtlCol="0" anchor="t" anchorCtr="0" compatLnSpc="1">
            <a:normAutofit/>
          </a:bodyPr>
          <a:lstStyle/>
          <a:p>
            <a:pPr marL="228600" marR="0" lvl="0" indent="-228600" algn="l" defTabSz="914400" rtl="0" eaLnBrk="1" fontAlgn="auto" latinLnBrk="0" hangingPunct="1">
              <a:lnSpc>
                <a:spcPct val="80000"/>
              </a:lnSpc>
              <a:spcBef>
                <a:spcPts val="1000"/>
              </a:spcBef>
              <a:spcAft>
                <a:spcPts val="0"/>
              </a:spcAft>
              <a:buClrTx/>
              <a:buSzPct val="125000"/>
              <a:buFont typeface="Arial" panose="020B0604020202020204" pitchFamily="34" charset="0"/>
              <a:buChar char="•"/>
              <a:defRPr/>
            </a:pPr>
            <a:r>
              <a:rPr kumimoji="0" lang="en-US" altLang="zh-CN" sz="22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a:t>
            </a:r>
            <a:r>
              <a:rPr kumimoji="0" lang="zh-CN" altLang="en-US" sz="22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神经计算的概念：</a:t>
            </a:r>
            <a:r>
              <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亦称神经网络</a:t>
            </a:r>
            <a:r>
              <a:rPr kumimoji="0" lang="en-US" altLang="zh-CN"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(Neural Network</a:t>
            </a:r>
            <a:r>
              <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a:t>
            </a:r>
            <a:r>
              <a:rPr kumimoji="0" lang="en-US" altLang="zh-CN"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NN)</a:t>
            </a:r>
            <a:r>
              <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，它是通过对大量人工神经元的广泛并行互联所形成的一种人工网络系统，用于模拟生物神经系统的结构和功能。</a:t>
            </a:r>
            <a:endPar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80000"/>
              </a:lnSpc>
              <a:spcBef>
                <a:spcPts val="1000"/>
              </a:spcBef>
              <a:spcAft>
                <a:spcPts val="0"/>
              </a:spcAft>
              <a:buClrTx/>
              <a:buSzPct val="125000"/>
              <a:buFont typeface="Arial" panose="020B0604020202020204" pitchFamily="34" charset="0"/>
              <a:buChar char="•"/>
              <a:defRPr/>
            </a:pPr>
            <a:r>
              <a:rPr kumimoji="0" lang="zh-CN" altLang="en-US" sz="22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主要研究内容：</a:t>
            </a:r>
            <a:r>
              <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包括人工神经元的结构和模型，人工神经网络的互连结构和系统模型，基于神经网络的联结学习机制等</a:t>
            </a:r>
            <a:endPar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80000"/>
              </a:lnSpc>
              <a:spcBef>
                <a:spcPts val="1000"/>
              </a:spcBef>
              <a:spcAft>
                <a:spcPts val="0"/>
              </a:spcAft>
              <a:buClrTx/>
              <a:buSzPct val="125000"/>
              <a:buFont typeface="Arial" panose="020B0604020202020204" pitchFamily="34" charset="0"/>
              <a:buChar char="•"/>
              <a:defRPr/>
            </a:pPr>
            <a:r>
              <a:rPr kumimoji="0" lang="zh-CN" altLang="en-US" sz="22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人工神经元：</a:t>
            </a:r>
            <a:r>
              <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是指用人工方法构造单个神经元，它有抑制和兴奋两种工作状态，可以接受外界刺激，也可以向外界输出自身的状态，用于模拟生物神经元的结构和功能，是人工神经网络的基本处理单元。</a:t>
            </a:r>
            <a:endPar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80000"/>
              </a:lnSpc>
              <a:spcBef>
                <a:spcPts val="1000"/>
              </a:spcBef>
              <a:spcAft>
                <a:spcPts val="0"/>
              </a:spcAft>
              <a:buClrTx/>
              <a:buSzPct val="125000"/>
              <a:buFont typeface="Arial" panose="020B0604020202020204" pitchFamily="34" charset="0"/>
              <a:buChar char="•"/>
              <a:defRPr/>
            </a:pPr>
            <a:r>
              <a:rPr kumimoji="0" lang="zh-CN" altLang="en-US" sz="22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人工神经网络的互连结构</a:t>
            </a:r>
            <a:r>
              <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（或称拓扑结构）是指单个神经元之间的连接模式，它是构造神经网络的基础。从互连结构的角度，神经网络可分为前馈网络和反馈网络两种主要类型。</a:t>
            </a:r>
            <a:endPar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80000"/>
              </a:lnSpc>
              <a:spcBef>
                <a:spcPts val="1000"/>
              </a:spcBef>
              <a:spcAft>
                <a:spcPts val="0"/>
              </a:spcAft>
              <a:buClrTx/>
              <a:buSzPct val="125000"/>
              <a:buFont typeface="Arial" panose="020B0604020202020204" pitchFamily="34" charset="0"/>
              <a:buChar char="•"/>
              <a:defRPr/>
            </a:pPr>
            <a:r>
              <a:rPr kumimoji="0" lang="zh-CN" altLang="en-US" sz="22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网络模型</a:t>
            </a:r>
            <a:r>
              <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是对网络结构、连接权值和学习能力的总括。最常用的有传统的感知器模型，具有误差前向传播功能的前向传播网络模型，采用反馈连接方式的反馈网络模型等。</a:t>
            </a:r>
            <a:endPar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80000"/>
              </a:lnSpc>
              <a:spcBef>
                <a:spcPts val="1000"/>
              </a:spcBef>
              <a:spcAft>
                <a:spcPts val="0"/>
              </a:spcAft>
              <a:buClrTx/>
              <a:buSzPct val="125000"/>
              <a:buFont typeface="Arial" panose="020B0604020202020204" pitchFamily="34" charset="0"/>
              <a:buChar char="•"/>
              <a:defRPr/>
            </a:pPr>
            <a:r>
              <a:rPr kumimoji="0" lang="zh-CN" altLang="en-US" sz="22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神经网络</a:t>
            </a:r>
            <a:r>
              <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具有自学习、自组织、自适应、联想、模糊推理等能力，在模仿生物神经计算方面有一定优势。目前，神经计算的研究和应用已渗透到许多领域，如机器学习、专家系统、智能控制、模式识别等。</a:t>
            </a:r>
            <a:r>
              <a:rPr kumimoji="0" lang="zh-CN" altLang="en-US" sz="2000" b="0"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a:t>
            </a:r>
            <a:endParaRPr kumimoji="0" lang="zh-CN" altLang="en-US" sz="2000" b="0"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p:txBody>
      </p:sp>
      <p:sp>
        <p:nvSpPr>
          <p:cNvPr id="28676" name="灯片编号占位符 5"/>
          <p:cNvSpPr txBox="1">
            <a:spLocks noGrp="1"/>
          </p:cNvSpPr>
          <p:nvPr>
            <p:ph type="sldNum" sz="quarter" idx="12"/>
          </p:nvPr>
        </p:nvSpPr>
        <p:spPr>
          <a:noFill/>
          <a:ln>
            <a:noFill/>
          </a:ln>
        </p:spPr>
        <p:txBody>
          <a:bodyPr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Tw Cen MT"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5pPr>
          </a:lstStyle>
          <a:p>
            <a:pPr lvl="0" algn="r" eaLnBrk="1" hangingPunct="1"/>
            <a:fld id="{9A0DB2DC-4C9A-4742-B13C-FB6460FD3503}" type="slidenum">
              <a:rPr lang="en-US" altLang="zh-CN" sz="1000" dirty="0">
                <a:latin typeface="Arial" panose="020B0604020202020204" pitchFamily="34" charset="0"/>
                <a:ea typeface="黑体" panose="02010609060101010101" pitchFamily="49" charset="-122"/>
              </a:rPr>
            </a:fld>
            <a:endParaRPr lang="en-US" altLang="zh-CN" sz="1000" dirty="0">
              <a:latin typeface="Arial" panose="020B0604020202020204" pitchFamily="34" charset="0"/>
              <a:ea typeface="黑体" panose="02010609060101010101" pitchFamily="49" charset="-122"/>
            </a:endParaRPr>
          </a:p>
        </p:txBody>
      </p:sp>
    </p:spTree>
  </p:cSld>
  <p:clrMapOvr>
    <a:masterClrMapping/>
  </p:clrMapOvr>
  <p:transition spd="slow">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5" name="Rectangle 2"/>
          <p:cNvSpPr>
            <a:spLocks noGrp="1" noChangeArrowheads="1"/>
          </p:cNvSpPr>
          <p:nvPr>
            <p:ph type="title"/>
          </p:nvPr>
        </p:nvSpPr>
        <p:spPr>
          <a:xfrm>
            <a:off x="457200" y="274638"/>
            <a:ext cx="8229600" cy="1039813"/>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6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计算智能</a:t>
            </a:r>
            <a:br>
              <a:rPr kumimoji="0" lang="zh-CN" altLang="en-US" sz="36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br>
            <a:r>
              <a:rPr kumimoji="0" lang="zh-CN" altLang="en-US" sz="24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进化计算</a:t>
            </a:r>
            <a:endParaRPr kumimoji="0" lang="zh-CN" altLang="en-US" sz="24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endParaRPr>
          </a:p>
        </p:txBody>
      </p:sp>
      <p:sp>
        <p:nvSpPr>
          <p:cNvPr id="49156" name="Rectangle 3"/>
          <p:cNvSpPr>
            <a:spLocks noGrp="1" noChangeArrowheads="1"/>
          </p:cNvSpPr>
          <p:nvPr>
            <p:ph idx="1"/>
          </p:nvPr>
        </p:nvSpPr>
        <p:spPr>
          <a:xfrm>
            <a:off x="0" y="1557338"/>
            <a:ext cx="9144000" cy="4968875"/>
          </a:xfrm>
        </p:spPr>
        <p:txBody>
          <a:bodyPr vert="horz" wrap="square" lIns="91440" tIns="45720" rIns="91440" bIns="45720" numCol="1" rtlCol="0" anchor="t" anchorCtr="0" compatLnSpc="1">
            <a:normAutofit lnSpcReduction="10000"/>
          </a:bodyPr>
          <a:lstStyle/>
          <a:p>
            <a:pPr marL="228600" marR="0" lvl="0" indent="-228600" algn="l" defTabSz="914400" rtl="0" eaLnBrk="1" fontAlgn="auto" latinLnBrk="0" hangingPunct="1">
              <a:lnSpc>
                <a:spcPct val="115000"/>
              </a:lnSpc>
              <a:spcBef>
                <a:spcPts val="1000"/>
              </a:spcBef>
              <a:spcAft>
                <a:spcPts val="0"/>
              </a:spcAft>
              <a:buClrTx/>
              <a:buSzPct val="125000"/>
              <a:buFont typeface="Arial" panose="020B0604020202020204" pitchFamily="34" charset="0"/>
              <a:buChar char="•"/>
              <a:defRPr/>
            </a:pPr>
            <a:r>
              <a:rPr kumimoji="0" lang="en-US" altLang="zh-CN" sz="22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a:t>
            </a:r>
            <a:r>
              <a:rPr kumimoji="0" lang="zh-CN" altLang="en-US" sz="22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进化计算的概念：</a:t>
            </a:r>
            <a:r>
              <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是一种模拟自然界生物进化过程与机制，进行问题求解的自组织、自适应的随机搜索技术。它以达尔文进化论的“物竟天择、适者生存”作为算法的进化规则，并结合孟德尔的遗传变异理论，将生物进化过程中的繁殖、变异、竞争和选择引入到了算法中，是一种对人类智能的演化模拟方法。</a:t>
            </a:r>
            <a:endPar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15000"/>
              </a:lnSpc>
              <a:spcBef>
                <a:spcPts val="1000"/>
              </a:spcBef>
              <a:spcAft>
                <a:spcPts val="0"/>
              </a:spcAft>
              <a:buClrTx/>
              <a:buSzPct val="125000"/>
              <a:buFont typeface="Arial" panose="020B0604020202020204" pitchFamily="34" charset="0"/>
              <a:buChar char="•"/>
              <a:defRPr/>
            </a:pPr>
            <a:r>
              <a:rPr kumimoji="0" lang="zh-CN" altLang="en-US" sz="22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进化计算的主要分支</a:t>
            </a:r>
            <a:r>
              <a:rPr kumimoji="0" lang="zh-CN" altLang="en-US" sz="2200" b="1" i="0" u="none" strike="noStrike" kern="1200" cap="none" spc="0" normalizeH="0" baseline="0" noProof="0" dirty="0">
                <a:ln>
                  <a:noFill/>
                </a:ln>
                <a:solidFill>
                  <a:schemeClr val="tx1"/>
                </a:solidFill>
                <a:effectLst/>
                <a:uLnTx/>
                <a:uFillTx/>
                <a:latin typeface="方正大黑简体" pitchFamily="2" charset="-122"/>
                <a:ea typeface="方正大黑简体" pitchFamily="2" charset="-122"/>
                <a:cs typeface="+mn-cs"/>
              </a:rPr>
              <a:t>：</a:t>
            </a:r>
            <a:r>
              <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遗传算法、进化策略、进化规划和遗传规划四大分支。其中，遗传算法是进化计算中最初形成的一种具有普遍影响的模拟进化优化算法。</a:t>
            </a:r>
            <a:endPar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15000"/>
              </a:lnSpc>
              <a:spcBef>
                <a:spcPts val="1000"/>
              </a:spcBef>
              <a:spcAft>
                <a:spcPts val="0"/>
              </a:spcAft>
              <a:buClrTx/>
              <a:buSzPct val="125000"/>
              <a:buFont typeface="Arial" panose="020B0604020202020204" pitchFamily="34" charset="0"/>
              <a:buChar char="•"/>
              <a:defRPr/>
            </a:pPr>
            <a:r>
              <a:rPr kumimoji="0" lang="zh-CN" altLang="en-US" sz="22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遗传算法的基本思想</a:t>
            </a:r>
            <a:r>
              <a:rPr kumimoji="0" lang="zh-CN" altLang="en-US" sz="2200" b="1" i="0" u="none" strike="noStrike" kern="1200" cap="none" spc="0" normalizeH="0" baseline="0" noProof="0" dirty="0">
                <a:ln>
                  <a:noFill/>
                </a:ln>
                <a:solidFill>
                  <a:schemeClr val="tx1"/>
                </a:solidFill>
                <a:effectLst/>
                <a:uLnTx/>
                <a:uFillTx/>
                <a:latin typeface="方正大黑简体" pitchFamily="2" charset="-122"/>
                <a:ea typeface="方正大黑简体" pitchFamily="2" charset="-122"/>
                <a:cs typeface="+mn-cs"/>
              </a:rPr>
              <a:t>：</a:t>
            </a:r>
            <a:r>
              <a:rPr kumimoji="0" lang="en-US" altLang="zh-CN"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a:t>
            </a:r>
            <a:r>
              <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美国密执安大学霍兰德教授</a:t>
            </a:r>
            <a:r>
              <a:rPr kumimoji="0" lang="en-US" altLang="zh-CN"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1962</a:t>
            </a:r>
            <a:r>
              <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提出</a:t>
            </a:r>
            <a:r>
              <a:rPr kumimoji="0" lang="en-US" altLang="zh-CN"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a:t>
            </a:r>
            <a:r>
              <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是使用模拟生物和人类进化的方法来求解复杂问题。它从初始种群出发，采用优胜略汰、适者生存的自然法则选择个体，并通过杂交、变异产生新一代种群，如此逐代进化，直到满足目标为止。</a:t>
            </a:r>
            <a:endParaRPr kumimoji="0" lang="zh-CN" altLang="en-US" sz="22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p:txBody>
      </p:sp>
      <p:sp>
        <p:nvSpPr>
          <p:cNvPr id="29700" name="灯片编号占位符 5"/>
          <p:cNvSpPr txBox="1">
            <a:spLocks noGrp="1"/>
          </p:cNvSpPr>
          <p:nvPr>
            <p:ph type="sldNum" sz="quarter" idx="12"/>
          </p:nvPr>
        </p:nvSpPr>
        <p:spPr>
          <a:noFill/>
          <a:ln>
            <a:noFill/>
          </a:ln>
        </p:spPr>
        <p:txBody>
          <a:bodyPr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Tw Cen MT"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5pPr>
          </a:lstStyle>
          <a:p>
            <a:pPr lvl="0" algn="r" eaLnBrk="1" hangingPunct="1"/>
            <a:fld id="{9A0DB2DC-4C9A-4742-B13C-FB6460FD3503}" type="slidenum">
              <a:rPr lang="en-US" altLang="zh-CN" sz="1000" dirty="0">
                <a:latin typeface="Arial" panose="020B0604020202020204" pitchFamily="34" charset="0"/>
                <a:ea typeface="黑体" panose="02010609060101010101" pitchFamily="49" charset="-122"/>
              </a:rPr>
            </a:fld>
            <a:endParaRPr lang="en-US" altLang="zh-CN" sz="1000" dirty="0">
              <a:latin typeface="Arial" panose="020B0604020202020204" pitchFamily="34" charset="0"/>
              <a:ea typeface="黑体" panose="02010609060101010101" pitchFamily="49" charset="-122"/>
            </a:endParaRPr>
          </a:p>
        </p:txBody>
      </p:sp>
    </p:spTree>
  </p:cSld>
  <p:clrMapOvr>
    <a:masterClrMapping/>
  </p:clrMapOvr>
  <p:transition spd="slow">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9" name="Rectangle 2"/>
          <p:cNvSpPr>
            <a:spLocks noGrp="1" noChangeArrowheads="1"/>
          </p:cNvSpPr>
          <p:nvPr>
            <p:ph type="title"/>
          </p:nvPr>
        </p:nvSpPr>
        <p:spPr>
          <a:xfrm>
            <a:off x="457200" y="274638"/>
            <a:ext cx="8229600" cy="1039813"/>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6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计算智能</a:t>
            </a:r>
            <a:br>
              <a:rPr kumimoji="0" lang="zh-CN" altLang="en-US" sz="36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br>
            <a:r>
              <a:rPr kumimoji="0" lang="zh-CN" altLang="en-US" sz="24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模糊计算</a:t>
            </a:r>
            <a:endParaRPr kumimoji="0" lang="zh-CN" altLang="en-US" sz="24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endParaRPr>
          </a:p>
        </p:txBody>
      </p:sp>
      <p:sp>
        <p:nvSpPr>
          <p:cNvPr id="50180" name="Rectangle 3"/>
          <p:cNvSpPr>
            <a:spLocks noGrp="1" noChangeArrowheads="1"/>
          </p:cNvSpPr>
          <p:nvPr>
            <p:ph idx="1"/>
          </p:nvPr>
        </p:nvSpPr>
        <p:spPr>
          <a:xfrm>
            <a:off x="0" y="1376363"/>
            <a:ext cx="9144000" cy="5481638"/>
          </a:xfrm>
        </p:spPr>
        <p:txBody>
          <a:bodyPr vert="horz" wrap="square" lIns="91440" tIns="45720" rIns="91440" bIns="45720" numCol="1" rtlCol="0" anchor="t" anchorCtr="0" compatLnSpc="1">
            <a:normAutofit/>
          </a:bodyPr>
          <a:lstStyle/>
          <a:p>
            <a:pPr marL="228600" marR="0" lvl="0" indent="-228600" algn="l" defTabSz="914400" rtl="0" eaLnBrk="1" fontAlgn="auto" latinLnBrk="0" hangingPunct="1">
              <a:lnSpc>
                <a:spcPct val="105000"/>
              </a:lnSpc>
              <a:spcBef>
                <a:spcPts val="1000"/>
              </a:spcBef>
              <a:spcAft>
                <a:spcPts val="0"/>
              </a:spcAft>
              <a:buClrTx/>
              <a:buSzPct val="125000"/>
              <a:buFont typeface="Arial" panose="020B0604020202020204" pitchFamily="34" charset="0"/>
              <a:buChar char="•"/>
              <a:defRPr/>
            </a:pPr>
            <a:r>
              <a:rPr kumimoji="0" lang="en-US" altLang="zh-CN" sz="2400" b="1" i="0" u="none" strike="noStrike" kern="1200" cap="none" spc="0" normalizeH="0" baseline="0" noProof="0" dirty="0">
                <a:ln>
                  <a:noFill/>
                </a:ln>
                <a:solidFill>
                  <a:schemeClr val="tx1"/>
                </a:solidFill>
                <a:effectLst/>
                <a:uLnTx/>
                <a:uFillTx/>
                <a:latin typeface="方正大黑简体" pitchFamily="2" charset="-122"/>
                <a:ea typeface="方正大黑简体" pitchFamily="2" charset="-122"/>
                <a:cs typeface="+mn-cs"/>
              </a:rPr>
              <a:t> </a:t>
            </a:r>
            <a:r>
              <a:rPr kumimoji="0" lang="en-US" altLang="zh-CN" sz="2400" b="1" i="0" u="none" strike="noStrike" kern="1200" cap="none" spc="0" normalizeH="0" baseline="0" noProof="0" dirty="0">
                <a:ln>
                  <a:noFill/>
                </a:ln>
                <a:solidFill>
                  <a:srgbClr val="009900"/>
                </a:solidFill>
                <a:effectLst/>
                <a:uLnTx/>
                <a:uFillTx/>
                <a:latin typeface="方正大黑简体" pitchFamily="2" charset="-122"/>
                <a:ea typeface="方正大黑简体" pitchFamily="2" charset="-122"/>
                <a:cs typeface="+mn-cs"/>
              </a:rPr>
              <a:t>    </a:t>
            </a:r>
            <a:r>
              <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模糊计算</a:t>
            </a: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亦称模糊系统，是通过对人类处理模糊现象的认知能力的认识，用模糊集合和模糊逻辑去模拟人类的智能行为的。模糊集合与模糊逻辑是美国加州大学扎德</a:t>
            </a:r>
            <a:r>
              <a:rPr kumimoji="0" lang="en-US" altLang="zh-CN"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(Zadeh)</a:t>
            </a: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教授</a:t>
            </a:r>
            <a:r>
              <a:rPr kumimoji="0" lang="en-US" altLang="zh-CN"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1965</a:t>
            </a: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年提出来的一种处理因模糊而引起的不确定性的有效方法。</a:t>
            </a:r>
            <a:endPar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05000"/>
              </a:lnSpc>
              <a:spcBef>
                <a:spcPts val="1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chemeClr val="tx1"/>
                </a:solidFill>
                <a:effectLst/>
                <a:uLnTx/>
                <a:uFillTx/>
                <a:latin typeface="方正大黑简体" pitchFamily="2" charset="-122"/>
                <a:ea typeface="方正大黑简体" pitchFamily="2" charset="-122"/>
                <a:cs typeface="+mn-cs"/>
              </a:rPr>
              <a:t>   </a:t>
            </a:r>
            <a:r>
              <a:rPr kumimoji="0" lang="zh-CN" altLang="en-US" sz="2400" b="1" i="0" u="none" strike="noStrike" kern="1200" cap="none" spc="0" normalizeH="0" baseline="0" noProof="0" dirty="0">
                <a:ln>
                  <a:noFill/>
                </a:ln>
                <a:solidFill>
                  <a:srgbClr val="009900"/>
                </a:solidFill>
                <a:effectLst/>
                <a:uLnTx/>
                <a:uFillTx/>
                <a:latin typeface="方正大黑简体" pitchFamily="2" charset="-122"/>
                <a:ea typeface="方正大黑简体" pitchFamily="2" charset="-122"/>
                <a:cs typeface="+mn-cs"/>
              </a:rPr>
              <a:t> </a:t>
            </a:r>
            <a:r>
              <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模糊概念的定义</a:t>
            </a:r>
            <a:r>
              <a:rPr kumimoji="0" lang="zh-CN" altLang="en-US" sz="2400" b="1" i="0" u="none" strike="noStrike" kern="1200" cap="none" spc="0" normalizeH="0" baseline="0" noProof="0" dirty="0">
                <a:ln>
                  <a:noFill/>
                </a:ln>
                <a:solidFill>
                  <a:schemeClr val="tx1"/>
                </a:solidFill>
                <a:effectLst/>
                <a:uLnTx/>
                <a:uFillTx/>
                <a:latin typeface="方正大黑简体" pitchFamily="2" charset="-122"/>
                <a:ea typeface="方正大黑简体" pitchFamily="2" charset="-122"/>
                <a:cs typeface="+mn-cs"/>
              </a:rPr>
              <a:t>：</a:t>
            </a: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通常，人们把那种因没有严格边界划分而无法精确刻画的现象称为模糊现象，并把反映模糊现象的各种概念称为模糊概念。例如， “大”、“小”、“多”、“少”等。</a:t>
            </a:r>
            <a:endPar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05000"/>
              </a:lnSpc>
              <a:spcBef>
                <a:spcPts val="1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chemeClr val="tx1"/>
                </a:solidFill>
                <a:effectLst/>
                <a:uLnTx/>
                <a:uFillTx/>
                <a:latin typeface="方正大黑简体" pitchFamily="2" charset="-122"/>
                <a:ea typeface="方正大黑简体" pitchFamily="2" charset="-122"/>
                <a:cs typeface="+mn-cs"/>
              </a:rPr>
              <a:t>  </a:t>
            </a:r>
            <a:r>
              <a:rPr kumimoji="0" lang="zh-CN" altLang="en-US" sz="2400" b="1" i="0" u="none" strike="noStrike" kern="1200" cap="none" spc="0" normalizeH="0" baseline="0" noProof="0" dirty="0">
                <a:ln>
                  <a:noFill/>
                </a:ln>
                <a:solidFill>
                  <a:srgbClr val="0000CC"/>
                </a:solidFill>
                <a:effectLst/>
                <a:uLnTx/>
                <a:uFillTx/>
                <a:latin typeface="方正大黑简体" pitchFamily="2" charset="-122"/>
                <a:ea typeface="方正大黑简体" pitchFamily="2" charset="-122"/>
                <a:cs typeface="+mn-cs"/>
              </a:rPr>
              <a:t>   </a:t>
            </a:r>
            <a:r>
              <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模糊概念的表示</a:t>
            </a:r>
            <a:r>
              <a:rPr kumimoji="0" lang="zh-CN" altLang="en-US" sz="2400" b="1" i="0" u="none" strike="noStrike" kern="1200" cap="none" spc="0" normalizeH="0" baseline="0" noProof="0" dirty="0">
                <a:ln>
                  <a:noFill/>
                </a:ln>
                <a:solidFill>
                  <a:schemeClr val="tx1"/>
                </a:solidFill>
                <a:effectLst/>
                <a:uLnTx/>
                <a:uFillTx/>
                <a:latin typeface="方正大黑简体" pitchFamily="2" charset="-122"/>
                <a:ea typeface="方正大黑简体" pitchFamily="2" charset="-122"/>
                <a:cs typeface="+mn-cs"/>
              </a:rPr>
              <a:t>：</a:t>
            </a: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通常是用模糊集合来表示的，而模糊集合又是用隶属函数来刻画的。一个隶属函数描述一个模糊概念，其函数值为</a:t>
            </a:r>
            <a:r>
              <a:rPr kumimoji="0" lang="en-US" altLang="zh-CN"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[0, 1]</a:t>
            </a: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区间的实数，用来描述函数自变量所代表的模糊事件隶属于该模糊概念的程度。</a:t>
            </a:r>
            <a:endPar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05000"/>
              </a:lnSpc>
              <a:spcBef>
                <a:spcPts val="1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chemeClr val="tx1"/>
                </a:solidFill>
                <a:effectLst/>
                <a:uLnTx/>
                <a:uFillTx/>
                <a:latin typeface="方正大黑简体" pitchFamily="2" charset="-122"/>
                <a:ea typeface="方正大黑简体" pitchFamily="2" charset="-122"/>
                <a:cs typeface="+mn-cs"/>
              </a:rPr>
              <a:t>   </a:t>
            </a:r>
            <a:r>
              <a:rPr kumimoji="0" lang="zh-CN" altLang="en-US" sz="2400" b="1" i="0" u="none" strike="noStrike" kern="1200" cap="none" spc="0" normalizeH="0" baseline="0" noProof="0" dirty="0">
                <a:ln>
                  <a:noFill/>
                </a:ln>
                <a:solidFill>
                  <a:srgbClr val="009900"/>
                </a:solidFill>
                <a:effectLst/>
                <a:uLnTx/>
                <a:uFillTx/>
                <a:latin typeface="方正大黑简体" pitchFamily="2" charset="-122"/>
                <a:ea typeface="方正大黑简体" pitchFamily="2" charset="-122"/>
                <a:cs typeface="+mn-cs"/>
              </a:rPr>
              <a:t> </a:t>
            </a:r>
            <a:r>
              <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模糊计算的争论</a:t>
            </a:r>
            <a:r>
              <a:rPr kumimoji="0" lang="zh-CN" altLang="en-US" sz="2400" b="1" i="0" u="none" strike="noStrike" kern="1200" cap="none" spc="0" normalizeH="0" baseline="0" noProof="0" dirty="0">
                <a:ln>
                  <a:noFill/>
                </a:ln>
                <a:solidFill>
                  <a:schemeClr val="tx1"/>
                </a:solidFill>
                <a:effectLst/>
                <a:uLnTx/>
                <a:uFillTx/>
                <a:latin typeface="方正大黑简体" pitchFamily="2" charset="-122"/>
                <a:ea typeface="方正大黑简体" pitchFamily="2" charset="-122"/>
                <a:cs typeface="+mn-cs"/>
              </a:rPr>
              <a:t>：</a:t>
            </a: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一方面模糊逻辑存在一定缺陷；另一方面它在推理、控制、决策等方面得到了非常广泛的应用。</a:t>
            </a:r>
            <a:endPar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p:txBody>
      </p:sp>
      <p:sp>
        <p:nvSpPr>
          <p:cNvPr id="30724" name="灯片编号占位符 5"/>
          <p:cNvSpPr txBox="1">
            <a:spLocks noGrp="1"/>
          </p:cNvSpPr>
          <p:nvPr>
            <p:ph type="sldNum" sz="quarter" idx="12"/>
          </p:nvPr>
        </p:nvSpPr>
        <p:spPr>
          <a:noFill/>
          <a:ln>
            <a:noFill/>
          </a:ln>
        </p:spPr>
        <p:txBody>
          <a:bodyPr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Tw Cen MT"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5pPr>
          </a:lstStyle>
          <a:p>
            <a:pPr lvl="0" algn="r" eaLnBrk="1" hangingPunct="1"/>
            <a:fld id="{9A0DB2DC-4C9A-4742-B13C-FB6460FD3503}" type="slidenum">
              <a:rPr lang="en-US" altLang="zh-CN" sz="1000" dirty="0">
                <a:latin typeface="Arial" panose="020B0604020202020204" pitchFamily="34" charset="0"/>
                <a:ea typeface="黑体" panose="02010609060101010101" pitchFamily="49" charset="-122"/>
              </a:rPr>
            </a:fld>
            <a:endParaRPr lang="en-US" altLang="zh-CN" sz="1000" dirty="0">
              <a:latin typeface="Arial" panose="020B0604020202020204" pitchFamily="34" charset="0"/>
              <a:ea typeface="黑体" panose="02010609060101010101" pitchFamily="49" charset="-122"/>
            </a:endParaRPr>
          </a:p>
        </p:txBody>
      </p:sp>
    </p:spTree>
  </p:cSld>
  <p:clrMapOvr>
    <a:masterClrMapping/>
  </p:clrMapOvr>
  <p:transition spd="slow">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5" name="Rectangle 2"/>
          <p:cNvSpPr>
            <a:spLocks noGrp="1" noChangeArrowheads="1"/>
          </p:cNvSpPr>
          <p:nvPr>
            <p:ph type="title"/>
          </p:nvPr>
        </p:nvSpPr>
        <p:spPr>
          <a:xfrm>
            <a:off x="457200" y="274638"/>
            <a:ext cx="8229600" cy="1039813"/>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6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机器学习</a:t>
            </a:r>
            <a:br>
              <a:rPr kumimoji="0" lang="zh-CN" altLang="en-US" sz="36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br>
            <a:r>
              <a:rPr kumimoji="0" lang="zh-CN" altLang="en-US" sz="2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数据挖掘和知识发现</a:t>
            </a:r>
            <a:endParaRPr kumimoji="0" lang="zh-CN" altLang="en-US" sz="2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endParaRPr>
          </a:p>
        </p:txBody>
      </p:sp>
      <p:sp>
        <p:nvSpPr>
          <p:cNvPr id="54276" name="Rectangle 3"/>
          <p:cNvSpPr>
            <a:spLocks noGrp="1" noChangeArrowheads="1"/>
          </p:cNvSpPr>
          <p:nvPr>
            <p:ph idx="1"/>
          </p:nvPr>
        </p:nvSpPr>
        <p:spPr>
          <a:xfrm>
            <a:off x="179388" y="1557338"/>
            <a:ext cx="8785225" cy="4679950"/>
          </a:xfrm>
        </p:spPr>
        <p:txBody>
          <a:bodyPr vert="horz" wrap="square" lIns="91440" tIns="45720" rIns="91440" bIns="45720" numCol="1" rtlCol="0" anchor="t" anchorCtr="0" compatLnSpc="1">
            <a:normAutofit/>
          </a:bodyPr>
          <a:lstStyle/>
          <a:p>
            <a:pPr marL="228600" marR="0" lvl="0" indent="-228600" algn="l" defTabSz="914400" rtl="0" eaLnBrk="1" fontAlgn="auto" latinLnBrk="0" hangingPunct="1">
              <a:lnSpc>
                <a:spcPct val="115000"/>
              </a:lnSpc>
              <a:spcBef>
                <a:spcPts val="1000"/>
              </a:spcBef>
              <a:spcAft>
                <a:spcPts val="0"/>
              </a:spcAft>
              <a:buClrTx/>
              <a:buSzPct val="125000"/>
              <a:buFont typeface="Arial" panose="020B0604020202020204" pitchFamily="34" charset="0"/>
              <a:buChar char="•"/>
              <a:defRPr/>
            </a:pPr>
            <a:r>
              <a:rPr kumimoji="0" lang="en-US" altLang="zh-CN"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a:t>
            </a: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概念：</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知识发现和数据挖掘是在数据库的基础上实现的一种知识发现系统。它通过综合运用统计学、粗糙集、模糊数学、机器学习和专家系统等多种学习手段和方法，从数据库中提炼和抽取知识，从而可以揭示出蕴含在这些数据背后的客观世界的内在联系和本质原理，实现知识的自动获取。</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15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与传统数据库技术的区别：</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传统数据库技术仅限于对数据库的查询和检索，不能够从数据库中提取知识。知识发现和数据挖掘以数据库作为知识源去抽取知识，不仅可以提高数据库中数据的利用价值，同时也为各种智能系统的知识获取开辟了一条新的途径。</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15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发展：</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随着大规模数据库和互联网的迅速发展，知识发现和数据挖掘也从面向数据库的结构化信息的数据挖掘发展到面向数据仓库和互联网的海量、半结构化或非结构化信息的数据挖掘。</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p:txBody>
      </p:sp>
      <p:sp>
        <p:nvSpPr>
          <p:cNvPr id="31748" name="灯片编号占位符 5"/>
          <p:cNvSpPr txBox="1">
            <a:spLocks noGrp="1"/>
          </p:cNvSpPr>
          <p:nvPr>
            <p:ph type="sldNum" sz="quarter" idx="12"/>
          </p:nvPr>
        </p:nvSpPr>
        <p:spPr>
          <a:noFill/>
          <a:ln>
            <a:noFill/>
          </a:ln>
        </p:spPr>
        <p:txBody>
          <a:bodyPr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Tw Cen MT"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5pPr>
          </a:lstStyle>
          <a:p>
            <a:pPr lvl="0" algn="r" eaLnBrk="1" hangingPunct="1"/>
            <a:fld id="{9A0DB2DC-4C9A-4742-B13C-FB6460FD3503}" type="slidenum">
              <a:rPr lang="en-US" altLang="zh-CN" sz="1000" dirty="0">
                <a:latin typeface="Arial" panose="020B0604020202020204" pitchFamily="34" charset="0"/>
                <a:ea typeface="黑体" panose="02010609060101010101" pitchFamily="49" charset="-122"/>
              </a:rPr>
            </a:fld>
            <a:endParaRPr lang="en-US" altLang="zh-CN" sz="1000" dirty="0">
              <a:latin typeface="Arial" panose="020B0604020202020204" pitchFamily="34" charset="0"/>
              <a:ea typeface="黑体" panose="02010609060101010101" pitchFamily="49" charset="-122"/>
            </a:endParaRPr>
          </a:p>
        </p:txBody>
      </p:sp>
    </p:spTree>
  </p:cSld>
  <p:clrMapOvr>
    <a:masterClrMapping/>
  </p:clrMapOvr>
  <p:transition spd="slow">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7" name="Rectangle 2"/>
          <p:cNvSpPr>
            <a:spLocks noGrp="1" noChangeArrowheads="1"/>
          </p:cNvSpPr>
          <p:nvPr>
            <p:ph type="title"/>
          </p:nvPr>
        </p:nvSpPr>
        <p:spPr>
          <a:xfrm>
            <a:off x="855663" y="619125"/>
            <a:ext cx="7429500" cy="1477963"/>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智能系统</a:t>
            </a:r>
            <a:br>
              <a:rPr kumimoji="0" lang="zh-CN" altLang="en-US"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br>
            <a:r>
              <a:rPr kumimoji="0" lang="zh-CN" altLang="en-US" sz="2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专家系统</a:t>
            </a:r>
            <a:endParaRPr kumimoji="0" lang="zh-CN" altLang="en-US" sz="2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endParaRPr>
          </a:p>
        </p:txBody>
      </p:sp>
      <p:sp>
        <p:nvSpPr>
          <p:cNvPr id="57348" name="Rectangle 3"/>
          <p:cNvSpPr>
            <a:spLocks noGrp="1" noChangeArrowheads="1"/>
          </p:cNvSpPr>
          <p:nvPr>
            <p:ph idx="1"/>
          </p:nvPr>
        </p:nvSpPr>
        <p:spPr>
          <a:xfrm>
            <a:off x="609600" y="1600200"/>
            <a:ext cx="8153400" cy="4708525"/>
          </a:xfrm>
        </p:spPr>
        <p:txBody>
          <a:bodyPr vert="horz" wrap="square" lIns="91440" tIns="45720" rIns="91440" bIns="45720" numCol="1" rtlCol="0" anchor="t" anchorCtr="0" compatLnSpc="1">
            <a:normAutofit/>
          </a:bodyPr>
          <a:lstStyle/>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defRPr/>
            </a:pPr>
            <a:r>
              <a:rPr kumimoji="0" lang="en-US" altLang="zh-CN" sz="2000" b="1" i="0" u="none" strike="noStrike" kern="1200" cap="none" spc="0" normalizeH="0" baseline="0" noProof="0" dirty="0">
                <a:ln>
                  <a:noFill/>
                </a:ln>
                <a:solidFill>
                  <a:schemeClr val="tx1"/>
                </a:solidFill>
                <a:effectLst/>
                <a:uLnTx/>
                <a:uFillTx/>
                <a:latin typeface="方正大黑简体" pitchFamily="2" charset="-122"/>
                <a:ea typeface="方正大黑简体" pitchFamily="2" charset="-122"/>
                <a:cs typeface="+mn-cs"/>
              </a:rPr>
              <a:t>     </a:t>
            </a: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专家系统</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是一种基于知识的智能系统，它将领域专家的经验用知识表示方法表示出来，并放入知识库中，供推理机使用。</a:t>
            </a:r>
            <a:r>
              <a:rPr kumimoji="0" lang="zh-CN" altLang="en-US" sz="2000" b="0"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a:t>
            </a:r>
            <a:endParaRPr kumimoji="0" lang="zh-CN" altLang="en-US" sz="2000" b="0"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随着计算网络、多</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Agent</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、计算智能等技术的发展，出现了模糊专家系统、神经网络专家系统、基于</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Web</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的专家系统、协同式专家系统和分布式专家系统等。</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defRPr/>
            </a:pPr>
            <a:endParaRPr kumimoji="0" lang="en-US" altLang="zh-CN" sz="2000" b="0" i="0" u="none" strike="noStrike" kern="1200" cap="none" spc="0" normalizeH="0" baseline="0" noProof="0" dirty="0">
              <a:ln>
                <a:noFill/>
              </a:ln>
              <a:solidFill>
                <a:srgbClr val="0000CC"/>
              </a:solidFill>
              <a:effectLst/>
              <a:uLnTx/>
              <a:uFillTx/>
              <a:latin typeface="方正大黑简体" pitchFamily="2" charset="-122"/>
              <a:ea typeface="方正大黑简体" pitchFamily="2" charset="-122"/>
              <a:cs typeface="+mn-cs"/>
            </a:endParaRPr>
          </a:p>
        </p:txBody>
      </p:sp>
      <p:sp>
        <p:nvSpPr>
          <p:cNvPr id="32772" name="灯片编号占位符 5"/>
          <p:cNvSpPr txBox="1">
            <a:spLocks noGrp="1"/>
          </p:cNvSpPr>
          <p:nvPr>
            <p:ph type="sldNum" sz="quarter" idx="12"/>
          </p:nvPr>
        </p:nvSpPr>
        <p:spPr>
          <a:noFill/>
          <a:ln>
            <a:noFill/>
          </a:ln>
        </p:spPr>
        <p:txBody>
          <a:bodyPr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Tw Cen MT"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5pPr>
          </a:lstStyle>
          <a:p>
            <a:pPr lvl="0" algn="r" eaLnBrk="1" hangingPunct="1"/>
            <a:fld id="{9A0DB2DC-4C9A-4742-B13C-FB6460FD3503}" type="slidenum">
              <a:rPr lang="en-US" altLang="zh-CN" sz="1000" dirty="0">
                <a:latin typeface="Arial" panose="020B0604020202020204" pitchFamily="34" charset="0"/>
                <a:ea typeface="黑体" panose="02010609060101010101" pitchFamily="49" charset="-122"/>
              </a:rPr>
            </a:fld>
            <a:endParaRPr lang="en-US" altLang="zh-CN" sz="1000" dirty="0">
              <a:latin typeface="Arial" panose="020B0604020202020204" pitchFamily="34" charset="0"/>
              <a:ea typeface="黑体" panose="02010609060101010101" pitchFamily="49" charset="-122"/>
            </a:endParaRPr>
          </a:p>
        </p:txBody>
      </p:sp>
      <p:sp>
        <p:nvSpPr>
          <p:cNvPr id="32773" name="Text Box 4"/>
          <p:cNvSpPr txBox="1"/>
          <p:nvPr/>
        </p:nvSpPr>
        <p:spPr>
          <a:xfrm>
            <a:off x="2916238" y="4005263"/>
            <a:ext cx="2268537" cy="396875"/>
          </a:xfrm>
          <a:prstGeom prst="rect">
            <a:avLst/>
          </a:prstGeom>
          <a:solidFill>
            <a:schemeClr val="folHlink"/>
          </a:solidFill>
          <a:ln w="9525">
            <a:noFill/>
          </a:ln>
        </p:spPr>
        <p:txBody>
          <a:bodyPr>
            <a:spAutoFit/>
          </a:bodyPr>
          <a:p>
            <a:pPr eaLnBrk="1" hangingPunct="1">
              <a:spcBef>
                <a:spcPct val="50000"/>
              </a:spcBef>
            </a:pPr>
            <a:r>
              <a:rPr lang="en-US" altLang="zh-CN" sz="2000" b="1" dirty="0">
                <a:latin typeface="Arial" panose="020B0604020202020204" pitchFamily="34" charset="0"/>
                <a:ea typeface="黑体" panose="02010609060101010101" pitchFamily="49" charset="-122"/>
              </a:rPr>
              <a:t>    </a:t>
            </a:r>
            <a:r>
              <a:rPr lang="zh-CN" altLang="en-US" sz="2000" b="1" dirty="0">
                <a:latin typeface="Arial" panose="020B0604020202020204" pitchFamily="34" charset="0"/>
                <a:ea typeface="黑体" panose="02010609060101010101" pitchFamily="49" charset="-122"/>
              </a:rPr>
              <a:t>用  户  界  面</a:t>
            </a:r>
            <a:endParaRPr lang="zh-CN" altLang="en-US" sz="2000" b="1" dirty="0">
              <a:latin typeface="Arial" panose="020B0604020202020204" pitchFamily="34" charset="0"/>
              <a:ea typeface="黑体" panose="02010609060101010101" pitchFamily="49" charset="-122"/>
            </a:endParaRPr>
          </a:p>
        </p:txBody>
      </p:sp>
      <p:sp>
        <p:nvSpPr>
          <p:cNvPr id="32774" name="Text Box 5"/>
          <p:cNvSpPr txBox="1"/>
          <p:nvPr/>
        </p:nvSpPr>
        <p:spPr>
          <a:xfrm>
            <a:off x="1258888" y="4905375"/>
            <a:ext cx="1439862" cy="366713"/>
          </a:xfrm>
          <a:prstGeom prst="rect">
            <a:avLst/>
          </a:prstGeom>
          <a:noFill/>
          <a:ln w="9525">
            <a:noFill/>
          </a:ln>
        </p:spPr>
        <p:txBody>
          <a:bodyPr>
            <a:spAutoFit/>
          </a:bodyPr>
          <a:p>
            <a:pPr eaLnBrk="1" hangingPunct="1">
              <a:spcBef>
                <a:spcPct val="50000"/>
              </a:spcBef>
            </a:pPr>
            <a:endParaRPr lang="zh-CN" altLang="zh-CN" dirty="0">
              <a:latin typeface="Arial" panose="020B0604020202020204" pitchFamily="34" charset="0"/>
              <a:ea typeface="黑体" panose="02010609060101010101" pitchFamily="49" charset="-122"/>
            </a:endParaRPr>
          </a:p>
        </p:txBody>
      </p:sp>
      <p:sp>
        <p:nvSpPr>
          <p:cNvPr id="32775" name="Text Box 6"/>
          <p:cNvSpPr txBox="1"/>
          <p:nvPr/>
        </p:nvSpPr>
        <p:spPr>
          <a:xfrm>
            <a:off x="1187450" y="4797425"/>
            <a:ext cx="1692275" cy="396875"/>
          </a:xfrm>
          <a:prstGeom prst="rect">
            <a:avLst/>
          </a:prstGeom>
          <a:solidFill>
            <a:schemeClr val="folHlink"/>
          </a:solidFill>
          <a:ln w="9525">
            <a:noFill/>
          </a:ln>
        </p:spPr>
        <p:txBody>
          <a:bodyPr>
            <a:spAutoFit/>
          </a:bodyPr>
          <a:p>
            <a:pPr eaLnBrk="1" hangingPunct="1">
              <a:spcBef>
                <a:spcPct val="50000"/>
              </a:spcBef>
            </a:pPr>
            <a:r>
              <a:rPr lang="en-US" altLang="zh-CN" sz="2000" b="1" dirty="0">
                <a:latin typeface="Arial" panose="020B0604020202020204" pitchFamily="34" charset="0"/>
                <a:ea typeface="黑体" panose="02010609060101010101" pitchFamily="49" charset="-122"/>
              </a:rPr>
              <a:t>  </a:t>
            </a:r>
            <a:r>
              <a:rPr lang="zh-CN" altLang="en-US" sz="2000" b="1" dirty="0">
                <a:latin typeface="Arial" panose="020B0604020202020204" pitchFamily="34" charset="0"/>
                <a:ea typeface="黑体" panose="02010609060101010101" pitchFamily="49" charset="-122"/>
              </a:rPr>
              <a:t>解释模块</a:t>
            </a:r>
            <a:endParaRPr lang="zh-CN" altLang="en-US" sz="2000" b="1" dirty="0">
              <a:latin typeface="Arial" panose="020B0604020202020204" pitchFamily="34" charset="0"/>
              <a:ea typeface="黑体" panose="02010609060101010101" pitchFamily="49" charset="-122"/>
            </a:endParaRPr>
          </a:p>
        </p:txBody>
      </p:sp>
      <p:sp>
        <p:nvSpPr>
          <p:cNvPr id="32776" name="Text Box 7"/>
          <p:cNvSpPr txBox="1"/>
          <p:nvPr/>
        </p:nvSpPr>
        <p:spPr>
          <a:xfrm>
            <a:off x="5148263" y="4797425"/>
            <a:ext cx="1584325" cy="366713"/>
          </a:xfrm>
          <a:prstGeom prst="rect">
            <a:avLst/>
          </a:prstGeom>
          <a:solidFill>
            <a:schemeClr val="folHlink"/>
          </a:solidFill>
          <a:ln w="9525">
            <a:noFill/>
          </a:ln>
        </p:spPr>
        <p:txBody>
          <a:bodyPr>
            <a:spAutoFit/>
          </a:bodyPr>
          <a:p>
            <a:pPr eaLnBrk="1" hangingPunct="1">
              <a:spcBef>
                <a:spcPct val="50000"/>
              </a:spcBef>
            </a:pPr>
            <a:r>
              <a:rPr lang="zh-CN" altLang="en-US" b="1" dirty="0">
                <a:latin typeface="Arial" panose="020B0604020202020204" pitchFamily="34" charset="0"/>
                <a:ea typeface="黑体" panose="02010609060101010101" pitchFamily="49" charset="-122"/>
              </a:rPr>
              <a:t>知识获取</a:t>
            </a:r>
            <a:endParaRPr lang="zh-CN" altLang="en-US" b="1" dirty="0">
              <a:latin typeface="Arial" panose="020B0604020202020204" pitchFamily="34" charset="0"/>
              <a:ea typeface="黑体" panose="02010609060101010101" pitchFamily="49" charset="-122"/>
            </a:endParaRPr>
          </a:p>
        </p:txBody>
      </p:sp>
      <p:sp>
        <p:nvSpPr>
          <p:cNvPr id="32777" name="Text Box 8"/>
          <p:cNvSpPr txBox="1"/>
          <p:nvPr/>
        </p:nvSpPr>
        <p:spPr>
          <a:xfrm>
            <a:off x="4267200" y="5562600"/>
            <a:ext cx="1439863" cy="366713"/>
          </a:xfrm>
          <a:prstGeom prst="rect">
            <a:avLst/>
          </a:prstGeom>
          <a:solidFill>
            <a:schemeClr val="folHlink"/>
          </a:solidFill>
          <a:ln w="9525">
            <a:noFill/>
          </a:ln>
        </p:spPr>
        <p:txBody>
          <a:bodyPr>
            <a:spAutoFit/>
          </a:bodyPr>
          <a:p>
            <a:pPr eaLnBrk="1" hangingPunct="1">
              <a:spcBef>
                <a:spcPct val="50000"/>
              </a:spcBef>
            </a:pPr>
            <a:r>
              <a:rPr lang="en-US" altLang="zh-CN" b="1" dirty="0">
                <a:latin typeface="Arial" panose="020B0604020202020204" pitchFamily="34" charset="0"/>
                <a:ea typeface="黑体" panose="02010609060101010101" pitchFamily="49" charset="-122"/>
              </a:rPr>
              <a:t>  </a:t>
            </a:r>
            <a:r>
              <a:rPr lang="zh-CN" altLang="en-US" b="1" dirty="0">
                <a:latin typeface="Arial" panose="020B0604020202020204" pitchFamily="34" charset="0"/>
                <a:ea typeface="黑体" panose="02010609060101010101" pitchFamily="49" charset="-122"/>
              </a:rPr>
              <a:t>知 识 库</a:t>
            </a:r>
            <a:endParaRPr lang="zh-CN" altLang="en-US" b="1" dirty="0">
              <a:latin typeface="Arial" panose="020B0604020202020204" pitchFamily="34" charset="0"/>
              <a:ea typeface="黑体" panose="02010609060101010101" pitchFamily="49" charset="-122"/>
            </a:endParaRPr>
          </a:p>
        </p:txBody>
      </p:sp>
      <p:sp>
        <p:nvSpPr>
          <p:cNvPr id="32778" name="Text Box 9"/>
          <p:cNvSpPr txBox="1"/>
          <p:nvPr/>
        </p:nvSpPr>
        <p:spPr>
          <a:xfrm>
            <a:off x="2195513" y="5589588"/>
            <a:ext cx="1620837" cy="366712"/>
          </a:xfrm>
          <a:prstGeom prst="rect">
            <a:avLst/>
          </a:prstGeom>
          <a:solidFill>
            <a:schemeClr val="folHlink"/>
          </a:solidFill>
          <a:ln w="9525">
            <a:noFill/>
          </a:ln>
        </p:spPr>
        <p:txBody>
          <a:bodyPr>
            <a:spAutoFit/>
          </a:bodyPr>
          <a:p>
            <a:pPr eaLnBrk="1" hangingPunct="1">
              <a:spcBef>
                <a:spcPct val="50000"/>
              </a:spcBef>
            </a:pPr>
            <a:r>
              <a:rPr lang="zh-CN" altLang="en-US" b="1" dirty="0">
                <a:latin typeface="Arial" panose="020B0604020202020204" pitchFamily="34" charset="0"/>
                <a:ea typeface="黑体" panose="02010609060101010101" pitchFamily="49" charset="-122"/>
              </a:rPr>
              <a:t>综合数据库</a:t>
            </a:r>
            <a:endParaRPr lang="zh-CN" altLang="en-US" b="1" dirty="0">
              <a:latin typeface="Arial" panose="020B0604020202020204" pitchFamily="34" charset="0"/>
              <a:ea typeface="黑体" panose="02010609060101010101" pitchFamily="49" charset="-122"/>
            </a:endParaRPr>
          </a:p>
        </p:txBody>
      </p:sp>
      <p:cxnSp>
        <p:nvCxnSpPr>
          <p:cNvPr id="32779" name="AutoShape 10"/>
          <p:cNvCxnSpPr>
            <a:endCxn id="57348" idx="1"/>
          </p:cNvCxnSpPr>
          <p:nvPr/>
        </p:nvCxnSpPr>
        <p:spPr>
          <a:xfrm>
            <a:off x="609600" y="3954463"/>
            <a:ext cx="0" cy="0"/>
          </a:xfrm>
          <a:prstGeom prst="straightConnector1">
            <a:avLst/>
          </a:prstGeom>
          <a:ln w="9525" cap="flat" cmpd="sng">
            <a:solidFill>
              <a:schemeClr val="tx1"/>
            </a:solidFill>
            <a:prstDash val="solid"/>
            <a:headEnd type="triangle" w="med" len="med"/>
            <a:tailEnd type="triangle" w="med" len="med"/>
          </a:ln>
        </p:spPr>
      </p:cxnSp>
      <p:sp>
        <p:nvSpPr>
          <p:cNvPr id="32780" name="Line 11"/>
          <p:cNvSpPr/>
          <p:nvPr/>
        </p:nvSpPr>
        <p:spPr>
          <a:xfrm flipH="1">
            <a:off x="1908175" y="4419600"/>
            <a:ext cx="1901825" cy="341313"/>
          </a:xfrm>
          <a:prstGeom prst="line">
            <a:avLst/>
          </a:prstGeom>
          <a:ln w="9525" cap="flat" cmpd="sng">
            <a:solidFill>
              <a:schemeClr val="tx1"/>
            </a:solidFill>
            <a:prstDash val="solid"/>
            <a:headEnd type="triangle" w="med" len="med"/>
            <a:tailEnd type="triangle" w="med" len="med"/>
          </a:ln>
        </p:spPr>
      </p:sp>
      <p:sp>
        <p:nvSpPr>
          <p:cNvPr id="32781" name="Line 12"/>
          <p:cNvSpPr/>
          <p:nvPr/>
        </p:nvSpPr>
        <p:spPr>
          <a:xfrm>
            <a:off x="1979613" y="5157788"/>
            <a:ext cx="828675" cy="431800"/>
          </a:xfrm>
          <a:prstGeom prst="line">
            <a:avLst/>
          </a:prstGeom>
          <a:ln w="9525" cap="flat" cmpd="sng">
            <a:solidFill>
              <a:schemeClr val="tx1"/>
            </a:solidFill>
            <a:prstDash val="solid"/>
            <a:headEnd type="triangle" w="med" len="med"/>
            <a:tailEnd type="triangle" w="med" len="med"/>
          </a:ln>
        </p:spPr>
      </p:sp>
      <p:sp>
        <p:nvSpPr>
          <p:cNvPr id="32782" name="Line 13"/>
          <p:cNvSpPr/>
          <p:nvPr/>
        </p:nvSpPr>
        <p:spPr>
          <a:xfrm>
            <a:off x="4140200" y="4437063"/>
            <a:ext cx="1727200" cy="363537"/>
          </a:xfrm>
          <a:prstGeom prst="line">
            <a:avLst/>
          </a:prstGeom>
          <a:ln w="9525" cap="flat" cmpd="sng">
            <a:solidFill>
              <a:schemeClr val="tx1"/>
            </a:solidFill>
            <a:prstDash val="solid"/>
            <a:headEnd type="triangle" w="med" len="med"/>
            <a:tailEnd type="triangle" w="med" len="med"/>
          </a:ln>
        </p:spPr>
      </p:sp>
      <p:sp>
        <p:nvSpPr>
          <p:cNvPr id="32783" name="Line 15"/>
          <p:cNvSpPr/>
          <p:nvPr/>
        </p:nvSpPr>
        <p:spPr>
          <a:xfrm flipH="1">
            <a:off x="4953000" y="5181600"/>
            <a:ext cx="838200" cy="381000"/>
          </a:xfrm>
          <a:prstGeom prst="line">
            <a:avLst/>
          </a:prstGeom>
          <a:ln w="9525" cap="flat" cmpd="sng">
            <a:solidFill>
              <a:schemeClr val="tx1"/>
            </a:solidFill>
            <a:prstDash val="solid"/>
            <a:headEnd type="triangle" w="med" len="med"/>
            <a:tailEnd type="triangle" w="med" len="med"/>
          </a:ln>
        </p:spPr>
      </p:sp>
      <p:sp>
        <p:nvSpPr>
          <p:cNvPr id="32784" name="Text Box 16"/>
          <p:cNvSpPr txBox="1"/>
          <p:nvPr/>
        </p:nvSpPr>
        <p:spPr>
          <a:xfrm>
            <a:off x="3200400" y="4800600"/>
            <a:ext cx="1692275" cy="396875"/>
          </a:xfrm>
          <a:prstGeom prst="rect">
            <a:avLst/>
          </a:prstGeom>
          <a:solidFill>
            <a:schemeClr val="folHlink"/>
          </a:solidFill>
          <a:ln w="9525">
            <a:noFill/>
          </a:ln>
        </p:spPr>
        <p:txBody>
          <a:bodyPr>
            <a:spAutoFit/>
          </a:bodyPr>
          <a:p>
            <a:pPr eaLnBrk="1" hangingPunct="1">
              <a:spcBef>
                <a:spcPct val="50000"/>
              </a:spcBef>
            </a:pPr>
            <a:r>
              <a:rPr lang="en-US" altLang="zh-CN" sz="2000" b="1" dirty="0">
                <a:latin typeface="Arial" panose="020B0604020202020204" pitchFamily="34" charset="0"/>
                <a:ea typeface="黑体" panose="02010609060101010101" pitchFamily="49" charset="-122"/>
              </a:rPr>
              <a:t>  </a:t>
            </a:r>
            <a:r>
              <a:rPr lang="zh-CN" altLang="en-US" sz="2000" b="1" dirty="0">
                <a:latin typeface="Arial" panose="020B0604020202020204" pitchFamily="34" charset="0"/>
                <a:ea typeface="黑体" panose="02010609060101010101" pitchFamily="49" charset="-122"/>
              </a:rPr>
              <a:t>推  理  机</a:t>
            </a:r>
            <a:endParaRPr lang="zh-CN" altLang="en-US" sz="2000" b="1" dirty="0">
              <a:latin typeface="Arial" panose="020B0604020202020204" pitchFamily="34" charset="0"/>
              <a:ea typeface="黑体" panose="02010609060101010101" pitchFamily="49" charset="-122"/>
            </a:endParaRPr>
          </a:p>
        </p:txBody>
      </p:sp>
      <p:sp>
        <p:nvSpPr>
          <p:cNvPr id="32785" name="Line 17"/>
          <p:cNvSpPr/>
          <p:nvPr/>
        </p:nvSpPr>
        <p:spPr>
          <a:xfrm>
            <a:off x="3962400" y="4419600"/>
            <a:ext cx="0" cy="381000"/>
          </a:xfrm>
          <a:prstGeom prst="line">
            <a:avLst/>
          </a:prstGeom>
          <a:ln w="9525" cap="flat" cmpd="sng">
            <a:solidFill>
              <a:schemeClr val="tx1"/>
            </a:solidFill>
            <a:prstDash val="solid"/>
            <a:headEnd type="triangle" w="med" len="med"/>
            <a:tailEnd type="triangle" w="med" len="med"/>
          </a:ln>
        </p:spPr>
      </p:sp>
      <p:sp>
        <p:nvSpPr>
          <p:cNvPr id="32786" name="Line 18"/>
          <p:cNvSpPr/>
          <p:nvPr/>
        </p:nvSpPr>
        <p:spPr>
          <a:xfrm flipH="1">
            <a:off x="3048000" y="5181600"/>
            <a:ext cx="838200" cy="381000"/>
          </a:xfrm>
          <a:prstGeom prst="line">
            <a:avLst/>
          </a:prstGeom>
          <a:ln w="9525" cap="flat" cmpd="sng">
            <a:solidFill>
              <a:schemeClr val="tx1"/>
            </a:solidFill>
            <a:prstDash val="solid"/>
            <a:headEnd type="triangle" w="med" len="med"/>
            <a:tailEnd type="triangle" w="med" len="med"/>
          </a:ln>
        </p:spPr>
      </p:sp>
      <p:sp>
        <p:nvSpPr>
          <p:cNvPr id="32787" name="Line 19"/>
          <p:cNvSpPr/>
          <p:nvPr/>
        </p:nvSpPr>
        <p:spPr>
          <a:xfrm>
            <a:off x="4038600" y="5181600"/>
            <a:ext cx="838200" cy="381000"/>
          </a:xfrm>
          <a:prstGeom prst="line">
            <a:avLst/>
          </a:prstGeom>
          <a:ln w="9525" cap="flat" cmpd="sng">
            <a:solidFill>
              <a:schemeClr val="tx1"/>
            </a:solidFill>
            <a:prstDash val="solid"/>
            <a:headEnd type="triangle" w="med" len="med"/>
            <a:tailEnd type="triangle" w="med" len="med"/>
          </a:ln>
        </p:spPr>
      </p:sp>
    </p:spTree>
  </p:cSld>
  <p:clrMapOvr>
    <a:masterClrMapping/>
  </p:clrMapOvr>
  <p:transition spd="slow">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1" name="Rectangle 2"/>
          <p:cNvSpPr>
            <a:spLocks noGrp="1" noChangeArrowheads="1"/>
          </p:cNvSpPr>
          <p:nvPr>
            <p:ph type="title"/>
          </p:nvPr>
        </p:nvSpPr>
        <p:spPr>
          <a:xfrm>
            <a:off x="298450" y="0"/>
            <a:ext cx="8540750" cy="1089025"/>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智能系统</a:t>
            </a:r>
            <a:br>
              <a:rPr kumimoji="0" lang="zh-CN" altLang="en-US"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br>
            <a:r>
              <a:rPr kumimoji="0" lang="zh-CN" altLang="en-US" sz="2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智能决策支持系统</a:t>
            </a:r>
            <a:endParaRPr kumimoji="0" lang="zh-CN" altLang="en-US" sz="2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endParaRPr>
          </a:p>
        </p:txBody>
      </p:sp>
      <p:sp>
        <p:nvSpPr>
          <p:cNvPr id="33795" name="Rectangle 3"/>
          <p:cNvSpPr>
            <a:spLocks noGrp="1"/>
          </p:cNvSpPr>
          <p:nvPr>
            <p:ph idx="1"/>
          </p:nvPr>
        </p:nvSpPr>
        <p:spPr>
          <a:xfrm>
            <a:off x="179388" y="1233488"/>
            <a:ext cx="8785225" cy="5624512"/>
          </a:xfrm>
          <a:ln/>
        </p:spPr>
        <p:txBody>
          <a:bodyPr vert="horz" wrap="square" lIns="91440" tIns="45720" rIns="91440" bIns="45720" anchor="t"/>
          <a:p>
            <a:pPr eaLnBrk="1" hangingPunct="1"/>
            <a:r>
              <a:rPr lang="en-US" altLang="zh-CN" b="1" dirty="0">
                <a:solidFill>
                  <a:srgbClr val="0000CC"/>
                </a:solidFill>
                <a:latin typeface="方正大黑简体" pitchFamily="2" charset="-122"/>
                <a:ea typeface="方正大黑简体" pitchFamily="2" charset="-122"/>
              </a:rPr>
              <a:t>      </a:t>
            </a:r>
            <a:r>
              <a:rPr lang="zh-CN" altLang="en-US" sz="2000" b="1" dirty="0">
                <a:solidFill>
                  <a:srgbClr val="002060"/>
                </a:solidFill>
                <a:latin typeface="方正大黑简体" pitchFamily="2" charset="-122"/>
                <a:ea typeface="方正大黑简体" pitchFamily="2" charset="-122"/>
              </a:rPr>
              <a:t>智能决策支持系统是指那种在传统决策支持系统中增加了相应的智能部件的决策支持系统。</a:t>
            </a:r>
            <a:endParaRPr lang="zh-CN" altLang="en-US" sz="2000" b="1" dirty="0">
              <a:solidFill>
                <a:srgbClr val="002060"/>
              </a:solidFill>
              <a:latin typeface="方正大黑简体" pitchFamily="2" charset="-122"/>
              <a:ea typeface="方正大黑简体" pitchFamily="2" charset="-122"/>
            </a:endParaRPr>
          </a:p>
          <a:p>
            <a:pPr eaLnBrk="1" hangingPunct="1"/>
            <a:r>
              <a:rPr lang="zh-CN" altLang="en-US" sz="2000" b="1" dirty="0">
                <a:solidFill>
                  <a:srgbClr val="002060"/>
                </a:solidFill>
                <a:latin typeface="方正大黑简体" pitchFamily="2" charset="-122"/>
                <a:ea typeface="方正大黑简体" pitchFamily="2" charset="-122"/>
              </a:rPr>
              <a:t>       智能决策支持系统是把人工智能技术，尤其是专家系统技术与决策支持系统相结合的产物，具有很宽的应用范围和很好的应用前景。</a:t>
            </a:r>
            <a:r>
              <a:rPr lang="zh-CN" altLang="en-US" sz="2000" dirty="0">
                <a:solidFill>
                  <a:srgbClr val="002060"/>
                </a:solidFill>
                <a:latin typeface="方正大黑简体" pitchFamily="2" charset="-122"/>
                <a:ea typeface="方正大黑简体" pitchFamily="2" charset="-122"/>
              </a:rPr>
              <a:t> </a:t>
            </a:r>
            <a:endParaRPr lang="zh-CN" altLang="en-US" sz="2000" dirty="0">
              <a:solidFill>
                <a:srgbClr val="002060"/>
              </a:solidFill>
              <a:latin typeface="方正大黑简体" pitchFamily="2" charset="-122"/>
              <a:ea typeface="方正大黑简体" pitchFamily="2" charset="-122"/>
            </a:endParaRPr>
          </a:p>
        </p:txBody>
      </p:sp>
      <p:sp>
        <p:nvSpPr>
          <p:cNvPr id="33796" name="灯片编号占位符 5"/>
          <p:cNvSpPr txBox="1">
            <a:spLocks noGrp="1"/>
          </p:cNvSpPr>
          <p:nvPr>
            <p:ph type="sldNum" sz="quarter" idx="12"/>
          </p:nvPr>
        </p:nvSpPr>
        <p:spPr>
          <a:noFill/>
          <a:ln>
            <a:noFill/>
          </a:ln>
        </p:spPr>
        <p:txBody>
          <a:bodyPr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Tw Cen MT"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5pPr>
          </a:lstStyle>
          <a:p>
            <a:pPr lvl="0" algn="r" eaLnBrk="1" hangingPunct="1"/>
            <a:fld id="{9A0DB2DC-4C9A-4742-B13C-FB6460FD3503}" type="slidenum">
              <a:rPr lang="en-US" altLang="zh-CN" sz="1000" dirty="0">
                <a:latin typeface="Arial" panose="020B0604020202020204" pitchFamily="34" charset="0"/>
                <a:ea typeface="黑体" panose="02010609060101010101" pitchFamily="49" charset="-122"/>
              </a:rPr>
            </a:fld>
            <a:endParaRPr lang="en-US" altLang="zh-CN" sz="1000" dirty="0">
              <a:latin typeface="Arial" panose="020B0604020202020204" pitchFamily="34" charset="0"/>
              <a:ea typeface="黑体" panose="02010609060101010101" pitchFamily="49" charset="-122"/>
            </a:endParaRPr>
          </a:p>
        </p:txBody>
      </p:sp>
      <p:sp>
        <p:nvSpPr>
          <p:cNvPr id="33797" name="Text Box 4"/>
          <p:cNvSpPr txBox="1"/>
          <p:nvPr/>
        </p:nvSpPr>
        <p:spPr>
          <a:xfrm>
            <a:off x="3276600" y="3321050"/>
            <a:ext cx="2411413" cy="366713"/>
          </a:xfrm>
          <a:prstGeom prst="rect">
            <a:avLst/>
          </a:prstGeom>
          <a:solidFill>
            <a:schemeClr val="accent1"/>
          </a:solidFill>
          <a:ln w="9525">
            <a:noFill/>
          </a:ln>
        </p:spPr>
        <p:txBody>
          <a:bodyPr>
            <a:spAutoFit/>
          </a:bodyPr>
          <a:p>
            <a:pPr eaLnBrk="1" hangingPunct="1">
              <a:spcBef>
                <a:spcPct val="50000"/>
              </a:spcBef>
            </a:pPr>
            <a:r>
              <a:rPr lang="zh-CN" altLang="en-US" b="1" dirty="0">
                <a:solidFill>
                  <a:srgbClr val="0000CC"/>
                </a:solidFill>
                <a:latin typeface="Arial" panose="020B0604020202020204" pitchFamily="34" charset="0"/>
                <a:ea typeface="黑体" panose="02010609060101010101" pitchFamily="49" charset="-122"/>
              </a:rPr>
              <a:t>问题处理与人机交互</a:t>
            </a:r>
            <a:endParaRPr lang="zh-CN" altLang="en-US" b="1" dirty="0">
              <a:solidFill>
                <a:srgbClr val="0000CC"/>
              </a:solidFill>
              <a:latin typeface="Arial" panose="020B0604020202020204" pitchFamily="34" charset="0"/>
              <a:ea typeface="黑体" panose="02010609060101010101" pitchFamily="49" charset="-122"/>
            </a:endParaRPr>
          </a:p>
        </p:txBody>
      </p:sp>
      <p:sp>
        <p:nvSpPr>
          <p:cNvPr id="33798" name="Text Box 5"/>
          <p:cNvSpPr txBox="1"/>
          <p:nvPr/>
        </p:nvSpPr>
        <p:spPr>
          <a:xfrm>
            <a:off x="1042988" y="4005263"/>
            <a:ext cx="1873250" cy="366712"/>
          </a:xfrm>
          <a:prstGeom prst="rect">
            <a:avLst/>
          </a:prstGeom>
          <a:solidFill>
            <a:schemeClr val="accent1"/>
          </a:solidFill>
          <a:ln w="9525">
            <a:noFill/>
          </a:ln>
        </p:spPr>
        <p:txBody>
          <a:bodyPr>
            <a:spAutoFit/>
          </a:bodyPr>
          <a:p>
            <a:pPr eaLnBrk="1" hangingPunct="1">
              <a:spcBef>
                <a:spcPct val="50000"/>
              </a:spcBef>
            </a:pPr>
            <a:r>
              <a:rPr lang="zh-CN" altLang="en-US" b="1" dirty="0">
                <a:solidFill>
                  <a:srgbClr val="0000CC"/>
                </a:solidFill>
                <a:latin typeface="Arial" panose="020B0604020202020204" pitchFamily="34" charset="0"/>
                <a:ea typeface="黑体" panose="02010609060101010101" pitchFamily="49" charset="-122"/>
              </a:rPr>
              <a:t>模型库管理系统</a:t>
            </a:r>
            <a:endParaRPr lang="zh-CN" altLang="en-US" b="1" dirty="0">
              <a:solidFill>
                <a:srgbClr val="0000CC"/>
              </a:solidFill>
              <a:latin typeface="Arial" panose="020B0604020202020204" pitchFamily="34" charset="0"/>
              <a:ea typeface="黑体" panose="02010609060101010101" pitchFamily="49" charset="-122"/>
            </a:endParaRPr>
          </a:p>
        </p:txBody>
      </p:sp>
      <p:sp>
        <p:nvSpPr>
          <p:cNvPr id="33799" name="Text Box 6"/>
          <p:cNvSpPr txBox="1"/>
          <p:nvPr/>
        </p:nvSpPr>
        <p:spPr>
          <a:xfrm>
            <a:off x="6119813" y="3968750"/>
            <a:ext cx="1981200" cy="366713"/>
          </a:xfrm>
          <a:prstGeom prst="rect">
            <a:avLst/>
          </a:prstGeom>
          <a:solidFill>
            <a:schemeClr val="accent1"/>
          </a:solidFill>
          <a:ln w="9525">
            <a:noFill/>
          </a:ln>
        </p:spPr>
        <p:txBody>
          <a:bodyPr>
            <a:spAutoFit/>
          </a:bodyPr>
          <a:p>
            <a:pPr eaLnBrk="1" hangingPunct="1">
              <a:spcBef>
                <a:spcPct val="50000"/>
              </a:spcBef>
            </a:pPr>
            <a:r>
              <a:rPr lang="zh-CN" altLang="en-US" b="1" dirty="0">
                <a:solidFill>
                  <a:srgbClr val="0000CC"/>
                </a:solidFill>
                <a:latin typeface="Arial" panose="020B0604020202020204" pitchFamily="34" charset="0"/>
                <a:ea typeface="黑体" panose="02010609060101010101" pitchFamily="49" charset="-122"/>
              </a:rPr>
              <a:t>数据库管理系统</a:t>
            </a:r>
            <a:endParaRPr lang="zh-CN" altLang="en-US" b="1" dirty="0">
              <a:solidFill>
                <a:srgbClr val="0000CC"/>
              </a:solidFill>
              <a:latin typeface="Arial" panose="020B0604020202020204" pitchFamily="34" charset="0"/>
              <a:ea typeface="黑体" panose="02010609060101010101" pitchFamily="49" charset="-122"/>
            </a:endParaRPr>
          </a:p>
        </p:txBody>
      </p:sp>
      <p:sp>
        <p:nvSpPr>
          <p:cNvPr id="33800" name="Text Box 7"/>
          <p:cNvSpPr txBox="1"/>
          <p:nvPr/>
        </p:nvSpPr>
        <p:spPr>
          <a:xfrm>
            <a:off x="3348038" y="4652963"/>
            <a:ext cx="1116012" cy="641350"/>
          </a:xfrm>
          <a:prstGeom prst="rect">
            <a:avLst/>
          </a:prstGeom>
          <a:solidFill>
            <a:schemeClr val="accent1"/>
          </a:solidFill>
          <a:ln w="9525">
            <a:noFill/>
          </a:ln>
        </p:spPr>
        <p:txBody>
          <a:bodyPr>
            <a:spAutoFit/>
          </a:bodyPr>
          <a:p>
            <a:pPr eaLnBrk="1" hangingPunct="1"/>
            <a:r>
              <a:rPr lang="zh-CN" altLang="en-US" b="1" dirty="0">
                <a:solidFill>
                  <a:srgbClr val="0000CC"/>
                </a:solidFill>
                <a:latin typeface="Arial" panose="020B0604020202020204" pitchFamily="34" charset="0"/>
                <a:ea typeface="黑体" panose="02010609060101010101" pitchFamily="49" charset="-122"/>
              </a:rPr>
              <a:t>知识库管</a:t>
            </a:r>
            <a:endParaRPr lang="zh-CN" altLang="en-US" b="1" dirty="0">
              <a:solidFill>
                <a:srgbClr val="0000CC"/>
              </a:solidFill>
              <a:latin typeface="Arial" panose="020B0604020202020204" pitchFamily="34" charset="0"/>
              <a:ea typeface="黑体" panose="02010609060101010101" pitchFamily="49" charset="-122"/>
            </a:endParaRPr>
          </a:p>
          <a:p>
            <a:pPr eaLnBrk="1" hangingPunct="1"/>
            <a:r>
              <a:rPr lang="zh-CN" altLang="en-US" b="1" dirty="0">
                <a:solidFill>
                  <a:srgbClr val="0000CC"/>
                </a:solidFill>
                <a:latin typeface="Arial" panose="020B0604020202020204" pitchFamily="34" charset="0"/>
                <a:ea typeface="黑体" panose="02010609060101010101" pitchFamily="49" charset="-122"/>
              </a:rPr>
              <a:t>理系统       </a:t>
            </a:r>
            <a:endParaRPr lang="zh-CN" altLang="en-US" b="1" dirty="0">
              <a:solidFill>
                <a:srgbClr val="0000CC"/>
              </a:solidFill>
              <a:latin typeface="Arial" panose="020B0604020202020204" pitchFamily="34" charset="0"/>
              <a:ea typeface="黑体" panose="02010609060101010101" pitchFamily="49" charset="-122"/>
            </a:endParaRPr>
          </a:p>
        </p:txBody>
      </p:sp>
      <p:sp>
        <p:nvSpPr>
          <p:cNvPr id="33801" name="Text Box 8"/>
          <p:cNvSpPr txBox="1"/>
          <p:nvPr/>
        </p:nvSpPr>
        <p:spPr>
          <a:xfrm>
            <a:off x="1439863" y="6021388"/>
            <a:ext cx="936625" cy="366712"/>
          </a:xfrm>
          <a:prstGeom prst="rect">
            <a:avLst/>
          </a:prstGeom>
          <a:solidFill>
            <a:schemeClr val="accent1"/>
          </a:solidFill>
          <a:ln w="9525">
            <a:noFill/>
          </a:ln>
        </p:spPr>
        <p:txBody>
          <a:bodyPr>
            <a:spAutoFit/>
          </a:bodyPr>
          <a:p>
            <a:pPr eaLnBrk="1" hangingPunct="1">
              <a:spcBef>
                <a:spcPct val="50000"/>
              </a:spcBef>
            </a:pPr>
            <a:r>
              <a:rPr lang="zh-CN" altLang="en-US" b="1" dirty="0">
                <a:solidFill>
                  <a:srgbClr val="0000CC"/>
                </a:solidFill>
                <a:latin typeface="Arial" panose="020B0604020202020204" pitchFamily="34" charset="0"/>
                <a:ea typeface="黑体" panose="02010609060101010101" pitchFamily="49" charset="-122"/>
              </a:rPr>
              <a:t>模型库</a:t>
            </a:r>
            <a:endParaRPr lang="zh-CN" altLang="en-US" b="1" dirty="0">
              <a:solidFill>
                <a:srgbClr val="0000CC"/>
              </a:solidFill>
              <a:latin typeface="Arial" panose="020B0604020202020204" pitchFamily="34" charset="0"/>
              <a:ea typeface="黑体" panose="02010609060101010101" pitchFamily="49" charset="-122"/>
            </a:endParaRPr>
          </a:p>
        </p:txBody>
      </p:sp>
      <p:sp>
        <p:nvSpPr>
          <p:cNvPr id="33802" name="Text Box 9"/>
          <p:cNvSpPr txBox="1"/>
          <p:nvPr/>
        </p:nvSpPr>
        <p:spPr>
          <a:xfrm>
            <a:off x="3995738" y="6021388"/>
            <a:ext cx="971550" cy="366712"/>
          </a:xfrm>
          <a:prstGeom prst="rect">
            <a:avLst/>
          </a:prstGeom>
          <a:solidFill>
            <a:schemeClr val="accent1"/>
          </a:solidFill>
          <a:ln w="9525">
            <a:noFill/>
          </a:ln>
        </p:spPr>
        <p:txBody>
          <a:bodyPr>
            <a:spAutoFit/>
          </a:bodyPr>
          <a:p>
            <a:pPr eaLnBrk="1" hangingPunct="1">
              <a:spcBef>
                <a:spcPct val="50000"/>
              </a:spcBef>
            </a:pPr>
            <a:r>
              <a:rPr lang="zh-CN" altLang="en-US" b="1" dirty="0">
                <a:solidFill>
                  <a:srgbClr val="0000CC"/>
                </a:solidFill>
                <a:latin typeface="Arial" panose="020B0604020202020204" pitchFamily="34" charset="0"/>
                <a:ea typeface="黑体" panose="02010609060101010101" pitchFamily="49" charset="-122"/>
              </a:rPr>
              <a:t>知识库</a:t>
            </a:r>
            <a:endParaRPr lang="zh-CN" altLang="en-US" b="1" dirty="0">
              <a:solidFill>
                <a:srgbClr val="0000CC"/>
              </a:solidFill>
              <a:latin typeface="Arial" panose="020B0604020202020204" pitchFamily="34" charset="0"/>
              <a:ea typeface="黑体" panose="02010609060101010101" pitchFamily="49" charset="-122"/>
            </a:endParaRPr>
          </a:p>
        </p:txBody>
      </p:sp>
      <p:sp>
        <p:nvSpPr>
          <p:cNvPr id="33803" name="Text Box 10"/>
          <p:cNvSpPr txBox="1"/>
          <p:nvPr/>
        </p:nvSpPr>
        <p:spPr>
          <a:xfrm>
            <a:off x="6588125" y="6021388"/>
            <a:ext cx="1008063" cy="366712"/>
          </a:xfrm>
          <a:prstGeom prst="rect">
            <a:avLst/>
          </a:prstGeom>
          <a:solidFill>
            <a:schemeClr val="accent1"/>
          </a:solidFill>
          <a:ln w="9525">
            <a:noFill/>
          </a:ln>
        </p:spPr>
        <p:txBody>
          <a:bodyPr>
            <a:spAutoFit/>
          </a:bodyPr>
          <a:p>
            <a:pPr eaLnBrk="1" hangingPunct="1">
              <a:spcBef>
                <a:spcPct val="50000"/>
              </a:spcBef>
            </a:pPr>
            <a:r>
              <a:rPr lang="zh-CN" altLang="en-US" b="1" dirty="0">
                <a:solidFill>
                  <a:srgbClr val="0000CC"/>
                </a:solidFill>
                <a:latin typeface="Arial" panose="020B0604020202020204" pitchFamily="34" charset="0"/>
                <a:ea typeface="黑体" panose="02010609060101010101" pitchFamily="49" charset="-122"/>
              </a:rPr>
              <a:t>数据库</a:t>
            </a:r>
            <a:endParaRPr lang="zh-CN" altLang="en-US" b="1" dirty="0">
              <a:solidFill>
                <a:srgbClr val="0000CC"/>
              </a:solidFill>
              <a:latin typeface="Arial" panose="020B0604020202020204" pitchFamily="34" charset="0"/>
              <a:ea typeface="黑体" panose="02010609060101010101" pitchFamily="49" charset="-122"/>
            </a:endParaRPr>
          </a:p>
        </p:txBody>
      </p:sp>
      <p:sp>
        <p:nvSpPr>
          <p:cNvPr id="33804" name="Line 11"/>
          <p:cNvSpPr/>
          <p:nvPr/>
        </p:nvSpPr>
        <p:spPr>
          <a:xfrm>
            <a:off x="4356100" y="3644900"/>
            <a:ext cx="0" cy="1044575"/>
          </a:xfrm>
          <a:prstGeom prst="line">
            <a:avLst/>
          </a:prstGeom>
          <a:ln w="9525" cap="flat" cmpd="sng">
            <a:solidFill>
              <a:srgbClr val="0000CC"/>
            </a:solidFill>
            <a:prstDash val="solid"/>
            <a:headEnd type="triangle" w="med" len="med"/>
            <a:tailEnd type="triangle" w="med" len="med"/>
          </a:ln>
        </p:spPr>
      </p:sp>
      <p:sp>
        <p:nvSpPr>
          <p:cNvPr id="33805" name="Line 12"/>
          <p:cNvSpPr/>
          <p:nvPr/>
        </p:nvSpPr>
        <p:spPr>
          <a:xfrm>
            <a:off x="4932363" y="3716338"/>
            <a:ext cx="1979612" cy="252412"/>
          </a:xfrm>
          <a:prstGeom prst="line">
            <a:avLst/>
          </a:prstGeom>
          <a:ln w="9525" cap="flat" cmpd="sng">
            <a:solidFill>
              <a:srgbClr val="0000CC"/>
            </a:solidFill>
            <a:prstDash val="solid"/>
            <a:headEnd type="triangle" w="med" len="med"/>
            <a:tailEnd type="triangle" w="med" len="med"/>
          </a:ln>
        </p:spPr>
      </p:sp>
      <p:sp>
        <p:nvSpPr>
          <p:cNvPr id="33806" name="Line 13"/>
          <p:cNvSpPr/>
          <p:nvPr/>
        </p:nvSpPr>
        <p:spPr>
          <a:xfrm flipV="1">
            <a:off x="1835150" y="3681413"/>
            <a:ext cx="2124075" cy="323850"/>
          </a:xfrm>
          <a:prstGeom prst="line">
            <a:avLst/>
          </a:prstGeom>
          <a:ln w="9525" cap="flat" cmpd="sng">
            <a:solidFill>
              <a:srgbClr val="0000CC"/>
            </a:solidFill>
            <a:prstDash val="solid"/>
            <a:headEnd type="triangle" w="med" len="med"/>
            <a:tailEnd type="triangle" w="med" len="med"/>
          </a:ln>
        </p:spPr>
      </p:sp>
      <p:sp>
        <p:nvSpPr>
          <p:cNvPr id="33807" name="Line 14"/>
          <p:cNvSpPr/>
          <p:nvPr/>
        </p:nvSpPr>
        <p:spPr>
          <a:xfrm>
            <a:off x="2879725" y="4149725"/>
            <a:ext cx="3205163" cy="0"/>
          </a:xfrm>
          <a:prstGeom prst="line">
            <a:avLst/>
          </a:prstGeom>
          <a:ln w="9525" cap="flat" cmpd="sng">
            <a:solidFill>
              <a:srgbClr val="0000CC"/>
            </a:solidFill>
            <a:prstDash val="solid"/>
            <a:headEnd type="triangle" w="med" len="med"/>
            <a:tailEnd type="triangle" w="med" len="med"/>
          </a:ln>
        </p:spPr>
      </p:sp>
      <p:sp>
        <p:nvSpPr>
          <p:cNvPr id="33808" name="Line 15"/>
          <p:cNvSpPr/>
          <p:nvPr/>
        </p:nvSpPr>
        <p:spPr>
          <a:xfrm flipH="1">
            <a:off x="1871663" y="4365625"/>
            <a:ext cx="0" cy="1619250"/>
          </a:xfrm>
          <a:prstGeom prst="line">
            <a:avLst/>
          </a:prstGeom>
          <a:ln w="9525" cap="flat" cmpd="sng">
            <a:solidFill>
              <a:srgbClr val="0000CC"/>
            </a:solidFill>
            <a:prstDash val="solid"/>
            <a:headEnd type="triangle" w="med" len="med"/>
            <a:tailEnd type="triangle" w="med" len="med"/>
          </a:ln>
        </p:spPr>
      </p:sp>
      <p:sp>
        <p:nvSpPr>
          <p:cNvPr id="33809" name="Line 16"/>
          <p:cNvSpPr/>
          <p:nvPr/>
        </p:nvSpPr>
        <p:spPr>
          <a:xfrm>
            <a:off x="4464050" y="5265738"/>
            <a:ext cx="0" cy="755650"/>
          </a:xfrm>
          <a:prstGeom prst="line">
            <a:avLst/>
          </a:prstGeom>
          <a:ln w="9525" cap="flat" cmpd="sng">
            <a:solidFill>
              <a:srgbClr val="0000CC"/>
            </a:solidFill>
            <a:prstDash val="solid"/>
            <a:headEnd type="triangle" w="med" len="med"/>
            <a:tailEnd type="triangle" w="med" len="med"/>
          </a:ln>
        </p:spPr>
      </p:sp>
      <p:sp>
        <p:nvSpPr>
          <p:cNvPr id="33810" name="Line 17"/>
          <p:cNvSpPr/>
          <p:nvPr/>
        </p:nvSpPr>
        <p:spPr>
          <a:xfrm>
            <a:off x="1979613" y="4365625"/>
            <a:ext cx="2016125" cy="287338"/>
          </a:xfrm>
          <a:prstGeom prst="line">
            <a:avLst/>
          </a:prstGeom>
          <a:ln w="9525" cap="flat" cmpd="sng">
            <a:solidFill>
              <a:srgbClr val="0000CC"/>
            </a:solidFill>
            <a:prstDash val="solid"/>
            <a:headEnd type="triangle" w="med" len="med"/>
            <a:tailEnd type="triangle" w="med" len="med"/>
          </a:ln>
        </p:spPr>
      </p:sp>
      <p:sp>
        <p:nvSpPr>
          <p:cNvPr id="33811" name="Line 18"/>
          <p:cNvSpPr/>
          <p:nvPr/>
        </p:nvSpPr>
        <p:spPr>
          <a:xfrm flipH="1">
            <a:off x="4643438" y="4292600"/>
            <a:ext cx="2233612" cy="360363"/>
          </a:xfrm>
          <a:prstGeom prst="line">
            <a:avLst/>
          </a:prstGeom>
          <a:ln w="9525" cap="flat" cmpd="sng">
            <a:solidFill>
              <a:srgbClr val="0000CC"/>
            </a:solidFill>
            <a:prstDash val="solid"/>
            <a:headEnd type="triangle" w="med" len="med"/>
            <a:tailEnd type="triangle" w="med" len="med"/>
          </a:ln>
        </p:spPr>
      </p:sp>
      <p:sp>
        <p:nvSpPr>
          <p:cNvPr id="33812" name="Line 19"/>
          <p:cNvSpPr/>
          <p:nvPr/>
        </p:nvSpPr>
        <p:spPr>
          <a:xfrm>
            <a:off x="7056438" y="4329113"/>
            <a:ext cx="0" cy="1655762"/>
          </a:xfrm>
          <a:prstGeom prst="line">
            <a:avLst/>
          </a:prstGeom>
          <a:ln w="9525" cap="flat" cmpd="sng">
            <a:solidFill>
              <a:srgbClr val="0000CC"/>
            </a:solidFill>
            <a:prstDash val="solid"/>
            <a:headEnd type="triangle" w="med" len="med"/>
            <a:tailEnd type="triangle" w="med" len="med"/>
          </a:ln>
        </p:spPr>
      </p:sp>
      <p:sp>
        <p:nvSpPr>
          <p:cNvPr id="33813" name="Text Box 20"/>
          <p:cNvSpPr txBox="1"/>
          <p:nvPr/>
        </p:nvSpPr>
        <p:spPr>
          <a:xfrm>
            <a:off x="4679950" y="4652963"/>
            <a:ext cx="971550" cy="366712"/>
          </a:xfrm>
          <a:prstGeom prst="rect">
            <a:avLst/>
          </a:prstGeom>
          <a:noFill/>
          <a:ln w="9525">
            <a:noFill/>
          </a:ln>
        </p:spPr>
        <p:txBody>
          <a:bodyPr>
            <a:spAutoFit/>
          </a:bodyPr>
          <a:p>
            <a:pPr eaLnBrk="1" hangingPunct="1">
              <a:spcBef>
                <a:spcPct val="50000"/>
              </a:spcBef>
            </a:pPr>
            <a:endParaRPr lang="zh-CN" altLang="zh-CN" dirty="0">
              <a:latin typeface="Arial" panose="020B0604020202020204" pitchFamily="34" charset="0"/>
              <a:ea typeface="黑体" panose="02010609060101010101" pitchFamily="49" charset="-122"/>
            </a:endParaRPr>
          </a:p>
        </p:txBody>
      </p:sp>
      <p:sp>
        <p:nvSpPr>
          <p:cNvPr id="33814" name="Rectangle 21"/>
          <p:cNvSpPr/>
          <p:nvPr/>
        </p:nvSpPr>
        <p:spPr>
          <a:xfrm>
            <a:off x="4464050" y="4652963"/>
            <a:ext cx="684213" cy="641350"/>
          </a:xfrm>
          <a:prstGeom prst="rect">
            <a:avLst/>
          </a:prstGeom>
          <a:solidFill>
            <a:schemeClr val="bg2"/>
          </a:solidFill>
          <a:ln w="9525">
            <a:noFill/>
          </a:ln>
        </p:spPr>
        <p:txBody>
          <a:bodyPr>
            <a:spAutoFit/>
          </a:bodyPr>
          <a:p>
            <a:pPr eaLnBrk="1" hangingPunct="1"/>
            <a:r>
              <a:rPr lang="zh-CN" altLang="en-US" b="1" dirty="0">
                <a:solidFill>
                  <a:srgbClr val="0000CC"/>
                </a:solidFill>
                <a:latin typeface="Arial" panose="020B0604020202020204" pitchFamily="34" charset="0"/>
                <a:ea typeface="黑体" panose="02010609060101010101" pitchFamily="49" charset="-122"/>
              </a:rPr>
              <a:t>推理机</a:t>
            </a:r>
            <a:endParaRPr lang="zh-CN" altLang="en-US" b="1" dirty="0">
              <a:solidFill>
                <a:srgbClr val="0000CC"/>
              </a:solidFill>
              <a:latin typeface="Arial" panose="020B0604020202020204" pitchFamily="34" charset="0"/>
              <a:ea typeface="黑体" panose="02010609060101010101" pitchFamily="49" charset="-122"/>
            </a:endParaRPr>
          </a:p>
        </p:txBody>
      </p:sp>
    </p:spTree>
  </p:cSld>
  <p:clrMapOvr>
    <a:masterClrMapping/>
  </p:clrMapOvr>
  <p:transition spd="slow">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2" name="Rectangle 5"/>
          <p:cNvSpPr>
            <a:spLocks noGrp="1" noRot="1" noChangeArrowheads="1"/>
          </p:cNvSpPr>
          <p:nvPr>
            <p:ph type="title"/>
          </p:nvPr>
        </p:nvSpPr>
        <p:spPr>
          <a:xfrm>
            <a:off x="457200" y="274638"/>
            <a:ext cx="8229600" cy="1004888"/>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 AI</a:t>
            </a:r>
            <a:r>
              <a:rPr kumimoji="0" lang="zh-CN" altLang="en-US"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的定义</a:t>
            </a:r>
            <a:br>
              <a:rPr kumimoji="0" lang="zh-CN" altLang="en-US"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br>
            <a:r>
              <a:rPr kumimoji="0" lang="zh-CN" altLang="en-US" sz="2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智能（自然智能）</a:t>
            </a:r>
            <a:endParaRPr kumimoji="0" lang="zh-CN" altLang="en-US" sz="2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endParaRPr>
          </a:p>
        </p:txBody>
      </p:sp>
      <p:sp>
        <p:nvSpPr>
          <p:cNvPr id="7171" name="Rectangle 3"/>
          <p:cNvSpPr>
            <a:spLocks noGrp="1" noChangeArrowheads="1"/>
          </p:cNvSpPr>
          <p:nvPr>
            <p:ph idx="1"/>
          </p:nvPr>
        </p:nvSpPr>
        <p:spPr>
          <a:xfrm>
            <a:off x="609600" y="1268413"/>
            <a:ext cx="8153400" cy="5329238"/>
          </a:xfrm>
        </p:spPr>
        <p:txBody>
          <a:bodyPr vert="horz" wrap="square" lIns="91440" tIns="45720" rIns="91440" bIns="45720" numCol="1" rtlCol="0" anchor="t" anchorCtr="0" compatLnSpc="1">
            <a:normAutofit lnSpcReduction="10000"/>
          </a:bodyPr>
          <a:lstStyle/>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自然智能</a:t>
            </a:r>
            <a:endPar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指人类和一些动物所具有的智力和行为能力</a:t>
            </a:r>
            <a:endPar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人类的自然智能（简称智能）</a:t>
            </a:r>
            <a:endPar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指人类在认识客观世界中，由思维过程和脑力活动所表现出的综合能力。</a:t>
            </a:r>
            <a:endPar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人类大脑是如何实现智能的</a:t>
            </a:r>
            <a:endPar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两大难题之一：宇宙起源、人脑奥秘</a:t>
            </a:r>
            <a:endPar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对人脑奥秘知之甚少</a:t>
            </a:r>
            <a:endPar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对人脑奥秘知道什么</a:t>
            </a:r>
            <a:endPar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结构：</a:t>
            </a:r>
            <a:r>
              <a:rPr kumimoji="0" lang="en-US" altLang="zh-CN"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10</a:t>
            </a:r>
            <a:r>
              <a:rPr kumimoji="0" lang="en-US" altLang="zh-CN" sz="2400" b="1" i="0" u="none" strike="noStrike" kern="1200" cap="none" spc="0" normalizeH="0" baseline="30000" noProof="0" dirty="0">
                <a:ln>
                  <a:noFill/>
                </a:ln>
                <a:solidFill>
                  <a:srgbClr val="002060"/>
                </a:solidFill>
                <a:effectLst/>
                <a:uLnTx/>
                <a:uFillTx/>
                <a:latin typeface="方正大黑简体" pitchFamily="2" charset="-122"/>
                <a:ea typeface="方正大黑简体" pitchFamily="2" charset="-122"/>
                <a:cs typeface="+mn-cs"/>
              </a:rPr>
              <a:t>11-12 </a:t>
            </a: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量级的神经元，分布并行</a:t>
            </a:r>
            <a:endPar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功能：记忆、思维、观察、分析 等</a:t>
            </a:r>
            <a:endPar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对智能的严格定义</a:t>
            </a:r>
            <a:endPar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有待于人脑奥秘的揭示，进一步认识</a:t>
            </a:r>
            <a:endPar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p:txBody>
      </p:sp>
      <p:sp>
        <p:nvSpPr>
          <p:cNvPr id="2" name="灯片编号占位符 5"/>
          <p:cNvSpPr txBox="1">
            <a:spLocks noGrp="1"/>
          </p:cNvSpPr>
          <p:nvPr>
            <p:ph type="sldNum" sz="quarter" idx="12"/>
          </p:nvPr>
        </p:nvSpPr>
        <p:spPr>
          <a:noFill/>
          <a:ln>
            <a:noFill/>
          </a:ln>
        </p:spPr>
        <p:txBody>
          <a:bodyPr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Tw Cen MT"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5pPr>
          </a:lstStyle>
          <a:p>
            <a:pPr lvl="0" algn="r" eaLnBrk="1" hangingPunct="1"/>
            <a:fld id="{9A0DB2DC-4C9A-4742-B13C-FB6460FD3503}" type="slidenum">
              <a:rPr lang="en-US" altLang="zh-CN" sz="1000" dirty="0">
                <a:latin typeface="Arial" panose="020B0604020202020204" pitchFamily="34" charset="0"/>
                <a:ea typeface="黑体" panose="02010609060101010101" pitchFamily="49" charset="-122"/>
              </a:rPr>
            </a:fld>
            <a:endParaRPr lang="en-US" altLang="zh-CN" sz="1000" dirty="0">
              <a:latin typeface="Arial" panose="020B0604020202020204" pitchFamily="34" charset="0"/>
              <a:ea typeface="黑体" panose="02010609060101010101" pitchFamily="49"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581428" y="3541690"/>
            <a:ext cx="2105372" cy="1041202"/>
          </a:xfrm>
          <a:prstGeom prst="rect">
            <a:avLst/>
          </a:prstGeom>
          <a:solidFill>
            <a:srgbClr val="FFFFFF">
              <a:shade val="85000"/>
            </a:srgbClr>
          </a:solidFill>
          <a:ln w="190500" cap="sq">
            <a:solidFill>
              <a:srgbClr val="FFFFFF"/>
            </a:solidFill>
            <a:miter lim="800000"/>
            <a:headEnd/>
            <a:tailEnd/>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55663" y="619125"/>
            <a:ext cx="7429500" cy="1477963"/>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3600" b="0" i="0" u="none" strike="noStrike" kern="1200" cap="all" spc="0" normalizeH="0" baseline="0" noProof="0" dirty="0">
              <a:ln>
                <a:noFill/>
              </a:ln>
              <a:solidFill>
                <a:schemeClr val="tx1"/>
              </a:solidFill>
              <a:effectLst/>
              <a:uLnTx/>
              <a:uFillTx/>
              <a:latin typeface="方正大黑简体" pitchFamily="2" charset="-122"/>
              <a:ea typeface="方正大黑简体" pitchFamily="2" charset="-122"/>
              <a:cs typeface="+mj-cs"/>
            </a:endParaRPr>
          </a:p>
        </p:txBody>
      </p:sp>
      <p:pic>
        <p:nvPicPr>
          <p:cNvPr id="34819" name="内容占位符 2"/>
          <p:cNvPicPr>
            <a:picLocks noGrp="1" noChangeAspect="1"/>
          </p:cNvPicPr>
          <p:nvPr>
            <p:ph idx="1"/>
          </p:nvPr>
        </p:nvPicPr>
        <p:blipFill>
          <a:blip r:embed="rId1"/>
          <a:stretch>
            <a:fillRect/>
          </a:stretch>
        </p:blipFill>
        <p:spPr>
          <a:xfrm>
            <a:off x="6588125" y="1412875"/>
            <a:ext cx="2305050" cy="3405188"/>
          </a:xfrm>
          <a:ln/>
        </p:spPr>
      </p:pic>
      <p:sp>
        <p:nvSpPr>
          <p:cNvPr id="34820" name="灯片编号占位符 3"/>
          <p:cNvSpPr txBox="1">
            <a:spLocks noGrp="1"/>
          </p:cNvSpPr>
          <p:nvPr>
            <p:ph type="sldNum" sz="quarter" idx="12"/>
          </p:nvPr>
        </p:nvSpPr>
        <p:spPr>
          <a:noFill/>
          <a:ln>
            <a:noFill/>
          </a:ln>
        </p:spPr>
        <p:txBody>
          <a:bodyPr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Tw Cen MT"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5pPr>
          </a:lstStyle>
          <a:p>
            <a:pPr lvl="0" algn="r" eaLnBrk="1" hangingPunct="1"/>
            <a:fld id="{9A0DB2DC-4C9A-4742-B13C-FB6460FD3503}" type="slidenum">
              <a:rPr lang="en-US" altLang="zh-CN" sz="1000" dirty="0">
                <a:solidFill>
                  <a:srgbClr val="FFFFFF"/>
                </a:solidFill>
                <a:ea typeface="黑体" panose="02010609060101010101" pitchFamily="49" charset="-122"/>
              </a:rPr>
            </a:fld>
            <a:endParaRPr lang="en-US" altLang="zh-CN" sz="1000" dirty="0">
              <a:solidFill>
                <a:srgbClr val="FFFFFF"/>
              </a:solidFill>
              <a:ea typeface="黑体" panose="02010609060101010101" pitchFamily="49" charset="-122"/>
            </a:endParaRPr>
          </a:p>
        </p:txBody>
      </p:sp>
      <p:sp>
        <p:nvSpPr>
          <p:cNvPr id="5" name="矩形 4"/>
          <p:cNvSpPr/>
          <p:nvPr/>
        </p:nvSpPr>
        <p:spPr>
          <a:xfrm>
            <a:off x="1151621" y="1180167"/>
            <a:ext cx="5688632" cy="4401205"/>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4000" b="0" i="0" u="none" strike="noStrike" kern="1200" cap="none" spc="0" normalizeH="0" baseline="0" noProof="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uLnTx/>
                <a:uFillTx/>
                <a:latin typeface="方正粗圆简体" pitchFamily="65" charset="-122"/>
                <a:ea typeface="方正粗圆简体" pitchFamily="65" charset="-122"/>
                <a:cs typeface="+mn-cs"/>
              </a:rPr>
              <a:t>Thank</a:t>
            </a:r>
            <a:r>
              <a:rPr kumimoji="0" lang="en-US" altLang="zh-CN" sz="14000" b="0" i="0" u="none" strike="noStrike" kern="1200" cap="none" spc="0" normalizeH="0" baseline="0" noProof="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uLnTx/>
                <a:uFillTx/>
                <a:latin typeface="+mn-lt"/>
                <a:ea typeface="+mn-ea"/>
                <a:cs typeface="+mn-cs"/>
              </a:rPr>
              <a:t> You</a:t>
            </a:r>
            <a:endParaRPr kumimoji="0" lang="zh-CN" altLang="en-US" sz="14000" b="0" i="0" u="none" strike="noStrike" kern="1200" cap="none" spc="0" normalizeH="0" baseline="0" noProof="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uLnTx/>
              <a:uFillTx/>
              <a:latin typeface="+mn-lt"/>
              <a:ea typeface="+mn-ea"/>
              <a:cs typeface="+mn-cs"/>
            </a:endParaRPr>
          </a:p>
        </p:txBody>
      </p:sp>
    </p:spTree>
  </p:cSld>
  <p:clrMapOvr>
    <a:masterClrMapping/>
  </p:clrMapOvr>
  <p:transition spd="slow">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3" name="Rectangle 2"/>
          <p:cNvSpPr>
            <a:spLocks noGrp="1" noChangeArrowheads="1"/>
          </p:cNvSpPr>
          <p:nvPr>
            <p:ph type="title"/>
          </p:nvPr>
        </p:nvSpPr>
        <p:spPr>
          <a:xfrm>
            <a:off x="457200" y="274638"/>
            <a:ext cx="8229600" cy="968375"/>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 AI</a:t>
            </a:r>
            <a:r>
              <a:rPr kumimoji="0" lang="zh-CN" altLang="en-US"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的定义</a:t>
            </a:r>
            <a:br>
              <a:rPr kumimoji="0" lang="zh-CN" altLang="en-US"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br>
            <a:r>
              <a:rPr kumimoji="0" lang="zh-CN" altLang="en-US" sz="2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智能包含的能力（</a:t>
            </a:r>
            <a:r>
              <a:rPr kumimoji="0" lang="en-US" altLang="zh-CN" sz="2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1/2</a:t>
            </a:r>
            <a:r>
              <a:rPr kumimoji="0" lang="zh-CN" altLang="en-US" sz="2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a:t>
            </a:r>
            <a:endParaRPr kumimoji="0" lang="zh-CN" altLang="en-US" sz="2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endParaRPr>
          </a:p>
        </p:txBody>
      </p:sp>
      <p:sp>
        <p:nvSpPr>
          <p:cNvPr id="10244" name="Rectangle 3"/>
          <p:cNvSpPr>
            <a:spLocks noGrp="1" noChangeArrowheads="1"/>
          </p:cNvSpPr>
          <p:nvPr>
            <p:ph idx="1"/>
          </p:nvPr>
        </p:nvSpPr>
        <p:spPr>
          <a:xfrm>
            <a:off x="323850" y="1268413"/>
            <a:ext cx="8439150" cy="5329238"/>
          </a:xfrm>
        </p:spPr>
        <p:txBody>
          <a:bodyPr vert="horz" wrap="square" lIns="91440" tIns="45720" rIns="91440" bIns="45720" numCol="1" rtlCol="0" anchor="t" anchorCtr="0" compatLnSpc="1">
            <a:normAutofit fontScale="85000" lnSpcReduction="20000"/>
          </a:bodyPr>
          <a:lstStyle/>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感知能力</a:t>
            </a:r>
            <a:endPar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通过感知器官感知外界的能力。是人类获得外界信息的基本途径，其处理方式有以下两种：</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感知</a:t>
            </a:r>
            <a:r>
              <a:rPr kumimoji="0" lang="en-US" altLang="zh-CN"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a:t>
            </a: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动作方式：</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对简单、紧急信息</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感知</a:t>
            </a:r>
            <a:r>
              <a:rPr kumimoji="0" lang="en-US" altLang="zh-CN"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a:t>
            </a: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思维</a:t>
            </a:r>
            <a:r>
              <a:rPr kumimoji="0" lang="en-US" altLang="zh-CN"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a:t>
            </a: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动作方式：</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对复杂信息     </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记忆和思维能力</a:t>
            </a:r>
            <a:endPar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记忆：</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对感知到的外界信息和由思维产生的内部知识的存储过程</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思维：</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对已存储信息或知识的本质属性、内部知识的认识过程</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思维方式：</a:t>
            </a:r>
            <a:endPar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抽象思维（逻辑思维）：</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根据逻辑规则对信息和知识进行处理的理性思维方式。例如，逻辑推理等</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形象思维（直感思维）：</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基于形象概念，根据感性形象认识材料对客观现象进行处理的一种思维方式。例如，图像、景物识别等</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灵感思维（顿悟思维）：</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是一种显意识和潜意识相互作用的思维方式。例如，因灵感而顿时开窍</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p:txBody>
      </p:sp>
      <p:sp>
        <p:nvSpPr>
          <p:cNvPr id="8196" name="灯片编号占位符 5"/>
          <p:cNvSpPr txBox="1">
            <a:spLocks noGrp="1"/>
          </p:cNvSpPr>
          <p:nvPr>
            <p:ph type="sldNum" sz="quarter" idx="12"/>
          </p:nvPr>
        </p:nvSpPr>
        <p:spPr>
          <a:noFill/>
          <a:ln>
            <a:noFill/>
          </a:ln>
        </p:spPr>
        <p:txBody>
          <a:bodyPr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Tw Cen MT"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5pPr>
          </a:lstStyle>
          <a:p>
            <a:pPr lvl="0" algn="r" eaLnBrk="1" hangingPunct="1"/>
            <a:fld id="{9A0DB2DC-4C9A-4742-B13C-FB6460FD3503}" type="slidenum">
              <a:rPr lang="en-US" altLang="zh-CN" sz="1000" dirty="0">
                <a:latin typeface="Arial" panose="020B0604020202020204" pitchFamily="34" charset="0"/>
                <a:ea typeface="黑体" panose="02010609060101010101" pitchFamily="49" charset="-122"/>
              </a:rPr>
            </a:fld>
            <a:endParaRPr lang="en-US" altLang="zh-CN" sz="1000" dirty="0">
              <a:latin typeface="Arial" panose="020B0604020202020204" pitchFamily="34" charset="0"/>
              <a:ea typeface="黑体" panose="02010609060101010101" pitchFamily="49" charset="-122"/>
            </a:endParaRPr>
          </a:p>
        </p:txBody>
      </p:sp>
      <p:pic>
        <p:nvPicPr>
          <p:cNvPr id="8197" name="图片 1"/>
          <p:cNvPicPr>
            <a:picLocks noChangeAspect="1"/>
          </p:cNvPicPr>
          <p:nvPr/>
        </p:nvPicPr>
        <p:blipFill>
          <a:blip r:embed="rId1"/>
          <a:stretch>
            <a:fillRect/>
          </a:stretch>
        </p:blipFill>
        <p:spPr>
          <a:xfrm>
            <a:off x="4751388" y="152400"/>
            <a:ext cx="2773362" cy="1539875"/>
          </a:xfrm>
          <a:prstGeom prst="rect">
            <a:avLst/>
          </a:prstGeom>
          <a:noFill/>
          <a:ln w="9525">
            <a:noFill/>
          </a:ln>
        </p:spPr>
      </p:pic>
    </p:spTree>
  </p:cSld>
  <p:clrMapOvr>
    <a:masterClrMapping/>
  </p:clrMapOvr>
  <p:transition spd="slow">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7" name="Rectangle 2"/>
          <p:cNvSpPr>
            <a:spLocks noGrp="1" noChangeArrowheads="1"/>
          </p:cNvSpPr>
          <p:nvPr>
            <p:ph type="title"/>
          </p:nvPr>
        </p:nvSpPr>
        <p:spPr>
          <a:xfrm>
            <a:off x="298450" y="228600"/>
            <a:ext cx="8540750" cy="1184275"/>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3600" b="1" i="0" u="none" strike="noStrike" kern="1200" cap="all" spc="0" normalizeH="0" baseline="0" noProof="0" dirty="0">
                <a:ln>
                  <a:noFill/>
                </a:ln>
                <a:solidFill>
                  <a:srgbClr val="FF0000"/>
                </a:solidFill>
                <a:effectLst/>
                <a:uLnTx/>
                <a:uFillTx/>
                <a:latin typeface="方正大黑简体" pitchFamily="2" charset="-122"/>
                <a:ea typeface="方正大黑简体" pitchFamily="2" charset="-122"/>
                <a:cs typeface="+mj-cs"/>
              </a:rPr>
              <a:t> </a:t>
            </a:r>
            <a:r>
              <a:rPr kumimoji="0" lang="en-US" altLang="zh-CN" sz="36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AI</a:t>
            </a:r>
            <a:r>
              <a:rPr kumimoji="0" lang="zh-CN" altLang="en-US" sz="36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的定义</a:t>
            </a:r>
            <a:br>
              <a:rPr kumimoji="0" lang="zh-CN" altLang="en-US" sz="36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br>
            <a:r>
              <a:rPr kumimoji="0" lang="zh-CN" altLang="en-US" sz="24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智能包含的能力（</a:t>
            </a:r>
            <a:r>
              <a:rPr kumimoji="0" lang="en-US" altLang="zh-CN" sz="24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2/2</a:t>
            </a:r>
            <a:r>
              <a:rPr kumimoji="0" lang="zh-CN" altLang="en-US" sz="24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a:t>
            </a:r>
            <a:endParaRPr kumimoji="0" lang="zh-CN" altLang="en-US" sz="24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endParaRPr>
          </a:p>
        </p:txBody>
      </p:sp>
      <p:sp>
        <p:nvSpPr>
          <p:cNvPr id="11268" name="Rectangle 3"/>
          <p:cNvSpPr>
            <a:spLocks noGrp="1" noChangeArrowheads="1"/>
          </p:cNvSpPr>
          <p:nvPr>
            <p:ph idx="1"/>
          </p:nvPr>
        </p:nvSpPr>
        <p:spPr>
          <a:xfrm>
            <a:off x="323850" y="1557338"/>
            <a:ext cx="8569325" cy="5111750"/>
          </a:xfrm>
        </p:spPr>
        <p:txBody>
          <a:bodyPr vert="horz" wrap="square" lIns="91440" tIns="45720" rIns="91440" bIns="45720" numCol="1" rtlCol="0" anchor="t" anchorCtr="0" compatLnSpc="1">
            <a:normAutofit/>
          </a:bodyPr>
          <a:lstStyle/>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学习和自适应能力</a:t>
            </a:r>
            <a:endPar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学习：</a:t>
            </a: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是一个具有特定目的的知识获取过程</a:t>
            </a:r>
            <a:endPar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是人的一种本能。不同人的学习方法、能力不同</a:t>
            </a:r>
            <a:endPar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自适应：</a:t>
            </a: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是一种通过自我调节适应外界环境的过程</a:t>
            </a:r>
            <a:endPar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是人的一种本能。不同人的适应能力不同</a:t>
            </a:r>
            <a:endPar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行为能力</a:t>
            </a:r>
            <a:endPar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含义：</a:t>
            </a: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是人们对感知到的外界信息作出动作反应的能力</a:t>
            </a:r>
            <a:endPar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信息来源：由感知直接获得的外界信息</a:t>
            </a:r>
            <a:endPar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rgbClr val="0000CC"/>
                </a:solidFill>
                <a:effectLst/>
                <a:uLnTx/>
                <a:uFillTx/>
                <a:latin typeface="方正大黑简体" pitchFamily="2" charset="-122"/>
                <a:ea typeface="方正大黑简体" pitchFamily="2" charset="-122"/>
                <a:cs typeface="+mn-cs"/>
              </a:rPr>
              <a:t>                       </a:t>
            </a: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经过思维加工后的信息</a:t>
            </a:r>
            <a:endParaRPr kumimoji="0" lang="zh-CN" altLang="en-US" sz="2400" b="0"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     实现过程</a:t>
            </a:r>
            <a:r>
              <a:rPr kumimoji="0" lang="zh-CN" altLang="en-US" sz="2400" b="1" i="0" u="none" strike="noStrike" kern="1200" cap="none" spc="0" normalizeH="0" baseline="0" noProof="0" dirty="0">
                <a:ln>
                  <a:noFill/>
                </a:ln>
                <a:solidFill>
                  <a:srgbClr val="006600"/>
                </a:solidFill>
                <a:effectLst/>
                <a:uLnTx/>
                <a:uFillTx/>
                <a:latin typeface="方正大黑简体" pitchFamily="2" charset="-122"/>
                <a:ea typeface="方正大黑简体" pitchFamily="2" charset="-122"/>
                <a:cs typeface="+mn-cs"/>
              </a:rPr>
              <a:t>：</a:t>
            </a: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通过脊髓来控制</a:t>
            </a:r>
            <a:endPar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由语言、表情、体姿等来实现     </a:t>
            </a:r>
            <a:endPar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p:txBody>
      </p:sp>
      <p:sp>
        <p:nvSpPr>
          <p:cNvPr id="9220" name="灯片编号占位符 5"/>
          <p:cNvSpPr txBox="1">
            <a:spLocks noGrp="1"/>
          </p:cNvSpPr>
          <p:nvPr>
            <p:ph type="sldNum" sz="quarter" idx="12"/>
          </p:nvPr>
        </p:nvSpPr>
        <p:spPr>
          <a:noFill/>
          <a:ln>
            <a:noFill/>
          </a:ln>
        </p:spPr>
        <p:txBody>
          <a:bodyPr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Tw Cen MT"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5pPr>
          </a:lstStyle>
          <a:p>
            <a:pPr lvl="0" algn="r" eaLnBrk="1" hangingPunct="1"/>
            <a:fld id="{9A0DB2DC-4C9A-4742-B13C-FB6460FD3503}" type="slidenum">
              <a:rPr lang="en-US" altLang="zh-CN" sz="1000" dirty="0">
                <a:latin typeface="Arial" panose="020B0604020202020204" pitchFamily="34" charset="0"/>
                <a:ea typeface="黑体" panose="02010609060101010101" pitchFamily="49" charset="-122"/>
              </a:rPr>
            </a:fld>
            <a:endParaRPr lang="en-US" altLang="zh-CN" sz="1000" dirty="0">
              <a:latin typeface="Arial" panose="020B0604020202020204" pitchFamily="34" charset="0"/>
              <a:ea typeface="黑体" panose="02010609060101010101" pitchFamily="49"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64547" y="234168"/>
            <a:ext cx="2483157" cy="155942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Rectangle 2"/>
          <p:cNvSpPr>
            <a:spLocks noGrp="1" noChangeArrowheads="1"/>
          </p:cNvSpPr>
          <p:nvPr>
            <p:ph type="title"/>
          </p:nvPr>
        </p:nvSpPr>
        <p:spPr>
          <a:xfrm>
            <a:off x="457200" y="274638"/>
            <a:ext cx="8229600" cy="896938"/>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all" spc="0" normalizeH="0" baseline="0" noProof="0" dirty="0" smtClean="0">
                <a:ln>
                  <a:noFill/>
                </a:ln>
                <a:solidFill>
                  <a:schemeClr val="tx2">
                    <a:lumMod val="60000"/>
                    <a:lumOff val="40000"/>
                  </a:schemeClr>
                </a:solidFill>
                <a:effectLst/>
                <a:uLnTx/>
                <a:uFillTx/>
                <a:latin typeface="方正大黑简体" pitchFamily="2" charset="-122"/>
                <a:ea typeface="方正大黑简体" pitchFamily="2" charset="-122"/>
                <a:cs typeface="+mj-cs"/>
              </a:rPr>
              <a:t>何谓人工智能？（</a:t>
            </a:r>
            <a:r>
              <a:rPr kumimoji="0" lang="en-US" altLang="zh-CN" sz="32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1/2</a:t>
            </a:r>
            <a:r>
              <a:rPr kumimoji="0" lang="zh-CN" altLang="en-US" sz="2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a:t>
            </a:r>
            <a:endParaRPr kumimoji="0" lang="zh-CN" altLang="en-US" sz="2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endParaRPr>
          </a:p>
        </p:txBody>
      </p:sp>
      <p:sp>
        <p:nvSpPr>
          <p:cNvPr id="12292" name="Rectangle 3"/>
          <p:cNvSpPr>
            <a:spLocks noGrp="1" noChangeArrowheads="1"/>
          </p:cNvSpPr>
          <p:nvPr>
            <p:ph idx="1"/>
          </p:nvPr>
        </p:nvSpPr>
        <p:spPr>
          <a:xfrm>
            <a:off x="323850" y="1196975"/>
            <a:ext cx="8640763" cy="5327650"/>
          </a:xfrm>
        </p:spPr>
        <p:txBody>
          <a:bodyPr vert="horz" wrap="square" lIns="91440" tIns="45720" rIns="91440" bIns="45720" numCol="1" rtlCol="0" anchor="t" anchorCtr="0" compatLnSpc="1">
            <a:normAutofit fontScale="92500" lnSpcReduction="20000"/>
          </a:bodyPr>
          <a:lstStyle/>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综合各种不同观点，可从能力和学科两个方面讨论</a:t>
            </a:r>
            <a:endPar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能力方面</a:t>
            </a:r>
            <a:endPar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人工智能就是用人工的方法在机器（计算机）上实现的智能，或称机器智能</a:t>
            </a:r>
            <a:endPar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学科方面</a:t>
            </a:r>
            <a:endPar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是一门研究如何构造智能机器或智能系统，以模拟、延伸和扩展人类智能的学科</a:t>
            </a:r>
            <a:endPar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defRPr/>
            </a:pPr>
            <a:r>
              <a:rPr kumimoji="0" lang="en-US" altLang="zh-CN"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Turing</a:t>
            </a:r>
            <a:r>
              <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测试</a:t>
            </a:r>
            <a:endPar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如下图所示。能分辨出人和机器的概率小于</a:t>
            </a:r>
            <a:r>
              <a:rPr kumimoji="0" lang="en-US" altLang="zh-CN"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50%</a:t>
            </a:r>
            <a:endParaRPr kumimoji="0" lang="en-US" altLang="zh-CN"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defRPr/>
            </a:pPr>
            <a:r>
              <a:rPr kumimoji="0" lang="en-US" altLang="zh-CN"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Turing</a:t>
            </a:r>
            <a:r>
              <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测试存在的问题</a:t>
            </a:r>
            <a:endParaRPr kumimoji="0" lang="zh-CN" altLang="en-US" sz="24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a:t>
            </a:r>
            <a:r>
              <a:rPr kumimoji="0" lang="zh-CN" altLang="en-US" sz="2400" b="1" i="0" u="none" strike="noStrike" kern="1200" cap="none" spc="0" normalizeH="0" baseline="0" noProof="0" dirty="0">
                <a:ln>
                  <a:noFill/>
                </a:ln>
                <a:solidFill>
                  <a:srgbClr val="0000CC"/>
                </a:solidFill>
                <a:effectLst/>
                <a:uLnTx/>
                <a:uFillTx/>
                <a:latin typeface="方正大黑简体" pitchFamily="2" charset="-122"/>
                <a:ea typeface="方正大黑简体" pitchFamily="2" charset="-122"/>
                <a:cs typeface="+mn-cs"/>
              </a:rPr>
              <a:t> </a:t>
            </a: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仅反映了结果的比较，没涉及思维过程</a:t>
            </a:r>
            <a:endPar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Pct val="125000"/>
              <a:buFont typeface="Arial" panose="020B0604020202020204" pitchFamily="34" charset="0"/>
              <a:buChar char="•"/>
              <a:defRPr/>
            </a:pPr>
            <a:r>
              <a:rPr kumimoji="0" lang="zh-CN" altLang="en-US" sz="24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没指出是什么人</a:t>
            </a:r>
            <a:endParaRPr kumimoji="0" lang="zh-CN" altLang="en-US" sz="2400" b="0"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p:txBody>
      </p:sp>
      <p:sp>
        <p:nvSpPr>
          <p:cNvPr id="10244" name="灯片编号占位符 5"/>
          <p:cNvSpPr txBox="1">
            <a:spLocks noGrp="1"/>
          </p:cNvSpPr>
          <p:nvPr>
            <p:ph type="sldNum" sz="quarter" idx="12"/>
          </p:nvPr>
        </p:nvSpPr>
        <p:spPr>
          <a:noFill/>
          <a:ln>
            <a:noFill/>
          </a:ln>
        </p:spPr>
        <p:txBody>
          <a:bodyPr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Tw Cen MT"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5pPr>
          </a:lstStyle>
          <a:p>
            <a:pPr lvl="0" algn="r" eaLnBrk="1" hangingPunct="1"/>
            <a:fld id="{9A0DB2DC-4C9A-4742-B13C-FB6460FD3503}" type="slidenum">
              <a:rPr lang="en-US" altLang="zh-CN" sz="1000" dirty="0">
                <a:latin typeface="Arial" panose="020B0604020202020204" pitchFamily="34" charset="0"/>
                <a:ea typeface="黑体" panose="02010609060101010101" pitchFamily="49" charset="-122"/>
              </a:rPr>
            </a:fld>
            <a:endParaRPr lang="en-US" altLang="zh-CN" sz="1000" dirty="0">
              <a:latin typeface="Arial" panose="020B0604020202020204" pitchFamily="34" charset="0"/>
              <a:ea typeface="黑体" panose="02010609060101010101" pitchFamily="49" charset="-122"/>
            </a:endParaRPr>
          </a:p>
        </p:txBody>
      </p:sp>
    </p:spTree>
  </p:cSld>
  <p:clrMapOvr>
    <a:masterClrMapping/>
  </p:clrMapOvr>
  <p:transition spd="slow">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Rectangle 4"/>
          <p:cNvSpPr>
            <a:spLocks noGrp="1" noChangeArrowheads="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all" spc="0" normalizeH="0" baseline="0" noProof="0" dirty="0" smtClean="0">
                <a:ln>
                  <a:noFill/>
                </a:ln>
                <a:solidFill>
                  <a:schemeClr val="tx2">
                    <a:lumMod val="60000"/>
                    <a:lumOff val="40000"/>
                  </a:schemeClr>
                </a:solidFill>
                <a:effectLst/>
                <a:uLnTx/>
                <a:uFillTx/>
                <a:latin typeface="方正大黑简体" pitchFamily="2" charset="-122"/>
                <a:ea typeface="方正大黑简体" pitchFamily="2" charset="-122"/>
                <a:cs typeface="+mj-cs"/>
              </a:rPr>
              <a:t>何谓人工智能？（</a:t>
            </a:r>
            <a:r>
              <a:rPr kumimoji="0" lang="en-US" altLang="zh-CN" sz="32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2/2</a:t>
            </a:r>
            <a:r>
              <a:rPr kumimoji="0" lang="zh-CN" altLang="en-US" sz="32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a:t>
            </a:r>
            <a:endParaRPr kumimoji="0" lang="zh-CN" altLang="en-US" sz="32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endParaRPr>
          </a:p>
        </p:txBody>
      </p:sp>
      <p:pic>
        <p:nvPicPr>
          <p:cNvPr id="11267" name="Picture 13" descr="j0195384"/>
          <p:cNvPicPr>
            <a:picLocks noGrp="1" noChangeAspect="1"/>
          </p:cNvPicPr>
          <p:nvPr>
            <p:ph sz="half" idx="1"/>
          </p:nvPr>
        </p:nvPicPr>
        <p:blipFill>
          <a:blip r:embed="rId1"/>
          <a:srcRect/>
          <a:stretch>
            <a:fillRect/>
          </a:stretch>
        </p:blipFill>
        <p:spPr>
          <a:xfrm>
            <a:off x="1568450" y="2940050"/>
            <a:ext cx="1812925" cy="1844675"/>
          </a:xfrm>
          <a:ln/>
        </p:spPr>
      </p:pic>
      <p:pic>
        <p:nvPicPr>
          <p:cNvPr id="11268" name="Picture 14" descr="j0285750"/>
          <p:cNvPicPr>
            <a:picLocks noGrp="1" noChangeAspect="1"/>
          </p:cNvPicPr>
          <p:nvPr>
            <p:ph sz="quarter" idx="2"/>
          </p:nvPr>
        </p:nvPicPr>
        <p:blipFill>
          <a:blip r:embed="rId2"/>
          <a:srcRect/>
          <a:stretch>
            <a:fillRect/>
          </a:stretch>
        </p:blipFill>
        <p:spPr>
          <a:xfrm>
            <a:off x="5754688" y="2133600"/>
            <a:ext cx="1825625" cy="1119188"/>
          </a:xfrm>
          <a:ln/>
        </p:spPr>
      </p:pic>
      <p:pic>
        <p:nvPicPr>
          <p:cNvPr id="11269" name="Picture 15" descr="j0292020"/>
          <p:cNvPicPr>
            <a:picLocks noGrp="1" noChangeAspect="1"/>
          </p:cNvPicPr>
          <p:nvPr>
            <p:ph sz="quarter" idx="3"/>
          </p:nvPr>
        </p:nvPicPr>
        <p:blipFill>
          <a:blip r:embed="rId3"/>
          <a:srcRect/>
          <a:stretch>
            <a:fillRect/>
          </a:stretch>
        </p:blipFill>
        <p:spPr>
          <a:xfrm>
            <a:off x="5732463" y="4144963"/>
            <a:ext cx="1870075" cy="1774825"/>
          </a:xfrm>
          <a:ln/>
        </p:spPr>
      </p:pic>
      <p:sp>
        <p:nvSpPr>
          <p:cNvPr id="11270" name="灯片编号占位符 7"/>
          <p:cNvSpPr txBox="1">
            <a:spLocks noGrp="1"/>
          </p:cNvSpPr>
          <p:nvPr>
            <p:ph type="sldNum" sz="quarter" idx="12"/>
          </p:nvPr>
        </p:nvSpPr>
        <p:spPr>
          <a:noFill/>
          <a:ln>
            <a:noFill/>
          </a:ln>
        </p:spPr>
        <p:txBody>
          <a:bodyPr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Tw Cen MT"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5pPr>
          </a:lstStyle>
          <a:p>
            <a:pPr lvl="0" algn="r" eaLnBrk="1" hangingPunct="1"/>
            <a:fld id="{9A0DB2DC-4C9A-4742-B13C-FB6460FD3503}" type="slidenum">
              <a:rPr lang="en-US" altLang="zh-CN" sz="1000" dirty="0">
                <a:latin typeface="Arial" panose="020B0604020202020204" pitchFamily="34" charset="0"/>
                <a:ea typeface="黑体" panose="02010609060101010101" pitchFamily="49" charset="-122"/>
              </a:rPr>
            </a:fld>
            <a:endParaRPr lang="en-US" altLang="zh-CN" sz="1000" dirty="0">
              <a:latin typeface="Arial" panose="020B0604020202020204" pitchFamily="34" charset="0"/>
              <a:ea typeface="黑体" panose="02010609060101010101" pitchFamily="49" charset="-122"/>
            </a:endParaRPr>
          </a:p>
        </p:txBody>
      </p:sp>
      <p:cxnSp>
        <p:nvCxnSpPr>
          <p:cNvPr id="11271" name="AutoShape 20"/>
          <p:cNvCxnSpPr>
            <a:endCxn id="11268" idx="1"/>
          </p:cNvCxnSpPr>
          <p:nvPr/>
        </p:nvCxnSpPr>
        <p:spPr>
          <a:xfrm rot="-10800000" flipH="1">
            <a:off x="1568450" y="2692400"/>
            <a:ext cx="4178300" cy="1169988"/>
          </a:xfrm>
          <a:prstGeom prst="curvedConnector3">
            <a:avLst>
              <a:gd name="adj1" fmla="val -5472"/>
            </a:avLst>
          </a:prstGeom>
          <a:ln w="9525" cap="flat" cmpd="sng">
            <a:solidFill>
              <a:schemeClr val="tx1"/>
            </a:solidFill>
            <a:prstDash val="solid"/>
            <a:headEnd type="triangle" w="med" len="med"/>
            <a:tailEnd type="triangle" w="med" len="med"/>
          </a:ln>
        </p:spPr>
      </p:cxnSp>
      <p:cxnSp>
        <p:nvCxnSpPr>
          <p:cNvPr id="11272" name="AutoShape 21"/>
          <p:cNvCxnSpPr/>
          <p:nvPr/>
        </p:nvCxnSpPr>
        <p:spPr>
          <a:xfrm rot="10800000" flipH="1" flipV="1">
            <a:off x="1568450" y="3862388"/>
            <a:ext cx="4084638" cy="1450975"/>
          </a:xfrm>
          <a:prstGeom prst="curvedConnector3">
            <a:avLst>
              <a:gd name="adj1" fmla="val -5597"/>
            </a:avLst>
          </a:prstGeom>
          <a:ln w="9525" cap="flat" cmpd="sng">
            <a:solidFill>
              <a:schemeClr val="tx1"/>
            </a:solidFill>
            <a:prstDash val="solid"/>
            <a:headEnd type="triangle" w="med" len="med"/>
            <a:tailEnd type="triangle" w="med" len="med"/>
          </a:ln>
        </p:spPr>
      </p:cxnSp>
      <p:sp>
        <p:nvSpPr>
          <p:cNvPr id="11273" name="Text Box 22"/>
          <p:cNvSpPr txBox="1"/>
          <p:nvPr/>
        </p:nvSpPr>
        <p:spPr>
          <a:xfrm>
            <a:off x="533400" y="4953000"/>
            <a:ext cx="1439863" cy="366713"/>
          </a:xfrm>
          <a:prstGeom prst="rect">
            <a:avLst/>
          </a:prstGeom>
          <a:noFill/>
          <a:ln w="9525">
            <a:noFill/>
          </a:ln>
        </p:spPr>
        <p:txBody>
          <a:bodyPr>
            <a:spAutoFit/>
          </a:bodyPr>
          <a:p>
            <a:pPr eaLnBrk="1" hangingPunct="1">
              <a:spcBef>
                <a:spcPct val="50000"/>
              </a:spcBef>
            </a:pPr>
            <a:r>
              <a:rPr lang="zh-CN" altLang="en-US" b="1" dirty="0">
                <a:solidFill>
                  <a:srgbClr val="002060"/>
                </a:solidFill>
                <a:latin typeface="Arial" panose="020B0604020202020204" pitchFamily="34" charset="0"/>
                <a:ea typeface="黑体" panose="02010609060101010101" pitchFamily="49" charset="-122"/>
              </a:rPr>
              <a:t>测试主持人</a:t>
            </a:r>
            <a:endParaRPr lang="zh-CN" altLang="en-US" b="1" dirty="0">
              <a:solidFill>
                <a:srgbClr val="002060"/>
              </a:solidFill>
              <a:latin typeface="Arial" panose="020B0604020202020204" pitchFamily="34" charset="0"/>
              <a:ea typeface="黑体" panose="02010609060101010101" pitchFamily="49" charset="-122"/>
            </a:endParaRPr>
          </a:p>
        </p:txBody>
      </p:sp>
      <p:sp>
        <p:nvSpPr>
          <p:cNvPr id="11274" name="Text Box 23"/>
          <p:cNvSpPr txBox="1"/>
          <p:nvPr/>
        </p:nvSpPr>
        <p:spPr>
          <a:xfrm>
            <a:off x="7667625" y="3068638"/>
            <a:ext cx="1152525" cy="366712"/>
          </a:xfrm>
          <a:prstGeom prst="rect">
            <a:avLst/>
          </a:prstGeom>
          <a:noFill/>
          <a:ln w="9525">
            <a:noFill/>
          </a:ln>
        </p:spPr>
        <p:txBody>
          <a:bodyPr>
            <a:spAutoFit/>
          </a:bodyPr>
          <a:p>
            <a:pPr eaLnBrk="1" hangingPunct="1">
              <a:spcBef>
                <a:spcPct val="50000"/>
              </a:spcBef>
            </a:pPr>
            <a:r>
              <a:rPr lang="zh-CN" altLang="en-US" b="1" dirty="0">
                <a:solidFill>
                  <a:srgbClr val="002060"/>
                </a:solidFill>
                <a:latin typeface="Arial" panose="020B0604020202020204" pitchFamily="34" charset="0"/>
                <a:ea typeface="黑体" panose="02010609060101010101" pitchFamily="49" charset="-122"/>
              </a:rPr>
              <a:t>被测机器</a:t>
            </a:r>
            <a:endParaRPr lang="zh-CN" altLang="en-US" b="1" dirty="0">
              <a:solidFill>
                <a:srgbClr val="002060"/>
              </a:solidFill>
              <a:latin typeface="Arial" panose="020B0604020202020204" pitchFamily="34" charset="0"/>
              <a:ea typeface="黑体" panose="02010609060101010101" pitchFamily="49" charset="-122"/>
            </a:endParaRPr>
          </a:p>
        </p:txBody>
      </p:sp>
      <p:sp>
        <p:nvSpPr>
          <p:cNvPr id="11275" name="Text Box 24"/>
          <p:cNvSpPr txBox="1"/>
          <p:nvPr/>
        </p:nvSpPr>
        <p:spPr>
          <a:xfrm>
            <a:off x="5435600" y="4160838"/>
            <a:ext cx="1008063" cy="366712"/>
          </a:xfrm>
          <a:prstGeom prst="rect">
            <a:avLst/>
          </a:prstGeom>
          <a:noFill/>
          <a:ln w="9525">
            <a:noFill/>
          </a:ln>
        </p:spPr>
        <p:txBody>
          <a:bodyPr>
            <a:spAutoFit/>
          </a:bodyPr>
          <a:p>
            <a:pPr eaLnBrk="1" hangingPunct="1">
              <a:spcBef>
                <a:spcPct val="50000"/>
              </a:spcBef>
            </a:pPr>
            <a:r>
              <a:rPr lang="zh-CN" altLang="en-US" b="1" dirty="0">
                <a:solidFill>
                  <a:srgbClr val="002060"/>
                </a:solidFill>
                <a:latin typeface="Arial" panose="020B0604020202020204" pitchFamily="34" charset="0"/>
                <a:ea typeface="黑体" panose="02010609060101010101" pitchFamily="49" charset="-122"/>
              </a:rPr>
              <a:t>被测人</a:t>
            </a:r>
            <a:endParaRPr lang="zh-CN" altLang="en-US" b="1" dirty="0">
              <a:solidFill>
                <a:srgbClr val="002060"/>
              </a:solidFill>
              <a:latin typeface="Arial" panose="020B0604020202020204" pitchFamily="34" charset="0"/>
              <a:ea typeface="黑体" panose="02010609060101010101" pitchFamily="49" charset="-122"/>
            </a:endParaRPr>
          </a:p>
        </p:txBody>
      </p:sp>
      <p:sp>
        <p:nvSpPr>
          <p:cNvPr id="11276" name="Text Box 25"/>
          <p:cNvSpPr txBox="1"/>
          <p:nvPr/>
        </p:nvSpPr>
        <p:spPr>
          <a:xfrm>
            <a:off x="3563938" y="3141663"/>
            <a:ext cx="1439862" cy="366712"/>
          </a:xfrm>
          <a:prstGeom prst="rect">
            <a:avLst/>
          </a:prstGeom>
          <a:noFill/>
          <a:ln w="9525">
            <a:noFill/>
          </a:ln>
        </p:spPr>
        <p:txBody>
          <a:bodyPr>
            <a:spAutoFit/>
          </a:bodyPr>
          <a:p>
            <a:pPr eaLnBrk="1" hangingPunct="1">
              <a:spcBef>
                <a:spcPct val="50000"/>
              </a:spcBef>
            </a:pPr>
            <a:r>
              <a:rPr lang="zh-CN" altLang="en-US" b="1" dirty="0">
                <a:solidFill>
                  <a:srgbClr val="002060"/>
                </a:solidFill>
                <a:latin typeface="Arial" panose="020B0604020202020204" pitchFamily="34" charset="0"/>
                <a:ea typeface="黑体" panose="02010609060101010101" pitchFamily="49" charset="-122"/>
              </a:rPr>
              <a:t>小于</a:t>
            </a:r>
            <a:r>
              <a:rPr lang="en-US" altLang="zh-CN" b="1" dirty="0">
                <a:solidFill>
                  <a:srgbClr val="002060"/>
                </a:solidFill>
                <a:latin typeface="Arial" panose="020B0604020202020204" pitchFamily="34" charset="0"/>
                <a:ea typeface="黑体" panose="02010609060101010101" pitchFamily="49" charset="-122"/>
              </a:rPr>
              <a:t>50%</a:t>
            </a:r>
            <a:r>
              <a:rPr lang="zh-CN" altLang="en-US" b="1" dirty="0">
                <a:solidFill>
                  <a:srgbClr val="002060"/>
                </a:solidFill>
                <a:latin typeface="Arial" panose="020B0604020202020204" pitchFamily="34" charset="0"/>
                <a:ea typeface="黑体" panose="02010609060101010101" pitchFamily="49" charset="-122"/>
              </a:rPr>
              <a:t>？</a:t>
            </a:r>
            <a:endParaRPr lang="zh-CN" altLang="en-US" b="1" dirty="0">
              <a:solidFill>
                <a:srgbClr val="002060"/>
              </a:solidFill>
              <a:latin typeface="Arial" panose="020B0604020202020204" pitchFamily="34" charset="0"/>
              <a:ea typeface="黑体" panose="02010609060101010101" pitchFamily="49" charset="-122"/>
            </a:endParaRPr>
          </a:p>
        </p:txBody>
      </p:sp>
      <p:sp>
        <p:nvSpPr>
          <p:cNvPr id="11277" name="Text Box 26"/>
          <p:cNvSpPr txBox="1"/>
          <p:nvPr/>
        </p:nvSpPr>
        <p:spPr>
          <a:xfrm>
            <a:off x="323850" y="1773238"/>
            <a:ext cx="2016125" cy="457200"/>
          </a:xfrm>
          <a:prstGeom prst="rect">
            <a:avLst/>
          </a:prstGeom>
          <a:noFill/>
          <a:ln w="9525">
            <a:noFill/>
          </a:ln>
        </p:spPr>
        <p:txBody>
          <a:bodyPr>
            <a:spAutoFit/>
          </a:bodyPr>
          <a:p>
            <a:pPr eaLnBrk="1" hangingPunct="1">
              <a:spcBef>
                <a:spcPct val="50000"/>
              </a:spcBef>
            </a:pPr>
            <a:r>
              <a:rPr lang="en-US" altLang="zh-CN" sz="2400" b="1" dirty="0">
                <a:solidFill>
                  <a:srgbClr val="002060"/>
                </a:solidFill>
                <a:latin typeface="Arial" panose="020B0604020202020204" pitchFamily="34" charset="0"/>
                <a:ea typeface="黑体" panose="02010609060101010101" pitchFamily="49" charset="-122"/>
              </a:rPr>
              <a:t>Turing</a:t>
            </a:r>
            <a:r>
              <a:rPr lang="zh-CN" altLang="en-US" sz="2400" b="1" dirty="0">
                <a:solidFill>
                  <a:srgbClr val="002060"/>
                </a:solidFill>
                <a:latin typeface="Arial" panose="020B0604020202020204" pitchFamily="34" charset="0"/>
                <a:ea typeface="黑体" panose="02010609060101010101" pitchFamily="49" charset="-122"/>
              </a:rPr>
              <a:t>测试</a:t>
            </a:r>
            <a:endParaRPr lang="zh-CN" altLang="en-US" sz="2400" b="1" dirty="0">
              <a:solidFill>
                <a:srgbClr val="002060"/>
              </a:solidFill>
              <a:latin typeface="Arial" panose="020B0604020202020204" pitchFamily="34" charset="0"/>
              <a:ea typeface="黑体" panose="02010609060101010101" pitchFamily="49" charset="-122"/>
            </a:endParaRPr>
          </a:p>
        </p:txBody>
      </p:sp>
    </p:spTree>
  </p:cSld>
  <p:clrMapOvr>
    <a:masterClrMapping/>
  </p:clrMapOvr>
  <p:transition spd="slow">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2"/>
          <p:cNvSpPr>
            <a:spLocks noGrp="1" noChangeArrowheads="1"/>
          </p:cNvSpPr>
          <p:nvPr>
            <p:ph type="title"/>
          </p:nvPr>
        </p:nvSpPr>
        <p:spPr>
          <a:xfrm>
            <a:off x="287338" y="260350"/>
            <a:ext cx="8540750" cy="755650"/>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孕育期（</a:t>
            </a:r>
            <a:r>
              <a:rPr kumimoji="0" lang="en-US" altLang="zh-CN"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1956</a:t>
            </a:r>
            <a:r>
              <a:rPr kumimoji="0" lang="zh-CN" altLang="en-US"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年以前）</a:t>
            </a:r>
            <a:endParaRPr kumimoji="0" lang="zh-CN" altLang="en-US"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endParaRPr>
          </a:p>
        </p:txBody>
      </p:sp>
      <p:sp>
        <p:nvSpPr>
          <p:cNvPr id="12291" name="灯片编号占位符 5"/>
          <p:cNvSpPr txBox="1">
            <a:spLocks noGrp="1"/>
          </p:cNvSpPr>
          <p:nvPr>
            <p:ph type="sldNum" sz="quarter" idx="12"/>
          </p:nvPr>
        </p:nvSpPr>
        <p:spPr>
          <a:noFill/>
          <a:ln>
            <a:noFill/>
          </a:ln>
        </p:spPr>
        <p:txBody>
          <a:bodyPr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Tw Cen MT"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5pPr>
          </a:lstStyle>
          <a:p>
            <a:pPr lvl="0" algn="r" eaLnBrk="1" hangingPunct="1"/>
            <a:fld id="{9A0DB2DC-4C9A-4742-B13C-FB6460FD3503}" type="slidenum">
              <a:rPr lang="en-US" altLang="zh-CN" sz="1000" dirty="0">
                <a:latin typeface="Arial" panose="020B0604020202020204" pitchFamily="34" charset="0"/>
                <a:ea typeface="黑体" panose="02010609060101010101" pitchFamily="49" charset="-122"/>
              </a:rPr>
            </a:fld>
            <a:endParaRPr lang="en-US" altLang="zh-CN" sz="1000" dirty="0">
              <a:latin typeface="Arial" panose="020B0604020202020204" pitchFamily="34" charset="0"/>
              <a:ea typeface="黑体" panose="02010609060101010101" pitchFamily="49" charset="-122"/>
            </a:endParaRPr>
          </a:p>
        </p:txBody>
      </p:sp>
      <p:sp>
        <p:nvSpPr>
          <p:cNvPr id="15364" name="Text Box 4"/>
          <p:cNvSpPr txBox="1">
            <a:spLocks noChangeArrowheads="1"/>
          </p:cNvSpPr>
          <p:nvPr/>
        </p:nvSpPr>
        <p:spPr bwMode="auto">
          <a:xfrm>
            <a:off x="179388" y="1233488"/>
            <a:ext cx="8785225"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0" fontAlgn="auto" latinLnBrk="0" hangingPunct="0">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chemeClr val="tx2">
                    <a:lumMod val="60000"/>
                    <a:lumOff val="40000"/>
                  </a:schemeClr>
                </a:solidFill>
                <a:effectLst/>
                <a:uLnTx/>
                <a:uFillTx/>
                <a:latin typeface="Arial" panose="020B0604020202020204" pitchFamily="34" charset="0"/>
                <a:ea typeface="宋体" panose="02010600030101010101" pitchFamily="2" charset="-122"/>
                <a:cs typeface="+mn-cs"/>
              </a:rPr>
              <a:t> </a:t>
            </a:r>
            <a:r>
              <a:rPr kumimoji="0" lang="zh-CN" altLang="en-US" sz="2000" b="1" i="0" u="none" strike="noStrike" kern="1200" cap="none" spc="0" normalizeH="0" baseline="0" noProof="0" dirty="0">
                <a:ln>
                  <a:noFill/>
                </a:ln>
                <a:solidFill>
                  <a:schemeClr val="tx2">
                    <a:lumMod val="60000"/>
                    <a:lumOff val="40000"/>
                  </a:schemeClr>
                </a:solidFill>
                <a:effectLst/>
                <a:uLnTx/>
                <a:uFillTx/>
                <a:latin typeface="Arial" panose="020B0604020202020204" pitchFamily="34" charset="0"/>
                <a:ea typeface="宋体" panose="02010600030101010101" pitchFamily="2" charset="-122"/>
                <a:cs typeface="+mn-cs"/>
              </a:rPr>
              <a:t>自远古以来，人类就有用机器代替人们脑力劳动的的幻想：</a:t>
            </a:r>
            <a:r>
              <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公元前</a:t>
            </a:r>
            <a:r>
              <a:rPr kumimoji="0" lang="en-US" altLang="zh-CN"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900</a:t>
            </a:r>
            <a:r>
              <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多年我国有歌舞机器人流传的记载。</a:t>
            </a:r>
            <a:endPar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endParaRPr>
          </a:p>
          <a:p>
            <a:pPr marL="0" marR="0" lvl="0" indent="0" algn="l" defTabSz="457200" rtl="0" eaLnBrk="0" fontAlgn="auto" latinLnBrk="0" hangingPunct="0">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Arial" panose="020B0604020202020204" pitchFamily="34" charset="0"/>
                <a:ea typeface="宋体" panose="02010600030101010101" pitchFamily="2" charset="-122"/>
                <a:cs typeface="+mn-cs"/>
              </a:rPr>
              <a:t>    亚里斯多德（公元前</a:t>
            </a:r>
            <a:r>
              <a:rPr kumimoji="0" lang="en-US" altLang="zh-CN" sz="2000" b="1" i="0" u="none" strike="noStrike" kern="1200" cap="none" spc="0" normalizeH="0" baseline="0" noProof="0" dirty="0">
                <a:ln>
                  <a:noFill/>
                </a:ln>
                <a:solidFill>
                  <a:schemeClr val="tx2">
                    <a:lumMod val="60000"/>
                    <a:lumOff val="40000"/>
                  </a:schemeClr>
                </a:solidFill>
                <a:effectLst/>
                <a:uLnTx/>
                <a:uFillTx/>
                <a:latin typeface="Arial" panose="020B0604020202020204" pitchFamily="34" charset="0"/>
                <a:ea typeface="宋体" panose="02010600030101010101" pitchFamily="2" charset="-122"/>
                <a:cs typeface="+mn-cs"/>
              </a:rPr>
              <a:t>384——322</a:t>
            </a:r>
            <a:r>
              <a:rPr kumimoji="0" lang="zh-CN" altLang="en-US" sz="2000" b="1" i="0" u="none" strike="noStrike" kern="1200" cap="none" spc="0" normalizeH="0" baseline="0" noProof="0" dirty="0">
                <a:ln>
                  <a:noFill/>
                </a:ln>
                <a:solidFill>
                  <a:schemeClr val="tx2">
                    <a:lumMod val="60000"/>
                    <a:lumOff val="40000"/>
                  </a:schemeClr>
                </a:solidFill>
                <a:effectLst/>
                <a:uLnTx/>
                <a:uFillTx/>
                <a:latin typeface="Arial" panose="020B0604020202020204" pitchFamily="34" charset="0"/>
                <a:ea typeface="宋体" panose="02010600030101010101" pitchFamily="2" charset="-122"/>
                <a:cs typeface="+mn-cs"/>
              </a:rPr>
              <a:t>）：</a:t>
            </a:r>
            <a:r>
              <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古希腊伟大的哲学家和思想家，创立了演绎法。</a:t>
            </a:r>
            <a:endPar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endParaRPr>
          </a:p>
          <a:p>
            <a:pPr marL="0" marR="0" lvl="0" indent="0" algn="l" defTabSz="457200" rtl="0" eaLnBrk="0" fontAlgn="auto" latinLnBrk="0" hangingPunct="0">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Arial" panose="020B0604020202020204" pitchFamily="34" charset="0"/>
                <a:ea typeface="宋体" panose="02010600030101010101" pitchFamily="2" charset="-122"/>
                <a:cs typeface="+mn-cs"/>
              </a:rPr>
              <a:t>    莱布尼茨</a:t>
            </a:r>
            <a:r>
              <a:rPr kumimoji="0" lang="en-US" altLang="zh-CN" sz="2000" b="1" i="0" u="none" strike="noStrike" kern="1200" cap="none" spc="0" normalizeH="0" baseline="0" noProof="0" dirty="0">
                <a:ln>
                  <a:noFill/>
                </a:ln>
                <a:solidFill>
                  <a:schemeClr val="tx2">
                    <a:lumMod val="60000"/>
                    <a:lumOff val="40000"/>
                  </a:schemeClr>
                </a:solidFill>
                <a:effectLst/>
                <a:uLnTx/>
                <a:uFillTx/>
                <a:latin typeface="Arial" panose="020B0604020202020204" pitchFamily="34" charset="0"/>
                <a:ea typeface="宋体" panose="02010600030101010101" pitchFamily="2" charset="-122"/>
                <a:cs typeface="+mn-cs"/>
              </a:rPr>
              <a:t>(1646——1716)</a:t>
            </a:r>
            <a:r>
              <a:rPr kumimoji="0" lang="zh-CN" altLang="en-US" sz="2000" b="1" i="0" u="none" strike="noStrike" kern="1200" cap="none" spc="0" normalizeH="0" baseline="0" noProof="0" dirty="0">
                <a:ln>
                  <a:noFill/>
                </a:ln>
                <a:solidFill>
                  <a:schemeClr val="tx2">
                    <a:lumMod val="60000"/>
                    <a:lumOff val="40000"/>
                  </a:schemeClr>
                </a:solidFill>
                <a:effectLst/>
                <a:uLnTx/>
                <a:uFillTx/>
                <a:latin typeface="Arial" panose="020B0604020202020204" pitchFamily="34" charset="0"/>
                <a:ea typeface="宋体" panose="02010600030101010101" pitchFamily="2" charset="-122"/>
                <a:cs typeface="+mn-cs"/>
              </a:rPr>
              <a:t>：</a:t>
            </a:r>
            <a:r>
              <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德国数学家和哲学家把形式逻辑符号化，奠定了数理逻辑的基础</a:t>
            </a:r>
            <a:endPar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endParaRPr>
          </a:p>
          <a:p>
            <a:pPr marL="0" marR="0" lvl="0" indent="0" algn="l" defTabSz="457200" rtl="0" eaLnBrk="0" fontAlgn="auto" latinLnBrk="0" hangingPunct="0">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Arial" panose="020B0604020202020204" pitchFamily="34" charset="0"/>
                <a:ea typeface="宋体" panose="02010600030101010101" pitchFamily="2" charset="-122"/>
                <a:cs typeface="+mn-cs"/>
              </a:rPr>
              <a:t>    图灵</a:t>
            </a:r>
            <a:r>
              <a:rPr kumimoji="0" lang="en-US" altLang="zh-CN" sz="2000" b="1" i="0" u="none" strike="noStrike" kern="1200" cap="none" spc="0" normalizeH="0" baseline="0" noProof="0" dirty="0">
                <a:ln>
                  <a:noFill/>
                </a:ln>
                <a:solidFill>
                  <a:schemeClr val="tx2">
                    <a:lumMod val="60000"/>
                    <a:lumOff val="40000"/>
                  </a:schemeClr>
                </a:solidFill>
                <a:effectLst/>
                <a:uLnTx/>
                <a:uFillTx/>
                <a:latin typeface="Arial" panose="020B0604020202020204" pitchFamily="34" charset="0"/>
                <a:ea typeface="宋体" panose="02010600030101010101" pitchFamily="2" charset="-122"/>
                <a:cs typeface="+mn-cs"/>
              </a:rPr>
              <a:t>(1912——1954)</a:t>
            </a:r>
            <a:r>
              <a:rPr kumimoji="0" lang="zh-CN" altLang="en-US" sz="2000" b="1" i="0" u="none" strike="noStrike" kern="1200" cap="none" spc="0" normalizeH="0" baseline="0" noProof="0" dirty="0">
                <a:ln>
                  <a:noFill/>
                </a:ln>
                <a:solidFill>
                  <a:schemeClr val="tx2">
                    <a:lumMod val="60000"/>
                    <a:lumOff val="40000"/>
                  </a:schemeClr>
                </a:solidFill>
                <a:effectLst/>
                <a:uLnTx/>
                <a:uFillTx/>
                <a:latin typeface="Arial" panose="020B0604020202020204" pitchFamily="34" charset="0"/>
                <a:ea typeface="宋体" panose="02010600030101010101" pitchFamily="2" charset="-122"/>
                <a:cs typeface="+mn-cs"/>
              </a:rPr>
              <a:t>：</a:t>
            </a:r>
            <a:r>
              <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英国数学家，</a:t>
            </a:r>
            <a:r>
              <a:rPr kumimoji="0" lang="en-US" altLang="zh-CN"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1936</a:t>
            </a:r>
            <a:r>
              <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年创立了自动机理论，自动机理论亦称图灵机，是一个理论计算机模型。</a:t>
            </a:r>
            <a:endPar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endParaRPr>
          </a:p>
          <a:p>
            <a:pPr marL="0" marR="0" lvl="0" indent="0" algn="l" defTabSz="457200" rtl="0" eaLnBrk="0" fontAlgn="auto" latinLnBrk="0" hangingPunct="0">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Arial" panose="020B0604020202020204" pitchFamily="34" charset="0"/>
                <a:ea typeface="宋体" panose="02010600030101010101" pitchFamily="2" charset="-122"/>
                <a:cs typeface="+mn-cs"/>
              </a:rPr>
              <a:t>     莫克利</a:t>
            </a:r>
            <a:r>
              <a:rPr kumimoji="0" lang="en-US" altLang="zh-CN" sz="2000" b="1" i="0" u="none" strike="noStrike" kern="1200" cap="none" spc="0" normalizeH="0" baseline="0" noProof="0" dirty="0">
                <a:ln>
                  <a:noFill/>
                </a:ln>
                <a:solidFill>
                  <a:schemeClr val="tx2">
                    <a:lumMod val="60000"/>
                    <a:lumOff val="40000"/>
                  </a:schemeClr>
                </a:solidFill>
                <a:effectLst/>
                <a:uLnTx/>
                <a:uFillTx/>
                <a:latin typeface="Arial" panose="020B0604020202020204" pitchFamily="34" charset="0"/>
                <a:ea typeface="宋体" panose="02010600030101010101" pitchFamily="2" charset="-122"/>
                <a:cs typeface="+mn-cs"/>
              </a:rPr>
              <a:t>(1907——1980)</a:t>
            </a:r>
            <a:r>
              <a:rPr kumimoji="0" lang="zh-CN" altLang="en-US" sz="2000" b="1" i="0" u="none" strike="noStrike" kern="1200" cap="none" spc="0" normalizeH="0" baseline="0" noProof="0" dirty="0">
                <a:ln>
                  <a:noFill/>
                </a:ln>
                <a:solidFill>
                  <a:schemeClr val="tx2">
                    <a:lumMod val="60000"/>
                    <a:lumOff val="40000"/>
                  </a:schemeClr>
                </a:solidFill>
                <a:effectLst/>
                <a:uLnTx/>
                <a:uFillTx/>
                <a:latin typeface="Arial" panose="020B0604020202020204" pitchFamily="34" charset="0"/>
                <a:ea typeface="宋体" panose="02010600030101010101" pitchFamily="2" charset="-122"/>
                <a:cs typeface="+mn-cs"/>
              </a:rPr>
              <a:t>：</a:t>
            </a:r>
            <a:r>
              <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美国数学家、电子数字计算机的先驱，他与埃克特</a:t>
            </a:r>
            <a:r>
              <a:rPr kumimoji="0" lang="en-US" altLang="zh-CN"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a:t>
            </a:r>
            <a:r>
              <a:rPr kumimoji="0" lang="en-US" altLang="zh-CN" sz="2000" b="1" i="0" u="none" strike="noStrike" kern="1200" cap="none" spc="0" normalizeH="0" baseline="0" noProof="0" dirty="0" err="1">
                <a:ln>
                  <a:noFill/>
                </a:ln>
                <a:solidFill>
                  <a:srgbClr val="002060"/>
                </a:solidFill>
                <a:effectLst/>
                <a:uLnTx/>
                <a:uFillTx/>
                <a:latin typeface="Arial" panose="020B0604020202020204" pitchFamily="34" charset="0"/>
                <a:ea typeface="宋体" panose="02010600030101010101" pitchFamily="2" charset="-122"/>
                <a:cs typeface="+mn-cs"/>
              </a:rPr>
              <a:t>J.P.Eckert</a:t>
            </a:r>
            <a:r>
              <a:rPr kumimoji="0" lang="en-US" altLang="zh-CN"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a:t>
            </a:r>
            <a:r>
              <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合作，</a:t>
            </a:r>
            <a:r>
              <a:rPr kumimoji="0" lang="en-US" altLang="zh-CN"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1946</a:t>
            </a:r>
            <a:r>
              <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年研制成功了世界上第一台通用电子计算机</a:t>
            </a:r>
            <a:r>
              <a:rPr kumimoji="0" lang="en-US" altLang="zh-CN"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ENIAC</a:t>
            </a:r>
            <a:endParaRPr kumimoji="0" lang="en-US" altLang="zh-CN"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endParaRPr>
          </a:p>
          <a:p>
            <a:pPr marL="0" marR="0" lvl="0" indent="0" algn="l" defTabSz="457200" rtl="0" eaLnBrk="0" fontAlgn="auto" latinLnBrk="0" hangingPunct="0">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chemeClr val="tx2">
                    <a:lumMod val="60000"/>
                    <a:lumOff val="40000"/>
                  </a:schemeClr>
                </a:solidFill>
                <a:effectLst/>
                <a:uLnTx/>
                <a:uFillTx/>
                <a:latin typeface="Arial" panose="020B0604020202020204" pitchFamily="34" charset="0"/>
                <a:ea typeface="宋体" panose="02010600030101010101" pitchFamily="2" charset="-122"/>
                <a:cs typeface="+mn-cs"/>
              </a:rPr>
              <a:t> </a:t>
            </a:r>
            <a:r>
              <a:rPr kumimoji="0" lang="zh-CN" altLang="en-US" sz="2000" b="1" i="0" u="none" strike="noStrike" kern="1200" cap="none" spc="0" normalizeH="0" baseline="0" noProof="0" dirty="0">
                <a:ln>
                  <a:noFill/>
                </a:ln>
                <a:solidFill>
                  <a:schemeClr val="tx2">
                    <a:lumMod val="60000"/>
                    <a:lumOff val="40000"/>
                  </a:schemeClr>
                </a:solidFill>
                <a:effectLst/>
                <a:uLnTx/>
                <a:uFillTx/>
                <a:latin typeface="Arial" panose="020B0604020202020204" pitchFamily="34" charset="0"/>
                <a:ea typeface="宋体" panose="02010600030101010101" pitchFamily="2" charset="-122"/>
                <a:cs typeface="+mn-cs"/>
              </a:rPr>
              <a:t>麦克洛奇和皮兹：</a:t>
            </a:r>
            <a:r>
              <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美国神经生理学家，于</a:t>
            </a:r>
            <a:r>
              <a:rPr kumimoji="0" lang="en-US" altLang="zh-CN"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1943</a:t>
            </a:r>
            <a:r>
              <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年建成了第一个神经网络模型</a:t>
            </a:r>
            <a:r>
              <a:rPr kumimoji="0" lang="en-US" altLang="zh-CN"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(MP</a:t>
            </a:r>
            <a:r>
              <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模型</a:t>
            </a:r>
            <a:r>
              <a:rPr kumimoji="0" lang="en-US" altLang="zh-CN"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a:t>
            </a:r>
            <a:r>
              <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 </a:t>
            </a:r>
            <a:endPar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endParaRPr>
          </a:p>
          <a:p>
            <a:pPr marL="0" marR="0" lvl="0" indent="0" algn="l" defTabSz="457200" rtl="0" eaLnBrk="0" fontAlgn="auto" latinLnBrk="0" hangingPunct="0">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Arial" panose="020B0604020202020204" pitchFamily="34" charset="0"/>
                <a:ea typeface="宋体" panose="02010600030101010101" pitchFamily="2" charset="-122"/>
                <a:cs typeface="+mn-cs"/>
              </a:rPr>
              <a:t>    维纳</a:t>
            </a:r>
            <a:r>
              <a:rPr kumimoji="0" lang="en-US" altLang="zh-CN" sz="2000" b="1" i="0" u="none" strike="noStrike" kern="1200" cap="none" spc="0" normalizeH="0" baseline="0" noProof="0" dirty="0">
                <a:ln>
                  <a:noFill/>
                </a:ln>
                <a:solidFill>
                  <a:schemeClr val="tx2">
                    <a:lumMod val="60000"/>
                    <a:lumOff val="40000"/>
                  </a:schemeClr>
                </a:solidFill>
                <a:effectLst/>
                <a:uLnTx/>
                <a:uFillTx/>
                <a:latin typeface="Arial" panose="020B0604020202020204" pitchFamily="34" charset="0"/>
                <a:ea typeface="宋体" panose="02010600030101010101" pitchFamily="2" charset="-122"/>
                <a:cs typeface="+mn-cs"/>
              </a:rPr>
              <a:t>1874—1956) </a:t>
            </a:r>
            <a:r>
              <a:rPr kumimoji="0" lang="zh-CN" altLang="en-US" sz="2000" b="1" i="0" u="none" strike="noStrike" kern="1200" cap="none" spc="0" normalizeH="0" baseline="0" noProof="0" dirty="0">
                <a:ln>
                  <a:noFill/>
                </a:ln>
                <a:solidFill>
                  <a:schemeClr val="tx2">
                    <a:lumMod val="60000"/>
                    <a:lumOff val="40000"/>
                  </a:schemeClr>
                </a:solidFill>
                <a:effectLst/>
                <a:uLnTx/>
                <a:uFillTx/>
                <a:latin typeface="Arial" panose="020B0604020202020204" pitchFamily="34" charset="0"/>
                <a:ea typeface="宋体" panose="02010600030101010101" pitchFamily="2" charset="-122"/>
                <a:cs typeface="+mn-cs"/>
              </a:rPr>
              <a:t>：</a:t>
            </a:r>
            <a:r>
              <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美国著名数学家、控制论创始人。</a:t>
            </a:r>
            <a:r>
              <a:rPr kumimoji="0" lang="en-US" altLang="zh-CN"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1948</a:t>
            </a:r>
            <a:r>
              <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年创立了控制论。控制论向人工智能的渗透，形成了行为主义学派。</a:t>
            </a:r>
            <a:endPar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endParaRPr>
          </a:p>
          <a:p>
            <a:pPr marL="0" marR="0" lvl="0" indent="0" algn="l" defTabSz="457200" rtl="0" eaLnBrk="0" fontAlgn="auto" latinLnBrk="0" hangingPunct="0">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     图灵又于</a:t>
            </a:r>
            <a:r>
              <a:rPr kumimoji="0" lang="en-US" altLang="zh-CN"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1950</a:t>
            </a:r>
            <a:r>
              <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年，发表题为</a:t>
            </a:r>
            <a:r>
              <a:rPr kumimoji="0" lang="en-US" altLang="zh-CN"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a:t>
            </a:r>
            <a:r>
              <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计算机能思维吗？</a:t>
            </a:r>
            <a:r>
              <a:rPr kumimoji="0" lang="en-US" altLang="zh-CN"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a:t>
            </a:r>
            <a:r>
              <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的著名论文，明确提出了“机器能思维”的观点。</a:t>
            </a:r>
            <a:endPar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endParaRPr>
          </a:p>
          <a:p>
            <a:pPr marL="0" marR="0" lvl="0" indent="0" algn="l" defTabSz="457200" rtl="0" eaLnBrk="0" fontAlgn="auto" latinLnBrk="0" hangingPunct="0">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rPr>
              <a:t>    这些，都为人工智能的诞生准备了必要的思想、理论和物质技术条件。</a:t>
            </a:r>
            <a:endParaRPr kumimoji="0" lang="zh-CN" altLang="en-US" sz="2000" b="0" i="0" u="none" strike="noStrike" kern="1200" cap="none" spc="0" normalizeH="0" baseline="0" noProof="0" dirty="0">
              <a:ln>
                <a:noFill/>
              </a:ln>
              <a:solidFill>
                <a:srgbClr val="00206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7" name="Rectangle 2"/>
          <p:cNvSpPr>
            <a:spLocks noGrp="1" noChangeArrowheads="1"/>
          </p:cNvSpPr>
          <p:nvPr>
            <p:ph type="title"/>
          </p:nvPr>
        </p:nvSpPr>
        <p:spPr>
          <a:xfrm>
            <a:off x="287338" y="228600"/>
            <a:ext cx="8551863" cy="860425"/>
          </a:xfrm>
        </p:spPr>
        <p:txBody>
          <a:bodyPr vert="horz" lIns="91440" tIns="45720" rIns="91440" bIns="45720" rtlCol="0" anchor="ctr">
            <a:normAutofit fontScale="90000"/>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形成期（</a:t>
            </a:r>
            <a:r>
              <a:rPr kumimoji="0" lang="en-US" altLang="zh-CN"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1956--1970</a:t>
            </a:r>
            <a:r>
              <a:rPr kumimoji="0" lang="zh-CN" altLang="en-US"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年）</a:t>
            </a:r>
            <a:br>
              <a:rPr kumimoji="0" lang="zh-CN" altLang="en-US" sz="4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br>
            <a:r>
              <a:rPr kumimoji="0" lang="zh-CN" altLang="en-US" sz="2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rPr>
              <a:t>诞生</a:t>
            </a:r>
            <a:endParaRPr kumimoji="0" lang="zh-CN" altLang="en-US" sz="2000" b="1" i="0" u="none" strike="noStrike" kern="1200" cap="all"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j-cs"/>
            </a:endParaRPr>
          </a:p>
        </p:txBody>
      </p:sp>
      <p:sp>
        <p:nvSpPr>
          <p:cNvPr id="16388" name="Rectangle 3"/>
          <p:cNvSpPr>
            <a:spLocks noGrp="1" noChangeArrowheads="1"/>
          </p:cNvSpPr>
          <p:nvPr>
            <p:ph idx="1"/>
          </p:nvPr>
        </p:nvSpPr>
        <p:spPr>
          <a:xfrm>
            <a:off x="323850" y="1304925"/>
            <a:ext cx="8569325" cy="5256213"/>
          </a:xfrm>
        </p:spPr>
        <p:txBody>
          <a:bodyPr vert="horz" wrap="square" lIns="91440" tIns="45720" rIns="91440" bIns="45720" numCol="1" rtlCol="0" anchor="t" anchorCtr="0" compatLnSpc="1">
            <a:normAutofit fontScale="92500" lnSpcReduction="20000"/>
          </a:bodyPr>
          <a:lstStyle/>
          <a:p>
            <a:pPr marL="228600" marR="0" lvl="0" indent="-228600" algn="l" defTabSz="914400" rtl="0" eaLnBrk="1" fontAlgn="auto" latinLnBrk="0" hangingPunct="1">
              <a:lnSpc>
                <a:spcPct val="80000"/>
              </a:lnSpc>
              <a:spcBef>
                <a:spcPts val="1000"/>
              </a:spcBef>
              <a:spcAft>
                <a:spcPts val="0"/>
              </a:spcAft>
              <a:buClrTx/>
              <a:buSzPct val="125000"/>
              <a:buFont typeface="Arial" panose="020B0604020202020204" pitchFamily="34" charset="0"/>
              <a:buChar char="•"/>
              <a:defRPr/>
            </a:pPr>
            <a:r>
              <a:rPr kumimoji="0" lang="en-US" altLang="zh-CN"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AI</a:t>
            </a: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诞生于一次历史性的聚会</a:t>
            </a:r>
            <a:endPar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8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时间：</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1956</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年夏季</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8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地点：</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达特莫斯 </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(Dartmouth) </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大学</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8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目的：</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为使计算机变得更“聪明” ，或者说使计算机具有智能</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8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发起人：</a:t>
            </a:r>
            <a:endPar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8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麦卡锡</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a:t>
            </a:r>
            <a:r>
              <a:rPr kumimoji="0" lang="en-US" altLang="zh-CN" sz="2000" b="1" i="0" u="none" strike="noStrike" kern="1200" cap="none" spc="0" normalizeH="0" baseline="0" noProof="0" dirty="0" err="1">
                <a:ln>
                  <a:noFill/>
                </a:ln>
                <a:solidFill>
                  <a:srgbClr val="002060"/>
                </a:solidFill>
                <a:effectLst/>
                <a:uLnTx/>
                <a:uFillTx/>
                <a:latin typeface="方正大黑简体" pitchFamily="2" charset="-122"/>
                <a:ea typeface="方正大黑简体" pitchFamily="2" charset="-122"/>
                <a:cs typeface="+mn-cs"/>
              </a:rPr>
              <a:t>J.McCarthy</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Dartmouth</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的年轻数学家、计算机专家，后为</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MIT</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教授</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8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明斯基</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a:t>
            </a:r>
            <a:r>
              <a:rPr kumimoji="0" lang="en-US" altLang="zh-CN" sz="2000" b="1" i="0" u="none" strike="noStrike" kern="1200" cap="none" spc="0" normalizeH="0" baseline="0" noProof="0" dirty="0" err="1">
                <a:ln>
                  <a:noFill/>
                </a:ln>
                <a:solidFill>
                  <a:srgbClr val="002060"/>
                </a:solidFill>
                <a:effectLst/>
                <a:uLnTx/>
                <a:uFillTx/>
                <a:latin typeface="方正大黑简体" pitchFamily="2" charset="-122"/>
                <a:ea typeface="方正大黑简体" pitchFamily="2" charset="-122"/>
                <a:cs typeface="+mn-cs"/>
              </a:rPr>
              <a:t>M.L.Minsky</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），哈佛大学数学家、神经学家，后为</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MIT</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教授</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8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洛切斯特</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a:t>
            </a:r>
            <a:r>
              <a:rPr kumimoji="0" lang="en-US" altLang="zh-CN" sz="2000" b="1" i="0" u="none" strike="noStrike" kern="1200" cap="none" spc="0" normalizeH="0" baseline="0" noProof="0" dirty="0" err="1">
                <a:ln>
                  <a:noFill/>
                </a:ln>
                <a:solidFill>
                  <a:srgbClr val="002060"/>
                </a:solidFill>
                <a:effectLst/>
                <a:uLnTx/>
                <a:uFillTx/>
                <a:latin typeface="方正大黑简体" pitchFamily="2" charset="-122"/>
                <a:ea typeface="方正大黑简体" pitchFamily="2" charset="-122"/>
                <a:cs typeface="+mn-cs"/>
              </a:rPr>
              <a:t>N.Lochester</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IBM</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公司信息中心负责人</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8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香农</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a:t>
            </a:r>
            <a:r>
              <a:rPr kumimoji="0" lang="en-US" altLang="zh-CN" sz="2000" b="1" i="0" u="none" strike="noStrike" kern="1200" cap="none" spc="0" normalizeH="0" baseline="0" noProof="0" dirty="0" err="1">
                <a:ln>
                  <a:noFill/>
                </a:ln>
                <a:solidFill>
                  <a:srgbClr val="002060"/>
                </a:solidFill>
                <a:effectLst/>
                <a:uLnTx/>
                <a:uFillTx/>
                <a:latin typeface="方正大黑简体" pitchFamily="2" charset="-122"/>
                <a:ea typeface="方正大黑简体" pitchFamily="2" charset="-122"/>
                <a:cs typeface="+mn-cs"/>
              </a:rPr>
              <a:t>C.E.Shannon</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，贝尔实验室信息部数学研究员</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8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参加人：</a:t>
            </a:r>
            <a:endPar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8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莫尔</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a:t>
            </a:r>
            <a:r>
              <a:rPr kumimoji="0" lang="en-US" altLang="zh-CN" sz="2000" b="1" i="0" u="none" strike="noStrike" kern="1200" cap="none" spc="0" normalizeH="0" baseline="0" noProof="0" dirty="0" err="1">
                <a:ln>
                  <a:noFill/>
                </a:ln>
                <a:solidFill>
                  <a:srgbClr val="002060"/>
                </a:solidFill>
                <a:effectLst/>
                <a:uLnTx/>
                <a:uFillTx/>
                <a:latin typeface="方正大黑简体" pitchFamily="2" charset="-122"/>
                <a:ea typeface="方正大黑简体" pitchFamily="2" charset="-122"/>
                <a:cs typeface="+mn-cs"/>
              </a:rPr>
              <a:t>T.more</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、塞缪尔</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a:t>
            </a:r>
            <a:r>
              <a:rPr kumimoji="0" lang="en-US" altLang="zh-CN" sz="2000" b="1" i="0" u="none" strike="noStrike" kern="1200" cap="none" spc="0" normalizeH="0" baseline="0" noProof="0" dirty="0" err="1">
                <a:ln>
                  <a:noFill/>
                </a:ln>
                <a:solidFill>
                  <a:srgbClr val="002060"/>
                </a:solidFill>
                <a:effectLst/>
                <a:uLnTx/>
                <a:uFillTx/>
                <a:latin typeface="方正大黑简体" pitchFamily="2" charset="-122"/>
                <a:ea typeface="方正大黑简体" pitchFamily="2" charset="-122"/>
                <a:cs typeface="+mn-cs"/>
              </a:rPr>
              <a:t>A.L.Samuel</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IBM</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公司</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8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塞尔夫里奇</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a:t>
            </a:r>
            <a:r>
              <a:rPr kumimoji="0" lang="en-US" altLang="zh-CN" sz="2000" b="1" i="0" u="none" strike="noStrike" kern="1200" cap="none" spc="0" normalizeH="0" baseline="0" noProof="0" dirty="0" err="1">
                <a:ln>
                  <a:noFill/>
                </a:ln>
                <a:solidFill>
                  <a:srgbClr val="002060"/>
                </a:solidFill>
                <a:effectLst/>
                <a:uLnTx/>
                <a:uFillTx/>
                <a:latin typeface="方正大黑简体" pitchFamily="2" charset="-122"/>
                <a:ea typeface="方正大黑简体" pitchFamily="2" charset="-122"/>
                <a:cs typeface="+mn-cs"/>
              </a:rPr>
              <a:t>O.Selfridge</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、索罗蒙夫</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a:t>
            </a:r>
            <a:r>
              <a:rPr kumimoji="0" lang="en-US" altLang="zh-CN" sz="2000" b="1" i="0" u="none" strike="noStrike" kern="1200" cap="none" spc="0" normalizeH="0" baseline="0" noProof="0" dirty="0" err="1">
                <a:ln>
                  <a:noFill/>
                </a:ln>
                <a:solidFill>
                  <a:srgbClr val="002060"/>
                </a:solidFill>
                <a:effectLst/>
                <a:uLnTx/>
                <a:uFillTx/>
                <a:latin typeface="方正大黑简体" pitchFamily="2" charset="-122"/>
                <a:ea typeface="方正大黑简体" pitchFamily="2" charset="-122"/>
                <a:cs typeface="+mn-cs"/>
              </a:rPr>
              <a:t>R.Solomonff</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MIT</a:t>
            </a:r>
            <a:endPar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80000"/>
              </a:lnSpc>
              <a:spcBef>
                <a:spcPts val="1000"/>
              </a:spcBef>
              <a:spcAft>
                <a:spcPts val="0"/>
              </a:spcAft>
              <a:buClrTx/>
              <a:buSzPct val="125000"/>
              <a:buFont typeface="Arial" panose="020B0604020202020204" pitchFamily="34" charset="0"/>
              <a:buChar char="•"/>
              <a:defRPr/>
            </a:pP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纽厄尔</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a:t>
            </a:r>
            <a:r>
              <a:rPr kumimoji="0" lang="en-US" altLang="zh-CN" sz="2000" b="1" i="0" u="none" strike="noStrike" kern="1200" cap="none" spc="0" normalizeH="0" baseline="0" noProof="0" dirty="0" err="1">
                <a:ln>
                  <a:noFill/>
                </a:ln>
                <a:solidFill>
                  <a:srgbClr val="002060"/>
                </a:solidFill>
                <a:effectLst/>
                <a:uLnTx/>
                <a:uFillTx/>
                <a:latin typeface="方正大黑简体" pitchFamily="2" charset="-122"/>
                <a:ea typeface="方正大黑简体" pitchFamily="2" charset="-122"/>
                <a:cs typeface="+mn-cs"/>
              </a:rPr>
              <a:t>A.Newell</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，兰德</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(RAND)</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公司</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8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西蒙</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a:t>
            </a:r>
            <a:r>
              <a:rPr kumimoji="0" lang="en-US" altLang="zh-CN" sz="2000" b="1" i="0" u="none" strike="noStrike" kern="1200" cap="none" spc="0" normalizeH="0" baseline="0" noProof="0" dirty="0" err="1">
                <a:ln>
                  <a:noFill/>
                </a:ln>
                <a:solidFill>
                  <a:srgbClr val="002060"/>
                </a:solidFill>
                <a:effectLst/>
                <a:uLnTx/>
                <a:uFillTx/>
                <a:latin typeface="方正大黑简体" pitchFamily="2" charset="-122"/>
                <a:ea typeface="方正大黑简体" pitchFamily="2" charset="-122"/>
                <a:cs typeface="+mn-cs"/>
              </a:rPr>
              <a:t>H.A.Simon</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，卡内基</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a:t>
            </a:r>
            <a:r>
              <a:rPr kumimoji="0" lang="en-US" altLang="zh-CN" sz="2000" b="1" i="0" u="none" strike="noStrike" kern="1200" cap="none" spc="0" normalizeH="0" baseline="0" noProof="0" dirty="0" err="1">
                <a:ln>
                  <a:noFill/>
                </a:ln>
                <a:solidFill>
                  <a:srgbClr val="002060"/>
                </a:solidFill>
                <a:effectLst/>
                <a:uLnTx/>
                <a:uFillTx/>
                <a:latin typeface="方正大黑简体" pitchFamily="2" charset="-122"/>
                <a:ea typeface="方正大黑简体" pitchFamily="2" charset="-122"/>
                <a:cs typeface="+mn-cs"/>
              </a:rPr>
              <a:t>Carnagie</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工科大学</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8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rPr>
              <a:t>会议结果：</a:t>
            </a:r>
            <a:endParaRPr kumimoji="0" lang="zh-CN" altLang="en-US" sz="2000" b="1" i="0" u="none" strike="noStrike" kern="1200" cap="none" spc="0" normalizeH="0" baseline="0" noProof="0" dirty="0">
              <a:ln>
                <a:noFill/>
              </a:ln>
              <a:solidFill>
                <a:schemeClr val="tx2">
                  <a:lumMod val="60000"/>
                  <a:lumOff val="40000"/>
                </a:schemeClr>
              </a:solidFill>
              <a:effectLst/>
              <a:uLnTx/>
              <a:uFillTx/>
              <a:latin typeface="方正大黑简体" pitchFamily="2" charset="-122"/>
              <a:ea typeface="方正大黑简体" pitchFamily="2" charset="-122"/>
              <a:cs typeface="+mn-cs"/>
            </a:endParaRPr>
          </a:p>
          <a:p>
            <a:pPr marL="228600" marR="0" lvl="0" indent="-228600" algn="l" defTabSz="914400" rtl="0" eaLnBrk="1" fontAlgn="auto" latinLnBrk="0" hangingPunct="1">
              <a:lnSpc>
                <a:spcPct val="80000"/>
              </a:lnSpc>
              <a:spcBef>
                <a:spcPts val="1000"/>
              </a:spcBef>
              <a:spcAft>
                <a:spcPts val="0"/>
              </a:spcAft>
              <a:buClrTx/>
              <a:buSzPct val="125000"/>
              <a:buFont typeface="Arial" panose="020B0604020202020204" pitchFamily="34" charset="0"/>
              <a:buChar char="•"/>
              <a:defRPr/>
            </a:pP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     由麦卡锡提议正式采用了“</a:t>
            </a:r>
            <a:r>
              <a:rPr kumimoji="0" lang="en-US" altLang="zh-CN"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Artificial Intelligence”</a:t>
            </a:r>
            <a:r>
              <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rPr>
              <a:t>这一术语</a:t>
            </a:r>
            <a:endParaRPr kumimoji="0" lang="zh-CN" altLang="en-US" sz="2000" b="1" i="0" u="none" strike="noStrike" kern="1200" cap="none" spc="0" normalizeH="0" baseline="0" noProof="0" dirty="0">
              <a:ln>
                <a:noFill/>
              </a:ln>
              <a:solidFill>
                <a:srgbClr val="002060"/>
              </a:solidFill>
              <a:effectLst/>
              <a:uLnTx/>
              <a:uFillTx/>
              <a:latin typeface="方正大黑简体" pitchFamily="2" charset="-122"/>
              <a:ea typeface="方正大黑简体" pitchFamily="2" charset="-122"/>
              <a:cs typeface="+mn-cs"/>
            </a:endParaRPr>
          </a:p>
        </p:txBody>
      </p:sp>
      <p:sp>
        <p:nvSpPr>
          <p:cNvPr id="13316" name="灯片编号占位符 5"/>
          <p:cNvSpPr txBox="1">
            <a:spLocks noGrp="1"/>
          </p:cNvSpPr>
          <p:nvPr>
            <p:ph type="sldNum" sz="quarter" idx="12"/>
          </p:nvPr>
        </p:nvSpPr>
        <p:spPr>
          <a:noFill/>
          <a:ln>
            <a:noFill/>
          </a:ln>
        </p:spPr>
        <p:txBody>
          <a:bodyPr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Tw Cen MT"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w Cen MT" pitchFamily="34" charset="0"/>
                <a:ea typeface="+mn-ea"/>
                <a:cs typeface="+mn-cs"/>
              </a:defRPr>
            </a:lvl5pPr>
          </a:lstStyle>
          <a:p>
            <a:pPr lvl="0" algn="r" eaLnBrk="1" hangingPunct="1"/>
            <a:fld id="{9A0DB2DC-4C9A-4742-B13C-FB6460FD3503}" type="slidenum">
              <a:rPr lang="en-US" altLang="zh-CN" sz="1000" dirty="0">
                <a:latin typeface="Arial" panose="020B0604020202020204" pitchFamily="34" charset="0"/>
                <a:ea typeface="黑体" panose="02010609060101010101" pitchFamily="49" charset="-122"/>
              </a:rPr>
            </a:fld>
            <a:endParaRPr lang="en-US" altLang="zh-CN" sz="1000" dirty="0">
              <a:latin typeface="Arial" panose="020B0604020202020204" pitchFamily="34" charset="0"/>
              <a:ea typeface="黑体" panose="02010609060101010101" pitchFamily="49" charset="-122"/>
            </a:endParaRPr>
          </a:p>
        </p:txBody>
      </p:sp>
    </p:spTree>
  </p:cSld>
  <p:clrMapOvr>
    <a:masterClrMapping/>
  </p:clrMapOvr>
  <p:transition spd="slow">
    <p:random/>
  </p:transition>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电路">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电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电路</Template>
  <TotalTime>0</TotalTime>
  <Words>8565</Words>
  <Application>WPS 演示</Application>
  <PresentationFormat>全屏显示(4:3)</PresentationFormat>
  <Paragraphs>398</Paragraphs>
  <Slides>30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30</vt:i4>
      </vt:variant>
    </vt:vector>
  </HeadingPairs>
  <TitlesOfParts>
    <vt:vector size="45" baseType="lpstr">
      <vt:lpstr>Arial</vt:lpstr>
      <vt:lpstr>宋体</vt:lpstr>
      <vt:lpstr>Wingdings</vt:lpstr>
      <vt:lpstr>Tw Cen MT</vt:lpstr>
      <vt:lpstr>Segoe Print</vt:lpstr>
      <vt:lpstr>Calibri</vt:lpstr>
      <vt:lpstr>Cambria</vt:lpstr>
      <vt:lpstr>黑体</vt:lpstr>
      <vt:lpstr>方正粗圆简体</vt:lpstr>
      <vt:lpstr>Times New Roman</vt:lpstr>
      <vt:lpstr>方正大黑简体</vt:lpstr>
      <vt:lpstr>楷体</vt:lpstr>
      <vt:lpstr>微软雅黑</vt:lpstr>
      <vt:lpstr>Arial Unicode MS</vt:lpstr>
      <vt:lpstr>电路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dc:title>
  <dc:creator>王万森</dc:creator>
  <cp:lastModifiedBy>Phone me</cp:lastModifiedBy>
  <cp:revision>176</cp:revision>
  <dcterms:created xsi:type="dcterms:W3CDTF">2003-02-17T14:33:04Z</dcterms:created>
  <dcterms:modified xsi:type="dcterms:W3CDTF">2019-05-08T14:49:59Z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2052-11.1.0.8661</vt:lpwstr>
  </property>
</Properties>
</file>