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70" r:id="rId2"/>
    <p:sldId id="354" r:id="rId3"/>
    <p:sldId id="554" r:id="rId4"/>
    <p:sldId id="493" r:id="rId5"/>
    <p:sldId id="494" r:id="rId6"/>
    <p:sldId id="543" r:id="rId7"/>
    <p:sldId id="546" r:id="rId8"/>
    <p:sldId id="548" r:id="rId9"/>
    <p:sldId id="549" r:id="rId10"/>
    <p:sldId id="550" r:id="rId11"/>
    <p:sldId id="551" r:id="rId12"/>
    <p:sldId id="541" r:id="rId13"/>
    <p:sldId id="555" r:id="rId14"/>
    <p:sldId id="540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4660"/>
  </p:normalViewPr>
  <p:slideViewPr>
    <p:cSldViewPr>
      <p:cViewPr>
        <p:scale>
          <a:sx n="64" d="100"/>
          <a:sy n="64" d="100"/>
        </p:scale>
        <p:origin x="138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6AAE8A-2586-4031-8B63-7D9A596B7DFE}" type="datetimeFigureOut">
              <a:rPr lang="ar-SA"/>
              <a:pPr>
                <a:defRPr/>
              </a:pPr>
              <a:t>06/03/1442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ar-S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B284D316-1C90-49FE-BFDE-D832BCA03FE9}" type="slidenum">
              <a:rPr lang="ar-SA" altLang="zh-CN"/>
              <a:pPr>
                <a:defRPr/>
              </a:pPr>
              <a:t>‹#›</a:t>
            </a:fld>
            <a:endParaRPr lang="ar-SA" altLang="zh-CN"/>
          </a:p>
        </p:txBody>
      </p:sp>
    </p:spTree>
    <p:extLst>
      <p:ext uri="{BB962C8B-B14F-4D97-AF65-F5344CB8AC3E}">
        <p14:creationId xmlns:p14="http://schemas.microsoft.com/office/powerpoint/2010/main" val="20580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DE8C9F49-644E-4055-84E7-6D37162D846A}" type="slidenum">
              <a:rPr lang="en-US" altLang="zh-CN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84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6F447B31-9BE3-44C7-A128-7DA462F2CB8A}" type="slidenum">
              <a:rPr lang="en-US" altLang="zh-CN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711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2E4BF8DE-0315-41DB-B0A7-2CF399A27509}" type="slidenum">
              <a:rPr lang="en-US" altLang="zh-CN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357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F2A376EF-9DA8-4F22-B2D5-75C6C61B3E5A}" type="slidenum">
              <a:rPr lang="en-US" altLang="zh-CN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77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452E9BE2-DB82-43F4-8093-B89B18891FB4}" type="slidenum">
              <a:rPr lang="en-US" altLang="zh-CN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281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C351F25D-BEB6-4044-88A6-179564760D52}" type="slidenum">
              <a:rPr lang="en-US" altLang="zh-CN" smtClean="0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These points are variations on the journalist’s basic questions: who, what, when, where, how, and why.</a:t>
            </a:r>
          </a:p>
        </p:txBody>
      </p:sp>
    </p:spTree>
    <p:extLst>
      <p:ext uri="{BB962C8B-B14F-4D97-AF65-F5344CB8AC3E}">
        <p14:creationId xmlns:p14="http://schemas.microsoft.com/office/powerpoint/2010/main" val="424378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845E-961E-4890-BF4E-1614EAFBD775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86E7-D045-4710-A376-9962EEAB56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6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F250E-EFD4-4ED9-9EA7-B75186617BC4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2F7F-8836-41E6-A477-86C8B5763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74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F2C6B-BFFF-4C7C-9F25-876D150F0AF1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D421A-44AB-4CBC-89C0-C1C642332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06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AFFB-3F02-4686-97E4-940FC2A65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0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607F-1D9A-4D97-8DB3-7BB774461FBB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FDC8-5EF9-4DAC-B2EB-26DC61C57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E1833-2B49-4EEE-A351-9F4DAA6FF3B1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2F108-F938-416E-9370-861304D7A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7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961E0-AE2C-4223-BE51-7EB67A4EDC56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B6CF9-73A8-42F4-80B9-E9D884D59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6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E235C-31AB-4B72-9AFB-3FB3633E9AD4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B736D-FC48-40ED-B136-667FBA297C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1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B6D-8432-40A8-8D46-0775E06159E2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5C22-78BB-4F11-A192-511D4C117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6080-0B97-43AC-AC5B-6379EC1B6DEB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CE2B-BE7D-467D-8E8C-D3B9634D4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5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7B5A5-F05C-49F6-9A19-7D3FF2360E45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4BDC-7400-4B6C-9694-39A8CB645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39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FFFD-88F9-45F7-8C39-85F6950763B8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4C8A2-7E75-42F0-85A5-B4CEEF674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E36CF3F-4939-4994-B72D-C02EB43548A9}" type="datetimeFigureOut">
              <a:rPr lang="en-US" altLang="zh-CN"/>
              <a:pPr>
                <a:defRPr/>
              </a:pPr>
              <a:t>10/22/2020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C5876B-6E96-4F83-93B1-C7FCE6298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7%A0%94%E7%A9%B6%E6%96%B9%E6%B3%95%E8%AE%BA&amp;rsv_idx=2&amp;tn=baiduhome_pg&amp;usm=2&amp;ie=utf-8&amp;rsv_cq=research+methodology&amp;rsv_dl=0_right_recommends_merge_21179&amp;euri=7028e26cf97040f0959f48eb2d2905a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st_estimate" TargetMode="External"/><Relationship Id="rId3" Type="http://schemas.openxmlformats.org/officeDocument/2006/relationships/hyperlink" Target="https://en.wiktionary.org/wiki/proposal" TargetMode="External"/><Relationship Id="rId7" Type="http://schemas.openxmlformats.org/officeDocument/2006/relationships/hyperlink" Target="https://en.wikipedia.org/wiki/Funding_of_sci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cademia" TargetMode="External"/><Relationship Id="rId5" Type="http://schemas.openxmlformats.org/officeDocument/2006/relationships/hyperlink" Target="https://en.wikipedia.org/wiki/Science" TargetMode="External"/><Relationship Id="rId4" Type="http://schemas.openxmlformats.org/officeDocument/2006/relationships/hyperlink" Target="https://en.wikipedia.org/wiki/Research" TargetMode="External"/><Relationship Id="rId9" Type="http://schemas.openxmlformats.org/officeDocument/2006/relationships/hyperlink" Target="https://en.wikipedia.org/wiki/Literature_re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9"/>
          <p:cNvSpPr>
            <a:spLocks noGrp="1"/>
          </p:cNvSpPr>
          <p:nvPr>
            <p:ph type="title"/>
          </p:nvPr>
        </p:nvSpPr>
        <p:spPr>
          <a:xfrm>
            <a:off x="1374775" y="850900"/>
            <a:ext cx="6462713" cy="2030413"/>
          </a:xfrm>
        </p:spPr>
        <p:txBody>
          <a:bodyPr lIns="0" tIns="0" rIns="0" bIns="0">
            <a:spAutoFit/>
          </a:bodyPr>
          <a:lstStyle/>
          <a:p>
            <a:r>
              <a:rPr lang="en-US" altLang="zh-CN" dirty="0"/>
              <a:t>CSCI940</a:t>
            </a:r>
            <a:br>
              <a:rPr lang="zh-CN" altLang="zh-CN" dirty="0"/>
            </a:br>
            <a:r>
              <a:rPr lang="zh-CN" altLang="zh-CN" dirty="0"/>
              <a:t>CS Research Methodology  Autumn Session 20</a:t>
            </a:r>
            <a:r>
              <a:rPr lang="en-US" altLang="zh-CN" dirty="0"/>
              <a:t>20</a:t>
            </a:r>
            <a:endParaRPr lang="zh-CN" altLang="zh-CN" dirty="0"/>
          </a:p>
        </p:txBody>
      </p:sp>
      <p:sp>
        <p:nvSpPr>
          <p:cNvPr id="4102" name="AutoShape 8" descr="data:image/jpeg;base64,/9j/4AAQSkZJRgABAQAAAQABAAD/2wBDAAIBAQEBAQIBAQECAgICAgQDAgICAgUEBAMEBgUGBgYFBgYGBwkIBgcJBwYGCAsICQoKCgoKBggLDAsKDAkKCgr/2wBDAQICAgICAgUDAwUKBwYHCgoKCgoKCgoKCgoKCgoKCgoKCgoKCgoKCgoKCgoKCgoKCgoKCgoKCgoKCgoKCgoKCgr/wAARCABk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NNKvyLdQwJ47irD3ET8CMZJ44rKtm2IAOPpVjzlHb8TXxyjc2bSRbYRddi/lVdwiggIB6YFRNcHozY/GptH0q/1+8+yaemSBl3PCqPUmhRvsiJSTRWlkiC4PfiqtwQGIAGQeldRY2ngLSr5P7S1x7mWJwf3UZ8sEH1AOfwNQ+PNCt726j1/w46zw3eRJ5R4VwMkn045OemDnrV+xfLci+pzMe0DlQM9qhuXywBOMDg1v6f4UuLXS5dYv2t22qptEaTckxOcgbTyeMY9a8t+Lv7aP7Lfwu8aXfhfxnDrsWpeH4rdvEdpp3he+nghWZisbebDEyNuZXAAOSVb+6aI4WpUdki+c7YJcpbi5COIycB9vGfTNMe6ugxAvXAzwAa8s0r/go/8AszfE7xtp3wp8EeLr+GLU3T+y49Q0aS1QytnbETIA6szZwHAyWGOq59QKgnJFFXDVMPLlmrDUoyRqRMhABpbmAXML27g7XXBIOCPp70sUDhBl1H41v+C7fw5LfGDWz8+0mN5HAjBHrnvjnnj2rSC5mkKdkjm9OttTntmkuLWUmBtssojO3PZs9ORg+2cdq6u20LV3+G73vhp2F9vebyUIH2lRuQwn6qTt5GH2k8Aip7VvE2iT6h/aCyXVvDC0bb3x5ikEjbn0B3ew3cZNed/DP473/wAN/GVh8C/ifp9z589y9vZ63N0lcrvtt646zRpMN4wPNtpFx86Z6qNL3+b1MJvQh8Qaf4t0LWdH8WwuLjw3rQisnkVlC208jf6PNzhlWRn8lg3Rmh4X5zXfeEfCfibR9UR9SsAbaWNkmTzlIGRjOM/5BNS61D4Xtr3Ufh14sltzoviaCZooJpwuyVwTPDnIK7xmVSOd3nHIwtXPAmvzab4WtNH8Z+K7C71C1DwPexzj/SkRyscz8ALI6BWdRwGZgMgCqlQoxs09V5i5pMyNZsbjwXeJqN9fwJpVkzTW9tvwWOD2OcnPJY9OvHSvy+/4KEeFfCt7+1B408ZQ+KPDenHVjaiSKTxZHBqKkJb5jKbg8cf7t5AMhWycAs5J/VT4u6bZ6r8PdSu5ZIh9msJpo5ywAACEnn0Iz+lfnN+1X4M1PXP2jLp4vE93pGjT6HqCard36xSWs0xhiMdrCskpKPKycmNEb92Mk97w16ddrpb/ACLV2fP/AOz1p2hQ/GbwlodtreiXUw8eaCthdEzT3dxG1wm5o5iNrIC2G3Hd8qgcLX68Wlr8NZLdWnurxXx8wfrn8Bivyh/Z98RX83xa8L6x47u7J9dl8beF5nhmu/Ouxi5RpURpA7sA2cnzehUfOANv636p4J0PUdQlvrbWljSV92xVyAe/65rszqPN7LRbGNDWUvUworeXaAX5B6+tOe0EoMMgDKykMGGQQeoxSB2OMORz2oaSbOC7dPWvCWh1S1Zd1/zPEfhODGvfYvEOjMsun3MuSZ1G4Ru2OWDDfG/TP7zoGFc5L4Z8K/tI6CfDniySfTr1dOmh0y8tCFmtpBIrbTnIMkFxDE6kYw0KnJDMC/xCLiMxa3ao8k9mDlFGTLCcb0A7nABA/vIB0JrxT48ftl/B79m/Wf7TTWV1y+1i0E8OiaNKskvnYCxzFwdsaOoCkk5/doVVssa76Mq9aa9mm35GEuWK1PZ9ETxX8WPhrLp3iyWK38R+F7o6drFraxFntb+EoyToDy0UiGOdM8GOQKf4hVi0ttQuY4oZbYNclAJI4QWAfHIXIBIznsK+FfhT+1L4q/bI+JvjX4Z+M/Fdx4M1Pxd4dW18NvpV7JEn2y0kM1uly+d8jD94pPAKu425EYX6w/Zc/a98V/GT4UP/AMJjcw6b4n8MStpni+3aNUeO5iyrStn7ocLvyMAHeB92tsdl/sY80tLWut7X2+XQypVlJ2R0n7WrR6L+zLceCtbstSvLnW7mDT0s9JlcTx+fMFViyKxAUkHHAbG0nBIPw18Tfh98N/H/AI61X4weL/BN/HZ2nw30ZLO8bwlFem71Sf7Q+2TNqRIFAhDSRouA2OOg9/8AiP8At5eFdU8VzfDj4FXFl4t8TAFp7u4uSNPgAdUJaYHMpBdTiMEYz8wxXxv8fvGHxJ+I1h4k0jxxIR4h1G8t7K8bTLedbR08y7gMn7mfbiJWbjYNwjTzS/mR40w2ExHKqk1yrpff7i1Vg5csdRP2f77RH+I+l3F6ukC+t/Hvhf8As20NjbQSeWkqiVUijRdgyVLhAo3Btwycj9Q7vUb2/uWu7iYqzn7qfKAOgAA6DGK/Lb4Y3ukS/GvQ2m1Oya+HjLQNiXtjN9rkAuF3eU8jMyIBs3eYzMwIOew/UUXDAY+U/U1ee6eyt2/yJw9+ad+5qRnKDI70fMSSp60yHcYxt4pSxPB6V4MWrHZNWZHKMjHp+tfNHxl8CfDz4R634s8W6j4EsL+6n8Malf8Agy/mh3SWN2kUlxcWaH+Ali1zGwww3XAUgKBX0s7ux4BGK80/aC8K3PiOwhtrm8SK0umjigungVv7Ov1fda3B4+ZC58t1JIYOFAw7568JW9nV30e5hUjdHxn8BfgN8FPFf7Mui/GrxD8ZoPB+uaF4ymvNT144aeNRt2W6gkF3PlpIhG7l3AViSK5z9tHUPEnxDvtS/aB+E/gfxPovgnWxbWOs6reE20OuXCbvLuDACCYyAAHYbS2PusSK9F/Ze+Dnwa8LftOXPg74peBUkfU1luPCFnqMpktrC+hYi8sjGfleRCAUds7o1jcf6xa9I/ao8DeDP2m/E83we0/9rpfDt9ZTpAfBF5bJFFNOMFPkYxSTZ+VlOZB0Kivf+uqnj05Ntb3a0SfRWvez6vRM43S56Wm5+fXw61vSvDXjfSfEHiCxN1Y2WpwT3lqEDGaJJVZkwSAcgEYJxzzXZQ+OdObwhBp8mmWEayXttDHq93eSxvbB4dUdQ4lmeN1LWgATADHaDuMaEaehfBy6+Dn7Rj/CP4y+GJNQkDC2js7KZlW/80qIjHJjhX3cMwAU/ewVIr3b9jr9lb4XfGvX/FHxAutY1qLw3pviqa10fwzBcy28TxBUkR5DkOQVkGFwh9eu0elmGKoRw3tZP3dHpre5lh1KNRpeh4/8BB4M1v4r6LpsXh1pdfHirw++gi1ea5b7MkqyXLtKMLIFQKd7LkqM54Yn9RCApwK5/wAMfCb4Z+ENQGueFvh9othf+T5JvrTS4o5ymANpkVdxGAOp7Ct478/c/wDHq+Rx+Ywxso8qsoqx6FKk6abfU24ZUaMEGmu6g/Nxmq9rMvlgB+fSnM+Wx0I5ry4zTOuS0HySRkbVIyaqX9jYalaSWGpWkc8MylZYpUDKw9CDUsjg9WqMuM8MOnelKVjE+a/20/gRqd4LP4g/D+Z7bUvt9u9rdRfes9VjIWznz2WQYtXJ7m2ZuIjXIad+x38Xf2qfiRZfHj9p4WnhHyLaFLbQ/Dg2XkixksjTSkt5bZPXlwMD5Nor6/cphhuHWo5D2BH4GuuGZ16VFQho1pfrZ9DJ0oyldnxr+3ZpVhN+1v8ADm4vo7x47XTI5Xls9pkj2XfyyHcrZCkhsbSWxtGC2R1X/BMHT59H+GPi/TLu1MEkHjadGhdVDJi3g4IUAAjuABg9q5z9u3V73Sv2nfCEVhrSWT3PhO5jMjwq6sBOZNmXBCZKDDbWwcHa3Suw/wCCdsl5P4b+IFzfzeZNN8QLmSRwFAJaGFuArMFHPC7mx0JyK9fESvw9H5fmc8bfW/67H0pA6HAyMfSpT9m7KPxFVUJVQA2D2NPznrg18zBpbnaWbJyYgHWpXKHtjjtXMeL/AIneB/hrBZN4z16CwGoXHk2hnkA82Tj5RkjJ56VTtfj18L7tvLOvyxSG6ktxFNp86uZEufsxGNmeZflHrn60oxnukbu3U69tvUgVFIBnIXjvmuPtf2g/g5f6bbaqnji2jhvGgWBp43j3GaETx/eUcGJg+egU5Jrf8N+JtD8YaSmu+HNSS7tJXZY5owQCVYqRg8jBBokpLVoyaRoGNHixgZ7VGYieG4A7Yp5XaeTTXXdjA+tZ8wmj5I/bKur3Tf2vfAmpabc20Ij8OTrNJdcYjkuBC204yrfvOCCvuwBNdV+wFFdx6T8QIL4Wyzx+OZUmWzULEGFrbghAP4cjj+Q6V6X8cP2Zvg5+0HFZL8UPCovH08t9luYrl4ZUDfeXehBKng7TxkZp/wAGPgX8MPgFoN14Y+F+nPaWd5em6uI5r15yZdqoTlySOFUYr16mYUp5UsMr8y+7e5zRpSVbmO4gDFckn6CnlZM8P+lQxSRr0lUgZxzUuzd8248+9eRdrc6bNmT4k8B+DvHkVnH4v8O21+LCcTWYuFz5Ugxh19DwOagT4aeCIrg3MWibXeTzGZbmUfNuLZ+96kn8TRRVRlJLc6JJXFT4XeBFlMy6CFYx7Mrcyj5Qu0DhugHFbei6LpegWA0/SLQQwoxKoGJwT15JJooonJvdiHzTOpIGPSmLcSA446+lFFZmU9xmoTPHDuQDkc8VgxeEvCV6zz3fhTTJHeYyOz2EZLOerHI5PvRRQStyUeD/AAhHHhPCWmADdwLCPuAD27gAfhWpkgADgAYAFFFF2zWR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03" name="AutoShape 10" descr="data:image/jpeg;base64,/9j/4AAQSkZJRgABAQAAAQABAAD/2wBDAAIBAQEBAQIBAQECAgICAgQDAgICAgUEBAMEBgUGBgYFBgYGBwkIBgcJBwYGCAsICQoKCgoKBggLDAsKDAkKCgr/2wBDAQICAgICAgUDAwUKBwYHCgoKCgoKCgoKCgoKCgoKCgoKCgoKCgoKCgoKCgoKCgoKCgoKCgoKCgoKCgoKCgoKCgr/wAARCABk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NNKvyLdQwJ47irD3ET8CMZJ44rKtm2IAOPpVjzlHb8TXxyjc2bSRbYRddi/lVdwiggIB6YFRNcHozY/GptH0q/1+8+yaemSBl3PCqPUmhRvsiJSTRWlkiC4PfiqtwQGIAGQeldRY2ngLSr5P7S1x7mWJwf3UZ8sEH1AOfwNQ+PNCt726j1/w46zw3eRJ5R4VwMkn045OemDnrV+xfLci+pzMe0DlQM9qhuXywBOMDg1v6f4UuLXS5dYv2t22qptEaTckxOcgbTyeMY9a8t+Lv7aP7Lfwu8aXfhfxnDrsWpeH4rdvEdpp3he+nghWZisbebDEyNuZXAAOSVb+6aI4WpUdki+c7YJcpbi5COIycB9vGfTNMe6ugxAvXAzwAa8s0r/go/8AszfE7xtp3wp8EeLr+GLU3T+y49Q0aS1QytnbETIA6szZwHAyWGOq59QKgnJFFXDVMPLlmrDUoyRqRMhABpbmAXML27g7XXBIOCPp70sUDhBl1H41v+C7fw5LfGDWz8+0mN5HAjBHrnvjnnj2rSC5mkKdkjm9OttTntmkuLWUmBtssojO3PZs9ORg+2cdq6u20LV3+G73vhp2F9vebyUIH2lRuQwn6qTt5GH2k8Aip7VvE2iT6h/aCyXVvDC0bb3x5ikEjbn0B3ew3cZNed/DP473/wAN/GVh8C/ifp9z589y9vZ63N0lcrvtt646zRpMN4wPNtpFx86Z6qNL3+b1MJvQh8Qaf4t0LWdH8WwuLjw3rQisnkVlC208jf6PNzhlWRn8lg3Rmh4X5zXfeEfCfibR9UR9SsAbaWNkmTzlIGRjOM/5BNS61D4Xtr3Ufh14sltzoviaCZooJpwuyVwTPDnIK7xmVSOd3nHIwtXPAmvzab4WtNH8Z+K7C71C1DwPexzj/SkRyscz8ALI6BWdRwGZgMgCqlQoxs09V5i5pMyNZsbjwXeJqN9fwJpVkzTW9tvwWOD2OcnPJY9OvHSvy+/4KEeFfCt7+1B408ZQ+KPDenHVjaiSKTxZHBqKkJb5jKbg8cf7t5AMhWycAs5J/VT4u6bZ6r8PdSu5ZIh9msJpo5ywAACEnn0Iz+lfnN+1X4M1PXP2jLp4vE93pGjT6HqCard36xSWs0xhiMdrCskpKPKycmNEb92Mk97w16ddrpb/ACLV2fP/AOz1p2hQ/GbwlodtreiXUw8eaCthdEzT3dxG1wm5o5iNrIC2G3Hd8qgcLX68Wlr8NZLdWnurxXx8wfrn8Bivyh/Z98RX83xa8L6x47u7J9dl8beF5nhmu/Ouxi5RpURpA7sA2cnzehUfOANv636p4J0PUdQlvrbWljSV92xVyAe/65rszqPN7LRbGNDWUvUworeXaAX5B6+tOe0EoMMgDKykMGGQQeoxSB2OMORz2oaSbOC7dPWvCWh1S1Zd1/zPEfhODGvfYvEOjMsun3MuSZ1G4Ru2OWDDfG/TP7zoGFc5L4Z8K/tI6CfDniySfTr1dOmh0y8tCFmtpBIrbTnIMkFxDE6kYw0KnJDMC/xCLiMxa3ao8k9mDlFGTLCcb0A7nABA/vIB0JrxT48ftl/B79m/Wf7TTWV1y+1i0E8OiaNKskvnYCxzFwdsaOoCkk5/doVVssa76Mq9aa9mm35GEuWK1PZ9ETxX8WPhrLp3iyWK38R+F7o6drFraxFntb+EoyToDy0UiGOdM8GOQKf4hVi0ttQuY4oZbYNclAJI4QWAfHIXIBIznsK+FfhT+1L4q/bI+JvjX4Z+M/Fdx4M1Pxd4dW18NvpV7JEn2y0kM1uly+d8jD94pPAKu425EYX6w/Zc/a98V/GT4UP/AMJjcw6b4n8MStpni+3aNUeO5iyrStn7ocLvyMAHeB92tsdl/sY80tLWut7X2+XQypVlJ2R0n7WrR6L+zLceCtbstSvLnW7mDT0s9JlcTx+fMFViyKxAUkHHAbG0nBIPw18Tfh98N/H/AI61X4weL/BN/HZ2nw30ZLO8bwlFem71Sf7Q+2TNqRIFAhDSRouA2OOg9/8AiP8At5eFdU8VzfDj4FXFl4t8TAFp7u4uSNPgAdUJaYHMpBdTiMEYz8wxXxv8fvGHxJ+I1h4k0jxxIR4h1G8t7K8bTLedbR08y7gMn7mfbiJWbjYNwjTzS/mR40w2ExHKqk1yrpff7i1Vg5csdRP2f77RH+I+l3F6ukC+t/Hvhf8As20NjbQSeWkqiVUijRdgyVLhAo3Btwycj9Q7vUb2/uWu7iYqzn7qfKAOgAA6DGK/Lb4Y3ukS/GvQ2m1Oya+HjLQNiXtjN9rkAuF3eU8jMyIBs3eYzMwIOew/UUXDAY+U/U1ee6eyt2/yJw9+ad+5qRnKDI70fMSSp60yHcYxt4pSxPB6V4MWrHZNWZHKMjHp+tfNHxl8CfDz4R634s8W6j4EsL+6n8Malf8Agy/mh3SWN2kUlxcWaH+Ali1zGwww3XAUgKBX0s7ux4BGK80/aC8K3PiOwhtrm8SK0umjigungVv7Ov1fda3B4+ZC58t1JIYOFAw7568JW9nV30e5hUjdHxn8BfgN8FPFf7Mui/GrxD8ZoPB+uaF4ymvNT144aeNRt2W6gkF3PlpIhG7l3AViSK5z9tHUPEnxDvtS/aB+E/gfxPovgnWxbWOs6reE20OuXCbvLuDACCYyAAHYbS2PusSK9F/Ze+Dnwa8LftOXPg74peBUkfU1luPCFnqMpktrC+hYi8sjGfleRCAUds7o1jcf6xa9I/ao8DeDP2m/E83we0/9rpfDt9ZTpAfBF5bJFFNOMFPkYxSTZ+VlOZB0Kivf+uqnj05Ntb3a0SfRWvez6vRM43S56Wm5+fXw61vSvDXjfSfEHiCxN1Y2WpwT3lqEDGaJJVZkwSAcgEYJxzzXZQ+OdObwhBp8mmWEayXttDHq93eSxvbB4dUdQ4lmeN1LWgATADHaDuMaEaehfBy6+Dn7Rj/CP4y+GJNQkDC2js7KZlW/80qIjHJjhX3cMwAU/ewVIr3b9jr9lb4XfGvX/FHxAutY1qLw3pviqa10fwzBcy28TxBUkR5DkOQVkGFwh9eu0elmGKoRw3tZP3dHpre5lh1KNRpeh4/8BB4M1v4r6LpsXh1pdfHirw++gi1ea5b7MkqyXLtKMLIFQKd7LkqM54Yn9RCApwK5/wAMfCb4Z+ENQGueFvh9othf+T5JvrTS4o5ymANpkVdxGAOp7Ct478/c/wDHq+Rx+Ywxso8qsoqx6FKk6abfU24ZUaMEGmu6g/Nxmq9rMvlgB+fSnM+Wx0I5ry4zTOuS0HySRkbVIyaqX9jYalaSWGpWkc8MylZYpUDKw9CDUsjg9WqMuM8MOnelKVjE+a/20/gRqd4LP4g/D+Z7bUvt9u9rdRfes9VjIWznz2WQYtXJ7m2ZuIjXIad+x38Xf2qfiRZfHj9p4WnhHyLaFLbQ/Dg2XkixksjTSkt5bZPXlwMD5Nor6/cphhuHWo5D2BH4GuuGZ16VFQho1pfrZ9DJ0oyldnxr+3ZpVhN+1v8ADm4vo7x47XTI5Xls9pkj2XfyyHcrZCkhsbSWxtGC2R1X/BMHT59H+GPi/TLu1MEkHjadGhdVDJi3g4IUAAjuABg9q5z9u3V73Sv2nfCEVhrSWT3PhO5jMjwq6sBOZNmXBCZKDDbWwcHa3Suw/wCCdsl5P4b+IFzfzeZNN8QLmSRwFAJaGFuArMFHPC7mx0JyK9fESvw9H5fmc8bfW/67H0pA6HAyMfSpT9m7KPxFVUJVQA2D2NPznrg18zBpbnaWbJyYgHWpXKHtjjtXMeL/AIneB/hrBZN4z16CwGoXHk2hnkA82Tj5RkjJ56VTtfj18L7tvLOvyxSG6ktxFNp86uZEufsxGNmeZflHrn60oxnukbu3U69tvUgVFIBnIXjvmuPtf2g/g5f6bbaqnji2jhvGgWBp43j3GaETx/eUcGJg+egU5Jrf8N+JtD8YaSmu+HNSS7tJXZY5owQCVYqRg8jBBokpLVoyaRoGNHixgZ7VGYieG4A7Yp5XaeTTXXdjA+tZ8wmj5I/bKur3Tf2vfAmpabc20Ij8OTrNJdcYjkuBC204yrfvOCCvuwBNdV+wFFdx6T8QIL4Wyzx+OZUmWzULEGFrbghAP4cjj+Q6V6X8cP2Zvg5+0HFZL8UPCovH08t9luYrl4ZUDfeXehBKng7TxkZp/wAGPgX8MPgFoN14Y+F+nPaWd5em6uI5r15yZdqoTlySOFUYr16mYUp5UsMr8y+7e5zRpSVbmO4gDFckn6CnlZM8P+lQxSRr0lUgZxzUuzd8248+9eRdrc6bNmT4k8B+DvHkVnH4v8O21+LCcTWYuFz5Ugxh19DwOagT4aeCIrg3MWibXeTzGZbmUfNuLZ+96kn8TRRVRlJLc6JJXFT4XeBFlMy6CFYx7Mrcyj5Qu0DhugHFbei6LpegWA0/SLQQwoxKoGJwT15JJooonJvdiHzTOpIGPSmLcSA446+lFFZmU9xmoTPHDuQDkc8VgxeEvCV6zz3fhTTJHeYyOz2EZLOerHI5PvRRQStyUeD/AAhHHhPCWmADdwLCPuAD27gAfhWpkgADgAYAFFFF2zWR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04" name="AutoShape 12" descr="data:image/jpeg;base64,/9j/4AAQSkZJRgABAQAAAQABAAD/2wBDAAIBAQEBAQIBAQECAgICAgQDAgICAgUEBAMEBgUGBgYFBgYGBwkIBgcJBwYGCAsICQoKCgoKBggLDAsKDAkKCgr/2wBDAQICAgICAgUDAwUKBwYHCgoKCgoKCgoKCgoKCgoKCgoKCgoKCgoKCgoKCgoKCgoKCgoKCgoKCgoKCgoKCgoKCgr/wAARCABk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NNKvyLdQwJ47irD3ET8CMZJ44rKtm2IAOPpVjzlHb8TXxyjc2bSRbYRddi/lVdwiggIB6YFRNcHozY/GptH0q/1+8+yaemSBl3PCqPUmhRvsiJSTRWlkiC4PfiqtwQGIAGQeldRY2ngLSr5P7S1x7mWJwf3UZ8sEH1AOfwNQ+PNCt726j1/w46zw3eRJ5R4VwMkn045OemDnrV+xfLci+pzMe0DlQM9qhuXywBOMDg1v6f4UuLXS5dYv2t22qptEaTckxOcgbTyeMY9a8t+Lv7aP7Lfwu8aXfhfxnDrsWpeH4rdvEdpp3he+nghWZisbebDEyNuZXAAOSVb+6aI4WpUdki+c7YJcpbi5COIycB9vGfTNMe6ugxAvXAzwAa8s0r/go/8AszfE7xtp3wp8EeLr+GLU3T+y49Q0aS1QytnbETIA6szZwHAyWGOq59QKgnJFFXDVMPLlmrDUoyRqRMhABpbmAXML27g7XXBIOCPp70sUDhBl1H41v+C7fw5LfGDWz8+0mN5HAjBHrnvjnnj2rSC5mkKdkjm9OttTntmkuLWUmBtssojO3PZs9ORg+2cdq6u20LV3+G73vhp2F9vebyUIH2lRuQwn6qTt5GH2k8Aip7VvE2iT6h/aCyXVvDC0bb3x5ikEjbn0B3ew3cZNed/DP473/wAN/GVh8C/ifp9z589y9vZ63N0lcrvtt646zRpMN4wPNtpFx86Z6qNL3+b1MJvQh8Qaf4t0LWdH8WwuLjw3rQisnkVlC208jf6PNzhlWRn8lg3Rmh4X5zXfeEfCfibR9UR9SsAbaWNkmTzlIGRjOM/5BNS61D4Xtr3Ufh14sltzoviaCZooJpwuyVwTPDnIK7xmVSOd3nHIwtXPAmvzab4WtNH8Z+K7C71C1DwPexzj/SkRyscz8ALI6BWdRwGZgMgCqlQoxs09V5i5pMyNZsbjwXeJqN9fwJpVkzTW9tvwWOD2OcnPJY9OvHSvy+/4KEeFfCt7+1B408ZQ+KPDenHVjaiSKTxZHBqKkJb5jKbg8cf7t5AMhWycAs5J/VT4u6bZ6r8PdSu5ZIh9msJpo5ywAACEnn0Iz+lfnN+1X4M1PXP2jLp4vE93pGjT6HqCard36xSWs0xhiMdrCskpKPKycmNEb92Mk97w16ddrpb/ACLV2fP/AOz1p2hQ/GbwlodtreiXUw8eaCthdEzT3dxG1wm5o5iNrIC2G3Hd8qgcLX68Wlr8NZLdWnurxXx8wfrn8Bivyh/Z98RX83xa8L6x47u7J9dl8beF5nhmu/Ouxi5RpURpA7sA2cnzehUfOANv636p4J0PUdQlvrbWljSV92xVyAe/65rszqPN7LRbGNDWUvUworeXaAX5B6+tOe0EoMMgDKykMGGQQeoxSB2OMORz2oaSbOC7dPWvCWh1S1Zd1/zPEfhODGvfYvEOjMsun3MuSZ1G4Ru2OWDDfG/TP7zoGFc5L4Z8K/tI6CfDniySfTr1dOmh0y8tCFmtpBIrbTnIMkFxDE6kYw0KnJDMC/xCLiMxa3ao8k9mDlFGTLCcb0A7nABA/vIB0JrxT48ftl/B79m/Wf7TTWV1y+1i0E8OiaNKskvnYCxzFwdsaOoCkk5/doVVssa76Mq9aa9mm35GEuWK1PZ9ETxX8WPhrLp3iyWK38R+F7o6drFraxFntb+EoyToDy0UiGOdM8GOQKf4hVi0ttQuY4oZbYNclAJI4QWAfHIXIBIznsK+FfhT+1L4q/bI+JvjX4Z+M/Fdx4M1Pxd4dW18NvpV7JEn2y0kM1uly+d8jD94pPAKu425EYX6w/Zc/a98V/GT4UP/AMJjcw6b4n8MStpni+3aNUeO5iyrStn7ocLvyMAHeB92tsdl/sY80tLWut7X2+XQypVlJ2R0n7WrR6L+zLceCtbstSvLnW7mDT0s9JlcTx+fMFViyKxAUkHHAbG0nBIPw18Tfh98N/H/AI61X4weL/BN/HZ2nw30ZLO8bwlFem71Sf7Q+2TNqRIFAhDSRouA2OOg9/8AiP8At5eFdU8VzfDj4FXFl4t8TAFp7u4uSNPgAdUJaYHMpBdTiMEYz8wxXxv8fvGHxJ+I1h4k0jxxIR4h1G8t7K8bTLedbR08y7gMn7mfbiJWbjYNwjTzS/mR40w2ExHKqk1yrpff7i1Vg5csdRP2f77RH+I+l3F6ukC+t/Hvhf8As20NjbQSeWkqiVUijRdgyVLhAo3Btwycj9Q7vUb2/uWu7iYqzn7qfKAOgAA6DGK/Lb4Y3ukS/GvQ2m1Oya+HjLQNiXtjN9rkAuF3eU8jMyIBs3eYzMwIOew/UUXDAY+U/U1ee6eyt2/yJw9+ad+5qRnKDI70fMSSp60yHcYxt4pSxPB6V4MWrHZNWZHKMjHp+tfNHxl8CfDz4R634s8W6j4EsL+6n8Malf8Agy/mh3SWN2kUlxcWaH+Ali1zGwww3XAUgKBX0s7ux4BGK80/aC8K3PiOwhtrm8SK0umjigungVv7Ov1fda3B4+ZC58t1JIYOFAw7568JW9nV30e5hUjdHxn8BfgN8FPFf7Mui/GrxD8ZoPB+uaF4ymvNT144aeNRt2W6gkF3PlpIhG7l3AViSK5z9tHUPEnxDvtS/aB+E/gfxPovgnWxbWOs6reE20OuXCbvLuDACCYyAAHYbS2PusSK9F/Ze+Dnwa8LftOXPg74peBUkfU1luPCFnqMpktrC+hYi8sjGfleRCAUds7o1jcf6xa9I/ao8DeDP2m/E83we0/9rpfDt9ZTpAfBF5bJFFNOMFPkYxSTZ+VlOZB0Kivf+uqnj05Ntb3a0SfRWvez6vRM43S56Wm5+fXw61vSvDXjfSfEHiCxN1Y2WpwT3lqEDGaJJVZkwSAcgEYJxzzXZQ+OdObwhBp8mmWEayXttDHq93eSxvbB4dUdQ4lmeN1LWgATADHaDuMaEaehfBy6+Dn7Rj/CP4y+GJNQkDC2js7KZlW/80qIjHJjhX3cMwAU/ewVIr3b9jr9lb4XfGvX/FHxAutY1qLw3pviqa10fwzBcy28TxBUkR5DkOQVkGFwh9eu0elmGKoRw3tZP3dHpre5lh1KNRpeh4/8BB4M1v4r6LpsXh1pdfHirw++gi1ea5b7MkqyXLtKMLIFQKd7LkqM54Yn9RCApwK5/wAMfCb4Z+ENQGueFvh9othf+T5JvrTS4o5ymANpkVdxGAOp7Ct478/c/wDHq+Rx+Ywxso8qsoqx6FKk6abfU24ZUaMEGmu6g/Nxmq9rMvlgB+fSnM+Wx0I5ry4zTOuS0HySRkbVIyaqX9jYalaSWGpWkc8MylZYpUDKw9CDUsjg9WqMuM8MOnelKVjE+a/20/gRqd4LP4g/D+Z7bUvt9u9rdRfes9VjIWznz2WQYtXJ7m2ZuIjXIad+x38Xf2qfiRZfHj9p4WnhHyLaFLbQ/Dg2XkixksjTSkt5bZPXlwMD5Nor6/cphhuHWo5D2BH4GuuGZ16VFQho1pfrZ9DJ0oyldnxr+3ZpVhN+1v8ADm4vo7x47XTI5Xls9pkj2XfyyHcrZCkhsbSWxtGC2R1X/BMHT59H+GPi/TLu1MEkHjadGhdVDJi3g4IUAAjuABg9q5z9u3V73Sv2nfCEVhrSWT3PhO5jMjwq6sBOZNmXBCZKDDbWwcHa3Suw/wCCdsl5P4b+IFzfzeZNN8QLmSRwFAJaGFuArMFHPC7mx0JyK9fESvw9H5fmc8bfW/67H0pA6HAyMfSpT9m7KPxFVUJVQA2D2NPznrg18zBpbnaWbJyYgHWpXKHtjjtXMeL/AIneB/hrBZN4z16CwGoXHk2hnkA82Tj5RkjJ56VTtfj18L7tvLOvyxSG6ktxFNp86uZEufsxGNmeZflHrn60oxnukbu3U69tvUgVFIBnIXjvmuPtf2g/g5f6bbaqnji2jhvGgWBp43j3GaETx/eUcGJg+egU5Jrf8N+JtD8YaSmu+HNSS7tJXZY5owQCVYqRg8jBBokpLVoyaRoGNHixgZ7VGYieG4A7Yp5XaeTTXXdjA+tZ8wmj5I/bKur3Tf2vfAmpabc20Ij8OTrNJdcYjkuBC204yrfvOCCvuwBNdV+wFFdx6T8QIL4Wyzx+OZUmWzULEGFrbghAP4cjj+Q6V6X8cP2Zvg5+0HFZL8UPCovH08t9luYrl4ZUDfeXehBKng7TxkZp/wAGPgX8MPgFoN14Y+F+nPaWd5em6uI5r15yZdqoTlySOFUYr16mYUp5UsMr8y+7e5zRpSVbmO4gDFckn6CnlZM8P+lQxSRr0lUgZxzUuzd8248+9eRdrc6bNmT4k8B+DvHkVnH4v8O21+LCcTWYuFz5Ugxh19DwOagT4aeCIrg3MWibXeTzGZbmUfNuLZ+96kn8TRRVRlJLc6JJXFT4XeBFlMy6CFYx7Mrcyj5Qu0DhugHFbei6LpegWA0/SLQQwoxKoGJwT15JJooonJvdiHzTOpIGPSmLcSA446+lFFZmU9xmoTPHDuQDkc8VgxeEvCV6zz3fhTTJHeYyOz2EZLOerHI5PvRRQStyUeD/AAhHHhPCWmADdwLCPuAD27gAfhWpkgADgAYAFFFF2zWR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200" y="3886200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+mj-lt"/>
                <a:ea typeface="+mj-ea"/>
                <a:cs typeface="+mj-cs"/>
              </a:rPr>
              <a:t>Tutorial</a:t>
            </a:r>
          </a:p>
          <a:p>
            <a:pPr algn="ctr"/>
            <a:r>
              <a:rPr lang="en-US" altLang="zh-CN" sz="3200" dirty="0">
                <a:latin typeface="+mj-lt"/>
                <a:ea typeface="+mj-ea"/>
                <a:cs typeface="+mj-cs"/>
              </a:rPr>
              <a:t>2020-10-22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 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Writing Thesis/Dissertation Proposals: The Big Picture</a:t>
            </a:r>
          </a:p>
        </p:txBody>
      </p:sp>
      <p:pic>
        <p:nvPicPr>
          <p:cNvPr id="20483" name="Picture 7" descr="j01996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2057400"/>
            <a:ext cx="2208213" cy="1325563"/>
          </a:xfrm>
          <a:noFill/>
        </p:spPr>
      </p:pic>
      <p:sp>
        <p:nvSpPr>
          <p:cNvPr id="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10000"/>
            <a:ext cx="8229600" cy="27432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Your proposal describes your proposed plan of work:</a:t>
            </a:r>
          </a:p>
          <a:p>
            <a:pPr>
              <a:lnSpc>
                <a:spcPct val="80000"/>
              </a:lnSpc>
            </a:pPr>
            <a:r>
              <a:rPr lang="en-US" altLang="zh-CN" sz="2400" u="sng" dirty="0"/>
              <a:t>What</a:t>
            </a:r>
            <a:r>
              <a:rPr lang="en-US" altLang="zh-CN" sz="2400" dirty="0"/>
              <a:t> you intend to study (scope and research questions).</a:t>
            </a:r>
          </a:p>
          <a:p>
            <a:pPr>
              <a:lnSpc>
                <a:spcPct val="80000"/>
              </a:lnSpc>
            </a:pPr>
            <a:r>
              <a:rPr lang="en-US" altLang="zh-CN" sz="2400" u="sng" dirty="0"/>
              <a:t>How</a:t>
            </a:r>
            <a:r>
              <a:rPr lang="en-US" altLang="zh-CN" sz="2400" dirty="0"/>
              <a:t> you intend to study your topic (methodology).</a:t>
            </a:r>
          </a:p>
          <a:p>
            <a:pPr>
              <a:lnSpc>
                <a:spcPct val="80000"/>
              </a:lnSpc>
            </a:pPr>
            <a:r>
              <a:rPr lang="en-US" altLang="zh-CN" sz="2400" u="sng" dirty="0"/>
              <a:t>Why</a:t>
            </a:r>
            <a:r>
              <a:rPr lang="en-US" altLang="zh-CN" sz="2400" dirty="0"/>
              <a:t> this topic needs to be studied (significance).</a:t>
            </a:r>
          </a:p>
          <a:p>
            <a:pPr>
              <a:lnSpc>
                <a:spcPct val="80000"/>
              </a:lnSpc>
            </a:pPr>
            <a:r>
              <a:rPr lang="en-US" altLang="zh-CN" sz="2400" u="sng" dirty="0"/>
              <a:t>When</a:t>
            </a:r>
            <a:r>
              <a:rPr lang="en-US" altLang="zh-CN" sz="2400" dirty="0"/>
              <a:t> you will complete this work (timeline).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(Occasionally) </a:t>
            </a:r>
            <a:r>
              <a:rPr lang="en-US" altLang="zh-CN" sz="2400" u="sng" dirty="0"/>
              <a:t>Where</a:t>
            </a:r>
            <a:r>
              <a:rPr lang="en-US" altLang="zh-CN" sz="2400" dirty="0"/>
              <a:t> you will conduct this work.</a:t>
            </a:r>
          </a:p>
          <a:p>
            <a:pPr>
              <a:lnSpc>
                <a:spcPct val="80000"/>
              </a:lnSpc>
              <a:spcAft>
                <a:spcPct val="40000"/>
              </a:spcAft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67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Parts of a Proposal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495800" cy="3886200"/>
          </a:xfrm>
        </p:spPr>
        <p:txBody>
          <a:bodyPr/>
          <a:lstStyle/>
          <a:p>
            <a:r>
              <a:rPr lang="en-US" altLang="zh-CN" dirty="0"/>
              <a:t>Title</a:t>
            </a:r>
          </a:p>
          <a:p>
            <a:r>
              <a:rPr lang="en-US" altLang="zh-CN" dirty="0"/>
              <a:t>Abstract</a:t>
            </a:r>
          </a:p>
          <a:p>
            <a:r>
              <a:rPr lang="en-US" altLang="zh-CN" dirty="0"/>
              <a:t>Introduction/Background</a:t>
            </a:r>
          </a:p>
          <a:p>
            <a:r>
              <a:rPr lang="en-US" altLang="zh-CN" dirty="0"/>
              <a:t>Problem Statement</a:t>
            </a:r>
          </a:p>
          <a:p>
            <a:r>
              <a:rPr lang="en-US" altLang="zh-CN" dirty="0"/>
              <a:t>Purpose/Aims/Rationale/Research Questions </a:t>
            </a:r>
          </a:p>
          <a:p>
            <a:r>
              <a:rPr lang="en-US" altLang="zh-CN" dirty="0"/>
              <a:t>Review of Literature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981200"/>
            <a:ext cx="4038600" cy="3886200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  <a:p>
            <a:r>
              <a:rPr lang="en-US" altLang="zh-CN" dirty="0"/>
              <a:t>Significance/ Implications</a:t>
            </a:r>
          </a:p>
          <a:p>
            <a:r>
              <a:rPr lang="en-US" altLang="zh-CN" dirty="0"/>
              <a:t>Plan of Work</a:t>
            </a:r>
          </a:p>
          <a:p>
            <a:r>
              <a:rPr lang="en-US" altLang="zh-CN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88668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8132" y="2514600"/>
            <a:ext cx="478669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r>
              <a:rPr lang="en-US" altLang="zh-CN" sz="4400" spc="-4" dirty="0">
                <a:latin typeface="+mj-lt"/>
                <a:ea typeface="+mj-ea"/>
                <a:cs typeface="+mj-cs"/>
              </a:rPr>
              <a:t>Some problems in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r>
              <a:rPr lang="en-US" altLang="zh-CN" sz="4400" spc="-4" dirty="0">
                <a:latin typeface="+mj-lt"/>
                <a:ea typeface="+mj-ea"/>
                <a:cs typeface="+mj-cs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23209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76200"/>
            <a:ext cx="8229600" cy="4537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19600"/>
            <a:ext cx="7239000" cy="2294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2438400" y="3429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one copies directly from the paper !!!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35F6D0-01C7-424F-B3DA-04778C92EA79}"/>
              </a:ext>
            </a:extLst>
          </p:cNvPr>
          <p:cNvSpPr/>
          <p:nvPr/>
        </p:nvSpPr>
        <p:spPr>
          <a:xfrm>
            <a:off x="6477000" y="33528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r>
              <a:rPr lang="zh-CN" altLang="en-US" spc="-4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避免使用第一人称</a:t>
            </a:r>
            <a:endParaRPr lang="en-US" altLang="zh-CN" spc="-4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257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0725" y="133350"/>
            <a:ext cx="2840038" cy="4983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8248" eaLnBrk="1" hangingPunct="1">
              <a:defRPr/>
            </a:pPr>
            <a:r>
              <a:rPr sz="3300" b="1" spc="5" dirty="0">
                <a:solidFill>
                  <a:srgbClr val="1818CC"/>
                </a:solidFill>
                <a:latin typeface="Arial"/>
                <a:cs typeface="Arial"/>
              </a:rPr>
              <a:t>Last</a:t>
            </a:r>
            <a:r>
              <a:rPr sz="3300" b="1" spc="-80" dirty="0">
                <a:solidFill>
                  <a:srgbClr val="1818CC"/>
                </a:solidFill>
                <a:latin typeface="Arial"/>
                <a:cs typeface="Arial"/>
              </a:rPr>
              <a:t> </a:t>
            </a:r>
            <a:r>
              <a:rPr sz="3300" b="1" spc="5" dirty="0">
                <a:solidFill>
                  <a:srgbClr val="1818CC"/>
                </a:solidFill>
                <a:latin typeface="Arial"/>
                <a:cs typeface="Arial"/>
              </a:rPr>
              <a:t>Tips</a:t>
            </a:r>
            <a:endParaRPr sz="3300" dirty="0">
              <a:latin typeface="Arial"/>
              <a:cs typeface="Arial"/>
            </a:endParaRPr>
          </a:p>
          <a:p>
            <a:pPr eaLnBrk="1" hangingPunct="1">
              <a:defRPr/>
            </a:pPr>
            <a:endParaRPr sz="3900" dirty="0">
              <a:latin typeface="Times New Roman"/>
              <a:cs typeface="Times New Roman"/>
            </a:endParaRPr>
          </a:p>
          <a:p>
            <a:pPr algn="ctr" eaLnBrk="1" hangingPunct="1">
              <a:defRPr/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Practice!</a:t>
            </a:r>
            <a:endParaRPr sz="2400" dirty="0">
              <a:latin typeface="Arial"/>
              <a:cs typeface="Arial"/>
            </a:endParaRPr>
          </a:p>
          <a:p>
            <a:pPr marL="1198" algn="ctr" eaLnBrk="1" hangingPunct="1">
              <a:spcBef>
                <a:spcPts val="2089"/>
              </a:spcBef>
              <a:defRPr/>
            </a:pPr>
            <a:r>
              <a:rPr sz="3300" dirty="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r>
              <a:rPr sz="33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00" spc="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3300" dirty="0">
              <a:latin typeface="Arial"/>
              <a:cs typeface="Arial"/>
            </a:endParaRPr>
          </a:p>
          <a:p>
            <a:pPr algn="ctr" eaLnBrk="1" hangingPunct="1">
              <a:spcBef>
                <a:spcPts val="1740"/>
              </a:spcBef>
              <a:defRPr/>
            </a:pPr>
            <a:r>
              <a:rPr sz="4000" spc="5" dirty="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r>
              <a:rPr sz="4000" spc="-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4000" dirty="0">
              <a:latin typeface="Arial"/>
              <a:cs typeface="Arial"/>
            </a:endParaRPr>
          </a:p>
          <a:p>
            <a:pPr algn="ctr" eaLnBrk="1" hangingPunct="1">
              <a:spcBef>
                <a:spcPts val="1334"/>
              </a:spcBef>
              <a:defRPr/>
            </a:pPr>
            <a:r>
              <a:rPr sz="4800" spc="-14" dirty="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r>
              <a:rPr sz="4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algn="ctr" eaLnBrk="1" hangingPunct="1">
              <a:spcBef>
                <a:spcPts val="1254"/>
              </a:spcBef>
              <a:defRPr/>
            </a:pPr>
            <a:r>
              <a:rPr sz="4800" b="1" spc="-9" dirty="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r>
              <a:rPr sz="4800" b="1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77827" name="object 3"/>
          <p:cNvSpPr>
            <a:spLocks noGrp="1"/>
          </p:cNvSpPr>
          <p:nvPr>
            <p:ph type="sldNum" sz="quarter" idx="12"/>
          </p:nvPr>
        </p:nvSpPr>
        <p:spPr bwMode="auto">
          <a:xfrm>
            <a:off x="6713538" y="6605588"/>
            <a:ext cx="2427287" cy="346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9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898989"/>
                </a:solidFill>
              </a:rPr>
              <a:t>How to Read and Present a Scientific Paper – p.</a:t>
            </a:r>
            <a:fld id="{E19B7EEF-9093-49B6-885D-6C64D5612054}" type="slidenum">
              <a:rPr lang="zh-CN" altLang="zh-CN" sz="1200" smtClean="0">
                <a:solidFill>
                  <a:srgbClr val="898989"/>
                </a:solidFill>
              </a:rPr>
              <a:pPr>
                <a:lnSpc>
                  <a:spcPts val="900"/>
                </a:lnSpc>
                <a:spcBef>
                  <a:spcPct val="0"/>
                </a:spcBef>
                <a:buFontTx/>
                <a:buNone/>
              </a:pPr>
              <a:t>14</a:t>
            </a:fld>
            <a:r>
              <a:rPr lang="zh-CN" altLang="zh-CN" sz="1200">
                <a:solidFill>
                  <a:srgbClr val="898989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272524737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571625"/>
            <a:ext cx="41814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10"/>
          <p:cNvSpPr txBox="1">
            <a:spLocks noChangeArrowheads="1"/>
          </p:cNvSpPr>
          <p:nvPr/>
        </p:nvSpPr>
        <p:spPr bwMode="auto">
          <a:xfrm>
            <a:off x="533400" y="2286000"/>
            <a:ext cx="80010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25463" indent="-5143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71488" algn="l"/>
                <a:tab pos="4730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71488" algn="l"/>
                <a:tab pos="4730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71488" algn="l"/>
                <a:tab pos="4730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71488" algn="l"/>
                <a:tab pos="4730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71488" algn="l"/>
                <a:tab pos="4730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71488" algn="l"/>
                <a:tab pos="4730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71488" algn="l"/>
                <a:tab pos="4730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71488" algn="l"/>
                <a:tab pos="4730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71488" algn="l"/>
                <a:tab pos="4730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</a:pPr>
            <a:r>
              <a:rPr lang="en-US" altLang="zh-CN" sz="2800" dirty="0">
                <a:latin typeface="Arial" panose="020B0604020202020204" pitchFamily="34" charset="0"/>
              </a:rPr>
              <a:t>Writing Literature Review (current assignment)</a:t>
            </a:r>
          </a:p>
          <a:p>
            <a:pPr eaLnBrk="1" hangingPunct="1">
              <a:spcBef>
                <a:spcPct val="0"/>
              </a:spcBef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</a:pPr>
            <a:r>
              <a:rPr lang="en-US" altLang="zh-CN" sz="2800" dirty="0">
                <a:latin typeface="Arial" panose="020B0604020202020204" pitchFamily="34" charset="0"/>
              </a:rPr>
              <a:t>Writing Research Proposal(next assignment)</a:t>
            </a:r>
          </a:p>
          <a:p>
            <a:pPr eaLnBrk="1" hangingPunct="1">
              <a:spcBef>
                <a:spcPct val="0"/>
              </a:spcBef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</a:pPr>
            <a:r>
              <a:rPr lang="en-US" altLang="zh-CN" sz="2800" dirty="0">
                <a:latin typeface="Arial" panose="020B0604020202020204" pitchFamily="34" charset="0"/>
              </a:rPr>
              <a:t>Some problems in academic writing</a:t>
            </a:r>
          </a:p>
          <a:p>
            <a:pPr eaLnBrk="1" hangingPunct="1">
              <a:spcBef>
                <a:spcPct val="0"/>
              </a:spcBef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</a:pP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</a:pP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</a:pPr>
            <a:endParaRPr lang="en-US" altLang="zh-CN" sz="2800" dirty="0">
              <a:latin typeface="Arial" panose="020B0604020202020204" pitchFamily="34" charset="0"/>
            </a:endParaRPr>
          </a:p>
          <a:p>
            <a:pPr marL="11113" indent="0" eaLnBrk="1" hangingPunct="1">
              <a:spcBef>
                <a:spcPct val="0"/>
              </a:spcBef>
              <a:buClr>
                <a:srgbClr val="FFFFCC"/>
              </a:buClr>
              <a:buSzPct val="81000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    Note: Some slides are copied from Prof. Yu  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147" name="object 2"/>
          <p:cNvSpPr txBox="1">
            <a:spLocks noChangeArrowheads="1"/>
          </p:cNvSpPr>
          <p:nvPr/>
        </p:nvSpPr>
        <p:spPr bwMode="auto">
          <a:xfrm>
            <a:off x="1006475" y="569913"/>
            <a:ext cx="68405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 Highlights of Tutorial Lecture 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6477" y="2514600"/>
            <a:ext cx="6350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r>
              <a:rPr lang="en-US" altLang="zh-CN" sz="4400" spc="-4" dirty="0">
                <a:latin typeface="+mj-lt"/>
                <a:ea typeface="+mj-ea"/>
                <a:cs typeface="+mj-cs"/>
              </a:rPr>
              <a:t>Writing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1231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D89200-4EBF-4F0F-965D-ADBF5004E68C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How to organize studies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Chronological</a:t>
            </a:r>
          </a:p>
          <a:p>
            <a:pPr lvl="1"/>
            <a:r>
              <a:rPr lang="en-GB" altLang="zh-CN" dirty="0"/>
              <a:t>By publication date</a:t>
            </a:r>
          </a:p>
          <a:p>
            <a:pPr lvl="1"/>
            <a:r>
              <a:rPr lang="en-GB" altLang="zh-CN" dirty="0"/>
              <a:t>By trend</a:t>
            </a:r>
          </a:p>
          <a:p>
            <a:r>
              <a:rPr lang="en-GB" altLang="zh-CN" dirty="0"/>
              <a:t>Thematic</a:t>
            </a:r>
          </a:p>
          <a:p>
            <a:pPr lvl="1"/>
            <a:r>
              <a:rPr lang="en-GB" altLang="zh-CN" dirty="0"/>
              <a:t>A structure which considers different themes</a:t>
            </a:r>
          </a:p>
          <a:p>
            <a:r>
              <a:rPr lang="en-US" altLang="zh-CN" dirty="0"/>
              <a:t>Methodological</a:t>
            </a:r>
            <a:endParaRPr lang="en-GB" altLang="zh-CN" dirty="0"/>
          </a:p>
          <a:p>
            <a:pPr lvl="1"/>
            <a:r>
              <a:rPr lang="en-US" altLang="zh-CN" dirty="0"/>
              <a:t>Focuses on the methods of the researcher, e.g., qualitative versus quantitative approaches</a:t>
            </a:r>
            <a:endParaRPr lang="en-GB" altLang="zh-CN" dirty="0"/>
          </a:p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35116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F5D5D-F57F-4286-879A-6A861C8F77AE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/>
              <a:t>Making links between studies</a:t>
            </a:r>
            <a:endParaRPr lang="en-US" altLang="zh-CN" sz="40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zh-CN" sz="2000" b="1"/>
              <a:t>Agreements</a:t>
            </a:r>
            <a:r>
              <a:rPr lang="en-US" altLang="zh-CN" sz="2000" b="1" i="1"/>
              <a:t> </a:t>
            </a:r>
          </a:p>
          <a:p>
            <a:r>
              <a:rPr lang="en-US" altLang="zh-CN" sz="2000" i="1"/>
              <a:t>Similarly</a:t>
            </a:r>
            <a:r>
              <a:rPr lang="en-US" altLang="zh-CN" sz="2000"/>
              <a:t>, author B points to… </a:t>
            </a:r>
          </a:p>
          <a:p>
            <a:r>
              <a:rPr lang="en-US" altLang="zh-CN" sz="2000" i="1"/>
              <a:t>Likewise</a:t>
            </a:r>
            <a:r>
              <a:rPr lang="en-US" altLang="zh-CN" sz="2000"/>
              <a:t>, author C makes the case that… </a:t>
            </a:r>
          </a:p>
          <a:p>
            <a:r>
              <a:rPr lang="en-US" altLang="zh-CN" sz="2000"/>
              <a:t>Author D </a:t>
            </a:r>
            <a:r>
              <a:rPr lang="en-US" altLang="zh-CN" sz="2000" i="1"/>
              <a:t>also</a:t>
            </a:r>
            <a:r>
              <a:rPr lang="en-US" altLang="zh-CN" sz="2000"/>
              <a:t> makes this point… </a:t>
            </a:r>
          </a:p>
          <a:p>
            <a:r>
              <a:rPr lang="en-US" altLang="zh-CN" sz="2000" i="1"/>
              <a:t>Again</a:t>
            </a:r>
            <a:r>
              <a:rPr lang="en-US" altLang="zh-CN" sz="2000"/>
              <a:t>, it is possible to see how author E agrees with author D…</a:t>
            </a:r>
          </a:p>
          <a:p>
            <a:endParaRPr lang="en-GB" altLang="zh-CN" sz="2000"/>
          </a:p>
          <a:p>
            <a:pPr>
              <a:buFontTx/>
              <a:buNone/>
            </a:pPr>
            <a:r>
              <a:rPr lang="en-GB" altLang="zh-CN" sz="2000" b="1"/>
              <a:t>Disagreements</a:t>
            </a:r>
            <a:endParaRPr lang="en-US" altLang="zh-CN" sz="2000" b="1"/>
          </a:p>
          <a:p>
            <a:r>
              <a:rPr lang="en-US" altLang="zh-CN" sz="2000" i="1"/>
              <a:t>However</a:t>
            </a:r>
            <a:r>
              <a:rPr lang="en-US" altLang="zh-CN" sz="2000"/>
              <a:t>, author B points to… </a:t>
            </a:r>
          </a:p>
          <a:p>
            <a:r>
              <a:rPr lang="en-US" altLang="zh-CN" sz="2000" i="1"/>
              <a:t>On the other hand</a:t>
            </a:r>
            <a:r>
              <a:rPr lang="en-US" altLang="zh-CN" sz="2000"/>
              <a:t>, author C makes the case that… </a:t>
            </a:r>
          </a:p>
          <a:p>
            <a:r>
              <a:rPr lang="en-US" altLang="zh-CN" sz="2000" i="1"/>
              <a:t>Conversely</a:t>
            </a:r>
            <a:r>
              <a:rPr lang="en-US" altLang="zh-CN" sz="2000"/>
              <a:t>, Author D argues…</a:t>
            </a:r>
          </a:p>
          <a:p>
            <a:r>
              <a:rPr lang="en-US" altLang="zh-CN" sz="2000" i="1"/>
              <a:t>Nevertheless</a:t>
            </a:r>
            <a:r>
              <a:rPr lang="en-US" altLang="zh-CN" sz="2000"/>
              <a:t>, what author E suggests…</a:t>
            </a:r>
          </a:p>
        </p:txBody>
      </p:sp>
    </p:spTree>
    <p:extLst>
      <p:ext uri="{BB962C8B-B14F-4D97-AF65-F5344CB8AC3E}">
        <p14:creationId xmlns:p14="http://schemas.microsoft.com/office/powerpoint/2010/main" val="250117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8C313-E2DB-4B93-802A-95C729687730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4000"/>
              <a:t>Summary table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239000" cy="49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1483" y="2514600"/>
            <a:ext cx="653999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r>
              <a:rPr lang="en-US" altLang="zh-CN" sz="4400" spc="-4" dirty="0">
                <a:latin typeface="+mj-lt"/>
                <a:ea typeface="+mj-ea"/>
                <a:cs typeface="+mj-cs"/>
              </a:rPr>
              <a:t>Writing Research Proposal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r>
              <a:rPr lang="en-US" altLang="zh-CN" sz="4400" spc="-4" dirty="0">
                <a:latin typeface="+mj-lt"/>
                <a:ea typeface="+mj-ea"/>
                <a:cs typeface="+mj-cs"/>
              </a:rPr>
              <a:t>(next assignment)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81000"/>
              <a:buFont typeface="Wingdings 2" panose="05020102010507070707" pitchFamily="18" charset="2"/>
              <a:buChar char="P"/>
              <a:defRPr/>
            </a:pPr>
            <a:endParaRPr lang="en-US" altLang="zh-CN" sz="4400" spc="-4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582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523E9-271E-4EA6-8F2B-8FDD7959A297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A </a:t>
            </a:r>
            <a:r>
              <a:rPr lang="en-US" altLang="zh-CN" sz="2800" b="1" dirty="0">
                <a:solidFill>
                  <a:schemeClr val="tx1"/>
                </a:solidFill>
              </a:rPr>
              <a:t>research proposal</a:t>
            </a:r>
            <a:r>
              <a:rPr lang="en-US" altLang="zh-CN" sz="2800" dirty="0">
                <a:solidFill>
                  <a:schemeClr val="tx1"/>
                </a:solidFill>
              </a:rPr>
              <a:t> is a document </a:t>
            </a:r>
            <a:r>
              <a:rPr lang="en-US" altLang="zh-CN" sz="2800" dirty="0">
                <a:solidFill>
                  <a:schemeClr val="tx1"/>
                </a:solidFill>
                <a:hlinkClick r:id="rId3" tooltip="wikt:proposal"/>
              </a:rPr>
              <a:t>proposing</a:t>
            </a:r>
            <a:r>
              <a:rPr lang="en-US" altLang="zh-CN" sz="2800" dirty="0">
                <a:solidFill>
                  <a:schemeClr val="tx1"/>
                </a:solidFill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hlinkClick r:id="rId4" tooltip="Research"/>
              </a:rPr>
              <a:t>research</a:t>
            </a:r>
            <a:r>
              <a:rPr lang="en-US" altLang="zh-CN" sz="2800" dirty="0">
                <a:solidFill>
                  <a:schemeClr val="tx1"/>
                </a:solidFill>
              </a:rPr>
              <a:t> project, generally in the </a:t>
            </a:r>
            <a:r>
              <a:rPr lang="en-US" altLang="zh-CN" sz="2800" dirty="0">
                <a:solidFill>
                  <a:schemeClr val="tx1"/>
                </a:solidFill>
                <a:hlinkClick r:id="rId5" tooltip="Science"/>
              </a:rPr>
              <a:t>sciences</a:t>
            </a:r>
            <a:r>
              <a:rPr lang="en-US" altLang="zh-CN" sz="2800" dirty="0">
                <a:solidFill>
                  <a:schemeClr val="tx1"/>
                </a:solidFill>
              </a:rPr>
              <a:t> or </a:t>
            </a:r>
            <a:r>
              <a:rPr lang="en-US" altLang="zh-CN" sz="2800" dirty="0">
                <a:solidFill>
                  <a:schemeClr val="tx1"/>
                </a:solidFill>
                <a:hlinkClick r:id="rId6" tooltip="Academia"/>
              </a:rPr>
              <a:t>academia</a:t>
            </a:r>
            <a:r>
              <a:rPr lang="en-US" altLang="zh-CN" sz="2800" dirty="0">
                <a:solidFill>
                  <a:schemeClr val="tx1"/>
                </a:solidFill>
              </a:rPr>
              <a:t>, and generally constitutes a request for </a:t>
            </a:r>
            <a:r>
              <a:rPr lang="en-US" altLang="zh-CN" sz="2800" dirty="0">
                <a:solidFill>
                  <a:schemeClr val="tx1"/>
                </a:solidFill>
                <a:hlinkClick r:id="rId7" tooltip="Funding of science"/>
              </a:rPr>
              <a:t>sponsorship</a:t>
            </a:r>
            <a:r>
              <a:rPr lang="en-US" altLang="zh-CN" sz="2800" dirty="0">
                <a:solidFill>
                  <a:schemeClr val="tx1"/>
                </a:solidFill>
              </a:rPr>
              <a:t> of that research.</a:t>
            </a:r>
            <a:r>
              <a:rPr lang="en-US" altLang="zh-CN" sz="2800" baseline="300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Proposals are evaluated on the cost and </a:t>
            </a:r>
            <a:r>
              <a:rPr lang="en-US" altLang="zh-CN" sz="2800" dirty="0">
                <a:solidFill>
                  <a:srgbClr val="0000FF"/>
                </a:solidFill>
              </a:rPr>
              <a:t>potential impact </a:t>
            </a:r>
            <a:r>
              <a:rPr lang="en-US" altLang="zh-CN" sz="2800" dirty="0">
                <a:solidFill>
                  <a:schemeClr val="tx1"/>
                </a:solidFill>
              </a:rPr>
              <a:t>of the PR, and on the </a:t>
            </a:r>
            <a:r>
              <a:rPr lang="en-US" altLang="zh-CN" sz="2800" dirty="0">
                <a:solidFill>
                  <a:srgbClr val="0000FF"/>
                </a:solidFill>
              </a:rPr>
              <a:t>soundness</a:t>
            </a:r>
            <a:r>
              <a:rPr lang="en-US" altLang="zh-CN" sz="2800" dirty="0">
                <a:solidFill>
                  <a:schemeClr val="tx1"/>
                </a:solidFill>
              </a:rPr>
              <a:t> of the proposed plan for carrying it out. PR generally address several key points: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What research question(s) will be addressed, and how they will be addressed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What </a:t>
            </a:r>
            <a:r>
              <a:rPr lang="en-US" altLang="zh-CN" sz="2400" dirty="0">
                <a:solidFill>
                  <a:schemeClr val="tx1"/>
                </a:solidFill>
                <a:hlinkClick r:id="rId8" tooltip="Cost estimate"/>
              </a:rPr>
              <a:t>cost</a:t>
            </a:r>
            <a:r>
              <a:rPr lang="en-US" altLang="zh-CN" sz="2400" dirty="0">
                <a:solidFill>
                  <a:schemeClr val="tx1"/>
                </a:solidFill>
              </a:rPr>
              <a:t> and time will be required for the research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What </a:t>
            </a:r>
            <a:r>
              <a:rPr lang="en-US" altLang="zh-CN" sz="2400" dirty="0">
                <a:solidFill>
                  <a:schemeClr val="tx1"/>
                </a:solidFill>
                <a:hlinkClick r:id="rId9" tooltip="Literature review"/>
              </a:rPr>
              <a:t>prior research</a:t>
            </a:r>
            <a:r>
              <a:rPr lang="en-US" altLang="zh-CN" sz="2400" dirty="0">
                <a:solidFill>
                  <a:schemeClr val="tx1"/>
                </a:solidFill>
              </a:rPr>
              <a:t> has been done on the topic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How the results of the research will be evaluated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How the research will benefit the sponsor and other parties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46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>
                <a:latin typeface="Arial" charset="0"/>
                <a:cs typeface="Arial" charset="0"/>
              </a:rPr>
              <a:t>Research Proposal</a:t>
            </a:r>
            <a:r>
              <a:rPr lang="en-US" sz="4000" dirty="0">
                <a:latin typeface="Arial" charset="0"/>
                <a:cs typeface="Arial" charset="0"/>
              </a:rPr>
              <a:t> </a:t>
            </a:r>
            <a:endParaRPr lang="en-US" altLang="zh-C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382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35263-9810-4633-8531-0BB23CB808C5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143000"/>
            <a:ext cx="7162800" cy="52578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Government Research Plan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Group Research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NSFC Research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Technology Research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Industry Project Research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Development Project Research Proposal</a:t>
            </a:r>
          </a:p>
          <a:p>
            <a:pPr algn="l"/>
            <a:r>
              <a:rPr lang="en-US" altLang="zh-CN" sz="2800" dirty="0">
                <a:solidFill>
                  <a:srgbClr val="FF0000"/>
                </a:solidFill>
              </a:rPr>
              <a:t>Research Proposal for Master/PhD application </a:t>
            </a:r>
          </a:p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Thesis/Dissertation Research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Course Project Research Proposal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Task Research Proposal</a:t>
            </a:r>
          </a:p>
          <a:p>
            <a:pPr algn="l"/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46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dirty="0">
                <a:latin typeface="Arial" charset="0"/>
                <a:cs typeface="Arial" charset="0"/>
              </a:rPr>
              <a:t>Types of Research Proposal</a:t>
            </a:r>
            <a:r>
              <a:rPr lang="en-US" sz="4000" dirty="0">
                <a:latin typeface="Arial" charset="0"/>
                <a:cs typeface="Arial" charset="0"/>
              </a:rPr>
              <a:t> </a:t>
            </a:r>
            <a:endParaRPr lang="en-US" altLang="zh-C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268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501</Words>
  <Application>Microsoft Office PowerPoint</Application>
  <PresentationFormat>全屏显示(4:3)</PresentationFormat>
  <Paragraphs>95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2</vt:lpstr>
      <vt:lpstr>Office Theme</vt:lpstr>
      <vt:lpstr>CSCI940 CS Research Methodology  Autumn Session 2020</vt:lpstr>
      <vt:lpstr>PowerPoint 演示文稿</vt:lpstr>
      <vt:lpstr>PowerPoint 演示文稿</vt:lpstr>
      <vt:lpstr>How to organize studies</vt:lpstr>
      <vt:lpstr>Making links between studies</vt:lpstr>
      <vt:lpstr>Summary table</vt:lpstr>
      <vt:lpstr>PowerPoint 演示文稿</vt:lpstr>
      <vt:lpstr>PowerPoint 演示文稿</vt:lpstr>
      <vt:lpstr>PowerPoint 演示文稿</vt:lpstr>
      <vt:lpstr>Writing Thesis/Dissertation Proposals: The Big Picture</vt:lpstr>
      <vt:lpstr>Parts of a Proposal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scientific paper</dc:title>
  <dc:creator>Administrator</dc:creator>
  <cp:lastModifiedBy>f zh</cp:lastModifiedBy>
  <cp:revision>253</cp:revision>
  <dcterms:created xsi:type="dcterms:W3CDTF">2011-10-31T05:59:08Z</dcterms:created>
  <dcterms:modified xsi:type="dcterms:W3CDTF">2020-10-22T06:00:11Z</dcterms:modified>
</cp:coreProperties>
</file>