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68" d="100"/>
          <a:sy n="68" d="100"/>
        </p:scale>
        <p:origin x="60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EBB3D-88B2-4388-AA49-3709C3A456D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1A59074-5466-4E6A-B0B0-E5DEEBD7FF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A33AB24-D0ED-4A57-BA16-02B8173968F3}"/>
              </a:ext>
            </a:extLst>
          </p:cNvPr>
          <p:cNvSpPr>
            <a:spLocks noGrp="1"/>
          </p:cNvSpPr>
          <p:nvPr>
            <p:ph type="dt" sz="half" idx="10"/>
          </p:nvPr>
        </p:nvSpPr>
        <p:spPr/>
        <p:txBody>
          <a:bodyPr/>
          <a:lstStyle/>
          <a:p>
            <a:fld id="{A9A114ED-BE9E-4F21-9660-C8E1AE2B65A8}" type="datetimeFigureOut">
              <a:rPr lang="zh-CN" altLang="en-US" smtClean="0"/>
              <a:t>2020/11/30</a:t>
            </a:fld>
            <a:endParaRPr lang="zh-CN" altLang="en-US"/>
          </a:p>
        </p:txBody>
      </p:sp>
      <p:sp>
        <p:nvSpPr>
          <p:cNvPr id="5" name="页脚占位符 4">
            <a:extLst>
              <a:ext uri="{FF2B5EF4-FFF2-40B4-BE49-F238E27FC236}">
                <a16:creationId xmlns:a16="http://schemas.microsoft.com/office/drawing/2014/main" id="{438696C4-77DF-4EB5-9244-BF719B6B87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B0084C-BBA7-4EE0-8F77-92CB1E47598E}"/>
              </a:ext>
            </a:extLst>
          </p:cNvPr>
          <p:cNvSpPr>
            <a:spLocks noGrp="1"/>
          </p:cNvSpPr>
          <p:nvPr>
            <p:ph type="sldNum" sz="quarter" idx="12"/>
          </p:nvPr>
        </p:nvSpPr>
        <p:spPr/>
        <p:txBody>
          <a:bodyPr/>
          <a:lstStyle/>
          <a:p>
            <a:fld id="{08BE627D-A9DF-4653-A2DD-4D48ED68C80F}" type="slidenum">
              <a:rPr lang="zh-CN" altLang="en-US" smtClean="0"/>
              <a:t>‹#›</a:t>
            </a:fld>
            <a:endParaRPr lang="zh-CN" altLang="en-US"/>
          </a:p>
        </p:txBody>
      </p:sp>
    </p:spTree>
    <p:extLst>
      <p:ext uri="{BB962C8B-B14F-4D97-AF65-F5344CB8AC3E}">
        <p14:creationId xmlns:p14="http://schemas.microsoft.com/office/powerpoint/2010/main" val="1556135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7B7052-44AE-4440-BDEF-551C2D788FE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BA464C0-8FAE-4600-BFC8-3BCC9A2B9F3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5F555D-B846-473A-9E8F-E0EE3C9EDE01}"/>
              </a:ext>
            </a:extLst>
          </p:cNvPr>
          <p:cNvSpPr>
            <a:spLocks noGrp="1"/>
          </p:cNvSpPr>
          <p:nvPr>
            <p:ph type="dt" sz="half" idx="10"/>
          </p:nvPr>
        </p:nvSpPr>
        <p:spPr/>
        <p:txBody>
          <a:bodyPr/>
          <a:lstStyle/>
          <a:p>
            <a:fld id="{A9A114ED-BE9E-4F21-9660-C8E1AE2B65A8}" type="datetimeFigureOut">
              <a:rPr lang="zh-CN" altLang="en-US" smtClean="0"/>
              <a:t>2020/11/30</a:t>
            </a:fld>
            <a:endParaRPr lang="zh-CN" altLang="en-US"/>
          </a:p>
        </p:txBody>
      </p:sp>
      <p:sp>
        <p:nvSpPr>
          <p:cNvPr id="5" name="页脚占位符 4">
            <a:extLst>
              <a:ext uri="{FF2B5EF4-FFF2-40B4-BE49-F238E27FC236}">
                <a16:creationId xmlns:a16="http://schemas.microsoft.com/office/drawing/2014/main" id="{D188AD85-8EDD-45EF-8BDF-86E8263A3A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47B63A-A55C-4820-947A-0844ED65E127}"/>
              </a:ext>
            </a:extLst>
          </p:cNvPr>
          <p:cNvSpPr>
            <a:spLocks noGrp="1"/>
          </p:cNvSpPr>
          <p:nvPr>
            <p:ph type="sldNum" sz="quarter" idx="12"/>
          </p:nvPr>
        </p:nvSpPr>
        <p:spPr/>
        <p:txBody>
          <a:bodyPr/>
          <a:lstStyle/>
          <a:p>
            <a:fld id="{08BE627D-A9DF-4653-A2DD-4D48ED68C80F}" type="slidenum">
              <a:rPr lang="zh-CN" altLang="en-US" smtClean="0"/>
              <a:t>‹#›</a:t>
            </a:fld>
            <a:endParaRPr lang="zh-CN" altLang="en-US"/>
          </a:p>
        </p:txBody>
      </p:sp>
    </p:spTree>
    <p:extLst>
      <p:ext uri="{BB962C8B-B14F-4D97-AF65-F5344CB8AC3E}">
        <p14:creationId xmlns:p14="http://schemas.microsoft.com/office/powerpoint/2010/main" val="527315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B14C08F-7E80-4259-8505-A69F5B00BAD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533C61F-A28A-4B3A-9E43-A954EC00160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D0681D-6905-4C64-87C3-630FF755FBF5}"/>
              </a:ext>
            </a:extLst>
          </p:cNvPr>
          <p:cNvSpPr>
            <a:spLocks noGrp="1"/>
          </p:cNvSpPr>
          <p:nvPr>
            <p:ph type="dt" sz="half" idx="10"/>
          </p:nvPr>
        </p:nvSpPr>
        <p:spPr/>
        <p:txBody>
          <a:bodyPr/>
          <a:lstStyle/>
          <a:p>
            <a:fld id="{A9A114ED-BE9E-4F21-9660-C8E1AE2B65A8}" type="datetimeFigureOut">
              <a:rPr lang="zh-CN" altLang="en-US" smtClean="0"/>
              <a:t>2020/11/30</a:t>
            </a:fld>
            <a:endParaRPr lang="zh-CN" altLang="en-US"/>
          </a:p>
        </p:txBody>
      </p:sp>
      <p:sp>
        <p:nvSpPr>
          <p:cNvPr id="5" name="页脚占位符 4">
            <a:extLst>
              <a:ext uri="{FF2B5EF4-FFF2-40B4-BE49-F238E27FC236}">
                <a16:creationId xmlns:a16="http://schemas.microsoft.com/office/drawing/2014/main" id="{519467DF-393F-42D7-8317-013227905E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35CB5C-CE69-4B22-9045-E561533943E9}"/>
              </a:ext>
            </a:extLst>
          </p:cNvPr>
          <p:cNvSpPr>
            <a:spLocks noGrp="1"/>
          </p:cNvSpPr>
          <p:nvPr>
            <p:ph type="sldNum" sz="quarter" idx="12"/>
          </p:nvPr>
        </p:nvSpPr>
        <p:spPr/>
        <p:txBody>
          <a:bodyPr/>
          <a:lstStyle/>
          <a:p>
            <a:fld id="{08BE627D-A9DF-4653-A2DD-4D48ED68C80F}" type="slidenum">
              <a:rPr lang="zh-CN" altLang="en-US" smtClean="0"/>
              <a:t>‹#›</a:t>
            </a:fld>
            <a:endParaRPr lang="zh-CN" altLang="en-US"/>
          </a:p>
        </p:txBody>
      </p:sp>
    </p:spTree>
    <p:extLst>
      <p:ext uri="{BB962C8B-B14F-4D97-AF65-F5344CB8AC3E}">
        <p14:creationId xmlns:p14="http://schemas.microsoft.com/office/powerpoint/2010/main" val="348685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B14CE7-DC10-468C-AE89-C4378191353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D275799-C1B0-4595-B1D0-2CFBE491E47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AAD392C-6D62-42ED-86B6-A357A4840C83}"/>
              </a:ext>
            </a:extLst>
          </p:cNvPr>
          <p:cNvSpPr>
            <a:spLocks noGrp="1"/>
          </p:cNvSpPr>
          <p:nvPr>
            <p:ph type="dt" sz="half" idx="10"/>
          </p:nvPr>
        </p:nvSpPr>
        <p:spPr/>
        <p:txBody>
          <a:bodyPr/>
          <a:lstStyle/>
          <a:p>
            <a:fld id="{A9A114ED-BE9E-4F21-9660-C8E1AE2B65A8}" type="datetimeFigureOut">
              <a:rPr lang="zh-CN" altLang="en-US" smtClean="0"/>
              <a:t>2020/11/30</a:t>
            </a:fld>
            <a:endParaRPr lang="zh-CN" altLang="en-US"/>
          </a:p>
        </p:txBody>
      </p:sp>
      <p:sp>
        <p:nvSpPr>
          <p:cNvPr id="5" name="页脚占位符 4">
            <a:extLst>
              <a:ext uri="{FF2B5EF4-FFF2-40B4-BE49-F238E27FC236}">
                <a16:creationId xmlns:a16="http://schemas.microsoft.com/office/drawing/2014/main" id="{30204BFF-14EF-40CC-97CF-75D5548345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A9034A-15D2-40F8-A607-45910BF4BED4}"/>
              </a:ext>
            </a:extLst>
          </p:cNvPr>
          <p:cNvSpPr>
            <a:spLocks noGrp="1"/>
          </p:cNvSpPr>
          <p:nvPr>
            <p:ph type="sldNum" sz="quarter" idx="12"/>
          </p:nvPr>
        </p:nvSpPr>
        <p:spPr/>
        <p:txBody>
          <a:bodyPr/>
          <a:lstStyle/>
          <a:p>
            <a:fld id="{08BE627D-A9DF-4653-A2DD-4D48ED68C80F}" type="slidenum">
              <a:rPr lang="zh-CN" altLang="en-US" smtClean="0"/>
              <a:t>‹#›</a:t>
            </a:fld>
            <a:endParaRPr lang="zh-CN" altLang="en-US"/>
          </a:p>
        </p:txBody>
      </p:sp>
    </p:spTree>
    <p:extLst>
      <p:ext uri="{BB962C8B-B14F-4D97-AF65-F5344CB8AC3E}">
        <p14:creationId xmlns:p14="http://schemas.microsoft.com/office/powerpoint/2010/main" val="4262327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55946E-A9D3-4B76-8060-9C8E79C8D8B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4AF1CB8-8228-475E-8D66-E7D4CAF8F2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4898347-6DCA-4045-8841-22D92FC9811D}"/>
              </a:ext>
            </a:extLst>
          </p:cNvPr>
          <p:cNvSpPr>
            <a:spLocks noGrp="1"/>
          </p:cNvSpPr>
          <p:nvPr>
            <p:ph type="dt" sz="half" idx="10"/>
          </p:nvPr>
        </p:nvSpPr>
        <p:spPr/>
        <p:txBody>
          <a:bodyPr/>
          <a:lstStyle/>
          <a:p>
            <a:fld id="{A9A114ED-BE9E-4F21-9660-C8E1AE2B65A8}" type="datetimeFigureOut">
              <a:rPr lang="zh-CN" altLang="en-US" smtClean="0"/>
              <a:t>2020/11/30</a:t>
            </a:fld>
            <a:endParaRPr lang="zh-CN" altLang="en-US"/>
          </a:p>
        </p:txBody>
      </p:sp>
      <p:sp>
        <p:nvSpPr>
          <p:cNvPr id="5" name="页脚占位符 4">
            <a:extLst>
              <a:ext uri="{FF2B5EF4-FFF2-40B4-BE49-F238E27FC236}">
                <a16:creationId xmlns:a16="http://schemas.microsoft.com/office/drawing/2014/main" id="{5CBDF425-2F8B-49B8-9581-51D865D3B7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CA9633-E4CC-41EC-A9F8-EE024A3D1AE3}"/>
              </a:ext>
            </a:extLst>
          </p:cNvPr>
          <p:cNvSpPr>
            <a:spLocks noGrp="1"/>
          </p:cNvSpPr>
          <p:nvPr>
            <p:ph type="sldNum" sz="quarter" idx="12"/>
          </p:nvPr>
        </p:nvSpPr>
        <p:spPr/>
        <p:txBody>
          <a:bodyPr/>
          <a:lstStyle/>
          <a:p>
            <a:fld id="{08BE627D-A9DF-4653-A2DD-4D48ED68C80F}" type="slidenum">
              <a:rPr lang="zh-CN" altLang="en-US" smtClean="0"/>
              <a:t>‹#›</a:t>
            </a:fld>
            <a:endParaRPr lang="zh-CN" altLang="en-US"/>
          </a:p>
        </p:txBody>
      </p:sp>
    </p:spTree>
    <p:extLst>
      <p:ext uri="{BB962C8B-B14F-4D97-AF65-F5344CB8AC3E}">
        <p14:creationId xmlns:p14="http://schemas.microsoft.com/office/powerpoint/2010/main" val="2726138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D60D7-B976-4BAE-A765-E2BE6F1A64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D2CE939-081F-440E-AA95-BA2AA45D4FD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B848756-D58A-4A58-851A-0456E2F7762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AFC6FBC-8F3B-4AFD-B4FD-438BD777B56A}"/>
              </a:ext>
            </a:extLst>
          </p:cNvPr>
          <p:cNvSpPr>
            <a:spLocks noGrp="1"/>
          </p:cNvSpPr>
          <p:nvPr>
            <p:ph type="dt" sz="half" idx="10"/>
          </p:nvPr>
        </p:nvSpPr>
        <p:spPr/>
        <p:txBody>
          <a:bodyPr/>
          <a:lstStyle/>
          <a:p>
            <a:fld id="{A9A114ED-BE9E-4F21-9660-C8E1AE2B65A8}" type="datetimeFigureOut">
              <a:rPr lang="zh-CN" altLang="en-US" smtClean="0"/>
              <a:t>2020/11/30</a:t>
            </a:fld>
            <a:endParaRPr lang="zh-CN" altLang="en-US"/>
          </a:p>
        </p:txBody>
      </p:sp>
      <p:sp>
        <p:nvSpPr>
          <p:cNvPr id="6" name="页脚占位符 5">
            <a:extLst>
              <a:ext uri="{FF2B5EF4-FFF2-40B4-BE49-F238E27FC236}">
                <a16:creationId xmlns:a16="http://schemas.microsoft.com/office/drawing/2014/main" id="{71BD9AB9-BE35-4082-AD2B-55A714E21C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970B8B5-6014-42AF-90EE-0621AD0AACB1}"/>
              </a:ext>
            </a:extLst>
          </p:cNvPr>
          <p:cNvSpPr>
            <a:spLocks noGrp="1"/>
          </p:cNvSpPr>
          <p:nvPr>
            <p:ph type="sldNum" sz="quarter" idx="12"/>
          </p:nvPr>
        </p:nvSpPr>
        <p:spPr/>
        <p:txBody>
          <a:bodyPr/>
          <a:lstStyle/>
          <a:p>
            <a:fld id="{08BE627D-A9DF-4653-A2DD-4D48ED68C80F}" type="slidenum">
              <a:rPr lang="zh-CN" altLang="en-US" smtClean="0"/>
              <a:t>‹#›</a:t>
            </a:fld>
            <a:endParaRPr lang="zh-CN" altLang="en-US"/>
          </a:p>
        </p:txBody>
      </p:sp>
    </p:spTree>
    <p:extLst>
      <p:ext uri="{BB962C8B-B14F-4D97-AF65-F5344CB8AC3E}">
        <p14:creationId xmlns:p14="http://schemas.microsoft.com/office/powerpoint/2010/main" val="4061191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921BBC-AD38-4E6C-9FCC-58ACEFA9A0F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9F01994-6A8C-4535-AF02-4EF1153E72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984AB73-5C58-450B-A953-74B00058FE5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4D2D264-43F7-4510-B556-706F962C1F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7BA8EA4-DD14-4376-A284-6F2D85B3292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D1332C8-B5D7-4FAD-AB37-4ACBF9A7EF91}"/>
              </a:ext>
            </a:extLst>
          </p:cNvPr>
          <p:cNvSpPr>
            <a:spLocks noGrp="1"/>
          </p:cNvSpPr>
          <p:nvPr>
            <p:ph type="dt" sz="half" idx="10"/>
          </p:nvPr>
        </p:nvSpPr>
        <p:spPr/>
        <p:txBody>
          <a:bodyPr/>
          <a:lstStyle/>
          <a:p>
            <a:fld id="{A9A114ED-BE9E-4F21-9660-C8E1AE2B65A8}" type="datetimeFigureOut">
              <a:rPr lang="zh-CN" altLang="en-US" smtClean="0"/>
              <a:t>2020/11/30</a:t>
            </a:fld>
            <a:endParaRPr lang="zh-CN" altLang="en-US"/>
          </a:p>
        </p:txBody>
      </p:sp>
      <p:sp>
        <p:nvSpPr>
          <p:cNvPr id="8" name="页脚占位符 7">
            <a:extLst>
              <a:ext uri="{FF2B5EF4-FFF2-40B4-BE49-F238E27FC236}">
                <a16:creationId xmlns:a16="http://schemas.microsoft.com/office/drawing/2014/main" id="{A9A5A25B-6EBB-45F3-946B-FF50CE10E10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15237E1-2252-4083-AA9C-800AF57A6265}"/>
              </a:ext>
            </a:extLst>
          </p:cNvPr>
          <p:cNvSpPr>
            <a:spLocks noGrp="1"/>
          </p:cNvSpPr>
          <p:nvPr>
            <p:ph type="sldNum" sz="quarter" idx="12"/>
          </p:nvPr>
        </p:nvSpPr>
        <p:spPr/>
        <p:txBody>
          <a:bodyPr/>
          <a:lstStyle/>
          <a:p>
            <a:fld id="{08BE627D-A9DF-4653-A2DD-4D48ED68C80F}" type="slidenum">
              <a:rPr lang="zh-CN" altLang="en-US" smtClean="0"/>
              <a:t>‹#›</a:t>
            </a:fld>
            <a:endParaRPr lang="zh-CN" altLang="en-US"/>
          </a:p>
        </p:txBody>
      </p:sp>
    </p:spTree>
    <p:extLst>
      <p:ext uri="{BB962C8B-B14F-4D97-AF65-F5344CB8AC3E}">
        <p14:creationId xmlns:p14="http://schemas.microsoft.com/office/powerpoint/2010/main" val="1370075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F4234A-87A4-4E8D-9595-A650D71A91A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8277116-A85A-4355-8774-1B3EC51232F3}"/>
              </a:ext>
            </a:extLst>
          </p:cNvPr>
          <p:cNvSpPr>
            <a:spLocks noGrp="1"/>
          </p:cNvSpPr>
          <p:nvPr>
            <p:ph type="dt" sz="half" idx="10"/>
          </p:nvPr>
        </p:nvSpPr>
        <p:spPr/>
        <p:txBody>
          <a:bodyPr/>
          <a:lstStyle/>
          <a:p>
            <a:fld id="{A9A114ED-BE9E-4F21-9660-C8E1AE2B65A8}" type="datetimeFigureOut">
              <a:rPr lang="zh-CN" altLang="en-US" smtClean="0"/>
              <a:t>2020/11/30</a:t>
            </a:fld>
            <a:endParaRPr lang="zh-CN" altLang="en-US"/>
          </a:p>
        </p:txBody>
      </p:sp>
      <p:sp>
        <p:nvSpPr>
          <p:cNvPr id="4" name="页脚占位符 3">
            <a:extLst>
              <a:ext uri="{FF2B5EF4-FFF2-40B4-BE49-F238E27FC236}">
                <a16:creationId xmlns:a16="http://schemas.microsoft.com/office/drawing/2014/main" id="{7267CF1A-FF64-4523-A316-92EA47808E4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A5C28E8-EE50-4294-910E-7B2919459623}"/>
              </a:ext>
            </a:extLst>
          </p:cNvPr>
          <p:cNvSpPr>
            <a:spLocks noGrp="1"/>
          </p:cNvSpPr>
          <p:nvPr>
            <p:ph type="sldNum" sz="quarter" idx="12"/>
          </p:nvPr>
        </p:nvSpPr>
        <p:spPr/>
        <p:txBody>
          <a:bodyPr/>
          <a:lstStyle/>
          <a:p>
            <a:fld id="{08BE627D-A9DF-4653-A2DD-4D48ED68C80F}" type="slidenum">
              <a:rPr lang="zh-CN" altLang="en-US" smtClean="0"/>
              <a:t>‹#›</a:t>
            </a:fld>
            <a:endParaRPr lang="zh-CN" altLang="en-US"/>
          </a:p>
        </p:txBody>
      </p:sp>
    </p:spTree>
    <p:extLst>
      <p:ext uri="{BB962C8B-B14F-4D97-AF65-F5344CB8AC3E}">
        <p14:creationId xmlns:p14="http://schemas.microsoft.com/office/powerpoint/2010/main" val="774048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D80372-2758-43F3-A6B6-AFD852B003DA}"/>
              </a:ext>
            </a:extLst>
          </p:cNvPr>
          <p:cNvSpPr>
            <a:spLocks noGrp="1"/>
          </p:cNvSpPr>
          <p:nvPr>
            <p:ph type="dt" sz="half" idx="10"/>
          </p:nvPr>
        </p:nvSpPr>
        <p:spPr/>
        <p:txBody>
          <a:bodyPr/>
          <a:lstStyle/>
          <a:p>
            <a:fld id="{A9A114ED-BE9E-4F21-9660-C8E1AE2B65A8}" type="datetimeFigureOut">
              <a:rPr lang="zh-CN" altLang="en-US" smtClean="0"/>
              <a:t>2020/11/30</a:t>
            </a:fld>
            <a:endParaRPr lang="zh-CN" altLang="en-US"/>
          </a:p>
        </p:txBody>
      </p:sp>
      <p:sp>
        <p:nvSpPr>
          <p:cNvPr id="3" name="页脚占位符 2">
            <a:extLst>
              <a:ext uri="{FF2B5EF4-FFF2-40B4-BE49-F238E27FC236}">
                <a16:creationId xmlns:a16="http://schemas.microsoft.com/office/drawing/2014/main" id="{91B2F8AA-E507-482B-B58B-0EDE633CB94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D7D6F10-91F0-40B9-B867-8EBCD93F7547}"/>
              </a:ext>
            </a:extLst>
          </p:cNvPr>
          <p:cNvSpPr>
            <a:spLocks noGrp="1"/>
          </p:cNvSpPr>
          <p:nvPr>
            <p:ph type="sldNum" sz="quarter" idx="12"/>
          </p:nvPr>
        </p:nvSpPr>
        <p:spPr/>
        <p:txBody>
          <a:bodyPr/>
          <a:lstStyle/>
          <a:p>
            <a:fld id="{08BE627D-A9DF-4653-A2DD-4D48ED68C80F}" type="slidenum">
              <a:rPr lang="zh-CN" altLang="en-US" smtClean="0"/>
              <a:t>‹#›</a:t>
            </a:fld>
            <a:endParaRPr lang="zh-CN" altLang="en-US"/>
          </a:p>
        </p:txBody>
      </p:sp>
    </p:spTree>
    <p:extLst>
      <p:ext uri="{BB962C8B-B14F-4D97-AF65-F5344CB8AC3E}">
        <p14:creationId xmlns:p14="http://schemas.microsoft.com/office/powerpoint/2010/main" val="2977388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9FDE1-8FE6-4F5F-AD9A-E4D97D61763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5838E15-70BE-4C51-AA4D-ACC744D335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2D42E66-DED7-498D-A991-AAF12F939E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04A4FEA-B0D8-4651-A73D-5E061953ECCA}"/>
              </a:ext>
            </a:extLst>
          </p:cNvPr>
          <p:cNvSpPr>
            <a:spLocks noGrp="1"/>
          </p:cNvSpPr>
          <p:nvPr>
            <p:ph type="dt" sz="half" idx="10"/>
          </p:nvPr>
        </p:nvSpPr>
        <p:spPr/>
        <p:txBody>
          <a:bodyPr/>
          <a:lstStyle/>
          <a:p>
            <a:fld id="{A9A114ED-BE9E-4F21-9660-C8E1AE2B65A8}" type="datetimeFigureOut">
              <a:rPr lang="zh-CN" altLang="en-US" smtClean="0"/>
              <a:t>2020/11/30</a:t>
            </a:fld>
            <a:endParaRPr lang="zh-CN" altLang="en-US"/>
          </a:p>
        </p:txBody>
      </p:sp>
      <p:sp>
        <p:nvSpPr>
          <p:cNvPr id="6" name="页脚占位符 5">
            <a:extLst>
              <a:ext uri="{FF2B5EF4-FFF2-40B4-BE49-F238E27FC236}">
                <a16:creationId xmlns:a16="http://schemas.microsoft.com/office/drawing/2014/main" id="{16FD954B-D62A-42A4-914F-AEFDCE4E4D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685077A-10F7-4B11-A7B7-1EAE5A7C3750}"/>
              </a:ext>
            </a:extLst>
          </p:cNvPr>
          <p:cNvSpPr>
            <a:spLocks noGrp="1"/>
          </p:cNvSpPr>
          <p:nvPr>
            <p:ph type="sldNum" sz="quarter" idx="12"/>
          </p:nvPr>
        </p:nvSpPr>
        <p:spPr/>
        <p:txBody>
          <a:bodyPr/>
          <a:lstStyle/>
          <a:p>
            <a:fld id="{08BE627D-A9DF-4653-A2DD-4D48ED68C80F}" type="slidenum">
              <a:rPr lang="zh-CN" altLang="en-US" smtClean="0"/>
              <a:t>‹#›</a:t>
            </a:fld>
            <a:endParaRPr lang="zh-CN" altLang="en-US"/>
          </a:p>
        </p:txBody>
      </p:sp>
    </p:spTree>
    <p:extLst>
      <p:ext uri="{BB962C8B-B14F-4D97-AF65-F5344CB8AC3E}">
        <p14:creationId xmlns:p14="http://schemas.microsoft.com/office/powerpoint/2010/main" val="1998147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A43F95-D9AB-4FF8-AF00-CFB1569123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3952F00-4E29-4E28-8307-D8DD1BE620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2289215-7EAF-4B97-971F-EA4A794559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080D82D-E993-4BF6-BF00-E5F1A73882C9}"/>
              </a:ext>
            </a:extLst>
          </p:cNvPr>
          <p:cNvSpPr>
            <a:spLocks noGrp="1"/>
          </p:cNvSpPr>
          <p:nvPr>
            <p:ph type="dt" sz="half" idx="10"/>
          </p:nvPr>
        </p:nvSpPr>
        <p:spPr/>
        <p:txBody>
          <a:bodyPr/>
          <a:lstStyle/>
          <a:p>
            <a:fld id="{A9A114ED-BE9E-4F21-9660-C8E1AE2B65A8}" type="datetimeFigureOut">
              <a:rPr lang="zh-CN" altLang="en-US" smtClean="0"/>
              <a:t>2020/11/30</a:t>
            </a:fld>
            <a:endParaRPr lang="zh-CN" altLang="en-US"/>
          </a:p>
        </p:txBody>
      </p:sp>
      <p:sp>
        <p:nvSpPr>
          <p:cNvPr id="6" name="页脚占位符 5">
            <a:extLst>
              <a:ext uri="{FF2B5EF4-FFF2-40B4-BE49-F238E27FC236}">
                <a16:creationId xmlns:a16="http://schemas.microsoft.com/office/drawing/2014/main" id="{AF1F0138-3735-4413-8DDA-566760E19B6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7CE904-2BCD-4F0A-8658-15FB14813744}"/>
              </a:ext>
            </a:extLst>
          </p:cNvPr>
          <p:cNvSpPr>
            <a:spLocks noGrp="1"/>
          </p:cNvSpPr>
          <p:nvPr>
            <p:ph type="sldNum" sz="quarter" idx="12"/>
          </p:nvPr>
        </p:nvSpPr>
        <p:spPr/>
        <p:txBody>
          <a:bodyPr/>
          <a:lstStyle/>
          <a:p>
            <a:fld id="{08BE627D-A9DF-4653-A2DD-4D48ED68C80F}" type="slidenum">
              <a:rPr lang="zh-CN" altLang="en-US" smtClean="0"/>
              <a:t>‹#›</a:t>
            </a:fld>
            <a:endParaRPr lang="zh-CN" altLang="en-US"/>
          </a:p>
        </p:txBody>
      </p:sp>
    </p:spTree>
    <p:extLst>
      <p:ext uri="{BB962C8B-B14F-4D97-AF65-F5344CB8AC3E}">
        <p14:creationId xmlns:p14="http://schemas.microsoft.com/office/powerpoint/2010/main" val="830051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E949202-73DE-4986-9AB7-0F9CE0B632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4AE2F9D-CED7-4CCD-96E3-63E50D3B75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1A014C8-ED75-486A-8255-AF2A92BE51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114ED-BE9E-4F21-9660-C8E1AE2B65A8}" type="datetimeFigureOut">
              <a:rPr lang="zh-CN" altLang="en-US" smtClean="0"/>
              <a:t>2020/11/30</a:t>
            </a:fld>
            <a:endParaRPr lang="zh-CN" altLang="en-US"/>
          </a:p>
        </p:txBody>
      </p:sp>
      <p:sp>
        <p:nvSpPr>
          <p:cNvPr id="5" name="页脚占位符 4">
            <a:extLst>
              <a:ext uri="{FF2B5EF4-FFF2-40B4-BE49-F238E27FC236}">
                <a16:creationId xmlns:a16="http://schemas.microsoft.com/office/drawing/2014/main" id="{D626F081-3D98-463D-99B1-D0BFDA884E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523AA7F-E3DC-41C8-B8CB-4AF049F574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BE627D-A9DF-4653-A2DD-4D48ED68C80F}" type="slidenum">
              <a:rPr lang="zh-CN" altLang="en-US" smtClean="0"/>
              <a:t>‹#›</a:t>
            </a:fld>
            <a:endParaRPr lang="zh-CN" altLang="en-US"/>
          </a:p>
        </p:txBody>
      </p:sp>
    </p:spTree>
    <p:extLst>
      <p:ext uri="{BB962C8B-B14F-4D97-AF65-F5344CB8AC3E}">
        <p14:creationId xmlns:p14="http://schemas.microsoft.com/office/powerpoint/2010/main" val="1986728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5FE38-3739-48F0-BE0A-12D027FA8F59}"/>
              </a:ext>
            </a:extLst>
          </p:cNvPr>
          <p:cNvSpPr>
            <a:spLocks noGrp="1"/>
          </p:cNvSpPr>
          <p:nvPr>
            <p:ph type="ctrTitle"/>
          </p:nvPr>
        </p:nvSpPr>
        <p:spPr/>
        <p:txBody>
          <a:bodyPr>
            <a:normAutofit fontScale="90000"/>
          </a:bodyPr>
          <a:lstStyle/>
          <a:p>
            <a:r>
              <a:rPr lang="en-US" altLang="zh-CN" dirty="0"/>
              <a:t>Relational inductive biases, deep learning, and graph networks</a:t>
            </a:r>
            <a:endParaRPr lang="zh-CN" altLang="en-US" dirty="0"/>
          </a:p>
        </p:txBody>
      </p:sp>
      <p:sp>
        <p:nvSpPr>
          <p:cNvPr id="3" name="副标题 2">
            <a:extLst>
              <a:ext uri="{FF2B5EF4-FFF2-40B4-BE49-F238E27FC236}">
                <a16:creationId xmlns:a16="http://schemas.microsoft.com/office/drawing/2014/main" id="{F5FE8305-473E-4412-A461-903D049A6D89}"/>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46959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B6DF16-3E43-479C-BC91-21465BA6802E}"/>
              </a:ext>
            </a:extLst>
          </p:cNvPr>
          <p:cNvSpPr>
            <a:spLocks noGrp="1"/>
          </p:cNvSpPr>
          <p:nvPr>
            <p:ph type="title"/>
          </p:nvPr>
        </p:nvSpPr>
        <p:spPr/>
        <p:txBody>
          <a:bodyPr/>
          <a:lstStyle/>
          <a:p>
            <a:endParaRPr lang="zh-CN" altLang="en-US" dirty="0"/>
          </a:p>
        </p:txBody>
      </p:sp>
      <p:pic>
        <p:nvPicPr>
          <p:cNvPr id="8" name="内容占位符 7">
            <a:extLst>
              <a:ext uri="{FF2B5EF4-FFF2-40B4-BE49-F238E27FC236}">
                <a16:creationId xmlns:a16="http://schemas.microsoft.com/office/drawing/2014/main" id="{562C1A98-8E67-49A8-9D8B-D8B919EB706B}"/>
              </a:ext>
            </a:extLst>
          </p:cNvPr>
          <p:cNvPicPr>
            <a:picLocks noGrp="1" noChangeAspect="1"/>
          </p:cNvPicPr>
          <p:nvPr>
            <p:ph idx="1"/>
          </p:nvPr>
        </p:nvPicPr>
        <p:blipFill>
          <a:blip r:embed="rId2"/>
          <a:stretch>
            <a:fillRect/>
          </a:stretch>
        </p:blipFill>
        <p:spPr>
          <a:xfrm>
            <a:off x="1491025" y="1690688"/>
            <a:ext cx="5111562" cy="2358938"/>
          </a:xfrm>
          <a:prstGeom prst="rect">
            <a:avLst/>
          </a:prstGeom>
        </p:spPr>
      </p:pic>
      <p:sp>
        <p:nvSpPr>
          <p:cNvPr id="10" name="文本框 9">
            <a:extLst>
              <a:ext uri="{FF2B5EF4-FFF2-40B4-BE49-F238E27FC236}">
                <a16:creationId xmlns:a16="http://schemas.microsoft.com/office/drawing/2014/main" id="{F69DE2CB-CFF7-444C-84D8-696385310AB8}"/>
              </a:ext>
            </a:extLst>
          </p:cNvPr>
          <p:cNvSpPr txBox="1"/>
          <p:nvPr/>
        </p:nvSpPr>
        <p:spPr>
          <a:xfrm>
            <a:off x="1702190" y="4498026"/>
            <a:ext cx="6096000" cy="1754326"/>
          </a:xfrm>
          <a:prstGeom prst="rect">
            <a:avLst/>
          </a:prstGeom>
          <a:noFill/>
        </p:spPr>
        <p:txBody>
          <a:bodyPr wrap="square">
            <a:spAutoFit/>
          </a:bodyPr>
          <a:lstStyle/>
          <a:p>
            <a:pPr algn="l">
              <a:buFont typeface="Arial" panose="020B0604020202020204" pitchFamily="34" charset="0"/>
              <a:buChar char="•"/>
            </a:pPr>
            <a:r>
              <a:rPr lang="en-US" altLang="zh-CN" b="0" i="0" dirty="0">
                <a:solidFill>
                  <a:srgbClr val="121212"/>
                </a:solidFill>
                <a:effectLst/>
                <a:latin typeface="-apple-system"/>
              </a:rPr>
              <a:t>Directed</a:t>
            </a:r>
            <a:r>
              <a:rPr lang="zh-CN" altLang="en-US" b="0" i="0" dirty="0">
                <a:solidFill>
                  <a:srgbClr val="121212"/>
                </a:solidFill>
                <a:effectLst/>
                <a:latin typeface="-apple-system"/>
              </a:rPr>
              <a:t>：单向，从 “</a:t>
            </a:r>
            <a:r>
              <a:rPr lang="en-US" altLang="zh-CN" b="0" i="0" dirty="0">
                <a:solidFill>
                  <a:srgbClr val="121212"/>
                </a:solidFill>
                <a:effectLst/>
                <a:latin typeface="-apple-system"/>
              </a:rPr>
              <a:t>sender” </a:t>
            </a:r>
            <a:r>
              <a:rPr lang="zh-CN" altLang="en-US" b="0" i="0" dirty="0">
                <a:solidFill>
                  <a:srgbClr val="121212"/>
                </a:solidFill>
                <a:effectLst/>
                <a:latin typeface="-apple-system"/>
              </a:rPr>
              <a:t>节点指向 “</a:t>
            </a:r>
            <a:r>
              <a:rPr lang="en-US" altLang="zh-CN" b="0" i="0" dirty="0">
                <a:solidFill>
                  <a:srgbClr val="121212"/>
                </a:solidFill>
                <a:effectLst/>
                <a:latin typeface="-apple-system"/>
              </a:rPr>
              <a:t>receiver” </a:t>
            </a:r>
            <a:r>
              <a:rPr lang="zh-CN" altLang="en-US" b="0" i="0" dirty="0">
                <a:solidFill>
                  <a:srgbClr val="121212"/>
                </a:solidFill>
                <a:effectLst/>
                <a:latin typeface="-apple-system"/>
              </a:rPr>
              <a:t>节点。</a:t>
            </a:r>
          </a:p>
          <a:p>
            <a:pPr algn="l">
              <a:buFont typeface="Arial" panose="020B0604020202020204" pitchFamily="34" charset="0"/>
              <a:buChar char="•"/>
            </a:pPr>
            <a:r>
              <a:rPr lang="en-US" altLang="zh-CN" b="0" i="0" dirty="0">
                <a:solidFill>
                  <a:srgbClr val="121212"/>
                </a:solidFill>
                <a:effectLst/>
                <a:latin typeface="-apple-system"/>
              </a:rPr>
              <a:t>Attribute</a:t>
            </a:r>
            <a:r>
              <a:rPr lang="zh-CN" altLang="en-US" b="0" i="0" dirty="0">
                <a:solidFill>
                  <a:srgbClr val="121212"/>
                </a:solidFill>
                <a:effectLst/>
                <a:latin typeface="-apple-system"/>
              </a:rPr>
              <a:t>：属性，可以编码为矢量（</a:t>
            </a:r>
            <a:r>
              <a:rPr lang="en-US" altLang="zh-CN" b="0" i="0" dirty="0">
                <a:solidFill>
                  <a:srgbClr val="121212"/>
                </a:solidFill>
                <a:effectLst/>
                <a:latin typeface="-apple-system"/>
              </a:rPr>
              <a:t>vector</a:t>
            </a:r>
            <a:r>
              <a:rPr lang="zh-CN" altLang="en-US" b="0" i="0" dirty="0">
                <a:solidFill>
                  <a:srgbClr val="121212"/>
                </a:solidFill>
                <a:effectLst/>
                <a:latin typeface="-apple-system"/>
              </a:rPr>
              <a:t>），集合（</a:t>
            </a:r>
            <a:r>
              <a:rPr lang="en-US" altLang="zh-CN" b="0" i="0" dirty="0">
                <a:solidFill>
                  <a:srgbClr val="121212"/>
                </a:solidFill>
                <a:effectLst/>
                <a:latin typeface="-apple-system"/>
              </a:rPr>
              <a:t>set</a:t>
            </a:r>
            <a:r>
              <a:rPr lang="zh-CN" altLang="en-US" b="0" i="0" dirty="0">
                <a:solidFill>
                  <a:srgbClr val="121212"/>
                </a:solidFill>
                <a:effectLst/>
                <a:latin typeface="-apple-system"/>
              </a:rPr>
              <a:t>），甚至另一个图（</a:t>
            </a:r>
            <a:r>
              <a:rPr lang="en-US" altLang="zh-CN" b="0" i="0" dirty="0">
                <a:solidFill>
                  <a:srgbClr val="121212"/>
                </a:solidFill>
                <a:effectLst/>
                <a:latin typeface="-apple-system"/>
              </a:rPr>
              <a:t>graph</a:t>
            </a:r>
            <a:r>
              <a:rPr lang="zh-CN" altLang="en-US" b="0" i="0" dirty="0">
                <a:solidFill>
                  <a:srgbClr val="121212"/>
                </a:solidFill>
                <a:effectLst/>
                <a:latin typeface="-apple-system"/>
              </a:rPr>
              <a:t>）</a:t>
            </a:r>
          </a:p>
          <a:p>
            <a:pPr algn="l">
              <a:buFont typeface="Arial" panose="020B0604020202020204" pitchFamily="34" charset="0"/>
              <a:buChar char="•"/>
            </a:pPr>
            <a:r>
              <a:rPr lang="en-US" altLang="zh-CN" b="0" i="0" dirty="0">
                <a:solidFill>
                  <a:srgbClr val="121212"/>
                </a:solidFill>
                <a:effectLst/>
                <a:latin typeface="-apple-system"/>
              </a:rPr>
              <a:t>Attributed</a:t>
            </a:r>
            <a:r>
              <a:rPr lang="zh-CN" altLang="en-US" b="0" i="0" dirty="0">
                <a:solidFill>
                  <a:srgbClr val="121212"/>
                </a:solidFill>
                <a:effectLst/>
                <a:latin typeface="-apple-system"/>
              </a:rPr>
              <a:t>：边和顶点具有与它们相关的属性</a:t>
            </a:r>
          </a:p>
          <a:p>
            <a:pPr algn="l">
              <a:buFont typeface="Arial" panose="020B0604020202020204" pitchFamily="34" charset="0"/>
              <a:buChar char="•"/>
            </a:pPr>
            <a:r>
              <a:rPr lang="en-US" altLang="zh-CN" b="0" i="0" dirty="0">
                <a:solidFill>
                  <a:srgbClr val="121212"/>
                </a:solidFill>
                <a:effectLst/>
                <a:latin typeface="-apple-system"/>
              </a:rPr>
              <a:t>Global attribute</a:t>
            </a:r>
            <a:r>
              <a:rPr lang="zh-CN" altLang="en-US" b="0" i="0" dirty="0">
                <a:solidFill>
                  <a:srgbClr val="121212"/>
                </a:solidFill>
                <a:effectLst/>
                <a:latin typeface="-apple-system"/>
              </a:rPr>
              <a:t>：</a:t>
            </a:r>
            <a:r>
              <a:rPr lang="en-US" altLang="zh-CN" b="0" i="0" dirty="0">
                <a:solidFill>
                  <a:srgbClr val="121212"/>
                </a:solidFill>
                <a:effectLst/>
                <a:latin typeface="-apple-system"/>
              </a:rPr>
              <a:t>graph-level </a:t>
            </a:r>
            <a:r>
              <a:rPr lang="zh-CN" altLang="en-US" b="0" i="0" dirty="0">
                <a:solidFill>
                  <a:srgbClr val="121212"/>
                </a:solidFill>
                <a:effectLst/>
                <a:latin typeface="-apple-system"/>
              </a:rPr>
              <a:t>的属性</a:t>
            </a:r>
          </a:p>
          <a:p>
            <a:pPr algn="l">
              <a:buFont typeface="Arial" panose="020B0604020202020204" pitchFamily="34" charset="0"/>
              <a:buChar char="•"/>
            </a:pPr>
            <a:r>
              <a:rPr lang="en-US" altLang="zh-CN" b="0" i="0" dirty="0">
                <a:solidFill>
                  <a:srgbClr val="121212"/>
                </a:solidFill>
                <a:effectLst/>
                <a:latin typeface="-apple-system"/>
              </a:rPr>
              <a:t>Multi-graph</a:t>
            </a:r>
            <a:r>
              <a:rPr lang="zh-CN" altLang="en-US" b="0" i="0" dirty="0">
                <a:solidFill>
                  <a:srgbClr val="121212"/>
                </a:solidFill>
                <a:effectLst/>
                <a:latin typeface="-apple-system"/>
              </a:rPr>
              <a:t>：顶点之间有多个边</a:t>
            </a:r>
          </a:p>
        </p:txBody>
      </p:sp>
    </p:spTree>
    <p:extLst>
      <p:ext uri="{BB962C8B-B14F-4D97-AF65-F5344CB8AC3E}">
        <p14:creationId xmlns:p14="http://schemas.microsoft.com/office/powerpoint/2010/main" val="2022305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912334-A5B2-427B-820B-0B4E34241C5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B54B7E9-6ABF-44F6-9300-0336C2222E00}"/>
              </a:ext>
            </a:extLst>
          </p:cNvPr>
          <p:cNvSpPr>
            <a:spLocks noGrp="1"/>
          </p:cNvSpPr>
          <p:nvPr>
            <p:ph idx="1"/>
          </p:nvPr>
        </p:nvSpPr>
        <p:spPr/>
        <p:txBody>
          <a:bodyPr/>
          <a:lstStyle/>
          <a:p>
            <a:r>
              <a:rPr lang="en-US" altLang="zh-CN" dirty="0"/>
              <a:t>“update” functions, φ, and three “aggregation” functions, ρ,</a:t>
            </a:r>
            <a:endParaRPr lang="zh-CN" altLang="en-US" dirty="0"/>
          </a:p>
        </p:txBody>
      </p:sp>
      <p:pic>
        <p:nvPicPr>
          <p:cNvPr id="4" name="图片 3">
            <a:extLst>
              <a:ext uri="{FF2B5EF4-FFF2-40B4-BE49-F238E27FC236}">
                <a16:creationId xmlns:a16="http://schemas.microsoft.com/office/drawing/2014/main" id="{43F8B51A-484F-45AD-9340-AE59BE4EFDF9}"/>
              </a:ext>
            </a:extLst>
          </p:cNvPr>
          <p:cNvPicPr>
            <a:picLocks noChangeAspect="1"/>
          </p:cNvPicPr>
          <p:nvPr/>
        </p:nvPicPr>
        <p:blipFill>
          <a:blip r:embed="rId2"/>
          <a:stretch>
            <a:fillRect/>
          </a:stretch>
        </p:blipFill>
        <p:spPr>
          <a:xfrm>
            <a:off x="2889492" y="2515426"/>
            <a:ext cx="5175060" cy="1114384"/>
          </a:xfrm>
          <a:prstGeom prst="rect">
            <a:avLst/>
          </a:prstGeom>
        </p:spPr>
      </p:pic>
      <p:pic>
        <p:nvPicPr>
          <p:cNvPr id="5" name="图片 4">
            <a:extLst>
              <a:ext uri="{FF2B5EF4-FFF2-40B4-BE49-F238E27FC236}">
                <a16:creationId xmlns:a16="http://schemas.microsoft.com/office/drawing/2014/main" id="{6A56A85D-A9CB-4732-9716-54C006C5B49B}"/>
              </a:ext>
            </a:extLst>
          </p:cNvPr>
          <p:cNvPicPr>
            <a:picLocks noChangeAspect="1"/>
          </p:cNvPicPr>
          <p:nvPr/>
        </p:nvPicPr>
        <p:blipFill>
          <a:blip r:embed="rId3"/>
          <a:stretch>
            <a:fillRect/>
          </a:stretch>
        </p:blipFill>
        <p:spPr>
          <a:xfrm>
            <a:off x="1260452" y="3739885"/>
            <a:ext cx="8757187" cy="2129847"/>
          </a:xfrm>
          <a:prstGeom prst="rect">
            <a:avLst/>
          </a:prstGeom>
        </p:spPr>
      </p:pic>
    </p:spTree>
    <p:extLst>
      <p:ext uri="{BB962C8B-B14F-4D97-AF65-F5344CB8AC3E}">
        <p14:creationId xmlns:p14="http://schemas.microsoft.com/office/powerpoint/2010/main" val="4005829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530E15-F511-4F82-A226-BB686E5F7ABB}"/>
              </a:ext>
            </a:extLst>
          </p:cNvPr>
          <p:cNvSpPr>
            <a:spLocks noGrp="1"/>
          </p:cNvSpPr>
          <p:nvPr>
            <p:ph type="title"/>
          </p:nvPr>
        </p:nvSpPr>
        <p:spPr/>
        <p:txBody>
          <a:bodyPr/>
          <a:lstStyle/>
          <a:p>
            <a:r>
              <a:rPr lang="en-US" altLang="zh-CN" dirty="0"/>
              <a:t>Relational inductive biases in graph networks</a:t>
            </a:r>
            <a:endParaRPr lang="zh-CN" altLang="en-US" dirty="0"/>
          </a:p>
        </p:txBody>
      </p:sp>
      <p:sp>
        <p:nvSpPr>
          <p:cNvPr id="3" name="内容占位符 2">
            <a:extLst>
              <a:ext uri="{FF2B5EF4-FFF2-40B4-BE49-F238E27FC236}">
                <a16:creationId xmlns:a16="http://schemas.microsoft.com/office/drawing/2014/main" id="{EAD67DC5-72BE-4EB4-851D-959A48F6D6D4}"/>
              </a:ext>
            </a:extLst>
          </p:cNvPr>
          <p:cNvSpPr>
            <a:spLocks noGrp="1"/>
          </p:cNvSpPr>
          <p:nvPr>
            <p:ph idx="1"/>
          </p:nvPr>
        </p:nvSpPr>
        <p:spPr/>
        <p:txBody>
          <a:bodyPr/>
          <a:lstStyle/>
          <a:p>
            <a:r>
              <a:rPr lang="en-US" altLang="zh-CN" dirty="0"/>
              <a:t>GN framework imposes several strong relational inductive biases</a:t>
            </a:r>
          </a:p>
          <a:p>
            <a:r>
              <a:rPr lang="en-US" altLang="zh-CN" dirty="0"/>
              <a:t>1.The structure of graph</a:t>
            </a:r>
          </a:p>
          <a:p>
            <a:r>
              <a:rPr lang="en-US" altLang="zh-CN" dirty="0"/>
              <a:t>2. Invariant to permutations</a:t>
            </a:r>
          </a:p>
          <a:p>
            <a:r>
              <a:rPr lang="en-US" altLang="zh-CN" dirty="0"/>
              <a:t>3. GN’s per-edge and per-node functions are reused across all edges and nodes, respectively</a:t>
            </a:r>
            <a:endParaRPr lang="zh-CN" altLang="en-US" dirty="0"/>
          </a:p>
        </p:txBody>
      </p:sp>
    </p:spTree>
    <p:extLst>
      <p:ext uri="{BB962C8B-B14F-4D97-AF65-F5344CB8AC3E}">
        <p14:creationId xmlns:p14="http://schemas.microsoft.com/office/powerpoint/2010/main" val="379626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5EABD-AB4E-431F-AC8F-6E2FCAB3A352}"/>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F8038499-B6A4-4167-AAE0-994911AA9F27}"/>
              </a:ext>
            </a:extLst>
          </p:cNvPr>
          <p:cNvPicPr>
            <a:picLocks noGrp="1" noChangeAspect="1"/>
          </p:cNvPicPr>
          <p:nvPr>
            <p:ph idx="1"/>
          </p:nvPr>
        </p:nvPicPr>
        <p:blipFill>
          <a:blip r:embed="rId2"/>
          <a:stretch>
            <a:fillRect/>
          </a:stretch>
        </p:blipFill>
        <p:spPr>
          <a:xfrm>
            <a:off x="2169377" y="-56271"/>
            <a:ext cx="7449972" cy="4351338"/>
          </a:xfrm>
          <a:prstGeom prst="rect">
            <a:avLst/>
          </a:prstGeom>
        </p:spPr>
      </p:pic>
      <p:pic>
        <p:nvPicPr>
          <p:cNvPr id="5" name="图片 4">
            <a:extLst>
              <a:ext uri="{FF2B5EF4-FFF2-40B4-BE49-F238E27FC236}">
                <a16:creationId xmlns:a16="http://schemas.microsoft.com/office/drawing/2014/main" id="{E50B281C-1426-4FD7-9E64-A6549B82B7C4}"/>
              </a:ext>
            </a:extLst>
          </p:cNvPr>
          <p:cNvPicPr>
            <a:picLocks noChangeAspect="1"/>
          </p:cNvPicPr>
          <p:nvPr/>
        </p:nvPicPr>
        <p:blipFill>
          <a:blip r:embed="rId3"/>
          <a:stretch>
            <a:fillRect/>
          </a:stretch>
        </p:blipFill>
        <p:spPr>
          <a:xfrm>
            <a:off x="2121359" y="4223352"/>
            <a:ext cx="7705442" cy="2200194"/>
          </a:xfrm>
          <a:prstGeom prst="rect">
            <a:avLst/>
          </a:prstGeom>
        </p:spPr>
      </p:pic>
    </p:spTree>
    <p:extLst>
      <p:ext uri="{BB962C8B-B14F-4D97-AF65-F5344CB8AC3E}">
        <p14:creationId xmlns:p14="http://schemas.microsoft.com/office/powerpoint/2010/main" val="1403012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627611A-64AA-4654-AB7A-FA0ED4DDA2CB}"/>
              </a:ext>
            </a:extLst>
          </p:cNvPr>
          <p:cNvPicPr>
            <a:picLocks noChangeAspect="1"/>
          </p:cNvPicPr>
          <p:nvPr/>
        </p:nvPicPr>
        <p:blipFill>
          <a:blip r:embed="rId2"/>
          <a:stretch>
            <a:fillRect/>
          </a:stretch>
        </p:blipFill>
        <p:spPr>
          <a:xfrm>
            <a:off x="1293694" y="109006"/>
            <a:ext cx="8216598" cy="1631890"/>
          </a:xfrm>
          <a:prstGeom prst="rect">
            <a:avLst/>
          </a:prstGeom>
        </p:spPr>
      </p:pic>
      <p:pic>
        <p:nvPicPr>
          <p:cNvPr id="6" name="图片 5">
            <a:extLst>
              <a:ext uri="{FF2B5EF4-FFF2-40B4-BE49-F238E27FC236}">
                <a16:creationId xmlns:a16="http://schemas.microsoft.com/office/drawing/2014/main" id="{784AD012-F857-4254-B18E-4C26C6019A96}"/>
              </a:ext>
            </a:extLst>
          </p:cNvPr>
          <p:cNvPicPr>
            <a:picLocks noChangeAspect="1"/>
          </p:cNvPicPr>
          <p:nvPr/>
        </p:nvPicPr>
        <p:blipFill>
          <a:blip r:embed="rId3"/>
          <a:stretch>
            <a:fillRect/>
          </a:stretch>
        </p:blipFill>
        <p:spPr>
          <a:xfrm>
            <a:off x="1460325" y="1825797"/>
            <a:ext cx="7686392" cy="2784373"/>
          </a:xfrm>
          <a:prstGeom prst="rect">
            <a:avLst/>
          </a:prstGeom>
        </p:spPr>
      </p:pic>
      <p:pic>
        <p:nvPicPr>
          <p:cNvPr id="7" name="图片 6">
            <a:extLst>
              <a:ext uri="{FF2B5EF4-FFF2-40B4-BE49-F238E27FC236}">
                <a16:creationId xmlns:a16="http://schemas.microsoft.com/office/drawing/2014/main" id="{B763C591-6069-4748-A6CE-DA55BA2B9544}"/>
              </a:ext>
            </a:extLst>
          </p:cNvPr>
          <p:cNvPicPr>
            <a:picLocks noChangeAspect="1"/>
          </p:cNvPicPr>
          <p:nvPr/>
        </p:nvPicPr>
        <p:blipFill>
          <a:blip r:embed="rId4"/>
          <a:stretch>
            <a:fillRect/>
          </a:stretch>
        </p:blipFill>
        <p:spPr>
          <a:xfrm>
            <a:off x="1570128" y="4695071"/>
            <a:ext cx="6842352" cy="2283268"/>
          </a:xfrm>
          <a:prstGeom prst="rect">
            <a:avLst/>
          </a:prstGeom>
        </p:spPr>
      </p:pic>
    </p:spTree>
    <p:extLst>
      <p:ext uri="{BB962C8B-B14F-4D97-AF65-F5344CB8AC3E}">
        <p14:creationId xmlns:p14="http://schemas.microsoft.com/office/powerpoint/2010/main" val="1798245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FF447ED-DD16-462C-9D47-A645E435AF80}"/>
              </a:ext>
            </a:extLst>
          </p:cNvPr>
          <p:cNvPicPr>
            <a:picLocks noChangeAspect="1"/>
          </p:cNvPicPr>
          <p:nvPr/>
        </p:nvPicPr>
        <p:blipFill>
          <a:blip r:embed="rId2"/>
          <a:stretch>
            <a:fillRect/>
          </a:stretch>
        </p:blipFill>
        <p:spPr>
          <a:xfrm>
            <a:off x="1085989" y="311265"/>
            <a:ext cx="7581621" cy="3117735"/>
          </a:xfrm>
          <a:prstGeom prst="rect">
            <a:avLst/>
          </a:prstGeom>
        </p:spPr>
      </p:pic>
    </p:spTree>
    <p:extLst>
      <p:ext uri="{BB962C8B-B14F-4D97-AF65-F5344CB8AC3E}">
        <p14:creationId xmlns:p14="http://schemas.microsoft.com/office/powerpoint/2010/main" val="1909013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B69DFE-3A34-4782-BB4E-664F8E1C1D5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DADA46A-46E9-4E06-8C35-6F828934C91A}"/>
              </a:ext>
            </a:extLst>
          </p:cNvPr>
          <p:cNvSpPr>
            <a:spLocks noGrp="1"/>
          </p:cNvSpPr>
          <p:nvPr>
            <p:ph idx="1"/>
          </p:nvPr>
        </p:nvSpPr>
        <p:spPr/>
        <p:txBody>
          <a:bodyPr/>
          <a:lstStyle/>
          <a:p>
            <a:r>
              <a:rPr lang="en-US" altLang="zh-CN" dirty="0"/>
              <a:t>where do the graphs come from that graph networks operate over?(yet it is unclear the best ways to convert sensory data into more structured representations like graphs)</a:t>
            </a:r>
          </a:p>
          <a:p>
            <a:r>
              <a:rPr lang="en-US" altLang="zh-CN" dirty="0"/>
              <a:t>how to adaptively modify graph structures during the course of computation?(if an object fractures into multiple pieces, a node representing that object also ought to split into multiple nodes)</a:t>
            </a:r>
            <a:endParaRPr lang="zh-CN" altLang="en-US" dirty="0"/>
          </a:p>
        </p:txBody>
      </p:sp>
    </p:spTree>
    <p:extLst>
      <p:ext uri="{BB962C8B-B14F-4D97-AF65-F5344CB8AC3E}">
        <p14:creationId xmlns:p14="http://schemas.microsoft.com/office/powerpoint/2010/main" val="3918977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87F55C-A5D6-41DC-A801-93E97B73041D}"/>
              </a:ext>
            </a:extLst>
          </p:cNvPr>
          <p:cNvSpPr>
            <a:spLocks noGrp="1"/>
          </p:cNvSpPr>
          <p:nvPr>
            <p:ph type="title"/>
          </p:nvPr>
        </p:nvSpPr>
        <p:spPr/>
        <p:txBody>
          <a:bodyPr/>
          <a:lstStyle/>
          <a:p>
            <a:r>
              <a:rPr lang="en-US" altLang="zh-CN" dirty="0"/>
              <a:t>Limitations of graph networks</a:t>
            </a:r>
            <a:endParaRPr lang="zh-CN" altLang="en-US" dirty="0"/>
          </a:p>
        </p:txBody>
      </p:sp>
      <p:sp>
        <p:nvSpPr>
          <p:cNvPr id="3" name="内容占位符 2">
            <a:extLst>
              <a:ext uri="{FF2B5EF4-FFF2-40B4-BE49-F238E27FC236}">
                <a16:creationId xmlns:a16="http://schemas.microsoft.com/office/drawing/2014/main" id="{7CF7A591-CFAA-4BCB-B9FB-E78175B13D2E}"/>
              </a:ext>
            </a:extLst>
          </p:cNvPr>
          <p:cNvSpPr>
            <a:spLocks noGrp="1"/>
          </p:cNvSpPr>
          <p:nvPr>
            <p:ph idx="1"/>
          </p:nvPr>
        </p:nvSpPr>
        <p:spPr/>
        <p:txBody>
          <a:bodyPr/>
          <a:lstStyle/>
          <a:p>
            <a:r>
              <a:rPr lang="en-US" altLang="zh-CN" dirty="0"/>
              <a:t>1.</a:t>
            </a:r>
            <a:r>
              <a:rPr lang="zh-CN" altLang="en-US" dirty="0"/>
              <a:t>这一框架不能应用与基于谱的图网络</a:t>
            </a:r>
            <a:endParaRPr lang="en-US" altLang="zh-CN" dirty="0"/>
          </a:p>
          <a:p>
            <a:r>
              <a:rPr lang="en-US" altLang="zh-CN" dirty="0"/>
              <a:t>2.</a:t>
            </a:r>
            <a:r>
              <a:rPr lang="zh-CN" altLang="en-US" dirty="0"/>
              <a:t>对于稀疏结构的处理（主观上在进行推理的时候是稀疏的）</a:t>
            </a:r>
            <a:endParaRPr lang="en-US" altLang="zh-CN" dirty="0"/>
          </a:p>
          <a:p>
            <a:r>
              <a:rPr lang="en-US" altLang="zh-CN" dirty="0"/>
              <a:t>3.</a:t>
            </a:r>
            <a:r>
              <a:rPr lang="zh-CN" altLang="en-US" dirty="0"/>
              <a:t>对实现组合泛化没有实质性的提示，需实现如何从神经网络中提取结构化的信息</a:t>
            </a:r>
            <a:endParaRPr lang="en-US" altLang="zh-CN" dirty="0"/>
          </a:p>
          <a:p>
            <a:r>
              <a:rPr lang="en-US" altLang="zh-CN" dirty="0"/>
              <a:t>4.</a:t>
            </a:r>
            <a:r>
              <a:rPr lang="zh-CN" altLang="en-US" dirty="0"/>
              <a:t>在自动解答上应用的一些思考。等式或者算式自然的可以被图（树）的结构来表示，基于图的框架可以把题目的理解可以看成是将序列形式的输入转化为图形式的输出。其中，实体是参与计算的数量或者代数，关系是运算符号等。类似的有将算式看成是</a:t>
            </a:r>
            <a:r>
              <a:rPr lang="en-US" altLang="zh-CN" dirty="0"/>
              <a:t>sequence</a:t>
            </a:r>
            <a:r>
              <a:rPr lang="zh-CN" altLang="en-US" dirty="0"/>
              <a:t>，采用</a:t>
            </a:r>
            <a:r>
              <a:rPr lang="en-US" altLang="zh-CN" dirty="0"/>
              <a:t>seq2seq</a:t>
            </a:r>
            <a:r>
              <a:rPr lang="zh-CN" altLang="en-US" dirty="0"/>
              <a:t>模型来解决这一问题，基于图可以把问题看成是</a:t>
            </a:r>
            <a:r>
              <a:rPr lang="en-US" altLang="zh-CN" dirty="0"/>
              <a:t>sequence-to-graph</a:t>
            </a:r>
            <a:endParaRPr lang="zh-CN" altLang="en-US" dirty="0"/>
          </a:p>
        </p:txBody>
      </p:sp>
    </p:spTree>
    <p:extLst>
      <p:ext uri="{BB962C8B-B14F-4D97-AF65-F5344CB8AC3E}">
        <p14:creationId xmlns:p14="http://schemas.microsoft.com/office/powerpoint/2010/main" val="1275362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D3C3C-3BAC-4017-841D-11FC0E0D18F0}"/>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3A6CA4C9-65EF-420B-A285-D4EB4E5D2048}"/>
              </a:ext>
            </a:extLst>
          </p:cNvPr>
          <p:cNvSpPr>
            <a:spLocks noGrp="1"/>
          </p:cNvSpPr>
          <p:nvPr>
            <p:ph idx="1"/>
          </p:nvPr>
        </p:nvSpPr>
        <p:spPr/>
        <p:txBody>
          <a:bodyPr/>
          <a:lstStyle/>
          <a:p>
            <a:r>
              <a:rPr lang="en-US" altLang="zh-CN" b="1" i="0" dirty="0">
                <a:solidFill>
                  <a:srgbClr val="121212"/>
                </a:solidFill>
                <a:effectLst/>
                <a:latin typeface="-apple-system"/>
              </a:rPr>
              <a:t>combinatorial generalization (</a:t>
            </a:r>
            <a:r>
              <a:rPr lang="zh-CN" altLang="en-US" b="1" i="0" dirty="0">
                <a:solidFill>
                  <a:srgbClr val="121212"/>
                </a:solidFill>
                <a:effectLst/>
                <a:latin typeface="-apple-system"/>
              </a:rPr>
              <a:t>组合泛化</a:t>
            </a:r>
            <a:r>
              <a:rPr lang="en-US" altLang="zh-CN" b="1" i="0" dirty="0">
                <a:solidFill>
                  <a:srgbClr val="121212"/>
                </a:solidFill>
                <a:effectLst/>
                <a:latin typeface="-apple-system"/>
              </a:rPr>
              <a:t>) </a:t>
            </a:r>
            <a:r>
              <a:rPr lang="en-US" altLang="zh-CN" b="0" i="0" dirty="0">
                <a:solidFill>
                  <a:srgbClr val="121212"/>
                </a:solidFill>
                <a:effectLst/>
                <a:latin typeface="-apple-system"/>
              </a:rPr>
              <a:t>must be a top priority for AI to achieve human-like abilities</a:t>
            </a:r>
            <a:r>
              <a:rPr lang="en-US" altLang="zh-CN" dirty="0">
                <a:solidFill>
                  <a:srgbClr val="121212"/>
                </a:solidFill>
                <a:latin typeface="-apple-system"/>
              </a:rPr>
              <a:t>. 					 “infinite use of finite means”.  constructing new inferences, predictions, and behaviors from known building blocks</a:t>
            </a:r>
            <a:endParaRPr lang="en-US" altLang="zh-CN" b="0" i="0" dirty="0">
              <a:solidFill>
                <a:srgbClr val="121212"/>
              </a:solidFill>
              <a:effectLst/>
              <a:latin typeface="-apple-system"/>
            </a:endParaRPr>
          </a:p>
          <a:p>
            <a:pPr marL="0" indent="0">
              <a:buNone/>
            </a:pPr>
            <a:r>
              <a:rPr lang="en-US" altLang="zh-CN" b="1" dirty="0">
                <a:solidFill>
                  <a:srgbClr val="121212"/>
                </a:solidFill>
                <a:latin typeface="-apple-system"/>
              </a:rPr>
              <a:t> </a:t>
            </a:r>
            <a:r>
              <a:rPr lang="zh-CN" altLang="en-US" b="1" dirty="0">
                <a:solidFill>
                  <a:srgbClr val="121212"/>
                </a:solidFill>
                <a:latin typeface="-apple-system"/>
              </a:rPr>
              <a:t>体现组合泛化的方法有，语法，逻辑等等。。。</a:t>
            </a:r>
            <a:endParaRPr lang="en-US" altLang="zh-CN" b="1" dirty="0">
              <a:solidFill>
                <a:srgbClr val="121212"/>
              </a:solidFill>
              <a:latin typeface="-apple-system"/>
            </a:endParaRPr>
          </a:p>
          <a:p>
            <a:pPr marL="0" indent="0">
              <a:buNone/>
            </a:pPr>
            <a:endParaRPr lang="en-US" altLang="zh-CN" b="1" dirty="0">
              <a:solidFill>
                <a:srgbClr val="121212"/>
              </a:solidFill>
              <a:latin typeface="-apple-system"/>
            </a:endParaRPr>
          </a:p>
          <a:p>
            <a:pPr marL="0" indent="0">
              <a:buNone/>
            </a:pPr>
            <a:r>
              <a:rPr lang="zh-CN" altLang="en-US" b="1" dirty="0">
                <a:solidFill>
                  <a:srgbClr val="121212"/>
                </a:solidFill>
                <a:latin typeface="-apple-system"/>
              </a:rPr>
              <a:t>这些方法都体现了</a:t>
            </a:r>
            <a:r>
              <a:rPr lang="en-US" altLang="zh-CN" b="1" dirty="0">
                <a:solidFill>
                  <a:srgbClr val="121212"/>
                </a:solidFill>
                <a:latin typeface="-apple-system"/>
              </a:rPr>
              <a:t>structured representations and computations</a:t>
            </a:r>
            <a:r>
              <a:rPr lang="zh-CN" altLang="en-US" b="1" dirty="0">
                <a:solidFill>
                  <a:srgbClr val="121212"/>
                </a:solidFill>
                <a:latin typeface="-apple-system"/>
              </a:rPr>
              <a:t>，</a:t>
            </a:r>
            <a:endParaRPr lang="en-US" altLang="zh-CN" b="1" dirty="0">
              <a:solidFill>
                <a:srgbClr val="121212"/>
              </a:solidFill>
              <a:latin typeface="-apple-system"/>
            </a:endParaRPr>
          </a:p>
          <a:p>
            <a:pPr marL="0" indent="0">
              <a:buNone/>
            </a:pPr>
            <a:endParaRPr lang="en-US" altLang="zh-CN" dirty="0">
              <a:solidFill>
                <a:srgbClr val="121212"/>
              </a:solidFill>
              <a:latin typeface="-apple-system"/>
            </a:endParaRPr>
          </a:p>
          <a:p>
            <a:pPr marL="0" indent="0">
              <a:buNone/>
            </a:pPr>
            <a:endParaRPr lang="en-US" altLang="zh-CN" dirty="0">
              <a:solidFill>
                <a:srgbClr val="121212"/>
              </a:solidFill>
              <a:latin typeface="-apple-system"/>
            </a:endParaRPr>
          </a:p>
          <a:p>
            <a:pPr marL="0" indent="0">
              <a:buNone/>
            </a:pPr>
            <a:endParaRPr lang="en-US" altLang="zh-CN" dirty="0">
              <a:solidFill>
                <a:srgbClr val="121212"/>
              </a:solidFill>
              <a:latin typeface="-apple-system"/>
            </a:endParaRPr>
          </a:p>
        </p:txBody>
      </p:sp>
    </p:spTree>
    <p:extLst>
      <p:ext uri="{BB962C8B-B14F-4D97-AF65-F5344CB8AC3E}">
        <p14:creationId xmlns:p14="http://schemas.microsoft.com/office/powerpoint/2010/main" val="922576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429C0-88F4-449C-88D2-8EB768312774}"/>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88DA7F43-08F2-400A-B39D-37BE5C2F67C9}"/>
              </a:ext>
            </a:extLst>
          </p:cNvPr>
          <p:cNvSpPr>
            <a:spLocks noGrp="1"/>
          </p:cNvSpPr>
          <p:nvPr>
            <p:ph idx="1"/>
          </p:nvPr>
        </p:nvSpPr>
        <p:spPr>
          <a:xfrm>
            <a:off x="838199" y="1825625"/>
            <a:ext cx="10908323" cy="4351338"/>
          </a:xfrm>
        </p:spPr>
        <p:txBody>
          <a:bodyPr>
            <a:normAutofit/>
          </a:bodyPr>
          <a:lstStyle/>
          <a:p>
            <a:pPr marL="0" indent="0">
              <a:buNone/>
            </a:pPr>
            <a:r>
              <a:rPr lang="zh-CN" altLang="en-US" dirty="0"/>
              <a:t>归纳偏置</a:t>
            </a:r>
            <a:r>
              <a:rPr lang="en-US" altLang="zh-CN" dirty="0"/>
              <a:t>inductive biases</a:t>
            </a:r>
          </a:p>
          <a:p>
            <a:pPr marL="0" indent="0">
              <a:buNone/>
            </a:pPr>
            <a:endParaRPr lang="en-US" altLang="zh-CN" dirty="0"/>
          </a:p>
          <a:p>
            <a:pPr marL="0" indent="0">
              <a:buNone/>
            </a:pPr>
            <a:r>
              <a:rPr lang="en-US" altLang="zh-CN" dirty="0"/>
              <a:t>An inductive bias allows a learning algorithm to prioritize one solution (or interpretation) over another.</a:t>
            </a:r>
          </a:p>
          <a:p>
            <a:pPr marL="0" indent="0">
              <a:buNone/>
            </a:pPr>
            <a:r>
              <a:rPr lang="zh-CN" altLang="en-US" dirty="0"/>
              <a:t>归纳偏置用于解决那种解决方法更好</a:t>
            </a:r>
            <a:endParaRPr lang="en-US" altLang="zh-CN" dirty="0"/>
          </a:p>
          <a:p>
            <a:pPr marL="0" indent="0">
              <a:buNone/>
            </a:pPr>
            <a:r>
              <a:rPr lang="en-US" altLang="zh-CN" dirty="0" err="1"/>
              <a:t>Eg.</a:t>
            </a:r>
            <a:r>
              <a:rPr lang="en-US" altLang="zh-CN" dirty="0"/>
              <a:t> regularization term</a:t>
            </a:r>
            <a:r>
              <a:rPr lang="zh-CN" altLang="en-US" dirty="0"/>
              <a:t>，</a:t>
            </a:r>
            <a:r>
              <a:rPr lang="en-US" altLang="zh-CN" dirty="0"/>
              <a:t>prior distribution</a:t>
            </a:r>
            <a:r>
              <a:rPr lang="zh-CN" altLang="en-US" dirty="0"/>
              <a:t>，</a:t>
            </a:r>
            <a:endParaRPr lang="en-US" altLang="zh-CN" dirty="0"/>
          </a:p>
          <a:p>
            <a:pPr marL="0" indent="0">
              <a:buNone/>
            </a:pPr>
            <a:r>
              <a:rPr lang="en-US" altLang="zh-CN" dirty="0"/>
              <a:t>      batch and layer normalization</a:t>
            </a:r>
          </a:p>
          <a:p>
            <a:pPr marL="0" indent="0">
              <a:buNone/>
            </a:pPr>
            <a:endParaRPr lang="en-US" altLang="zh-CN" dirty="0"/>
          </a:p>
        </p:txBody>
      </p:sp>
    </p:spTree>
    <p:extLst>
      <p:ext uri="{BB962C8B-B14F-4D97-AF65-F5344CB8AC3E}">
        <p14:creationId xmlns:p14="http://schemas.microsoft.com/office/powerpoint/2010/main" val="219680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27B4CA-6DED-4F42-8248-1D35E5F25396}"/>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149153E-4DD2-44F0-94DC-AAA8366A71AC}"/>
              </a:ext>
            </a:extLst>
          </p:cNvPr>
          <p:cNvSpPr>
            <a:spLocks noGrp="1"/>
          </p:cNvSpPr>
          <p:nvPr>
            <p:ph idx="1"/>
          </p:nvPr>
        </p:nvSpPr>
        <p:spPr/>
        <p:txBody>
          <a:bodyPr/>
          <a:lstStyle/>
          <a:p>
            <a:pPr marL="0" indent="0">
              <a:buNone/>
            </a:pPr>
            <a:r>
              <a:rPr lang="zh-CN" altLang="en-US" dirty="0"/>
              <a:t>关系归纳偏置 </a:t>
            </a:r>
            <a:r>
              <a:rPr lang="en-US" altLang="zh-CN" dirty="0"/>
              <a:t>Relational inductive biases</a:t>
            </a:r>
          </a:p>
          <a:p>
            <a:pPr marL="0" indent="0">
              <a:buNone/>
            </a:pPr>
            <a:r>
              <a:rPr lang="zh-CN" altLang="en-US" dirty="0"/>
              <a:t>“</a:t>
            </a:r>
            <a:r>
              <a:rPr lang="en-US" altLang="zh-CN" dirty="0"/>
              <a:t>impose constraints on relationships and interactions among entities in a learning process</a:t>
            </a:r>
            <a:r>
              <a:rPr lang="zh-CN" altLang="en-US" dirty="0"/>
              <a:t>”</a:t>
            </a:r>
            <a:endParaRPr lang="en-US" altLang="zh-CN" dirty="0"/>
          </a:p>
          <a:p>
            <a:pPr marL="0" indent="0">
              <a:buNone/>
            </a:pPr>
            <a:r>
              <a:rPr lang="zh-CN" altLang="en-US" dirty="0"/>
              <a:t>一种在学习过程中，作用于实体间关系和交互的一种限制</a:t>
            </a:r>
          </a:p>
          <a:p>
            <a:pPr marL="0" indent="0">
              <a:buNone/>
            </a:pPr>
            <a:r>
              <a:rPr lang="zh-CN" altLang="en-US" dirty="0"/>
              <a:t>非关系归纳偏置 </a:t>
            </a:r>
            <a:r>
              <a:rPr lang="en-US" altLang="zh-CN" dirty="0"/>
              <a:t>non-relational inductive biases</a:t>
            </a:r>
          </a:p>
          <a:p>
            <a:pPr marL="0" indent="0">
              <a:buNone/>
            </a:pPr>
            <a:r>
              <a:rPr lang="en-US" altLang="zh-CN" dirty="0" err="1"/>
              <a:t>Eg.</a:t>
            </a:r>
            <a:r>
              <a:rPr lang="zh-CN" altLang="en-US" dirty="0"/>
              <a:t> </a:t>
            </a:r>
            <a:r>
              <a:rPr lang="en-US" altLang="zh-CN" dirty="0"/>
              <a:t>activation non-linearities, weight decay, dropout , batch and layer normalization</a:t>
            </a:r>
            <a:endParaRPr lang="zh-CN" altLang="en-US" dirty="0"/>
          </a:p>
        </p:txBody>
      </p:sp>
    </p:spTree>
    <p:extLst>
      <p:ext uri="{BB962C8B-B14F-4D97-AF65-F5344CB8AC3E}">
        <p14:creationId xmlns:p14="http://schemas.microsoft.com/office/powerpoint/2010/main" val="2756387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1A9DD6-5522-406F-8ACD-2E5352E1BE99}"/>
              </a:ext>
            </a:extLst>
          </p:cNvPr>
          <p:cNvSpPr>
            <a:spLocks noGrp="1"/>
          </p:cNvSpPr>
          <p:nvPr>
            <p:ph type="title"/>
          </p:nvPr>
        </p:nvSpPr>
        <p:spPr/>
        <p:txBody>
          <a:bodyPr/>
          <a:lstStyle/>
          <a:p>
            <a:r>
              <a:rPr lang="en-US" altLang="zh-CN" dirty="0"/>
              <a:t>Relational inductive biases in standard deep learning building blocks</a:t>
            </a:r>
            <a:endParaRPr lang="zh-CN" altLang="en-US" dirty="0"/>
          </a:p>
        </p:txBody>
      </p:sp>
      <p:sp>
        <p:nvSpPr>
          <p:cNvPr id="3" name="内容占位符 2">
            <a:extLst>
              <a:ext uri="{FF2B5EF4-FFF2-40B4-BE49-F238E27FC236}">
                <a16:creationId xmlns:a16="http://schemas.microsoft.com/office/drawing/2014/main" id="{DEB548E3-BC7F-4867-8AC0-CEA7E50E9B9F}"/>
              </a:ext>
            </a:extLst>
          </p:cNvPr>
          <p:cNvSpPr>
            <a:spLocks noGrp="1"/>
          </p:cNvSpPr>
          <p:nvPr>
            <p:ph idx="1"/>
          </p:nvPr>
        </p:nvSpPr>
        <p:spPr/>
        <p:txBody>
          <a:bodyPr/>
          <a:lstStyle/>
          <a:p>
            <a:pPr marL="0" indent="0">
              <a:buNone/>
            </a:pPr>
            <a:r>
              <a:rPr lang="en-US" altLang="zh-CN" dirty="0"/>
              <a:t> </a:t>
            </a:r>
            <a:r>
              <a:rPr lang="zh-CN" altLang="en-US" dirty="0"/>
              <a:t>全连接层的关系归纳偏置</a:t>
            </a:r>
            <a:endParaRPr lang="en-US" altLang="zh-CN" dirty="0"/>
          </a:p>
          <a:p>
            <a:pPr marL="0" indent="0">
              <a:buNone/>
            </a:pPr>
            <a:r>
              <a:rPr lang="zh-CN" altLang="en-US" b="1" i="0" dirty="0">
                <a:solidFill>
                  <a:srgbClr val="121212"/>
                </a:solidFill>
                <a:effectLst/>
                <a:latin typeface="-apple-system"/>
              </a:rPr>
              <a:t>实体</a:t>
            </a:r>
            <a:r>
              <a:rPr lang="zh-CN" altLang="en-US" b="0" i="0" dirty="0">
                <a:solidFill>
                  <a:srgbClr val="121212"/>
                </a:solidFill>
                <a:effectLst/>
                <a:latin typeface="-apple-system"/>
              </a:rPr>
              <a:t>是网络中的单位，</a:t>
            </a:r>
            <a:endParaRPr lang="en-US" altLang="zh-CN" b="0" i="0" dirty="0">
              <a:solidFill>
                <a:srgbClr val="121212"/>
              </a:solidFill>
              <a:effectLst/>
              <a:latin typeface="-apple-system"/>
            </a:endParaRPr>
          </a:p>
          <a:p>
            <a:pPr marL="0" indent="0">
              <a:buNone/>
            </a:pPr>
            <a:r>
              <a:rPr lang="zh-CN" altLang="en-US" b="1" i="0" dirty="0">
                <a:solidFill>
                  <a:srgbClr val="121212"/>
                </a:solidFill>
                <a:effectLst/>
                <a:latin typeface="-apple-system"/>
              </a:rPr>
              <a:t>关系</a:t>
            </a:r>
            <a:r>
              <a:rPr lang="zh-CN" altLang="en-US" b="0" i="0" dirty="0">
                <a:solidFill>
                  <a:srgbClr val="121212"/>
                </a:solidFill>
                <a:effectLst/>
                <a:latin typeface="-apple-system"/>
              </a:rPr>
              <a:t>是全连接的，</a:t>
            </a:r>
            <a:endParaRPr lang="en-US" altLang="zh-CN" b="0" i="0" dirty="0">
              <a:solidFill>
                <a:srgbClr val="121212"/>
              </a:solidFill>
              <a:effectLst/>
              <a:latin typeface="-apple-system"/>
            </a:endParaRPr>
          </a:p>
          <a:p>
            <a:pPr marL="0" indent="0">
              <a:buNone/>
            </a:pPr>
            <a:r>
              <a:rPr lang="zh-CN" altLang="en-US" b="1" i="0" dirty="0">
                <a:solidFill>
                  <a:srgbClr val="121212"/>
                </a:solidFill>
                <a:effectLst/>
                <a:latin typeface="-apple-system"/>
              </a:rPr>
              <a:t>规则</a:t>
            </a:r>
            <a:r>
              <a:rPr lang="zh-CN" altLang="en-US" b="0" i="0" dirty="0">
                <a:solidFill>
                  <a:srgbClr val="121212"/>
                </a:solidFill>
                <a:effectLst/>
                <a:latin typeface="-apple-system"/>
              </a:rPr>
              <a:t>由权重和偏置指定。</a:t>
            </a:r>
            <a:endParaRPr lang="en-US" altLang="zh-CN" b="0" i="0" dirty="0">
              <a:solidFill>
                <a:srgbClr val="121212"/>
              </a:solidFill>
              <a:effectLst/>
              <a:latin typeface="-apple-system"/>
            </a:endParaRPr>
          </a:p>
          <a:p>
            <a:pPr marL="0" indent="0">
              <a:buNone/>
            </a:pPr>
            <a:r>
              <a:rPr lang="zh-CN" altLang="en-US" dirty="0">
                <a:solidFill>
                  <a:srgbClr val="121212"/>
                </a:solidFill>
                <a:latin typeface="-apple-system"/>
              </a:rPr>
              <a:t>关系归纳偏置：所有的单元之间都存在链接以及没有复用，这是一种较弱的关系归纳偏置。</a:t>
            </a:r>
            <a:endParaRPr lang="zh-CN" altLang="en-US" dirty="0"/>
          </a:p>
        </p:txBody>
      </p:sp>
    </p:spTree>
    <p:extLst>
      <p:ext uri="{BB962C8B-B14F-4D97-AF65-F5344CB8AC3E}">
        <p14:creationId xmlns:p14="http://schemas.microsoft.com/office/powerpoint/2010/main" val="1291697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66E45-AD58-4AA8-AB01-5D0BDB77470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7AE0224-9466-4B60-9BB4-BF5CFC2D76BC}"/>
              </a:ext>
            </a:extLst>
          </p:cNvPr>
          <p:cNvSpPr>
            <a:spLocks noGrp="1"/>
          </p:cNvSpPr>
          <p:nvPr>
            <p:ph idx="1"/>
          </p:nvPr>
        </p:nvSpPr>
        <p:spPr/>
        <p:txBody>
          <a:bodyPr/>
          <a:lstStyle/>
          <a:p>
            <a:r>
              <a:rPr lang="zh-CN" altLang="en-US" dirty="0"/>
              <a:t>卷积层的关系归纳偏置</a:t>
            </a:r>
            <a:endParaRPr lang="en-US" altLang="zh-CN" dirty="0"/>
          </a:p>
          <a:p>
            <a:pPr marL="0" indent="0">
              <a:buNone/>
            </a:pPr>
            <a:r>
              <a:rPr lang="zh-CN" altLang="en-US" b="1" i="0" dirty="0">
                <a:solidFill>
                  <a:srgbClr val="121212"/>
                </a:solidFill>
                <a:effectLst/>
                <a:latin typeface="-apple-system"/>
              </a:rPr>
              <a:t>实体</a:t>
            </a:r>
            <a:r>
              <a:rPr lang="zh-CN" altLang="en-US" b="0" i="0" dirty="0">
                <a:solidFill>
                  <a:srgbClr val="121212"/>
                </a:solidFill>
                <a:effectLst/>
                <a:latin typeface="-apple-system"/>
              </a:rPr>
              <a:t>仍然是单个单位（或网格元素，例如像素），但关系较稀疏。</a:t>
            </a:r>
            <a:endParaRPr lang="en-US" altLang="zh-CN" dirty="0"/>
          </a:p>
          <a:p>
            <a:pPr marL="0" indent="0">
              <a:buNone/>
            </a:pPr>
            <a:r>
              <a:rPr lang="zh-CN" altLang="en-US" b="1" i="0" dirty="0">
                <a:solidFill>
                  <a:srgbClr val="121212"/>
                </a:solidFill>
                <a:effectLst/>
                <a:latin typeface="-apple-system"/>
              </a:rPr>
              <a:t>关系归纳偏置是：局部性和平移不变性</a:t>
            </a:r>
            <a:endParaRPr lang="en-US" altLang="zh-CN" b="1" i="0" dirty="0">
              <a:solidFill>
                <a:srgbClr val="121212"/>
              </a:solidFill>
              <a:effectLst/>
              <a:latin typeface="-apple-system"/>
            </a:endParaRPr>
          </a:p>
          <a:p>
            <a:pPr marL="0" indent="0">
              <a:buNone/>
            </a:pPr>
            <a:r>
              <a:rPr lang="zh-CN" altLang="en-US" b="1" dirty="0">
                <a:solidFill>
                  <a:srgbClr val="121212"/>
                </a:solidFill>
                <a:latin typeface="-apple-system"/>
              </a:rPr>
              <a:t>局部性体现在规则（卷积核）的参数中哪些实体是有联系的而那些实体是无关的</a:t>
            </a:r>
            <a:endParaRPr lang="en-US" altLang="zh-CN" b="1" dirty="0">
              <a:solidFill>
                <a:srgbClr val="121212"/>
              </a:solidFill>
              <a:latin typeface="-apple-system"/>
            </a:endParaRPr>
          </a:p>
          <a:p>
            <a:pPr marL="0" indent="0">
              <a:buNone/>
            </a:pPr>
            <a:r>
              <a:rPr lang="zh-CN" altLang="en-US" b="1" dirty="0">
                <a:solidFill>
                  <a:srgbClr val="121212"/>
                </a:solidFill>
                <a:latin typeface="-apple-system"/>
              </a:rPr>
              <a:t>平移不变性体现在对规则（卷积核）的重复使用</a:t>
            </a:r>
            <a:endParaRPr lang="zh-CN" altLang="en-US" dirty="0"/>
          </a:p>
        </p:txBody>
      </p:sp>
    </p:spTree>
    <p:extLst>
      <p:ext uri="{BB962C8B-B14F-4D97-AF65-F5344CB8AC3E}">
        <p14:creationId xmlns:p14="http://schemas.microsoft.com/office/powerpoint/2010/main" val="1294594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FBACF-CE15-452D-8157-C70513DAF69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040FFAD-1B49-478C-BE0E-E8BC8FCCA294}"/>
              </a:ext>
            </a:extLst>
          </p:cNvPr>
          <p:cNvSpPr>
            <a:spLocks noGrp="1"/>
          </p:cNvSpPr>
          <p:nvPr>
            <p:ph idx="1"/>
          </p:nvPr>
        </p:nvSpPr>
        <p:spPr/>
        <p:txBody>
          <a:bodyPr/>
          <a:lstStyle/>
          <a:p>
            <a:r>
              <a:rPr lang="en-US" altLang="zh-CN" b="1" dirty="0">
                <a:solidFill>
                  <a:srgbClr val="121212"/>
                </a:solidFill>
                <a:latin typeface="-apple-system"/>
              </a:rPr>
              <a:t>Recurrent layer</a:t>
            </a:r>
          </a:p>
          <a:p>
            <a:r>
              <a:rPr lang="zh-CN" altLang="en-US" b="1" dirty="0">
                <a:solidFill>
                  <a:srgbClr val="121212"/>
                </a:solidFill>
                <a:latin typeface="-apple-system"/>
              </a:rPr>
              <a:t>实体</a:t>
            </a:r>
            <a:r>
              <a:rPr lang="zh-CN" altLang="en-US" dirty="0">
                <a:solidFill>
                  <a:srgbClr val="121212"/>
                </a:solidFill>
                <a:latin typeface="-apple-system"/>
              </a:rPr>
              <a:t>是每个处理步骤的</a:t>
            </a:r>
            <a:r>
              <a:rPr lang="zh-CN" altLang="en-US" b="0" i="0" dirty="0">
                <a:solidFill>
                  <a:srgbClr val="121212"/>
                </a:solidFill>
                <a:effectLst/>
                <a:latin typeface="-apple-system"/>
              </a:rPr>
              <a:t>输入和隐状态视、</a:t>
            </a:r>
            <a:endParaRPr lang="en-US" altLang="zh-CN" b="0" i="0" dirty="0">
              <a:solidFill>
                <a:srgbClr val="121212"/>
              </a:solidFill>
              <a:effectLst/>
              <a:latin typeface="-apple-system"/>
            </a:endParaRPr>
          </a:p>
          <a:p>
            <a:r>
              <a:rPr lang="zh-CN" altLang="en-US" b="1" i="0" dirty="0">
                <a:solidFill>
                  <a:srgbClr val="121212"/>
                </a:solidFill>
                <a:effectLst/>
                <a:latin typeface="-apple-system"/>
              </a:rPr>
              <a:t>关系</a:t>
            </a:r>
            <a:r>
              <a:rPr lang="zh-CN" altLang="en-US" dirty="0">
                <a:solidFill>
                  <a:srgbClr val="121212"/>
                </a:solidFill>
                <a:latin typeface="-apple-system"/>
              </a:rPr>
              <a:t>是下一步的状态是先</a:t>
            </a:r>
            <a:r>
              <a:rPr lang="zh-CN" altLang="en-US" b="0" i="0" dirty="0">
                <a:solidFill>
                  <a:srgbClr val="121212"/>
                </a:solidFill>
                <a:effectLst/>
                <a:latin typeface="-apple-system"/>
              </a:rPr>
              <a:t>前隐状态和当前输入的马尔可夫依赖关系视</a:t>
            </a:r>
            <a:endParaRPr lang="en-US" altLang="zh-CN" b="0" i="0" dirty="0">
              <a:solidFill>
                <a:srgbClr val="121212"/>
              </a:solidFill>
              <a:effectLst/>
              <a:latin typeface="-apple-system"/>
            </a:endParaRPr>
          </a:p>
          <a:p>
            <a:r>
              <a:rPr lang="zh-CN" altLang="en-US" dirty="0">
                <a:solidFill>
                  <a:srgbClr val="121212"/>
                </a:solidFill>
                <a:latin typeface="-apple-system"/>
              </a:rPr>
              <a:t>关系归纳偏置：</a:t>
            </a:r>
            <a:r>
              <a:rPr lang="en-US" altLang="zh-CN" dirty="0">
                <a:solidFill>
                  <a:srgbClr val="121212"/>
                </a:solidFill>
                <a:latin typeface="-apple-system"/>
              </a:rPr>
              <a:t> </a:t>
            </a:r>
            <a:r>
              <a:rPr lang="zh-CN" altLang="en-US" dirty="0">
                <a:solidFill>
                  <a:srgbClr val="121212"/>
                </a:solidFill>
                <a:latin typeface="-apple-system"/>
              </a:rPr>
              <a:t>序列性和时序不变性</a:t>
            </a:r>
            <a:r>
              <a:rPr lang="en-US" altLang="zh-CN" dirty="0" err="1">
                <a:solidFill>
                  <a:srgbClr val="121212"/>
                </a:solidFill>
                <a:latin typeface="-apple-system"/>
              </a:rPr>
              <a:t>Sequentiality</a:t>
            </a:r>
            <a:r>
              <a:rPr lang="en-US" altLang="zh-CN" dirty="0">
                <a:solidFill>
                  <a:srgbClr val="121212"/>
                </a:solidFill>
                <a:latin typeface="-apple-system"/>
              </a:rPr>
              <a:t>  temporal invariance</a:t>
            </a:r>
            <a:endParaRPr lang="zh-CN" altLang="en-US" dirty="0"/>
          </a:p>
        </p:txBody>
      </p:sp>
    </p:spTree>
    <p:extLst>
      <p:ext uri="{BB962C8B-B14F-4D97-AF65-F5344CB8AC3E}">
        <p14:creationId xmlns:p14="http://schemas.microsoft.com/office/powerpoint/2010/main" val="2930638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946C7-2A99-4156-8284-4B9002D7750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C766C6A-1CA7-48D3-9180-1EA8AF2F88B7}"/>
              </a:ext>
            </a:extLst>
          </p:cNvPr>
          <p:cNvSpPr>
            <a:spLocks noGrp="1"/>
          </p:cNvSpPr>
          <p:nvPr>
            <p:ph idx="1"/>
          </p:nvPr>
        </p:nvSpPr>
        <p:spPr/>
        <p:txBody>
          <a:bodyPr/>
          <a:lstStyle/>
          <a:p>
            <a:r>
              <a:rPr lang="zh-CN" altLang="en-US" dirty="0"/>
              <a:t>图或者集合上的结构化表征与计算</a:t>
            </a:r>
            <a:endParaRPr lang="en-US" altLang="zh-CN" dirty="0"/>
          </a:p>
          <a:p>
            <a:pPr algn="l"/>
            <a:r>
              <a:rPr lang="zh-CN" altLang="en-US" b="0" i="0" dirty="0">
                <a:solidFill>
                  <a:srgbClr val="121212"/>
                </a:solidFill>
                <a:effectLst/>
                <a:latin typeface="-apple-system"/>
              </a:rPr>
              <a:t>虽然标准的深度学习模型包含各种形式的关系归纳偏置，但是并不代表深度学习可在任意关系结构上运行。 因此，</a:t>
            </a:r>
            <a:r>
              <a:rPr lang="zh-CN" altLang="en-US" b="1" i="0" dirty="0">
                <a:solidFill>
                  <a:srgbClr val="121212"/>
                </a:solidFill>
                <a:effectLst/>
                <a:latin typeface="-apple-system"/>
              </a:rPr>
              <a:t>我们需要找到一种关系的结构化表征形式</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pPr algn="l"/>
            <a:r>
              <a:rPr lang="en-US" altLang="zh-CN" dirty="0">
                <a:solidFill>
                  <a:srgbClr val="121212"/>
                </a:solidFill>
                <a:latin typeface="-apple-system"/>
              </a:rPr>
              <a:t>Set</a:t>
            </a:r>
            <a:r>
              <a:rPr lang="zh-CN" altLang="en-US" dirty="0">
                <a:solidFill>
                  <a:srgbClr val="121212"/>
                </a:solidFill>
                <a:latin typeface="-apple-system"/>
              </a:rPr>
              <a:t>：对于顺序不相关问题的一种自然的表征形式，</a:t>
            </a:r>
            <a:endParaRPr lang="zh-CN" altLang="en-US" b="0" i="0" dirty="0">
              <a:solidFill>
                <a:srgbClr val="121212"/>
              </a:solidFill>
              <a:effectLst/>
              <a:latin typeface="-apple-system"/>
            </a:endParaRPr>
          </a:p>
          <a:p>
            <a:pPr marL="0" indent="0">
              <a:buNone/>
            </a:pPr>
            <a:br>
              <a:rPr lang="zh-CN" altLang="en-US" dirty="0"/>
            </a:br>
            <a:endParaRPr lang="zh-CN" altLang="en-US" dirty="0"/>
          </a:p>
        </p:txBody>
      </p:sp>
    </p:spTree>
    <p:extLst>
      <p:ext uri="{BB962C8B-B14F-4D97-AF65-F5344CB8AC3E}">
        <p14:creationId xmlns:p14="http://schemas.microsoft.com/office/powerpoint/2010/main" val="1354430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4EC8A-B46F-41BC-BF79-7AEA7DFFCEBB}"/>
              </a:ext>
            </a:extLst>
          </p:cNvPr>
          <p:cNvSpPr>
            <a:spLocks noGrp="1"/>
          </p:cNvSpPr>
          <p:nvPr>
            <p:ph type="title"/>
          </p:nvPr>
        </p:nvSpPr>
        <p:spPr/>
        <p:txBody>
          <a:bodyPr/>
          <a:lstStyle/>
          <a:p>
            <a:r>
              <a:rPr lang="en-US" altLang="zh-CN" dirty="0"/>
              <a:t>Graph networks</a:t>
            </a:r>
            <a:endParaRPr lang="zh-CN" altLang="en-US" dirty="0"/>
          </a:p>
        </p:txBody>
      </p:sp>
      <p:sp>
        <p:nvSpPr>
          <p:cNvPr id="3" name="内容占位符 2">
            <a:extLst>
              <a:ext uri="{FF2B5EF4-FFF2-40B4-BE49-F238E27FC236}">
                <a16:creationId xmlns:a16="http://schemas.microsoft.com/office/drawing/2014/main" id="{B29A9174-C160-4809-AF2B-D6648F98439B}"/>
              </a:ext>
            </a:extLst>
          </p:cNvPr>
          <p:cNvSpPr>
            <a:spLocks noGrp="1"/>
          </p:cNvSpPr>
          <p:nvPr>
            <p:ph idx="1"/>
          </p:nvPr>
        </p:nvSpPr>
        <p:spPr/>
        <p:txBody>
          <a:bodyPr>
            <a:normAutofit fontScale="77500" lnSpcReduction="20000"/>
          </a:bodyPr>
          <a:lstStyle/>
          <a:p>
            <a:r>
              <a:rPr lang="en-US" altLang="zh-CN" dirty="0"/>
              <a:t>Background</a:t>
            </a:r>
            <a:r>
              <a:rPr lang="zh-CN" altLang="en-US" dirty="0"/>
              <a:t>：</a:t>
            </a:r>
            <a:endParaRPr lang="en-US" altLang="zh-CN" dirty="0"/>
          </a:p>
          <a:p>
            <a:r>
              <a:rPr lang="en-US" altLang="zh-CN" dirty="0"/>
              <a:t>supervised, semi-supervised, unsupervised, and reinforcement learning</a:t>
            </a:r>
          </a:p>
          <a:p>
            <a:r>
              <a:rPr lang="en-US" altLang="zh-CN" b="1" dirty="0"/>
              <a:t>visual scene understanding(</a:t>
            </a:r>
            <a:r>
              <a:rPr lang="zh-CN" altLang="en-US" b="1" dirty="0"/>
              <a:t>视觉场景理解</a:t>
            </a:r>
            <a:r>
              <a:rPr lang="en-US" altLang="zh-CN" b="1" dirty="0"/>
              <a:t>)</a:t>
            </a:r>
          </a:p>
          <a:p>
            <a:r>
              <a:rPr lang="en-US" altLang="zh-CN" b="1" dirty="0"/>
              <a:t>few-shot learning</a:t>
            </a:r>
          </a:p>
          <a:p>
            <a:r>
              <a:rPr lang="en-US" altLang="zh-CN" b="1" dirty="0"/>
              <a:t>learn the dynamics of physical systems</a:t>
            </a:r>
          </a:p>
          <a:p>
            <a:r>
              <a:rPr lang="en-US" altLang="zh-CN" b="1" dirty="0"/>
              <a:t>multi-agent systems</a:t>
            </a:r>
          </a:p>
          <a:p>
            <a:r>
              <a:rPr lang="en-US" altLang="zh-CN" b="1" dirty="0"/>
              <a:t>reason about knowledge graphs</a:t>
            </a:r>
          </a:p>
          <a:p>
            <a:r>
              <a:rPr lang="en-US" altLang="zh-CN" b="1" dirty="0"/>
              <a:t>predict the chemical properties of molecules</a:t>
            </a:r>
          </a:p>
          <a:p>
            <a:r>
              <a:rPr lang="en-US" altLang="zh-CN" b="1" dirty="0"/>
              <a:t>predict traffic on roads</a:t>
            </a:r>
          </a:p>
          <a:p>
            <a:r>
              <a:rPr lang="en-US" altLang="zh-CN" b="1" dirty="0" err="1"/>
              <a:t>egment</a:t>
            </a:r>
            <a:r>
              <a:rPr lang="en-US" altLang="zh-CN" b="1" dirty="0"/>
              <a:t> images and videos</a:t>
            </a:r>
          </a:p>
          <a:p>
            <a:r>
              <a:rPr lang="en-US" altLang="zh-CN" b="1" dirty="0"/>
              <a:t>semi-supervised text classification</a:t>
            </a:r>
          </a:p>
          <a:p>
            <a:r>
              <a:rPr lang="en-US" altLang="zh-CN" b="1" dirty="0"/>
              <a:t>model-free and model-based reinforcement learning</a:t>
            </a:r>
            <a:endParaRPr lang="zh-CN" altLang="en-US" b="1" dirty="0"/>
          </a:p>
        </p:txBody>
      </p:sp>
    </p:spTree>
    <p:extLst>
      <p:ext uri="{BB962C8B-B14F-4D97-AF65-F5344CB8AC3E}">
        <p14:creationId xmlns:p14="http://schemas.microsoft.com/office/powerpoint/2010/main" val="3064308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14332</TotalTime>
  <Words>806</Words>
  <Application>Microsoft Office PowerPoint</Application>
  <PresentationFormat>宽屏</PresentationFormat>
  <Paragraphs>67</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-apple-system</vt:lpstr>
      <vt:lpstr>等线</vt:lpstr>
      <vt:lpstr>等线 Light</vt:lpstr>
      <vt:lpstr>Arial</vt:lpstr>
      <vt:lpstr>Office 主题​​</vt:lpstr>
      <vt:lpstr>Relational inductive biases, deep learning, and graph networks</vt:lpstr>
      <vt:lpstr>PowerPoint 演示文稿</vt:lpstr>
      <vt:lpstr>PowerPoint 演示文稿</vt:lpstr>
      <vt:lpstr>PowerPoint 演示文稿</vt:lpstr>
      <vt:lpstr>Relational inductive biases in standard deep learning building blocks</vt:lpstr>
      <vt:lpstr>PowerPoint 演示文稿</vt:lpstr>
      <vt:lpstr>PowerPoint 演示文稿</vt:lpstr>
      <vt:lpstr>PowerPoint 演示文稿</vt:lpstr>
      <vt:lpstr>Graph networks</vt:lpstr>
      <vt:lpstr>PowerPoint 演示文稿</vt:lpstr>
      <vt:lpstr>PowerPoint 演示文稿</vt:lpstr>
      <vt:lpstr>Relational inductive biases in graph networks</vt:lpstr>
      <vt:lpstr>PowerPoint 演示文稿</vt:lpstr>
      <vt:lpstr>PowerPoint 演示文稿</vt:lpstr>
      <vt:lpstr>PowerPoint 演示文稿</vt:lpstr>
      <vt:lpstr>PowerPoint 演示文稿</vt:lpstr>
      <vt:lpstr>Limitations of graph networks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inductive biases, deep learning, and graph networks</dc:title>
  <dc:creator>f zh</dc:creator>
  <cp:lastModifiedBy>f zh</cp:lastModifiedBy>
  <cp:revision>37</cp:revision>
  <dcterms:created xsi:type="dcterms:W3CDTF">2020-11-30T07:30:44Z</dcterms:created>
  <dcterms:modified xsi:type="dcterms:W3CDTF">2020-12-10T06:23:25Z</dcterms:modified>
</cp:coreProperties>
</file>