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7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9"/>
    <p:restoredTop sz="94559"/>
  </p:normalViewPr>
  <p:slideViewPr>
    <p:cSldViewPr snapToGrid="0" snapToObjects="1">
      <p:cViewPr varScale="1">
        <p:scale>
          <a:sx n="119" d="100"/>
          <a:sy n="119" d="100"/>
        </p:scale>
        <p:origin x="3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7A83D-C574-954B-9310-D84FF1317A46}" type="datetimeFigureOut">
              <a:rPr kumimoji="1" lang="ko-Kore-KR" altLang="en-US" smtClean="0"/>
              <a:t>2021. 7. 8.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DF720-1084-3445-9900-3C6A2228AA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892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DF720-1084-3445-9900-3C6A2228AAA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57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DF720-1084-3445-9900-3C6A2228AAA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7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DF720-1084-3445-9900-3C6A2228AAA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85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F5578-8A12-2C46-8642-80790F112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D3718-33EE-954D-8DA4-2A4A7CF5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01C76-FD8E-724A-88AF-347663DB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80B8-CD7A-5E47-9DD2-C8440A6B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93A5D-3F6C-6542-81D5-694F9110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565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A56C4-B989-DD4B-AFFC-86E2F01A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64915-64B3-5342-BEAF-DBFB9532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539C3-676F-0D4D-9CC4-C809A7D6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D28CE-8BC6-2640-832A-972B070C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31B01-84FD-F44B-9D7F-F0EA30EA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33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F80491-098A-954E-B65D-BD8D7EB66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54038-78DC-8045-8155-7F3B5922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B2BB2-F19B-F94A-AF92-D9DDE9FC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1D3A9-4D09-7E46-ADE1-00CF4887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CCE10-2099-9C46-80A0-43EF407B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1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72714-B9AC-A64E-9F79-F1510C93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7EB1C-A703-3845-AA8D-F9ECFCD7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C3DBB-0FD0-944D-935D-DF81874C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F2B1F-FCCF-B34F-9CFD-F7A12EE3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5DFC0-648A-D14A-9AE1-62510731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63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63783-8456-6141-AE85-7F3F360B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42771-57E0-7A48-8D97-CCF1E184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F9F13-02AF-0845-9D44-A57B1E1D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32E05-02D3-6E49-BD05-0DCEEF24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0FF76-364F-764B-A233-0D80466F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417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115BC-FC72-E944-8F05-EEAD0D43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1B7BE-27D2-3E46-A7F6-67A841A5C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B2C62-9D3B-8449-B6F4-4D4C1983A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F89DEE-FAE6-C345-B71C-1B9BCD21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CA837-1B62-BA4A-B90C-6DD0EBFC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D37C9-1014-184A-9D40-CC16EE8A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026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006D4-F768-DA41-9A9D-273E501D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0DB4-F6D1-6644-BB27-3738B6A7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6A854-1A6C-FA45-8031-36BAF0ED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97C06-0FC2-9C45-91CF-CDA2E0ACD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7C4A59-FE23-4D4D-B4BC-50F7E1808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5908D6-ED0E-234F-944F-D6F302DD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19BBB-1E7B-9240-BF42-AC816308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A6AEE5-287C-544F-8B14-E1834953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45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AD3B-EBA9-5E4D-B100-EE25A992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4F16E9-91BC-D64E-9162-DFB20925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6508F-BFA4-9142-B5AE-B0B60A80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4DE42-31FD-EC45-9B15-2AE03A4C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438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FF5CF-8982-5D4E-B93E-2DAB1BA0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89C3B5-D24E-6940-93EE-FC0DF561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3993D1-5D57-A94C-A039-A001CE7B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F4F5D-67DD-BB4C-A39F-A2E31275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E4342-D57A-6646-A41C-D4CCF4CB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14424-E4E6-A545-A331-9512130E0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43DCB-B279-EC4C-9ECE-CB34A3D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08C3C-0668-6642-9C6A-7E9FA5C2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5E6AD-827F-8841-9B07-48A22FD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38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5ED64-C4D0-8B4B-86D3-443DD9B2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E0710-196C-BB49-ABCE-FF5BB48DB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8C86A-FADA-F74F-8602-478688C9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6B929-0F18-434B-84C3-5F36ADF5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69CE3-F8E5-624B-9D5B-6B3E4A98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C8C53-D853-5346-8DB9-37B071D0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761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8267C-AADD-D845-88E7-AEFFD771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03800-304D-F94F-91AD-41DA164A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A2494-02B5-F94F-8CF0-9605B69AB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0ECC-D7E7-2949-ACDB-12EBBFE240E8}" type="datetimeFigureOut">
              <a:rPr kumimoji="1" lang="ko-KR" altLang="en-US" smtClean="0"/>
              <a:t>2021. 7. 8.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B39D0-1905-FB47-9FAB-DC27EF3FE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0C300-BAF4-6640-A8C3-6BB38C3B8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6BDD-C48E-F54E-A2EF-2E9735EA41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180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FBDEBBC5-028F-E24B-BB6E-967E4C5544A0}"/>
              </a:ext>
            </a:extLst>
          </p:cNvPr>
          <p:cNvGrpSpPr/>
          <p:nvPr/>
        </p:nvGrpSpPr>
        <p:grpSpPr>
          <a:xfrm>
            <a:off x="9468940" y="2895365"/>
            <a:ext cx="2618800" cy="1655675"/>
            <a:chOff x="10131901" y="2194068"/>
            <a:chExt cx="2059543" cy="16556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41FA78-34A7-634D-830D-01D94834D4D1}"/>
                </a:ext>
              </a:extLst>
            </p:cNvPr>
            <p:cNvSpPr txBox="1"/>
            <p:nvPr/>
          </p:nvSpPr>
          <p:spPr>
            <a:xfrm>
              <a:off x="10139250" y="2464748"/>
              <a:ext cx="2052194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kumimoji="1" lang="en-US" altLang="ko-KR" sz="1050" dirty="0"/>
                <a:t>6</a:t>
              </a:r>
              <a:r>
                <a:rPr kumimoji="1" lang="ko-KR" altLang="en-US" sz="1050" dirty="0"/>
                <a:t>개월 후 모델이 가장 정확</a:t>
              </a:r>
              <a:endParaRPr kumimoji="1" lang="en-US" altLang="ko-KR" sz="105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50" dirty="0"/>
                <a:t>당월의 광고에 대한 등록대수의 예측이 </a:t>
              </a:r>
              <a:r>
                <a:rPr kumimoji="1" lang="en-US" altLang="ko-KR" sz="1050" dirty="0"/>
                <a:t>6</a:t>
              </a:r>
              <a:r>
                <a:rPr kumimoji="1" lang="ko-KR" altLang="en-US" sz="1050" dirty="0"/>
                <a:t>개월 후가 가장 정확하다</a:t>
              </a:r>
              <a:endParaRPr kumimoji="1" lang="en-US" altLang="ko-KR" sz="105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50" dirty="0"/>
                <a:t>당월의 광고가 </a:t>
              </a:r>
              <a:r>
                <a:rPr kumimoji="1" lang="en-US" altLang="ko-KR" sz="1050" dirty="0"/>
                <a:t>6</a:t>
              </a:r>
              <a:r>
                <a:rPr kumimoji="1" lang="ko-KR" altLang="en-US" sz="1050" dirty="0"/>
                <a:t>개월 후의 </a:t>
              </a:r>
              <a:r>
                <a:rPr kumimoji="1" lang="ko-KR" altLang="en-US" sz="1050" dirty="0" err="1"/>
                <a:t>등록대수와</a:t>
              </a:r>
              <a:r>
                <a:rPr kumimoji="1" lang="ko-KR" altLang="en-US" sz="1050" dirty="0"/>
                <a:t> 큰 상관관계가 있다고 볼 수 있다</a:t>
              </a:r>
              <a:r>
                <a:rPr kumimoji="1" lang="en-US" altLang="ko-KR" sz="1050" dirty="0"/>
                <a:t>.</a:t>
              </a:r>
            </a:p>
            <a:p>
              <a:pPr marL="171450" indent="-171450">
                <a:buFontTx/>
                <a:buChar char="-"/>
              </a:pPr>
              <a:r>
                <a:rPr kumimoji="1" lang="ko-KR" altLang="en-US" sz="1050" dirty="0"/>
                <a:t>전반적으로 </a:t>
              </a:r>
              <a:r>
                <a:rPr kumimoji="1" lang="en-US" altLang="ko-KR" sz="1050" dirty="0"/>
                <a:t>3</a:t>
              </a:r>
              <a:r>
                <a:rPr kumimoji="1" lang="ko-KR" altLang="en-US" sz="1050" dirty="0" err="1"/>
                <a:t>개월후부터</a:t>
              </a:r>
              <a:r>
                <a:rPr kumimoji="1" lang="ko-KR" altLang="en-US" sz="1050" dirty="0"/>
                <a:t> 당월의 광고가 </a:t>
              </a:r>
              <a:r>
                <a:rPr kumimoji="1" lang="ko-KR" altLang="en-US" sz="1050" dirty="0" err="1"/>
                <a:t>등록대수와</a:t>
              </a:r>
              <a:r>
                <a:rPr kumimoji="1" lang="ko-KR" altLang="en-US" sz="1050" dirty="0"/>
                <a:t> 상관관계가 나타난다고 볼 수 있다</a:t>
              </a:r>
              <a:r>
                <a:rPr kumimoji="1" lang="en-US" altLang="ko-KR" sz="1050" dirty="0"/>
                <a:t>.</a:t>
              </a:r>
              <a:endParaRPr kumimoji="1" lang="en-US" altLang="ko-Kore-KR" sz="105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F0959A-9F9B-5248-9112-8A5CEBB0AD3B}"/>
                </a:ext>
              </a:extLst>
            </p:cNvPr>
            <p:cNvSpPr txBox="1"/>
            <p:nvPr/>
          </p:nvSpPr>
          <p:spPr>
            <a:xfrm>
              <a:off x="10131901" y="2194068"/>
              <a:ext cx="771707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</a:rPr>
                <a:t>Result</a:t>
              </a:r>
              <a:endParaRPr kumimoji="1"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E3DC80-2C25-024F-8EC5-87014BD9C878}"/>
              </a:ext>
            </a:extLst>
          </p:cNvPr>
          <p:cNvSpPr/>
          <p:nvPr/>
        </p:nvSpPr>
        <p:spPr>
          <a:xfrm>
            <a:off x="172243" y="2107557"/>
            <a:ext cx="9109981" cy="4554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5DCFD8-4AAF-9946-B6E8-9D7B7E60E106}"/>
              </a:ext>
            </a:extLst>
          </p:cNvPr>
          <p:cNvSpPr txBox="1"/>
          <p:nvPr/>
        </p:nvSpPr>
        <p:spPr>
          <a:xfrm>
            <a:off x="984497" y="4120273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당월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D4DCAC-1C88-5940-AE89-265E15E2F6A5}"/>
              </a:ext>
            </a:extLst>
          </p:cNvPr>
          <p:cNvSpPr txBox="1"/>
          <p:nvPr/>
        </p:nvSpPr>
        <p:spPr>
          <a:xfrm>
            <a:off x="3275908" y="4120273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C8E4BF-0FFE-4143-B3A6-C3384B51A604}"/>
              </a:ext>
            </a:extLst>
          </p:cNvPr>
          <p:cNvSpPr txBox="1"/>
          <p:nvPr/>
        </p:nvSpPr>
        <p:spPr>
          <a:xfrm>
            <a:off x="5471669" y="4096054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06AEB-7489-3447-AC21-6B55DEFEDE76}"/>
              </a:ext>
            </a:extLst>
          </p:cNvPr>
          <p:cNvSpPr txBox="1"/>
          <p:nvPr/>
        </p:nvSpPr>
        <p:spPr>
          <a:xfrm>
            <a:off x="7695634" y="4103486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35951F-FFFA-BF42-B6ED-7BB37F1A3A03}"/>
              </a:ext>
            </a:extLst>
          </p:cNvPr>
          <p:cNvSpPr txBox="1"/>
          <p:nvPr/>
        </p:nvSpPr>
        <p:spPr>
          <a:xfrm>
            <a:off x="2075114" y="6312363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AE3DF2-D1E7-144D-A580-5C5A01A7A21A}"/>
              </a:ext>
            </a:extLst>
          </p:cNvPr>
          <p:cNvSpPr txBox="1"/>
          <p:nvPr/>
        </p:nvSpPr>
        <p:spPr>
          <a:xfrm>
            <a:off x="4483001" y="6312362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4152AC-23CB-914B-9F05-190CBCB7B1BD}"/>
              </a:ext>
            </a:extLst>
          </p:cNvPr>
          <p:cNvSpPr txBox="1"/>
          <p:nvPr/>
        </p:nvSpPr>
        <p:spPr>
          <a:xfrm>
            <a:off x="6890888" y="6312361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</a:t>
            </a:r>
            <a:r>
              <a:rPr kumimoji="1" lang="ko-KR" altLang="en-US" sz="1200" dirty="0"/>
              <a:t>개월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78C9A7F-16A4-9342-9C9C-6B65B1742D66}"/>
              </a:ext>
            </a:extLst>
          </p:cNvPr>
          <p:cNvGrpSpPr/>
          <p:nvPr/>
        </p:nvGrpSpPr>
        <p:grpSpPr>
          <a:xfrm>
            <a:off x="9479756" y="5202804"/>
            <a:ext cx="2609456" cy="1135125"/>
            <a:chOff x="10139250" y="4675651"/>
            <a:chExt cx="1678673" cy="11351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35C798-CE1F-1B48-8EC1-C66D531C06A3}"/>
                </a:ext>
              </a:extLst>
            </p:cNvPr>
            <p:cNvSpPr txBox="1"/>
            <p:nvPr/>
          </p:nvSpPr>
          <p:spPr>
            <a:xfrm>
              <a:off x="10139250" y="4949002"/>
              <a:ext cx="1678673" cy="86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/>
                <a:t>-</a:t>
              </a:r>
              <a:r>
                <a:rPr kumimoji="1" lang="ko-KR" altLang="en-US" sz="1000" dirty="0"/>
                <a:t> </a:t>
              </a:r>
              <a:r>
                <a:rPr kumimoji="1" lang="en-US" altLang="ko-Kore-KR" sz="1000" dirty="0" err="1"/>
                <a:t>Activaition</a:t>
              </a:r>
              <a:r>
                <a:rPr kumimoji="1" lang="en-US" altLang="ko-Kore-KR" sz="1000" dirty="0"/>
                <a:t> = ‘</a:t>
              </a:r>
              <a:r>
                <a:rPr kumimoji="1" lang="en-US" altLang="ko-Kore-KR" sz="1000" dirty="0" err="1"/>
                <a:t>elu</a:t>
              </a:r>
              <a:r>
                <a:rPr kumimoji="1" lang="en-US" altLang="ko-Kore-KR" sz="1000" dirty="0"/>
                <a:t>’</a:t>
              </a:r>
            </a:p>
            <a:p>
              <a:r>
                <a:rPr kumimoji="1" lang="en-US" altLang="ko-KR" sz="1000" dirty="0"/>
                <a:t>-</a:t>
              </a:r>
              <a:r>
                <a:rPr kumimoji="1" lang="ko-KR" altLang="en-US" sz="1000" dirty="0"/>
                <a:t> 당월 </a:t>
              </a:r>
              <a:r>
                <a:rPr kumimoji="1" lang="en-US" altLang="ko-KR" sz="1000" dirty="0"/>
                <a:t>~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6</a:t>
              </a:r>
              <a:r>
                <a:rPr kumimoji="1" lang="ko-KR" altLang="en-US" sz="1000" dirty="0"/>
                <a:t>개월 </a:t>
              </a:r>
              <a:r>
                <a:rPr kumimoji="1" lang="en-US" altLang="ko-KR" sz="1000" dirty="0"/>
                <a:t>:</a:t>
              </a:r>
              <a:r>
                <a:rPr kumimoji="1" lang="ko-KR" altLang="en-US" sz="1000" dirty="0"/>
                <a:t> </a:t>
              </a:r>
              <a:r>
                <a:rPr kumimoji="1" lang="en-US" altLang="ko-Kore-KR" sz="1000" dirty="0" err="1"/>
                <a:t>Learning_rate</a:t>
              </a:r>
              <a:r>
                <a:rPr kumimoji="1" lang="en-US" altLang="ko-Kore-KR" sz="1000" dirty="0"/>
                <a:t> = 0.00001</a:t>
              </a:r>
              <a:r>
                <a:rPr kumimoji="1" lang="ko-KR" altLang="en-US" sz="1000" dirty="0"/>
                <a:t> </a:t>
              </a:r>
              <a:endParaRPr kumimoji="1" lang="en-US" altLang="ko-KR" sz="1000" dirty="0"/>
            </a:p>
            <a:p>
              <a:r>
                <a:rPr kumimoji="1" lang="en-US" altLang="ko-KR" sz="1000" dirty="0"/>
                <a:t>-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Optimizer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=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SGD</a:t>
              </a:r>
            </a:p>
            <a:p>
              <a:r>
                <a:rPr lang="en-US" altLang="ko-KR" sz="1000" dirty="0"/>
                <a:t>-</a:t>
              </a:r>
              <a:r>
                <a:rPr lang="ko-KR" altLang="en-US" sz="1000" dirty="0"/>
                <a:t> </a:t>
              </a:r>
              <a:r>
                <a:rPr lang="en" altLang="ko-Kore-KR" sz="1000" dirty="0"/>
                <a:t>patience</a:t>
              </a:r>
              <a:r>
                <a:rPr kumimoji="1" lang="en-US" altLang="ko-Kore-KR" sz="1000" dirty="0"/>
                <a:t> = 300</a:t>
              </a:r>
            </a:p>
            <a:p>
              <a:r>
                <a:rPr lang="en-US" altLang="ko-KR" sz="1000" dirty="0"/>
                <a:t>-</a:t>
              </a:r>
              <a:r>
                <a:rPr lang="ko-KR" altLang="en-US" sz="1000" dirty="0"/>
                <a:t> </a:t>
              </a:r>
              <a:r>
                <a:rPr lang="en" altLang="ko-Kore-KR" sz="1000" dirty="0" err="1"/>
                <a:t>min_delta</a:t>
              </a:r>
              <a:r>
                <a:rPr lang="en" altLang="ko-Kore-KR" sz="1000" dirty="0"/>
                <a:t>=0.01</a:t>
              </a:r>
              <a:endParaRPr kumimoji="1" lang="ko-Kore-KR" alt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C2A5E6-BA33-4242-896B-97FF465326EF}"/>
                </a:ext>
              </a:extLst>
            </p:cNvPr>
            <p:cNvSpPr txBox="1"/>
            <p:nvPr/>
          </p:nvSpPr>
          <p:spPr>
            <a:xfrm>
              <a:off x="10139250" y="4675651"/>
              <a:ext cx="764357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</a:rPr>
                <a:t>options</a:t>
              </a:r>
              <a:endParaRPr kumimoji="1"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4C1341-6FED-B643-9FF0-CA8EBEDCEE9B}"/>
              </a:ext>
            </a:extLst>
          </p:cNvPr>
          <p:cNvSpPr txBox="1"/>
          <p:nvPr/>
        </p:nvSpPr>
        <p:spPr>
          <a:xfrm>
            <a:off x="98241" y="254932"/>
            <a:ext cx="88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SGD</a:t>
            </a:r>
            <a:endParaRPr kumimoji="1" lang="ko-Kore-KR" altLang="en-US" dirty="0"/>
          </a:p>
        </p:txBody>
      </p:sp>
      <p:pic>
        <p:nvPicPr>
          <p:cNvPr id="60" name="Picture 2" descr="토요타 종류 등급 구분방법 / 토요타그룹 렉서스 다이하츠 히노 스바루 이야기 : 네이버 포스트">
            <a:extLst>
              <a:ext uri="{FF2B5EF4-FFF2-40B4-BE49-F238E27FC236}">
                <a16:creationId xmlns:a16="http://schemas.microsoft.com/office/drawing/2014/main" id="{4FFC2C04-E372-BF41-9D2D-8FFD116A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74" y="125979"/>
            <a:ext cx="1139826" cy="9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580BE5-35A7-44C6-A590-3718D96E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45" y="2279438"/>
            <a:ext cx="2382471" cy="17868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E1B064-677C-4725-B5E2-854BEDA15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982" y="2270960"/>
            <a:ext cx="2382470" cy="1786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576D0C-B0E8-4869-B498-551BFE3A4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866" y="2292968"/>
            <a:ext cx="2382471" cy="17868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050442-D7A1-4C25-A465-C6EE7D3CC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460" y="2292576"/>
            <a:ext cx="2382471" cy="17868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C414C1-83F3-4404-9915-12EA720628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089" y="4510017"/>
            <a:ext cx="2382470" cy="1786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BDFD46-AEC3-437A-B49D-F6196950C2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974" y="4493119"/>
            <a:ext cx="2382470" cy="17868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BCD31E-FD18-4378-AB97-632184D297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9861" y="4484978"/>
            <a:ext cx="2382470" cy="17868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723257-4C7F-4809-AC19-F775952821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4019" y="115029"/>
            <a:ext cx="7108205" cy="18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E3DC80-2C25-024F-8EC5-87014BD9C878}"/>
              </a:ext>
            </a:extLst>
          </p:cNvPr>
          <p:cNvSpPr/>
          <p:nvPr/>
        </p:nvSpPr>
        <p:spPr>
          <a:xfrm>
            <a:off x="172243" y="2090770"/>
            <a:ext cx="9109981" cy="4554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5DCFD8-4AAF-9946-B6E8-9D7B7E60E106}"/>
              </a:ext>
            </a:extLst>
          </p:cNvPr>
          <p:cNvSpPr txBox="1"/>
          <p:nvPr/>
        </p:nvSpPr>
        <p:spPr>
          <a:xfrm>
            <a:off x="984497" y="4120273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당월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D4DCAC-1C88-5940-AE89-265E15E2F6A5}"/>
              </a:ext>
            </a:extLst>
          </p:cNvPr>
          <p:cNvSpPr txBox="1"/>
          <p:nvPr/>
        </p:nvSpPr>
        <p:spPr>
          <a:xfrm>
            <a:off x="3275908" y="4120273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C8E4BF-0FFE-4143-B3A6-C3384B51A604}"/>
              </a:ext>
            </a:extLst>
          </p:cNvPr>
          <p:cNvSpPr txBox="1"/>
          <p:nvPr/>
        </p:nvSpPr>
        <p:spPr>
          <a:xfrm>
            <a:off x="5471669" y="4096054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06AEB-7489-3447-AC21-6B55DEFEDE76}"/>
              </a:ext>
            </a:extLst>
          </p:cNvPr>
          <p:cNvSpPr txBox="1"/>
          <p:nvPr/>
        </p:nvSpPr>
        <p:spPr>
          <a:xfrm>
            <a:off x="7695634" y="4103486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35951F-FFFA-BF42-B6ED-7BB37F1A3A03}"/>
              </a:ext>
            </a:extLst>
          </p:cNvPr>
          <p:cNvSpPr txBox="1"/>
          <p:nvPr/>
        </p:nvSpPr>
        <p:spPr>
          <a:xfrm>
            <a:off x="2075114" y="6312363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AE3DF2-D1E7-144D-A580-5C5A01A7A21A}"/>
              </a:ext>
            </a:extLst>
          </p:cNvPr>
          <p:cNvSpPr txBox="1"/>
          <p:nvPr/>
        </p:nvSpPr>
        <p:spPr>
          <a:xfrm>
            <a:off x="4483001" y="6312362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</a:t>
            </a:r>
            <a:r>
              <a:rPr kumimoji="1" lang="ko-KR" altLang="en-US" sz="1200" dirty="0"/>
              <a:t>개월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4152AC-23CB-914B-9F05-190CBCB7B1BD}"/>
              </a:ext>
            </a:extLst>
          </p:cNvPr>
          <p:cNvSpPr txBox="1"/>
          <p:nvPr/>
        </p:nvSpPr>
        <p:spPr>
          <a:xfrm>
            <a:off x="6890888" y="6312361"/>
            <a:ext cx="720417" cy="2645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</a:t>
            </a:r>
            <a:r>
              <a:rPr kumimoji="1" lang="ko-KR" altLang="en-US" sz="1200" dirty="0"/>
              <a:t>개월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78C9A7F-16A4-9342-9C9C-6B65B1742D66}"/>
              </a:ext>
            </a:extLst>
          </p:cNvPr>
          <p:cNvGrpSpPr/>
          <p:nvPr/>
        </p:nvGrpSpPr>
        <p:grpSpPr>
          <a:xfrm>
            <a:off x="9479756" y="5202804"/>
            <a:ext cx="2609456" cy="1135125"/>
            <a:chOff x="10139250" y="4675651"/>
            <a:chExt cx="1678673" cy="11351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35C798-CE1F-1B48-8EC1-C66D531C06A3}"/>
                </a:ext>
              </a:extLst>
            </p:cNvPr>
            <p:cNvSpPr txBox="1"/>
            <p:nvPr/>
          </p:nvSpPr>
          <p:spPr>
            <a:xfrm>
              <a:off x="10139250" y="4949002"/>
              <a:ext cx="1678673" cy="86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/>
                <a:t>-</a:t>
              </a:r>
              <a:r>
                <a:rPr kumimoji="1" lang="ko-KR" altLang="en-US" sz="1000" dirty="0"/>
                <a:t> </a:t>
              </a:r>
              <a:r>
                <a:rPr kumimoji="1" lang="en-US" altLang="ko-Kore-KR" sz="1000" dirty="0" err="1"/>
                <a:t>Activaition</a:t>
              </a:r>
              <a:r>
                <a:rPr kumimoji="1" lang="en-US" altLang="ko-Kore-KR" sz="1000" dirty="0"/>
                <a:t> = ‘</a:t>
              </a:r>
              <a:r>
                <a:rPr kumimoji="1" lang="en-US" altLang="ko-Kore-KR" sz="1000" dirty="0" err="1"/>
                <a:t>elu</a:t>
              </a:r>
              <a:r>
                <a:rPr kumimoji="1" lang="en-US" altLang="ko-Kore-KR" sz="1000" dirty="0"/>
                <a:t>’</a:t>
              </a:r>
            </a:p>
            <a:p>
              <a:r>
                <a:rPr kumimoji="1" lang="en-US" altLang="ko-KR" sz="1000" dirty="0"/>
                <a:t>-</a:t>
              </a:r>
              <a:r>
                <a:rPr kumimoji="1" lang="ko-KR" altLang="en-US" sz="1000" dirty="0"/>
                <a:t> 당월 </a:t>
              </a:r>
              <a:r>
                <a:rPr kumimoji="1" lang="en-US" altLang="ko-KR" sz="1000" dirty="0"/>
                <a:t>~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6</a:t>
              </a:r>
              <a:r>
                <a:rPr kumimoji="1" lang="ko-KR" altLang="en-US" sz="1000" dirty="0"/>
                <a:t>개월 </a:t>
              </a:r>
              <a:r>
                <a:rPr kumimoji="1" lang="en-US" altLang="ko-KR" sz="1000" dirty="0"/>
                <a:t>:</a:t>
              </a:r>
              <a:r>
                <a:rPr kumimoji="1" lang="ko-KR" altLang="en-US" sz="1000" dirty="0"/>
                <a:t> </a:t>
              </a:r>
              <a:r>
                <a:rPr kumimoji="1" lang="en-US" altLang="ko-Kore-KR" sz="1000" dirty="0" err="1"/>
                <a:t>Learning_rate</a:t>
              </a:r>
              <a:r>
                <a:rPr kumimoji="1" lang="en-US" altLang="ko-Kore-KR" sz="1000" dirty="0"/>
                <a:t> = 0.00001</a:t>
              </a:r>
              <a:r>
                <a:rPr kumimoji="1" lang="ko-KR" altLang="en-US" sz="1000" dirty="0"/>
                <a:t> </a:t>
              </a:r>
              <a:endParaRPr kumimoji="1" lang="en-US" altLang="ko-KR" sz="1000" dirty="0"/>
            </a:p>
            <a:p>
              <a:r>
                <a:rPr kumimoji="1" lang="en-US" altLang="ko-KR" sz="1000" dirty="0"/>
                <a:t>-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Optimizer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=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Adam</a:t>
              </a:r>
            </a:p>
            <a:p>
              <a:r>
                <a:rPr lang="en-US" altLang="ko-KR" sz="1000" dirty="0"/>
                <a:t>-</a:t>
              </a:r>
              <a:r>
                <a:rPr lang="ko-KR" altLang="en-US" sz="1000" dirty="0"/>
                <a:t> </a:t>
              </a:r>
              <a:r>
                <a:rPr lang="en" altLang="ko-Kore-KR" sz="1000" dirty="0"/>
                <a:t>patience</a:t>
              </a:r>
              <a:r>
                <a:rPr kumimoji="1" lang="en-US" altLang="ko-Kore-KR" sz="1000" dirty="0"/>
                <a:t> = 300</a:t>
              </a:r>
            </a:p>
            <a:p>
              <a:r>
                <a:rPr lang="en-US" altLang="ko-KR" sz="1000" dirty="0"/>
                <a:t>-</a:t>
              </a:r>
              <a:r>
                <a:rPr lang="ko-KR" altLang="en-US" sz="1000" dirty="0"/>
                <a:t> </a:t>
              </a:r>
              <a:r>
                <a:rPr lang="en" altLang="ko-Kore-KR" sz="1000" dirty="0" err="1"/>
                <a:t>min_delta</a:t>
              </a:r>
              <a:r>
                <a:rPr lang="en" altLang="ko-Kore-KR" sz="1000" dirty="0"/>
                <a:t>=0.01</a:t>
              </a:r>
              <a:endParaRPr kumimoji="1" lang="ko-Kore-KR" alt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C2A5E6-BA33-4242-896B-97FF465326EF}"/>
                </a:ext>
              </a:extLst>
            </p:cNvPr>
            <p:cNvSpPr txBox="1"/>
            <p:nvPr/>
          </p:nvSpPr>
          <p:spPr>
            <a:xfrm>
              <a:off x="10139250" y="4675651"/>
              <a:ext cx="764357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</a:rPr>
                <a:t>options</a:t>
              </a:r>
              <a:endParaRPr kumimoji="1"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토요타 종류 등급 구분방법 / 토요타그룹 렉서스 다이하츠 히노 스바루 이야기 : 네이버 포스트">
            <a:extLst>
              <a:ext uri="{FF2B5EF4-FFF2-40B4-BE49-F238E27FC236}">
                <a16:creationId xmlns:a16="http://schemas.microsoft.com/office/drawing/2014/main" id="{1FDAF395-3E20-4845-B3EA-E7D17E39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74" y="125979"/>
            <a:ext cx="1139826" cy="9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A7655F8-5D20-3D4F-9C8F-8ADC61786025}"/>
              </a:ext>
            </a:extLst>
          </p:cNvPr>
          <p:cNvSpPr txBox="1"/>
          <p:nvPr/>
        </p:nvSpPr>
        <p:spPr>
          <a:xfrm>
            <a:off x="98241" y="254932"/>
            <a:ext cx="88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Adam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3D67A0-0647-4124-B51F-40BFB5B35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3" y="2261947"/>
            <a:ext cx="2382472" cy="17868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A3FAEC-7F27-4FE7-A63B-1D3CE89B6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880" y="2270631"/>
            <a:ext cx="2382472" cy="17868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7B64F7-6728-4CC5-ACFE-C2751325E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230" y="2268671"/>
            <a:ext cx="2382472" cy="17868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A72E16-5B80-4DCD-9D48-6232B23FC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4606" y="2302149"/>
            <a:ext cx="2382472" cy="17868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770E700-345F-44E0-A015-999040BF6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086" y="4484980"/>
            <a:ext cx="2382472" cy="17868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4F32AB3-1DCB-40A5-BD0A-8CA6160FC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1973" y="4496541"/>
            <a:ext cx="2382472" cy="178685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DA15827-69ED-4382-B3D6-9AB5BEF570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9860" y="4514714"/>
            <a:ext cx="2382472" cy="178685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53CAACB-07A8-4742-ADFC-87DE54088A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4019" y="115029"/>
            <a:ext cx="7108205" cy="186735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84AEE0-4803-6D49-9EB0-51C8464CC8B8}"/>
              </a:ext>
            </a:extLst>
          </p:cNvPr>
          <p:cNvGrpSpPr/>
          <p:nvPr/>
        </p:nvGrpSpPr>
        <p:grpSpPr>
          <a:xfrm>
            <a:off x="9468940" y="2895365"/>
            <a:ext cx="2618800" cy="1655675"/>
            <a:chOff x="10131901" y="2194068"/>
            <a:chExt cx="2059543" cy="16556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46E00B-A7BA-2D47-8EED-01AAAC2C3BCC}"/>
                </a:ext>
              </a:extLst>
            </p:cNvPr>
            <p:cNvSpPr txBox="1"/>
            <p:nvPr/>
          </p:nvSpPr>
          <p:spPr>
            <a:xfrm>
              <a:off x="10139250" y="2464748"/>
              <a:ext cx="2052194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kumimoji="1" lang="en-US" altLang="ko-KR" sz="1050" dirty="0"/>
                <a:t>6</a:t>
              </a:r>
              <a:r>
                <a:rPr kumimoji="1" lang="ko-KR" altLang="en-US" sz="1050" dirty="0"/>
                <a:t>개월 후 모델이 가장 정확</a:t>
              </a:r>
              <a:endParaRPr kumimoji="1" lang="en-US" altLang="ko-KR" sz="105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50" dirty="0"/>
                <a:t>당월의 광고에 대한 등록대수의 예측이 </a:t>
              </a:r>
              <a:r>
                <a:rPr kumimoji="1" lang="en-US" altLang="ko-KR" sz="1050" dirty="0"/>
                <a:t>6</a:t>
              </a:r>
              <a:r>
                <a:rPr kumimoji="1" lang="ko-KR" altLang="en-US" sz="1050" dirty="0"/>
                <a:t>개월 후가 가장 정확하다</a:t>
              </a:r>
              <a:endParaRPr kumimoji="1" lang="en-US" altLang="ko-KR" sz="1050" dirty="0"/>
            </a:p>
            <a:p>
              <a:pPr marL="171450" indent="-171450">
                <a:buFontTx/>
                <a:buChar char="-"/>
              </a:pPr>
              <a:r>
                <a:rPr kumimoji="1" lang="ko-KR" altLang="en-US" sz="1050" dirty="0"/>
                <a:t>당월의 광고가 </a:t>
              </a:r>
              <a:r>
                <a:rPr kumimoji="1" lang="en-US" altLang="ko-KR" sz="1050" dirty="0"/>
                <a:t>6</a:t>
              </a:r>
              <a:r>
                <a:rPr kumimoji="1" lang="ko-KR" altLang="en-US" sz="1050" dirty="0"/>
                <a:t>개월 후의 </a:t>
              </a:r>
              <a:r>
                <a:rPr kumimoji="1" lang="ko-KR" altLang="en-US" sz="1050" dirty="0" err="1"/>
                <a:t>등록대수와</a:t>
              </a:r>
              <a:r>
                <a:rPr kumimoji="1" lang="ko-KR" altLang="en-US" sz="1050" dirty="0"/>
                <a:t> 큰 상관관계가 있다고 볼 수 있다</a:t>
              </a:r>
              <a:r>
                <a:rPr kumimoji="1" lang="en-US" altLang="ko-KR" sz="1050" dirty="0"/>
                <a:t>.</a:t>
              </a:r>
            </a:p>
            <a:p>
              <a:pPr marL="171450" indent="-171450">
                <a:buFontTx/>
                <a:buChar char="-"/>
              </a:pPr>
              <a:r>
                <a:rPr kumimoji="1" lang="ko-KR" altLang="en-US" sz="1050" dirty="0"/>
                <a:t>전반적으로 </a:t>
              </a:r>
              <a:r>
                <a:rPr kumimoji="1" lang="en-US" altLang="ko-KR" sz="1050" dirty="0"/>
                <a:t>3</a:t>
              </a:r>
              <a:r>
                <a:rPr kumimoji="1" lang="ko-KR" altLang="en-US" sz="1050" dirty="0" err="1"/>
                <a:t>개월후부터</a:t>
              </a:r>
              <a:r>
                <a:rPr kumimoji="1" lang="ko-KR" altLang="en-US" sz="1050" dirty="0"/>
                <a:t> 당월의 광고가 </a:t>
              </a:r>
              <a:r>
                <a:rPr kumimoji="1" lang="ko-KR" altLang="en-US" sz="1050" dirty="0" err="1"/>
                <a:t>등록대수와</a:t>
              </a:r>
              <a:r>
                <a:rPr kumimoji="1" lang="ko-KR" altLang="en-US" sz="1050" dirty="0"/>
                <a:t> 상관관계가 나타난다고 볼 수 있다</a:t>
              </a:r>
              <a:r>
                <a:rPr kumimoji="1" lang="en-US" altLang="ko-KR" sz="1050" dirty="0"/>
                <a:t>.</a:t>
              </a:r>
              <a:endParaRPr kumimoji="1" lang="en-US" altLang="ko-Kore-KR" sz="10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A4C97C-DD92-1E46-9A96-BBF88E505399}"/>
                </a:ext>
              </a:extLst>
            </p:cNvPr>
            <p:cNvSpPr txBox="1"/>
            <p:nvPr/>
          </p:nvSpPr>
          <p:spPr>
            <a:xfrm>
              <a:off x="10131901" y="2194068"/>
              <a:ext cx="771707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</a:rPr>
                <a:t>Result</a:t>
              </a:r>
              <a:endParaRPr kumimoji="1"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7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FBDEBBC5-028F-E24B-BB6E-967E4C5544A0}"/>
              </a:ext>
            </a:extLst>
          </p:cNvPr>
          <p:cNvGrpSpPr/>
          <p:nvPr/>
        </p:nvGrpSpPr>
        <p:grpSpPr>
          <a:xfrm>
            <a:off x="9468943" y="2895365"/>
            <a:ext cx="2616805" cy="2302005"/>
            <a:chOff x="10131901" y="2194068"/>
            <a:chExt cx="2616805" cy="23020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41FA78-34A7-634D-830D-01D94834D4D1}"/>
                </a:ext>
              </a:extLst>
            </p:cNvPr>
            <p:cNvSpPr txBox="1"/>
            <p:nvPr/>
          </p:nvSpPr>
          <p:spPr>
            <a:xfrm>
              <a:off x="10139250" y="2464748"/>
              <a:ext cx="2609456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kumimoji="1" lang="ko-KR" altLang="en-US" sz="1050" dirty="0"/>
                <a:t>기존과 마찬가지로 평균적으로 </a:t>
              </a:r>
              <a:r>
                <a:rPr kumimoji="1" lang="ko-KR" altLang="en-US" sz="1050" dirty="0" err="1"/>
                <a:t>당월광고가</a:t>
              </a:r>
              <a:r>
                <a:rPr kumimoji="1" lang="ko-KR" altLang="en-US" sz="1050" dirty="0"/>
                <a:t>  </a:t>
              </a:r>
              <a:r>
                <a:rPr kumimoji="1" lang="en-US" altLang="ko-KR" sz="1050" dirty="0"/>
                <a:t>6</a:t>
              </a:r>
              <a:r>
                <a:rPr kumimoji="1" lang="ko-KR" altLang="en-US" sz="1050" dirty="0" err="1"/>
                <a:t>개월후의</a:t>
              </a:r>
              <a:r>
                <a:rPr kumimoji="1" lang="ko-KR" altLang="en-US" sz="1050" dirty="0"/>
                <a:t> </a:t>
              </a:r>
              <a:r>
                <a:rPr kumimoji="1" lang="ko-KR" altLang="en-US" sz="1050" dirty="0" err="1"/>
                <a:t>등록대수와</a:t>
              </a:r>
              <a:r>
                <a:rPr kumimoji="1" lang="ko-KR" altLang="en-US" sz="1050" dirty="0"/>
                <a:t> 가장 큰 상관관계를 보였다</a:t>
              </a:r>
              <a:r>
                <a:rPr kumimoji="1" lang="en-US" altLang="ko-KR" sz="1050" dirty="0"/>
                <a:t>.</a:t>
              </a:r>
            </a:p>
            <a:p>
              <a:pPr marL="171450" indent="-171450">
                <a:buFontTx/>
                <a:buChar char="-"/>
              </a:pPr>
              <a:r>
                <a:rPr kumimoji="1" lang="ko-KR" altLang="en-US" sz="1050" dirty="0"/>
                <a:t> 하지만 기존과 다르게 평균적으로   당월 광고가 </a:t>
              </a:r>
              <a:r>
                <a:rPr kumimoji="1" lang="en-US" altLang="ko-KR" sz="1050" dirty="0"/>
                <a:t>4</a:t>
              </a:r>
              <a:r>
                <a:rPr kumimoji="1" lang="ko-KR" altLang="en-US" sz="1050" dirty="0" err="1"/>
                <a:t>개월후의</a:t>
              </a:r>
              <a:r>
                <a:rPr kumimoji="1" lang="ko-KR" altLang="en-US" sz="1050" dirty="0"/>
                <a:t> 등록대수에서 </a:t>
              </a:r>
              <a:r>
                <a:rPr kumimoji="1" lang="en-US" altLang="ko-KR" sz="1050" dirty="0"/>
                <a:t>5</a:t>
              </a:r>
              <a:r>
                <a:rPr kumimoji="1" lang="ko-KR" altLang="en-US" sz="1050" dirty="0"/>
                <a:t>개월 후의 등록대수보다 더 큰 상관관계를 보여줬다</a:t>
              </a:r>
              <a:r>
                <a:rPr kumimoji="1" lang="en-US" altLang="ko-KR" sz="1050" dirty="0"/>
                <a:t>.</a:t>
              </a:r>
            </a:p>
            <a:p>
              <a:pPr marL="171450" indent="-171450">
                <a:buFontTx/>
                <a:buChar char="-"/>
              </a:pPr>
              <a:r>
                <a:rPr kumimoji="1" lang="ko-KR" altLang="en-US" sz="1050" dirty="0" err="1"/>
                <a:t>토요타</a:t>
              </a:r>
              <a:r>
                <a:rPr kumimoji="1" lang="ko-KR" altLang="en-US" sz="1050" dirty="0"/>
                <a:t> 모델에 대한 전반적인 해석은 당월 </a:t>
              </a:r>
              <a:r>
                <a:rPr kumimoji="1" lang="ko-KR" altLang="en-US" sz="1050" dirty="0" err="1"/>
                <a:t>광고량이</a:t>
              </a:r>
              <a:r>
                <a:rPr kumimoji="1" lang="ko-KR" altLang="en-US" sz="1050" dirty="0"/>
                <a:t> </a:t>
              </a:r>
              <a:r>
                <a:rPr kumimoji="1" lang="en-US" altLang="ko-KR" sz="1050" dirty="0"/>
                <a:t>3</a:t>
              </a:r>
              <a:r>
                <a:rPr kumimoji="1" lang="ko-KR" altLang="en-US" sz="1050" dirty="0" err="1"/>
                <a:t>개월후의</a:t>
              </a:r>
              <a:r>
                <a:rPr kumimoji="1" lang="ko-KR" altLang="en-US" sz="1050" dirty="0"/>
                <a:t> 등록대수부터 큰 상관관계를 보인다고 할 수 있다</a:t>
              </a:r>
              <a:r>
                <a:rPr kumimoji="1" lang="en-US" altLang="ko-KR" sz="1050" dirty="0"/>
                <a:t>.</a:t>
              </a:r>
              <a:r>
                <a:rPr kumimoji="1" lang="ko-KR" altLang="en-US" sz="1050" dirty="0"/>
                <a:t> </a:t>
              </a:r>
              <a:endParaRPr kumimoji="1" lang="en-US" altLang="ko-KR" sz="1050" dirty="0"/>
            </a:p>
            <a:p>
              <a:pPr marL="171450" indent="-171450">
                <a:buFontTx/>
                <a:buChar char="-"/>
              </a:pPr>
              <a:endParaRPr kumimoji="1" lang="en-US" altLang="ko-Kore-KR" sz="105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F0959A-9F9B-5248-9112-8A5CEBB0AD3B}"/>
                </a:ext>
              </a:extLst>
            </p:cNvPr>
            <p:cNvSpPr txBox="1"/>
            <p:nvPr/>
          </p:nvSpPr>
          <p:spPr>
            <a:xfrm>
              <a:off x="10131901" y="2194068"/>
              <a:ext cx="771707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</a:rPr>
                <a:t>Result</a:t>
              </a:r>
              <a:endParaRPr kumimoji="1"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E3DC80-2C25-024F-8EC5-87014BD9C878}"/>
              </a:ext>
            </a:extLst>
          </p:cNvPr>
          <p:cNvSpPr/>
          <p:nvPr/>
        </p:nvSpPr>
        <p:spPr>
          <a:xfrm>
            <a:off x="172243" y="1075074"/>
            <a:ext cx="9185898" cy="557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78C9A7F-16A4-9342-9C9C-6B65B1742D66}"/>
              </a:ext>
            </a:extLst>
          </p:cNvPr>
          <p:cNvGrpSpPr/>
          <p:nvPr/>
        </p:nvGrpSpPr>
        <p:grpSpPr>
          <a:xfrm>
            <a:off x="9479756" y="5202804"/>
            <a:ext cx="2609456" cy="1289014"/>
            <a:chOff x="10139250" y="4675651"/>
            <a:chExt cx="1678673" cy="12890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35C798-CE1F-1B48-8EC1-C66D531C06A3}"/>
                </a:ext>
              </a:extLst>
            </p:cNvPr>
            <p:cNvSpPr txBox="1"/>
            <p:nvPr/>
          </p:nvSpPr>
          <p:spPr>
            <a:xfrm>
              <a:off x="10139250" y="4949002"/>
              <a:ext cx="167867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/>
                <a:t>-</a:t>
              </a:r>
              <a:r>
                <a:rPr kumimoji="1" lang="ko-KR" altLang="en-US" sz="1000" dirty="0"/>
                <a:t> </a:t>
              </a:r>
              <a:r>
                <a:rPr kumimoji="1" lang="en-US" altLang="ko-Kore-KR" sz="1000" dirty="0" err="1"/>
                <a:t>Activaition</a:t>
              </a:r>
              <a:r>
                <a:rPr kumimoji="1" lang="en-US" altLang="ko-Kore-KR" sz="1000" dirty="0"/>
                <a:t> = ‘</a:t>
              </a:r>
              <a:r>
                <a:rPr kumimoji="1" lang="en-US" altLang="ko-Kore-KR" sz="1000" dirty="0" err="1"/>
                <a:t>elu</a:t>
              </a:r>
              <a:r>
                <a:rPr kumimoji="1" lang="en-US" altLang="ko-Kore-KR" sz="1000" dirty="0"/>
                <a:t>’</a:t>
              </a:r>
            </a:p>
            <a:p>
              <a:r>
                <a:rPr kumimoji="1" lang="en-US" altLang="ko-KR" sz="1000" dirty="0"/>
                <a:t>-</a:t>
              </a:r>
              <a:r>
                <a:rPr kumimoji="1" lang="ko-KR" altLang="en-US" sz="1000" dirty="0"/>
                <a:t> 당월 </a:t>
              </a:r>
              <a:r>
                <a:rPr kumimoji="1" lang="en-US" altLang="ko-KR" sz="1000" dirty="0"/>
                <a:t>~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6</a:t>
              </a:r>
              <a:r>
                <a:rPr kumimoji="1" lang="ko-KR" altLang="en-US" sz="1000" dirty="0"/>
                <a:t>개월 </a:t>
              </a:r>
              <a:r>
                <a:rPr kumimoji="1" lang="en-US" altLang="ko-KR" sz="1000" dirty="0"/>
                <a:t>:</a:t>
              </a:r>
              <a:r>
                <a:rPr kumimoji="1" lang="ko-KR" altLang="en-US" sz="1000" dirty="0"/>
                <a:t> </a:t>
              </a:r>
              <a:r>
                <a:rPr kumimoji="1" lang="en-US" altLang="ko-Kore-KR" sz="1000" dirty="0" err="1"/>
                <a:t>Learning_rate</a:t>
              </a:r>
              <a:r>
                <a:rPr kumimoji="1" lang="en-US" altLang="ko-Kore-KR" sz="1000" dirty="0"/>
                <a:t> = 0.00001</a:t>
              </a:r>
              <a:r>
                <a:rPr kumimoji="1" lang="ko-KR" altLang="en-US" sz="1000" dirty="0"/>
                <a:t> </a:t>
              </a:r>
              <a:endParaRPr kumimoji="1" lang="en-US" altLang="ko-KR" sz="1000" dirty="0"/>
            </a:p>
            <a:p>
              <a:r>
                <a:rPr kumimoji="1" lang="en-US" altLang="ko-KR" sz="1000" dirty="0"/>
                <a:t>-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Optimizer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=</a:t>
              </a:r>
              <a:r>
                <a:rPr kumimoji="1" lang="ko-KR" altLang="en-US" sz="1000" dirty="0"/>
                <a:t> </a:t>
              </a:r>
              <a:r>
                <a:rPr kumimoji="1" lang="en-US" altLang="ko-KR" sz="1000" dirty="0"/>
                <a:t>SGD, Adam</a:t>
              </a:r>
            </a:p>
            <a:p>
              <a:r>
                <a:rPr lang="en-US" altLang="ko-KR" sz="1000" dirty="0"/>
                <a:t>-</a:t>
              </a:r>
              <a:r>
                <a:rPr lang="ko-KR" altLang="en-US" sz="1000" dirty="0"/>
                <a:t> </a:t>
              </a:r>
              <a:r>
                <a:rPr lang="en" altLang="ko-Kore-KR" sz="1000" dirty="0"/>
                <a:t>patience</a:t>
              </a:r>
              <a:r>
                <a:rPr kumimoji="1" lang="en-US" altLang="ko-Kore-KR" sz="1000" dirty="0"/>
                <a:t> = 300</a:t>
              </a:r>
            </a:p>
            <a:p>
              <a:pPr marL="171450" indent="-171450">
                <a:buFontTx/>
                <a:buChar char="-"/>
              </a:pPr>
              <a:r>
                <a:rPr lang="en" altLang="ko-Kore-KR" sz="1000" dirty="0" err="1"/>
                <a:t>min_delta</a:t>
              </a:r>
              <a:r>
                <a:rPr lang="en" altLang="ko-Kore-KR" sz="1000" dirty="0"/>
                <a:t>=0.01</a:t>
              </a:r>
            </a:p>
            <a:p>
              <a:pPr marL="171450" indent="-171450">
                <a:buFontTx/>
                <a:buChar char="-"/>
              </a:pPr>
              <a:r>
                <a:rPr lang="en" altLang="ko-Kore-KR" sz="1000" dirty="0" err="1"/>
                <a:t>Kfold</a:t>
              </a:r>
              <a:r>
                <a:rPr lang="en" altLang="ko-Kore-KR" sz="1000" dirty="0"/>
                <a:t>=5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C2A5E6-BA33-4242-896B-97FF465326EF}"/>
                </a:ext>
              </a:extLst>
            </p:cNvPr>
            <p:cNvSpPr txBox="1"/>
            <p:nvPr/>
          </p:nvSpPr>
          <p:spPr>
            <a:xfrm>
              <a:off x="10139250" y="4675651"/>
              <a:ext cx="764357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</a:rPr>
                <a:t>options</a:t>
              </a:r>
              <a:endParaRPr kumimoji="1"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토요타 종류 등급 구분방법 / 토요타그룹 렉서스 다이하츠 히노 스바루 이야기 : 네이버 포스트">
            <a:extLst>
              <a:ext uri="{FF2B5EF4-FFF2-40B4-BE49-F238E27FC236}">
                <a16:creationId xmlns:a16="http://schemas.microsoft.com/office/drawing/2014/main" id="{1FDAF395-3E20-4845-B3EA-E7D17E39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174" y="125979"/>
            <a:ext cx="1139826" cy="9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A7655F8-5D20-3D4F-9C8F-8ADC61786025}"/>
              </a:ext>
            </a:extLst>
          </p:cNvPr>
          <p:cNvSpPr txBox="1"/>
          <p:nvPr/>
        </p:nvSpPr>
        <p:spPr>
          <a:xfrm>
            <a:off x="98241" y="254932"/>
            <a:ext cx="88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Kfold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64BBDA-9F0B-4614-9E01-828B40AA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94" y="1396677"/>
            <a:ext cx="8236167" cy="22747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0731FD-5235-493A-A2B3-2DA32EED2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94" y="3939333"/>
            <a:ext cx="8236168" cy="22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265</Words>
  <Application>Microsoft Macintosh PowerPoint</Application>
  <PresentationFormat>와이드스크린</PresentationFormat>
  <Paragraphs>53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hyun Ko</dc:creator>
  <cp:lastModifiedBy>Microsoft Office User</cp:lastModifiedBy>
  <cp:revision>31</cp:revision>
  <dcterms:created xsi:type="dcterms:W3CDTF">2021-06-29T07:27:57Z</dcterms:created>
  <dcterms:modified xsi:type="dcterms:W3CDTF">2021-07-08T07:35:19Z</dcterms:modified>
</cp:coreProperties>
</file>