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0849-71CB-4FFF-B49E-8D48FC7C2ACF}" type="datetimeFigureOut">
              <a:rPr lang="fr-CA" smtClean="0"/>
              <a:pPr/>
              <a:t>2014-09-18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B032-8B59-4E70-B091-0C3821557988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5530977" y="2061724"/>
            <a:ext cx="3242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9 points, index = 0..8</a:t>
            </a:r>
          </a:p>
          <a:p>
            <a:r>
              <a:rPr lang="en-CA" sz="2000" dirty="0" smtClean="0">
                <a:solidFill>
                  <a:schemeClr val="accent2">
                    <a:lumMod val="75000"/>
                  </a:schemeClr>
                </a:solidFill>
              </a:rPr>
              <a:t>For each point,</a:t>
            </a:r>
          </a:p>
          <a:p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sz="2000" dirty="0" err="1" smtClean="0">
                <a:solidFill>
                  <a:schemeClr val="accent6">
                    <a:lumMod val="75000"/>
                  </a:schemeClr>
                </a:solidFill>
              </a:rPr>
              <a:t>neighborPolygonIndex</a:t>
            </a:r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 = 0..i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556850" y="3856016"/>
            <a:ext cx="3155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accent1">
                    <a:lumMod val="50000"/>
                  </a:schemeClr>
                </a:solidFill>
              </a:rPr>
              <a:t>4 polygons, index = 0..3</a:t>
            </a:r>
          </a:p>
          <a:p>
            <a:r>
              <a:rPr lang="en-CA" sz="2000" dirty="0" smtClean="0">
                <a:solidFill>
                  <a:schemeClr val="accent1">
                    <a:lumMod val="50000"/>
                  </a:schemeClr>
                </a:solidFill>
              </a:rPr>
              <a:t>For each polygon,</a:t>
            </a:r>
          </a:p>
          <a:p>
            <a:r>
              <a:rPr lang="en-CA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CA" sz="20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CA" sz="2000" dirty="0" err="1" smtClean="0">
                <a:solidFill>
                  <a:schemeClr val="accent3">
                    <a:lumMod val="75000"/>
                  </a:schemeClr>
                </a:solidFill>
              </a:rPr>
              <a:t>polygonPointIndex</a:t>
            </a:r>
            <a:r>
              <a:rPr lang="en-CA" sz="2000" dirty="0" smtClean="0">
                <a:solidFill>
                  <a:schemeClr val="accent3">
                    <a:lumMod val="75000"/>
                  </a:schemeClr>
                </a:solidFill>
              </a:rPr>
              <a:t> = 0..3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7795" y="1838361"/>
            <a:ext cx="4496328" cy="3515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7795" y="1838360"/>
            <a:ext cx="2248164" cy="1757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fr-CA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5958" y="1838360"/>
            <a:ext cx="2248164" cy="1757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fr-CA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795" y="3596063"/>
            <a:ext cx="2248164" cy="1757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fr-CA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5958" y="3596063"/>
            <a:ext cx="2248164" cy="1757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fr-CA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57868" y="1750475"/>
            <a:ext cx="179853" cy="1757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Ellipse 8"/>
          <p:cNvSpPr/>
          <p:nvPr/>
        </p:nvSpPr>
        <p:spPr>
          <a:xfrm>
            <a:off x="2906032" y="1750475"/>
            <a:ext cx="179853" cy="1757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Ellipse 9"/>
          <p:cNvSpPr/>
          <p:nvPr/>
        </p:nvSpPr>
        <p:spPr>
          <a:xfrm>
            <a:off x="5154196" y="1750475"/>
            <a:ext cx="179853" cy="1757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Ellipse 10"/>
          <p:cNvSpPr/>
          <p:nvPr/>
        </p:nvSpPr>
        <p:spPr>
          <a:xfrm>
            <a:off x="657868" y="3508178"/>
            <a:ext cx="179853" cy="1757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/>
          <p:cNvSpPr/>
          <p:nvPr/>
        </p:nvSpPr>
        <p:spPr>
          <a:xfrm>
            <a:off x="2906032" y="3508178"/>
            <a:ext cx="179853" cy="1757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Ellipse 12"/>
          <p:cNvSpPr/>
          <p:nvPr/>
        </p:nvSpPr>
        <p:spPr>
          <a:xfrm>
            <a:off x="5154196" y="3508178"/>
            <a:ext cx="179853" cy="1757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Ellipse 13"/>
          <p:cNvSpPr/>
          <p:nvPr/>
        </p:nvSpPr>
        <p:spPr>
          <a:xfrm>
            <a:off x="657868" y="5265881"/>
            <a:ext cx="179853" cy="1757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Ellipse 14"/>
          <p:cNvSpPr/>
          <p:nvPr/>
        </p:nvSpPr>
        <p:spPr>
          <a:xfrm>
            <a:off x="2906032" y="5265881"/>
            <a:ext cx="179853" cy="1757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Ellipse 15"/>
          <p:cNvSpPr/>
          <p:nvPr/>
        </p:nvSpPr>
        <p:spPr>
          <a:xfrm>
            <a:off x="5154196" y="5265881"/>
            <a:ext cx="179853" cy="1757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/>
          <p:cNvSpPr txBox="1"/>
          <p:nvPr/>
        </p:nvSpPr>
        <p:spPr>
          <a:xfrm>
            <a:off x="330420" y="1281203"/>
            <a:ext cx="53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761807" y="1171759"/>
            <a:ext cx="53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244122" y="1281203"/>
            <a:ext cx="53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59157" y="3237889"/>
            <a:ext cx="53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525690" y="3584662"/>
            <a:ext cx="53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274662" y="3217989"/>
            <a:ext cx="53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30420" y="5285778"/>
            <a:ext cx="53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61808" y="5355428"/>
            <a:ext cx="53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244122" y="5285778"/>
            <a:ext cx="53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</a:p>
        </p:txBody>
      </p:sp>
      <p:grpSp>
        <p:nvGrpSpPr>
          <p:cNvPr id="105" name="Groupe 104"/>
          <p:cNvGrpSpPr/>
          <p:nvPr/>
        </p:nvGrpSpPr>
        <p:grpSpPr>
          <a:xfrm>
            <a:off x="1271472" y="2146768"/>
            <a:ext cx="1135298" cy="1054622"/>
            <a:chOff x="1271472" y="2353792"/>
            <a:chExt cx="1135298" cy="1054622"/>
          </a:xfrm>
        </p:grpSpPr>
        <p:grpSp>
          <p:nvGrpSpPr>
            <p:cNvPr id="45" name="Groupe 44"/>
            <p:cNvGrpSpPr/>
            <p:nvPr/>
          </p:nvGrpSpPr>
          <p:grpSpPr>
            <a:xfrm flipH="1">
              <a:off x="1271472" y="2353792"/>
              <a:ext cx="1135298" cy="1054622"/>
              <a:chOff x="703052" y="838200"/>
              <a:chExt cx="990600" cy="914400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703052" y="838200"/>
                <a:ext cx="990600" cy="914400"/>
              </a:xfrm>
              <a:prstGeom prst="arc">
                <a:avLst>
                  <a:gd name="adj1" fmla="val 13247717"/>
                  <a:gd name="adj2" fmla="val 8389218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>
                  <a:ln w="38100">
                    <a:solidFill>
                      <a:schemeClr val="tx1"/>
                    </a:solidFill>
                  </a:ln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5" name="Connecteur droit avec flèche 34"/>
              <p:cNvCxnSpPr/>
              <p:nvPr/>
            </p:nvCxnSpPr>
            <p:spPr>
              <a:xfrm flipH="1" flipV="1">
                <a:off x="762000" y="1524000"/>
                <a:ext cx="76196" cy="7620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ZoneTexte 57"/>
            <p:cNvSpPr txBox="1"/>
            <p:nvPr/>
          </p:nvSpPr>
          <p:spPr>
            <a:xfrm>
              <a:off x="1328073" y="2413025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1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006741" y="2382516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025268" y="2899188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3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338238" y="2890583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69" name="Groupe 168"/>
          <p:cNvGrpSpPr/>
          <p:nvPr/>
        </p:nvGrpSpPr>
        <p:grpSpPr>
          <a:xfrm rot="10800000" flipH="1">
            <a:off x="2574982" y="3173568"/>
            <a:ext cx="826744" cy="839154"/>
            <a:chOff x="2434342" y="3260852"/>
            <a:chExt cx="1128323" cy="1044673"/>
          </a:xfrm>
        </p:grpSpPr>
        <p:sp>
          <p:nvSpPr>
            <p:cNvPr id="93" name="Arc 92"/>
            <p:cNvSpPr/>
            <p:nvPr/>
          </p:nvSpPr>
          <p:spPr>
            <a:xfrm>
              <a:off x="2434342" y="3260852"/>
              <a:ext cx="1128323" cy="1044673"/>
            </a:xfrm>
            <a:prstGeom prst="arc">
              <a:avLst>
                <a:gd name="adj1" fmla="val 16303170"/>
                <a:gd name="adj2" fmla="val 10743809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n w="38100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94" name="Connecteur droit avec flèche 93"/>
            <p:cNvCxnSpPr/>
            <p:nvPr/>
          </p:nvCxnSpPr>
          <p:spPr>
            <a:xfrm flipH="1" flipV="1">
              <a:off x="2442814" y="3788162"/>
              <a:ext cx="10180" cy="15918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ZoneTexte 88"/>
          <p:cNvSpPr txBox="1"/>
          <p:nvPr/>
        </p:nvSpPr>
        <p:spPr>
          <a:xfrm>
            <a:off x="2705546" y="3263708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2989052" y="3257490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2980426" y="3546896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2701504" y="3545038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762000" y="1828800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71" name="Groupe 170"/>
          <p:cNvGrpSpPr/>
          <p:nvPr/>
        </p:nvGrpSpPr>
        <p:grpSpPr>
          <a:xfrm flipH="1">
            <a:off x="4873926" y="1548930"/>
            <a:ext cx="569348" cy="659430"/>
            <a:chOff x="323636" y="1566179"/>
            <a:chExt cx="1128323" cy="1054619"/>
          </a:xfrm>
        </p:grpSpPr>
        <p:sp>
          <p:nvSpPr>
            <p:cNvPr id="108" name="Arc 107"/>
            <p:cNvSpPr/>
            <p:nvPr/>
          </p:nvSpPr>
          <p:spPr>
            <a:xfrm>
              <a:off x="323636" y="1566179"/>
              <a:ext cx="1128323" cy="1044673"/>
            </a:xfrm>
            <a:prstGeom prst="arc">
              <a:avLst>
                <a:gd name="adj1" fmla="val 21383125"/>
                <a:gd name="adj2" fmla="val 542557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n w="38100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2" name="Connecteur droit avec flèche 111"/>
            <p:cNvCxnSpPr/>
            <p:nvPr/>
          </p:nvCxnSpPr>
          <p:spPr>
            <a:xfrm flipH="1">
              <a:off x="729141" y="2614164"/>
              <a:ext cx="156110" cy="663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ZoneTexte 114"/>
          <p:cNvSpPr txBox="1"/>
          <p:nvPr/>
        </p:nvSpPr>
        <p:spPr>
          <a:xfrm>
            <a:off x="736122" y="3241672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72" name="Groupe 171"/>
          <p:cNvGrpSpPr/>
          <p:nvPr/>
        </p:nvGrpSpPr>
        <p:grpSpPr>
          <a:xfrm flipH="1">
            <a:off x="4882562" y="3197823"/>
            <a:ext cx="639896" cy="718564"/>
            <a:chOff x="238804" y="3284082"/>
            <a:chExt cx="1128323" cy="1044673"/>
          </a:xfrm>
        </p:grpSpPr>
        <p:sp>
          <p:nvSpPr>
            <p:cNvPr id="114" name="Arc 113"/>
            <p:cNvSpPr/>
            <p:nvPr/>
          </p:nvSpPr>
          <p:spPr>
            <a:xfrm>
              <a:off x="238804" y="3284082"/>
              <a:ext cx="1128323" cy="1044673"/>
            </a:xfrm>
            <a:prstGeom prst="arc">
              <a:avLst>
                <a:gd name="adj1" fmla="val 15899163"/>
                <a:gd name="adj2" fmla="val 484120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n w="38100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H="1">
              <a:off x="735928" y="4322119"/>
              <a:ext cx="156110" cy="663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ZoneTexte 117"/>
          <p:cNvSpPr txBox="1"/>
          <p:nvPr/>
        </p:nvSpPr>
        <p:spPr>
          <a:xfrm>
            <a:off x="727496" y="3521018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2963174" y="1777044"/>
            <a:ext cx="359706" cy="461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2706980" y="1777520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70" name="Groupe 169"/>
          <p:cNvGrpSpPr/>
          <p:nvPr/>
        </p:nvGrpSpPr>
        <p:grpSpPr>
          <a:xfrm flipH="1">
            <a:off x="2676255" y="1552765"/>
            <a:ext cx="636276" cy="631420"/>
            <a:chOff x="2410587" y="1536307"/>
            <a:chExt cx="1128323" cy="1044673"/>
          </a:xfrm>
        </p:grpSpPr>
        <p:sp>
          <p:nvSpPr>
            <p:cNvPr id="119" name="Arc 118"/>
            <p:cNvSpPr/>
            <p:nvPr/>
          </p:nvSpPr>
          <p:spPr>
            <a:xfrm>
              <a:off x="2410587" y="1536307"/>
              <a:ext cx="1128323" cy="1044673"/>
            </a:xfrm>
            <a:prstGeom prst="arc">
              <a:avLst>
                <a:gd name="adj1" fmla="val 28632"/>
                <a:gd name="adj2" fmla="val 10743809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n w="38100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24" name="Connecteur droit avec flèche 123"/>
            <p:cNvCxnSpPr/>
            <p:nvPr/>
          </p:nvCxnSpPr>
          <p:spPr>
            <a:xfrm flipH="1" flipV="1">
              <a:off x="2419064" y="2033776"/>
              <a:ext cx="10180" cy="15918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ZoneTexte 128"/>
          <p:cNvSpPr txBox="1"/>
          <p:nvPr/>
        </p:nvSpPr>
        <p:spPr>
          <a:xfrm>
            <a:off x="4962070" y="1786802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76" name="Groupe 175"/>
          <p:cNvGrpSpPr/>
          <p:nvPr/>
        </p:nvGrpSpPr>
        <p:grpSpPr>
          <a:xfrm flipH="1">
            <a:off x="406389" y="1493831"/>
            <a:ext cx="715035" cy="731778"/>
            <a:chOff x="4677416" y="1562839"/>
            <a:chExt cx="1128323" cy="1044673"/>
          </a:xfrm>
        </p:grpSpPr>
        <p:sp>
          <p:nvSpPr>
            <p:cNvPr id="126" name="Arc 125"/>
            <p:cNvSpPr/>
            <p:nvPr/>
          </p:nvSpPr>
          <p:spPr>
            <a:xfrm>
              <a:off x="4677416" y="1562839"/>
              <a:ext cx="1128323" cy="1044673"/>
            </a:xfrm>
            <a:prstGeom prst="arc">
              <a:avLst>
                <a:gd name="adj1" fmla="val 5375200"/>
                <a:gd name="adj2" fmla="val 10743809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n w="38100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30" name="Connecteur droit avec flèche 129"/>
            <p:cNvCxnSpPr/>
            <p:nvPr/>
          </p:nvCxnSpPr>
          <p:spPr>
            <a:xfrm flipH="1" flipV="1">
              <a:off x="4685893" y="2060308"/>
              <a:ext cx="10180" cy="15918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ZoneTexte 132"/>
          <p:cNvSpPr txBox="1"/>
          <p:nvPr/>
        </p:nvSpPr>
        <p:spPr>
          <a:xfrm>
            <a:off x="4965056" y="3519309"/>
            <a:ext cx="359706" cy="461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75" name="Groupe 174"/>
          <p:cNvGrpSpPr/>
          <p:nvPr/>
        </p:nvGrpSpPr>
        <p:grpSpPr>
          <a:xfrm flipH="1">
            <a:off x="451956" y="3248900"/>
            <a:ext cx="652213" cy="641605"/>
            <a:chOff x="4636723" y="3300657"/>
            <a:chExt cx="1128323" cy="1057946"/>
          </a:xfrm>
        </p:grpSpPr>
        <p:sp>
          <p:nvSpPr>
            <p:cNvPr id="131" name="Arc 130"/>
            <p:cNvSpPr/>
            <p:nvPr/>
          </p:nvSpPr>
          <p:spPr>
            <a:xfrm>
              <a:off x="4636723" y="3313930"/>
              <a:ext cx="1128323" cy="1044673"/>
            </a:xfrm>
            <a:prstGeom prst="arc">
              <a:avLst>
                <a:gd name="adj1" fmla="val 5253298"/>
                <a:gd name="adj2" fmla="val 1590887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n w="38100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34" name="Connecteur droit avec flèche 133"/>
            <p:cNvCxnSpPr/>
            <p:nvPr/>
          </p:nvCxnSpPr>
          <p:spPr>
            <a:xfrm flipV="1">
              <a:off x="5069361" y="3300657"/>
              <a:ext cx="162911" cy="198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ZoneTexte 135"/>
          <p:cNvSpPr txBox="1"/>
          <p:nvPr/>
        </p:nvSpPr>
        <p:spPr>
          <a:xfrm>
            <a:off x="4974487" y="3236138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74" name="Groupe 173"/>
          <p:cNvGrpSpPr/>
          <p:nvPr/>
        </p:nvGrpSpPr>
        <p:grpSpPr>
          <a:xfrm flipH="1">
            <a:off x="422687" y="4994703"/>
            <a:ext cx="698737" cy="713538"/>
            <a:chOff x="4633332" y="5038466"/>
            <a:chExt cx="1128323" cy="1057946"/>
          </a:xfrm>
        </p:grpSpPr>
        <p:sp>
          <p:nvSpPr>
            <p:cNvPr id="137" name="Arc 136"/>
            <p:cNvSpPr/>
            <p:nvPr/>
          </p:nvSpPr>
          <p:spPr>
            <a:xfrm>
              <a:off x="4633332" y="5051739"/>
              <a:ext cx="1128323" cy="1044673"/>
            </a:xfrm>
            <a:prstGeom prst="arc">
              <a:avLst>
                <a:gd name="adj1" fmla="val 10955111"/>
                <a:gd name="adj2" fmla="val 1590887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n w="38100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39" name="Connecteur droit avec flèche 138"/>
            <p:cNvCxnSpPr/>
            <p:nvPr/>
          </p:nvCxnSpPr>
          <p:spPr>
            <a:xfrm flipV="1">
              <a:off x="5065971" y="5038466"/>
              <a:ext cx="162911" cy="198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ZoneTexte 139"/>
          <p:cNvSpPr txBox="1"/>
          <p:nvPr/>
        </p:nvSpPr>
        <p:spPr>
          <a:xfrm>
            <a:off x="4971096" y="4991199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68" name="Groupe 167"/>
          <p:cNvGrpSpPr/>
          <p:nvPr/>
        </p:nvGrpSpPr>
        <p:grpSpPr>
          <a:xfrm flipH="1">
            <a:off x="2669215" y="4994703"/>
            <a:ext cx="651943" cy="649203"/>
            <a:chOff x="2420800" y="4978776"/>
            <a:chExt cx="1128323" cy="1044673"/>
          </a:xfrm>
        </p:grpSpPr>
        <p:sp>
          <p:nvSpPr>
            <p:cNvPr id="141" name="Arc 140"/>
            <p:cNvSpPr/>
            <p:nvPr/>
          </p:nvSpPr>
          <p:spPr>
            <a:xfrm>
              <a:off x="2420800" y="4978776"/>
              <a:ext cx="1128323" cy="1044673"/>
            </a:xfrm>
            <a:prstGeom prst="arc">
              <a:avLst>
                <a:gd name="adj1" fmla="val 10586717"/>
                <a:gd name="adj2" fmla="val 161237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n w="38100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43" name="Connecteur droit avec flèche 142"/>
            <p:cNvCxnSpPr/>
            <p:nvPr/>
          </p:nvCxnSpPr>
          <p:spPr>
            <a:xfrm>
              <a:off x="3542327" y="5419867"/>
              <a:ext cx="3405" cy="13265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ZoneTexte 143"/>
          <p:cNvSpPr txBox="1"/>
          <p:nvPr/>
        </p:nvSpPr>
        <p:spPr>
          <a:xfrm>
            <a:off x="2710773" y="5004496"/>
            <a:ext cx="359706" cy="461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2964677" y="5011024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73" name="Groupe 172"/>
          <p:cNvGrpSpPr/>
          <p:nvPr/>
        </p:nvGrpSpPr>
        <p:grpSpPr>
          <a:xfrm flipH="1">
            <a:off x="4839424" y="4934314"/>
            <a:ext cx="741859" cy="775284"/>
            <a:chOff x="228628" y="4975461"/>
            <a:chExt cx="1128323" cy="1044673"/>
          </a:xfrm>
        </p:grpSpPr>
        <p:sp>
          <p:nvSpPr>
            <p:cNvPr id="151" name="Arc 150"/>
            <p:cNvSpPr/>
            <p:nvPr/>
          </p:nvSpPr>
          <p:spPr>
            <a:xfrm>
              <a:off x="228628" y="4975461"/>
              <a:ext cx="1128323" cy="1044673"/>
            </a:xfrm>
            <a:prstGeom prst="arc">
              <a:avLst>
                <a:gd name="adj1" fmla="val 15927341"/>
                <a:gd name="adj2" fmla="val 161237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n w="38100"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52" name="Connecteur droit avec flèche 151"/>
            <p:cNvCxnSpPr/>
            <p:nvPr/>
          </p:nvCxnSpPr>
          <p:spPr>
            <a:xfrm>
              <a:off x="1350155" y="5416552"/>
              <a:ext cx="3405" cy="13265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ZoneTexte 153"/>
          <p:cNvSpPr txBox="1"/>
          <p:nvPr/>
        </p:nvSpPr>
        <p:spPr>
          <a:xfrm>
            <a:off x="736446" y="5033587"/>
            <a:ext cx="359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fr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172528" y="155274"/>
            <a:ext cx="84625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/>
              <a:t>PolygonMesh</a:t>
            </a:r>
            <a:r>
              <a:rPr lang="en-CA" sz="2800" dirty="0" smtClean="0"/>
              <a:t> </a:t>
            </a:r>
            <a:r>
              <a:rPr lang="en-CA" sz="2800" dirty="0" smtClean="0"/>
              <a:t>component indices</a:t>
            </a:r>
            <a:endParaRPr lang="en-CA" sz="2800" dirty="0" smtClean="0"/>
          </a:p>
          <a:p>
            <a:r>
              <a:rPr lang="en-CA" sz="2400" dirty="0" smtClean="0"/>
              <a:t>Points, polygons, </a:t>
            </a:r>
            <a:r>
              <a:rPr lang="en-CA" sz="2400" dirty="0" err="1" smtClean="0"/>
              <a:t>polygonPointIndex</a:t>
            </a:r>
            <a:r>
              <a:rPr lang="en-CA" sz="2400" dirty="0" smtClean="0"/>
              <a:t>, </a:t>
            </a:r>
            <a:r>
              <a:rPr lang="en-CA" sz="2400" dirty="0" err="1" smtClean="0"/>
              <a:t>neighborPolygonIndex</a:t>
            </a:r>
            <a:endParaRPr lang="fr-CA" sz="2400" dirty="0"/>
          </a:p>
        </p:txBody>
      </p:sp>
      <p:grpSp>
        <p:nvGrpSpPr>
          <p:cNvPr id="106" name="Groupe 105"/>
          <p:cNvGrpSpPr/>
          <p:nvPr/>
        </p:nvGrpSpPr>
        <p:grpSpPr>
          <a:xfrm>
            <a:off x="3545969" y="2212905"/>
            <a:ext cx="1135298" cy="1054622"/>
            <a:chOff x="1271472" y="2353792"/>
            <a:chExt cx="1135298" cy="1054622"/>
          </a:xfrm>
        </p:grpSpPr>
        <p:grpSp>
          <p:nvGrpSpPr>
            <p:cNvPr id="107" name="Groupe 44"/>
            <p:cNvGrpSpPr/>
            <p:nvPr/>
          </p:nvGrpSpPr>
          <p:grpSpPr>
            <a:xfrm flipH="1">
              <a:off x="1271472" y="2353792"/>
              <a:ext cx="1135298" cy="1054622"/>
              <a:chOff x="703052" y="838200"/>
              <a:chExt cx="990600" cy="914400"/>
            </a:xfrm>
          </p:grpSpPr>
          <p:sp>
            <p:nvSpPr>
              <p:cNvPr id="127" name="Arc 126"/>
              <p:cNvSpPr/>
              <p:nvPr/>
            </p:nvSpPr>
            <p:spPr>
              <a:xfrm>
                <a:off x="703052" y="838200"/>
                <a:ext cx="990600" cy="914400"/>
              </a:xfrm>
              <a:prstGeom prst="arc">
                <a:avLst>
                  <a:gd name="adj1" fmla="val 13247717"/>
                  <a:gd name="adj2" fmla="val 8389218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>
                  <a:ln w="38100">
                    <a:solidFill>
                      <a:schemeClr val="tx1"/>
                    </a:solidFill>
                  </a:ln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35" name="Connecteur droit avec flèche 134"/>
              <p:cNvCxnSpPr/>
              <p:nvPr/>
            </p:nvCxnSpPr>
            <p:spPr>
              <a:xfrm flipH="1" flipV="1">
                <a:off x="762000" y="1524000"/>
                <a:ext cx="76196" cy="7620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ZoneTexte 110"/>
            <p:cNvSpPr txBox="1"/>
            <p:nvPr/>
          </p:nvSpPr>
          <p:spPr>
            <a:xfrm>
              <a:off x="1328073" y="2413025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1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2006741" y="2382516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2025268" y="2899188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3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1338238" y="2890583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45" name="Groupe 144"/>
          <p:cNvGrpSpPr/>
          <p:nvPr/>
        </p:nvGrpSpPr>
        <p:grpSpPr>
          <a:xfrm>
            <a:off x="1300227" y="3969817"/>
            <a:ext cx="1135298" cy="1054622"/>
            <a:chOff x="1271472" y="2353792"/>
            <a:chExt cx="1135298" cy="1054622"/>
          </a:xfrm>
        </p:grpSpPr>
        <p:grpSp>
          <p:nvGrpSpPr>
            <p:cNvPr id="146" name="Groupe 44"/>
            <p:cNvGrpSpPr/>
            <p:nvPr/>
          </p:nvGrpSpPr>
          <p:grpSpPr>
            <a:xfrm flipH="1">
              <a:off x="1271472" y="2353792"/>
              <a:ext cx="1135298" cy="1054622"/>
              <a:chOff x="703052" y="838200"/>
              <a:chExt cx="990600" cy="914400"/>
            </a:xfrm>
          </p:grpSpPr>
          <p:sp>
            <p:nvSpPr>
              <p:cNvPr id="158" name="Arc 157"/>
              <p:cNvSpPr/>
              <p:nvPr/>
            </p:nvSpPr>
            <p:spPr>
              <a:xfrm>
                <a:off x="703052" y="838200"/>
                <a:ext cx="990600" cy="914400"/>
              </a:xfrm>
              <a:prstGeom prst="arc">
                <a:avLst>
                  <a:gd name="adj1" fmla="val 13247717"/>
                  <a:gd name="adj2" fmla="val 8389218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>
                  <a:ln w="38100">
                    <a:solidFill>
                      <a:schemeClr val="tx1"/>
                    </a:solidFill>
                  </a:ln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9" name="Connecteur droit avec flèche 158"/>
              <p:cNvCxnSpPr/>
              <p:nvPr/>
            </p:nvCxnSpPr>
            <p:spPr>
              <a:xfrm flipH="1" flipV="1">
                <a:off x="762000" y="1524000"/>
                <a:ext cx="76196" cy="7620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/>
            <p:cNvSpPr txBox="1"/>
            <p:nvPr/>
          </p:nvSpPr>
          <p:spPr>
            <a:xfrm>
              <a:off x="1328073" y="2413025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1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2006741" y="2382516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2025268" y="2899188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3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1338238" y="2890583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60" name="Groupe 159"/>
          <p:cNvGrpSpPr/>
          <p:nvPr/>
        </p:nvGrpSpPr>
        <p:grpSpPr>
          <a:xfrm>
            <a:off x="3557469" y="3949689"/>
            <a:ext cx="1135298" cy="1054622"/>
            <a:chOff x="1271472" y="2353792"/>
            <a:chExt cx="1135298" cy="1054622"/>
          </a:xfrm>
        </p:grpSpPr>
        <p:grpSp>
          <p:nvGrpSpPr>
            <p:cNvPr id="161" name="Groupe 44"/>
            <p:cNvGrpSpPr/>
            <p:nvPr/>
          </p:nvGrpSpPr>
          <p:grpSpPr>
            <a:xfrm flipH="1">
              <a:off x="1271472" y="2353792"/>
              <a:ext cx="1135298" cy="1054622"/>
              <a:chOff x="703052" y="838200"/>
              <a:chExt cx="990600" cy="914400"/>
            </a:xfrm>
          </p:grpSpPr>
          <p:sp>
            <p:nvSpPr>
              <p:cNvPr id="166" name="Arc 165"/>
              <p:cNvSpPr/>
              <p:nvPr/>
            </p:nvSpPr>
            <p:spPr>
              <a:xfrm>
                <a:off x="703052" y="838200"/>
                <a:ext cx="990600" cy="914400"/>
              </a:xfrm>
              <a:prstGeom prst="arc">
                <a:avLst>
                  <a:gd name="adj1" fmla="val 13247717"/>
                  <a:gd name="adj2" fmla="val 8389218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>
                  <a:ln w="38100">
                    <a:solidFill>
                      <a:schemeClr val="tx1"/>
                    </a:solidFill>
                  </a:ln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7" name="Connecteur droit avec flèche 166"/>
              <p:cNvCxnSpPr/>
              <p:nvPr/>
            </p:nvCxnSpPr>
            <p:spPr>
              <a:xfrm flipH="1" flipV="1">
                <a:off x="762000" y="1524000"/>
                <a:ext cx="76196" cy="7620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ZoneTexte 161"/>
            <p:cNvSpPr txBox="1"/>
            <p:nvPr/>
          </p:nvSpPr>
          <p:spPr>
            <a:xfrm>
              <a:off x="1328073" y="2413025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1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63" name="ZoneTexte 162"/>
            <p:cNvSpPr txBox="1"/>
            <p:nvPr/>
          </p:nvSpPr>
          <p:spPr>
            <a:xfrm>
              <a:off x="2006741" y="2382516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0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64" name="ZoneTexte 163"/>
            <p:cNvSpPr txBox="1"/>
            <p:nvPr/>
          </p:nvSpPr>
          <p:spPr>
            <a:xfrm>
              <a:off x="2025268" y="2899188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3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65" name="ZoneTexte 164"/>
            <p:cNvSpPr txBox="1"/>
            <p:nvPr/>
          </p:nvSpPr>
          <p:spPr>
            <a:xfrm>
              <a:off x="1338238" y="2890583"/>
              <a:ext cx="359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fr-CA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531395" y="1317424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31395" y="1622224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31395" y="1927024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31395" y="2231824"/>
            <a:ext cx="381000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31395" y="2917624"/>
            <a:ext cx="381000" cy="152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31395" y="4441624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31395" y="4746424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31395" y="5051224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31395" y="5356024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674395" y="1317424"/>
            <a:ext cx="762000" cy="304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674395" y="1622224"/>
            <a:ext cx="762000" cy="304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674395" y="1927024"/>
            <a:ext cx="762000" cy="304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674395" y="2231824"/>
            <a:ext cx="762000" cy="685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674395" y="2917624"/>
            <a:ext cx="762000" cy="1524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674395" y="4441624"/>
            <a:ext cx="762000" cy="304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674395" y="4746424"/>
            <a:ext cx="762000" cy="304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674395" y="5051224"/>
            <a:ext cx="762000" cy="304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74395" y="5356024"/>
            <a:ext cx="762000" cy="304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455195" y="304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</a:rPr>
              <a:t>Points</a:t>
            </a:r>
            <a:endParaRPr lang="en-CA" sz="28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6" name="ZoneTexte 285"/>
          <p:cNvSpPr txBox="1"/>
          <p:nvPr/>
        </p:nvSpPr>
        <p:spPr>
          <a:xfrm rot="19925842">
            <a:off x="573519" y="94085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Point</a:t>
            </a:r>
            <a:endParaRPr lang="en-CA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0" name="ZoneTexte 299"/>
          <p:cNvSpPr txBox="1"/>
          <p:nvPr/>
        </p:nvSpPr>
        <p:spPr>
          <a:xfrm rot="19925842">
            <a:off x="1826230" y="840408"/>
            <a:ext cx="120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2">
                    <a:lumMod val="75000"/>
                  </a:schemeClr>
                </a:solidFill>
              </a:rPr>
              <a:t>Polygon</a:t>
            </a:r>
            <a:endParaRPr lang="en-CA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2436395" y="1317424"/>
            <a:ext cx="762000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2436395" y="1622224"/>
            <a:ext cx="762000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2436395" y="1927024"/>
            <a:ext cx="762000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2436395" y="2231824"/>
            <a:ext cx="762000" cy="685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fr-CA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2436395" y="2917624"/>
            <a:ext cx="762000" cy="1524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  <a:endParaRPr lang="fr-CA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436395" y="4441624"/>
            <a:ext cx="762000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2436395" y="4746424"/>
            <a:ext cx="762000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2436395" y="5051224"/>
            <a:ext cx="762000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2436395" y="5356024"/>
            <a:ext cx="762000" cy="304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0" name="ZoneTexte 309"/>
          <p:cNvSpPr txBox="1"/>
          <p:nvPr/>
        </p:nvSpPr>
        <p:spPr>
          <a:xfrm rot="19925842">
            <a:off x="2859518" y="94366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3">
                    <a:lumMod val="75000"/>
                  </a:schemeClr>
                </a:solidFill>
              </a:rPr>
              <a:t>Index</a:t>
            </a:r>
            <a:endParaRPr lang="en-CA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1" name="ZoneTexte 310"/>
          <p:cNvSpPr txBox="1"/>
          <p:nvPr/>
        </p:nvSpPr>
        <p:spPr>
          <a:xfrm rot="19925842">
            <a:off x="2438822" y="772360"/>
            <a:ext cx="144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chemeClr val="accent3">
                    <a:lumMod val="75000"/>
                  </a:schemeClr>
                </a:solidFill>
              </a:rPr>
              <a:t>PolygonPoint</a:t>
            </a:r>
            <a:endParaRPr lang="en-CA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912395" y="1317424"/>
            <a:ext cx="762000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912395" y="1622224"/>
            <a:ext cx="762000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912395" y="1927024"/>
            <a:ext cx="762000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912395" y="2231824"/>
            <a:ext cx="762000" cy="685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CA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912395" y="2917624"/>
            <a:ext cx="762000" cy="1524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912395" y="4441624"/>
            <a:ext cx="762000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912395" y="4746424"/>
            <a:ext cx="762000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912395" y="5051224"/>
            <a:ext cx="762000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912395" y="5356024"/>
            <a:ext cx="762000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1" name="ZoneTexte 320"/>
          <p:cNvSpPr txBox="1"/>
          <p:nvPr/>
        </p:nvSpPr>
        <p:spPr>
          <a:xfrm rot="19925842">
            <a:off x="1411718" y="9408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  <a:endParaRPr lang="en-CA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2" name="ZoneTexte 321"/>
          <p:cNvSpPr txBox="1"/>
          <p:nvPr/>
        </p:nvSpPr>
        <p:spPr>
          <a:xfrm rot="19925842">
            <a:off x="963159" y="657389"/>
            <a:ext cx="192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chemeClr val="accent6">
                    <a:lumMod val="75000"/>
                  </a:schemeClr>
                </a:solidFill>
              </a:rPr>
              <a:t>NeighborPolygon</a:t>
            </a:r>
            <a:endParaRPr lang="en-CA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705600" y="1318893"/>
            <a:ext cx="533400" cy="11195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5486400" y="1318893"/>
            <a:ext cx="457200" cy="111950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1" name="ZoneTexte 340"/>
          <p:cNvSpPr txBox="1"/>
          <p:nvPr/>
        </p:nvSpPr>
        <p:spPr>
          <a:xfrm>
            <a:off x="5410200" y="28569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accent1">
                    <a:lumMod val="50000"/>
                  </a:schemeClr>
                </a:solidFill>
              </a:rPr>
              <a:t>Polygons</a:t>
            </a:r>
            <a:endParaRPr lang="en-CA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2" name="ZoneTexte 341"/>
          <p:cNvSpPr txBox="1"/>
          <p:nvPr/>
        </p:nvSpPr>
        <p:spPr>
          <a:xfrm rot="19925842">
            <a:off x="6815875" y="94232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Point</a:t>
            </a:r>
            <a:endParaRPr lang="en-CA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3" name="ZoneTexte 342"/>
          <p:cNvSpPr txBox="1"/>
          <p:nvPr/>
        </p:nvSpPr>
        <p:spPr>
          <a:xfrm rot="19925842">
            <a:off x="5485835" y="841877"/>
            <a:ext cx="120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2">
                    <a:lumMod val="75000"/>
                  </a:schemeClr>
                </a:solidFill>
              </a:rPr>
              <a:t>Polygon</a:t>
            </a:r>
            <a:endParaRPr lang="en-CA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5943600" y="1318893"/>
            <a:ext cx="762000" cy="111950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CA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en-CA" sz="2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3" name="ZoneTexte 352"/>
          <p:cNvSpPr txBox="1"/>
          <p:nvPr/>
        </p:nvSpPr>
        <p:spPr>
          <a:xfrm rot="19925842">
            <a:off x="6366723" y="9451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3">
                    <a:lumMod val="75000"/>
                  </a:schemeClr>
                </a:solidFill>
              </a:rPr>
              <a:t>Index</a:t>
            </a:r>
            <a:endParaRPr lang="en-CA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4" name="ZoneTexte 353"/>
          <p:cNvSpPr txBox="1"/>
          <p:nvPr/>
        </p:nvSpPr>
        <p:spPr>
          <a:xfrm rot="19925842">
            <a:off x="5946027" y="773829"/>
            <a:ext cx="144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chemeClr val="accent3">
                    <a:lumMod val="75000"/>
                  </a:schemeClr>
                </a:solidFill>
              </a:rPr>
              <a:t>PolygonPoint</a:t>
            </a:r>
            <a:endParaRPr lang="en-CA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7239000" y="1318893"/>
            <a:ext cx="762000" cy="11195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4" name="ZoneTexte 363"/>
          <p:cNvSpPr txBox="1"/>
          <p:nvPr/>
        </p:nvSpPr>
        <p:spPr>
          <a:xfrm rot="19925842">
            <a:off x="7814523" y="88814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  <a:endParaRPr lang="en-CA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5" name="ZoneTexte 364"/>
          <p:cNvSpPr txBox="1"/>
          <p:nvPr/>
        </p:nvSpPr>
        <p:spPr>
          <a:xfrm rot="19925842">
            <a:off x="7289763" y="657389"/>
            <a:ext cx="192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chemeClr val="accent6">
                    <a:lumMod val="75000"/>
                  </a:schemeClr>
                </a:solidFill>
              </a:rPr>
              <a:t>NeighborPolygon</a:t>
            </a:r>
            <a:endParaRPr lang="en-CA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705600" y="2438400"/>
            <a:ext cx="533400" cy="1143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CA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5486400" y="2438400"/>
            <a:ext cx="457200" cy="1143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5943600" y="2438400"/>
            <a:ext cx="762000" cy="11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CA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</a:p>
        </p:txBody>
      </p:sp>
      <p:sp>
        <p:nvSpPr>
          <p:cNvPr id="369" name="Rectangle 368"/>
          <p:cNvSpPr/>
          <p:nvPr/>
        </p:nvSpPr>
        <p:spPr>
          <a:xfrm>
            <a:off x="7239000" y="2438400"/>
            <a:ext cx="762000" cy="1143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705600" y="3581400"/>
            <a:ext cx="533400" cy="1143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5486400" y="3581400"/>
            <a:ext cx="457200" cy="1143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943600" y="3581400"/>
            <a:ext cx="762000" cy="11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7239000" y="3581400"/>
            <a:ext cx="762000" cy="1143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6705600" y="4724400"/>
            <a:ext cx="533400" cy="1143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CA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5486400" y="4724400"/>
            <a:ext cx="457200" cy="1143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943600" y="4724400"/>
            <a:ext cx="762000" cy="11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  <a:p>
            <a:pPr algn="ctr"/>
            <a:r>
              <a:rPr lang="en-CA" sz="2400" dirty="0" smtClean="0">
                <a:solidFill>
                  <a:schemeClr val="accent3">
                    <a:lumMod val="75000"/>
                  </a:schemeClr>
                </a:solidFill>
              </a:rPr>
              <a:t>...</a:t>
            </a:r>
          </a:p>
        </p:txBody>
      </p:sp>
      <p:sp>
        <p:nvSpPr>
          <p:cNvPr id="377" name="Rectangle 376"/>
          <p:cNvSpPr/>
          <p:nvPr/>
        </p:nvSpPr>
        <p:spPr>
          <a:xfrm>
            <a:off x="7239000" y="4724400"/>
            <a:ext cx="762000" cy="1143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  <a:p>
            <a:pPr algn="ctr"/>
            <a:r>
              <a:rPr lang="en-CA" sz="2400" dirty="0" smtClean="0">
                <a:solidFill>
                  <a:schemeClr val="accent6">
                    <a:lumMod val="75000"/>
                  </a:schemeClr>
                </a:solidFill>
              </a:rPr>
              <a:t>...</a:t>
            </a:r>
            <a:endParaRPr lang="fr-CA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2" name="Connecteur en arc 401"/>
          <p:cNvCxnSpPr>
            <a:endCxn id="371" idx="1"/>
          </p:cNvCxnSpPr>
          <p:nvPr/>
        </p:nvCxnSpPr>
        <p:spPr>
          <a:xfrm>
            <a:off x="3200400" y="2362200"/>
            <a:ext cx="2286000" cy="1790700"/>
          </a:xfrm>
          <a:prstGeom prst="curvedConnector3">
            <a:avLst>
              <a:gd name="adj1" fmla="val 43962"/>
            </a:avLst>
          </a:prstGeom>
          <a:ln w="285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en arc 403"/>
          <p:cNvCxnSpPr>
            <a:endCxn id="332" idx="1"/>
          </p:cNvCxnSpPr>
          <p:nvPr/>
        </p:nvCxnSpPr>
        <p:spPr>
          <a:xfrm flipV="1">
            <a:off x="3200400" y="1878647"/>
            <a:ext cx="2286000" cy="8645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en arc 405"/>
          <p:cNvCxnSpPr>
            <a:endCxn id="375" idx="1"/>
          </p:cNvCxnSpPr>
          <p:nvPr/>
        </p:nvCxnSpPr>
        <p:spPr>
          <a:xfrm>
            <a:off x="3200400" y="3124200"/>
            <a:ext cx="2286000" cy="2171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en arc 407"/>
          <p:cNvCxnSpPr>
            <a:endCxn id="367" idx="1"/>
          </p:cNvCxnSpPr>
          <p:nvPr/>
        </p:nvCxnSpPr>
        <p:spPr>
          <a:xfrm flipV="1">
            <a:off x="3200400" y="3009900"/>
            <a:ext cx="2286000" cy="495300"/>
          </a:xfrm>
          <a:prstGeom prst="curvedConnector3">
            <a:avLst>
              <a:gd name="adj1" fmla="val 54905"/>
            </a:avLst>
          </a:prstGeom>
          <a:ln w="285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en arc 409"/>
          <p:cNvCxnSpPr/>
          <p:nvPr/>
        </p:nvCxnSpPr>
        <p:spPr>
          <a:xfrm flipV="1">
            <a:off x="3200400" y="2286000"/>
            <a:ext cx="2286000" cy="1600200"/>
          </a:xfrm>
          <a:prstGeom prst="curvedConnector3">
            <a:avLst>
              <a:gd name="adj1" fmla="val 78679"/>
            </a:avLst>
          </a:prstGeom>
          <a:ln w="285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en arc 415"/>
          <p:cNvCxnSpPr/>
          <p:nvPr/>
        </p:nvCxnSpPr>
        <p:spPr>
          <a:xfrm flipV="1">
            <a:off x="3200400" y="3810000"/>
            <a:ext cx="2286000" cy="381000"/>
          </a:xfrm>
          <a:prstGeom prst="curvedConnector3">
            <a:avLst>
              <a:gd name="adj1" fmla="val 56415"/>
            </a:avLst>
          </a:prstGeom>
          <a:ln w="285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217133" y="776388"/>
            <a:ext cx="4561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9 points, index = 0..</a:t>
            </a:r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8. </a:t>
            </a:r>
            <a:r>
              <a:rPr lang="en-CA" sz="2000" dirty="0" smtClean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CA" sz="2000" dirty="0" smtClean="0">
                <a:solidFill>
                  <a:schemeClr val="accent2">
                    <a:lumMod val="75000"/>
                  </a:schemeClr>
                </a:solidFill>
              </a:rPr>
              <a:t>each point,</a:t>
            </a:r>
          </a:p>
          <a:p>
            <a:r>
              <a:rPr lang="en-CA" sz="2000" dirty="0">
                <a:solidFill>
                  <a:srgbClr val="9933FF"/>
                </a:solidFill>
              </a:rPr>
              <a:t> </a:t>
            </a:r>
            <a:r>
              <a:rPr lang="en-CA" sz="2000" dirty="0" smtClean="0">
                <a:solidFill>
                  <a:srgbClr val="9933FF"/>
                </a:solidFill>
              </a:rPr>
              <a:t> </a:t>
            </a:r>
            <a:r>
              <a:rPr lang="en-CA" sz="2000" dirty="0" smtClean="0">
                <a:solidFill>
                  <a:srgbClr val="9933FF"/>
                </a:solidFill>
              </a:rPr>
              <a:t> first </a:t>
            </a:r>
            <a:r>
              <a:rPr lang="en-CA" sz="2000" dirty="0" err="1" smtClean="0">
                <a:solidFill>
                  <a:srgbClr val="9933FF"/>
                </a:solidFill>
              </a:rPr>
              <a:t>attributeIndex</a:t>
            </a:r>
            <a:r>
              <a:rPr lang="en-CA" sz="2000" dirty="0" smtClean="0">
                <a:solidFill>
                  <a:srgbClr val="9933FF"/>
                </a:solidFill>
              </a:rPr>
              <a:t> == </a:t>
            </a:r>
            <a:r>
              <a:rPr lang="en-CA" sz="2000" dirty="0" err="1" smtClean="0">
                <a:solidFill>
                  <a:srgbClr val="9933FF"/>
                </a:solidFill>
              </a:rPr>
              <a:t>pointIndex</a:t>
            </a:r>
            <a:endParaRPr lang="en-CA" sz="2000" dirty="0" smtClean="0">
              <a:solidFill>
                <a:srgbClr val="9933FF"/>
              </a:solidFill>
            </a:endParaRPr>
          </a:p>
          <a:p>
            <a:r>
              <a:rPr lang="en-CA" sz="2000" dirty="0" smtClean="0">
                <a:solidFill>
                  <a:srgbClr val="9933FF"/>
                </a:solidFill>
              </a:rPr>
              <a:t> </a:t>
            </a:r>
            <a:r>
              <a:rPr lang="en-CA" sz="2000" dirty="0" smtClean="0">
                <a:solidFill>
                  <a:srgbClr val="9933FF"/>
                </a:solidFill>
              </a:rPr>
              <a:t>  + more if unshared (split)</a:t>
            </a:r>
            <a:endParaRPr lang="en-CA" sz="2000" dirty="0" smtClean="0">
              <a:solidFill>
                <a:srgbClr val="9933FF"/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172528" y="189778"/>
            <a:ext cx="8462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/>
              <a:t>PolygonMesh</a:t>
            </a:r>
            <a:r>
              <a:rPr lang="en-CA" sz="2800" dirty="0" smtClean="0"/>
              <a:t> </a:t>
            </a:r>
            <a:r>
              <a:rPr lang="en-CA" sz="2800" dirty="0" smtClean="0"/>
              <a:t>attribute indices</a:t>
            </a:r>
            <a:endParaRPr lang="en-CA" sz="28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478535" y="2446161"/>
            <a:ext cx="3632849" cy="3062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535" y="2446160"/>
            <a:ext cx="1816424" cy="1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959" y="2446160"/>
            <a:ext cx="1816424" cy="153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535" y="3977520"/>
            <a:ext cx="1816424" cy="15313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4959" y="3977520"/>
            <a:ext cx="1816424" cy="15313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05878" y="2369593"/>
            <a:ext cx="145314" cy="1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Ellipse 8"/>
          <p:cNvSpPr/>
          <p:nvPr/>
        </p:nvSpPr>
        <p:spPr>
          <a:xfrm>
            <a:off x="2222302" y="2369593"/>
            <a:ext cx="145314" cy="1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Ellipse 9"/>
          <p:cNvSpPr/>
          <p:nvPr/>
        </p:nvSpPr>
        <p:spPr>
          <a:xfrm>
            <a:off x="4038727" y="2369593"/>
            <a:ext cx="145314" cy="1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Ellipse 10"/>
          <p:cNvSpPr/>
          <p:nvPr/>
        </p:nvSpPr>
        <p:spPr>
          <a:xfrm>
            <a:off x="405878" y="3900952"/>
            <a:ext cx="145314" cy="1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/>
          <p:cNvSpPr/>
          <p:nvPr/>
        </p:nvSpPr>
        <p:spPr>
          <a:xfrm>
            <a:off x="2222302" y="3900952"/>
            <a:ext cx="145314" cy="1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Ellipse 12"/>
          <p:cNvSpPr/>
          <p:nvPr/>
        </p:nvSpPr>
        <p:spPr>
          <a:xfrm>
            <a:off x="4038727" y="3900952"/>
            <a:ext cx="145314" cy="1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Ellipse 13"/>
          <p:cNvSpPr/>
          <p:nvPr/>
        </p:nvSpPr>
        <p:spPr>
          <a:xfrm>
            <a:off x="405878" y="5432312"/>
            <a:ext cx="145314" cy="1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Ellipse 14"/>
          <p:cNvSpPr/>
          <p:nvPr/>
        </p:nvSpPr>
        <p:spPr>
          <a:xfrm>
            <a:off x="2222302" y="5432312"/>
            <a:ext cx="145314" cy="1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Ellipse 15"/>
          <p:cNvSpPr/>
          <p:nvPr/>
        </p:nvSpPr>
        <p:spPr>
          <a:xfrm>
            <a:off x="4038727" y="5432312"/>
            <a:ext cx="145314" cy="1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/>
          <p:cNvSpPr txBox="1"/>
          <p:nvPr/>
        </p:nvSpPr>
        <p:spPr>
          <a:xfrm>
            <a:off x="141314" y="1960750"/>
            <a:ext cx="435942" cy="50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26683" y="1895460"/>
            <a:ext cx="435942" cy="50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111383" y="1960750"/>
            <a:ext cx="435942" cy="50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3736" y="3665469"/>
            <a:ext cx="435942" cy="50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286734" y="3518112"/>
            <a:ext cx="435942" cy="50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136058" y="3648132"/>
            <a:ext cx="435942" cy="50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41314" y="5449647"/>
            <a:ext cx="435942" cy="50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105775" y="5510328"/>
            <a:ext cx="435942" cy="50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fr-CA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111383" y="5449647"/>
            <a:ext cx="435942" cy="50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465287" y="2365322"/>
            <a:ext cx="290628" cy="4558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0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1981200" y="2392881"/>
            <a:ext cx="290628" cy="4558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1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3785380" y="2390376"/>
            <a:ext cx="290628" cy="4558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2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462964" y="3505200"/>
            <a:ext cx="290628" cy="4558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3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1919172" y="3510213"/>
            <a:ext cx="290628" cy="4558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4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61" name="ZoneTexte 160"/>
          <p:cNvSpPr txBox="1"/>
          <p:nvPr/>
        </p:nvSpPr>
        <p:spPr>
          <a:xfrm>
            <a:off x="3783057" y="3507708"/>
            <a:ext cx="290628" cy="4558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5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471372" y="5058398"/>
            <a:ext cx="290628" cy="4558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6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69" name="ZoneTexte 168"/>
          <p:cNvSpPr txBox="1"/>
          <p:nvPr/>
        </p:nvSpPr>
        <p:spPr>
          <a:xfrm>
            <a:off x="1981200" y="5063411"/>
            <a:ext cx="290628" cy="4558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7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70" name="ZoneTexte 169"/>
          <p:cNvSpPr txBox="1"/>
          <p:nvPr/>
        </p:nvSpPr>
        <p:spPr>
          <a:xfrm>
            <a:off x="3718155" y="5060906"/>
            <a:ext cx="290628" cy="4558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8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453672" y="3886200"/>
            <a:ext cx="613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10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1956928" y="3886200"/>
            <a:ext cx="329072" cy="4558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9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3581400" y="3886200"/>
            <a:ext cx="5609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9933FF"/>
                </a:solidFill>
              </a:rPr>
              <a:t>11</a:t>
            </a:r>
            <a:endParaRPr lang="fr-CA" sz="2800" dirty="0">
              <a:solidFill>
                <a:srgbClr val="9933FF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800600" y="2209800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800600" y="2514600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00600" y="2819400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800600" y="3124200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800600" y="3429000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00600" y="3733800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800600" y="4038600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800600" y="4343400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0600" y="4648200"/>
            <a:ext cx="381000" cy="304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fr-CA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181600" y="22098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0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181600" y="25146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1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181600" y="28194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2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181600" y="31242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3, 10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181600" y="34290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4, 9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181600" y="37338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5, 11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181600" y="40386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6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181600" y="43434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7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5181600" y="46482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8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937068" y="2209800"/>
            <a:ext cx="533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0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937068" y="2514600"/>
            <a:ext cx="533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1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6937068" y="2819400"/>
            <a:ext cx="533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2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937068" y="3124200"/>
            <a:ext cx="533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3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937068" y="3429000"/>
            <a:ext cx="533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4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937068" y="3733800"/>
            <a:ext cx="533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5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937068" y="4038600"/>
            <a:ext cx="533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6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937068" y="4343400"/>
            <a:ext cx="533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7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937068" y="4953000"/>
            <a:ext cx="533400" cy="304800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9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937068" y="5257800"/>
            <a:ext cx="533400" cy="304800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10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937068" y="5562600"/>
            <a:ext cx="533400" cy="304800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11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70468" y="2209800"/>
            <a:ext cx="3810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1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70468" y="2514600"/>
            <a:ext cx="3810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1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70468" y="2819400"/>
            <a:ext cx="3810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1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70468" y="3124200"/>
            <a:ext cx="3810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1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70468" y="3429000"/>
            <a:ext cx="3810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1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470468" y="3733800"/>
            <a:ext cx="3810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1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7470468" y="4038600"/>
            <a:ext cx="381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0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470468" y="4343400"/>
            <a:ext cx="381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0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70468" y="4953000"/>
            <a:ext cx="381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0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470468" y="5257800"/>
            <a:ext cx="381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0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7470468" y="5562600"/>
            <a:ext cx="381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0</a:t>
            </a:r>
            <a:endParaRPr lang="fr-CA" sz="2400" dirty="0">
              <a:solidFill>
                <a:schemeClr val="tx1"/>
              </a:solidFill>
            </a:endParaRPr>
          </a:p>
        </p:txBody>
      </p:sp>
      <p:cxnSp>
        <p:nvCxnSpPr>
          <p:cNvPr id="219" name="Connecteur droit avec flèche 218"/>
          <p:cNvCxnSpPr>
            <a:stCxn id="185" idx="3"/>
            <a:endCxn id="194" idx="1"/>
          </p:cNvCxnSpPr>
          <p:nvPr/>
        </p:nvCxnSpPr>
        <p:spPr>
          <a:xfrm>
            <a:off x="6096000" y="2362200"/>
            <a:ext cx="841068" cy="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/>
          <p:cNvCxnSpPr>
            <a:stCxn id="186" idx="3"/>
            <a:endCxn id="195" idx="1"/>
          </p:cNvCxnSpPr>
          <p:nvPr/>
        </p:nvCxnSpPr>
        <p:spPr>
          <a:xfrm>
            <a:off x="6096000" y="2667000"/>
            <a:ext cx="841068" cy="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avec flèche 222"/>
          <p:cNvCxnSpPr>
            <a:stCxn id="187" idx="3"/>
            <a:endCxn id="196" idx="1"/>
          </p:cNvCxnSpPr>
          <p:nvPr/>
        </p:nvCxnSpPr>
        <p:spPr>
          <a:xfrm>
            <a:off x="6096000" y="2971800"/>
            <a:ext cx="841068" cy="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avec flèche 223"/>
          <p:cNvCxnSpPr>
            <a:stCxn id="188" idx="3"/>
            <a:endCxn id="197" idx="1"/>
          </p:cNvCxnSpPr>
          <p:nvPr/>
        </p:nvCxnSpPr>
        <p:spPr>
          <a:xfrm>
            <a:off x="6096000" y="3276600"/>
            <a:ext cx="841068" cy="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/>
          <p:cNvCxnSpPr>
            <a:stCxn id="189" idx="3"/>
            <a:endCxn id="198" idx="1"/>
          </p:cNvCxnSpPr>
          <p:nvPr/>
        </p:nvCxnSpPr>
        <p:spPr>
          <a:xfrm>
            <a:off x="6096000" y="3581400"/>
            <a:ext cx="841068" cy="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avec flèche 225"/>
          <p:cNvCxnSpPr>
            <a:stCxn id="190" idx="3"/>
            <a:endCxn id="199" idx="1"/>
          </p:cNvCxnSpPr>
          <p:nvPr/>
        </p:nvCxnSpPr>
        <p:spPr>
          <a:xfrm>
            <a:off x="6096000" y="3886200"/>
            <a:ext cx="841068" cy="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avec flèche 226"/>
          <p:cNvCxnSpPr>
            <a:stCxn id="191" idx="3"/>
            <a:endCxn id="200" idx="1"/>
          </p:cNvCxnSpPr>
          <p:nvPr/>
        </p:nvCxnSpPr>
        <p:spPr>
          <a:xfrm>
            <a:off x="6096000" y="4191000"/>
            <a:ext cx="841068" cy="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avec flèche 227"/>
          <p:cNvCxnSpPr>
            <a:stCxn id="192" idx="3"/>
            <a:endCxn id="201" idx="1"/>
          </p:cNvCxnSpPr>
          <p:nvPr/>
        </p:nvCxnSpPr>
        <p:spPr>
          <a:xfrm>
            <a:off x="6096000" y="4495800"/>
            <a:ext cx="841068" cy="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avec flèche 228"/>
          <p:cNvCxnSpPr>
            <a:stCxn id="193" idx="3"/>
            <a:endCxn id="202" idx="1"/>
          </p:cNvCxnSpPr>
          <p:nvPr/>
        </p:nvCxnSpPr>
        <p:spPr>
          <a:xfrm>
            <a:off x="6096000" y="4800600"/>
            <a:ext cx="841068" cy="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avec flèche 229"/>
          <p:cNvCxnSpPr>
            <a:stCxn id="188" idx="3"/>
            <a:endCxn id="204" idx="1"/>
          </p:cNvCxnSpPr>
          <p:nvPr/>
        </p:nvCxnSpPr>
        <p:spPr>
          <a:xfrm>
            <a:off x="6096000" y="3276600"/>
            <a:ext cx="841068" cy="213360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avec flèche 230"/>
          <p:cNvCxnSpPr>
            <a:stCxn id="189" idx="3"/>
            <a:endCxn id="203" idx="1"/>
          </p:cNvCxnSpPr>
          <p:nvPr/>
        </p:nvCxnSpPr>
        <p:spPr>
          <a:xfrm>
            <a:off x="6096000" y="3581400"/>
            <a:ext cx="841068" cy="152400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avec flèche 231"/>
          <p:cNvCxnSpPr>
            <a:stCxn id="190" idx="3"/>
            <a:endCxn id="205" idx="1"/>
          </p:cNvCxnSpPr>
          <p:nvPr/>
        </p:nvCxnSpPr>
        <p:spPr>
          <a:xfrm>
            <a:off x="6096000" y="3886200"/>
            <a:ext cx="841068" cy="1828800"/>
          </a:xfrm>
          <a:prstGeom prst="straightConnector1">
            <a:avLst/>
          </a:prstGeom>
          <a:ln w="28575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ZoneTexte 246"/>
          <p:cNvSpPr txBox="1"/>
          <p:nvPr/>
        </p:nvSpPr>
        <p:spPr>
          <a:xfrm>
            <a:off x="4689896" y="140568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2">
                    <a:lumMod val="75000"/>
                  </a:schemeClr>
                </a:solidFill>
              </a:rPr>
              <a:t>Point data</a:t>
            </a:r>
            <a:endParaRPr lang="en-CA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7851468" y="22098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(0,0,0)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7851468" y="25146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(1,0,0)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7851468" y="28194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(2,0,0)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7851468" y="31242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(0,1,0)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851468" y="34290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(1,1,0)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7851468" y="37338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(2,1,0)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7851468" y="40386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(0,2,0)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7851468" y="43434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(1,2,0)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7851468" y="4953000"/>
            <a:ext cx="990600" cy="304800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(1,1,0)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851468" y="5257800"/>
            <a:ext cx="990600" cy="304800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(0,1,0)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7851468" y="5562600"/>
            <a:ext cx="990600" cy="304800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(2,1,0)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72" name="ZoneTexte 271"/>
          <p:cNvSpPr txBox="1"/>
          <p:nvPr/>
        </p:nvSpPr>
        <p:spPr>
          <a:xfrm>
            <a:off x="6791860" y="139602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GeometryAttributes</a:t>
            </a:r>
            <a:endParaRPr lang="en-CA" sz="2000" dirty="0" smtClean="0"/>
          </a:p>
        </p:txBody>
      </p:sp>
      <p:sp>
        <p:nvSpPr>
          <p:cNvPr id="277" name="ZoneTexte 276"/>
          <p:cNvSpPr txBox="1"/>
          <p:nvPr/>
        </p:nvSpPr>
        <p:spPr>
          <a:xfrm rot="19925842">
            <a:off x="7515624" y="1773562"/>
            <a:ext cx="94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Weight</a:t>
            </a:r>
            <a:endParaRPr lang="en-CA" dirty="0" smtClean="0"/>
          </a:p>
        </p:txBody>
      </p:sp>
      <p:sp>
        <p:nvSpPr>
          <p:cNvPr id="278" name="ZoneTexte 277"/>
          <p:cNvSpPr txBox="1"/>
          <p:nvPr/>
        </p:nvSpPr>
        <p:spPr>
          <a:xfrm rot="19925842">
            <a:off x="8033438" y="1764936"/>
            <a:ext cx="94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Position</a:t>
            </a:r>
            <a:endParaRPr lang="en-CA" dirty="0" smtClean="0"/>
          </a:p>
        </p:txBody>
      </p:sp>
      <p:sp>
        <p:nvSpPr>
          <p:cNvPr id="279" name="ZoneTexte 278"/>
          <p:cNvSpPr txBox="1"/>
          <p:nvPr/>
        </p:nvSpPr>
        <p:spPr>
          <a:xfrm rot="19925842">
            <a:off x="4962993" y="18021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endParaRPr lang="en-CA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0" name="ZoneTexte 279"/>
          <p:cNvSpPr txBox="1"/>
          <p:nvPr/>
        </p:nvSpPr>
        <p:spPr>
          <a:xfrm rot="19925842">
            <a:off x="5307574" y="1705421"/>
            <a:ext cx="118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9933FF"/>
                </a:solidFill>
              </a:rPr>
              <a:t>Attribute</a:t>
            </a:r>
            <a:endParaRPr lang="en-CA" dirty="0" smtClean="0">
              <a:solidFill>
                <a:srgbClr val="9933FF"/>
              </a:solidFill>
            </a:endParaRPr>
          </a:p>
        </p:txBody>
      </p:sp>
      <p:sp>
        <p:nvSpPr>
          <p:cNvPr id="281" name="ZoneTexte 280"/>
          <p:cNvSpPr txBox="1"/>
          <p:nvPr/>
        </p:nvSpPr>
        <p:spPr>
          <a:xfrm rot="19925842">
            <a:off x="5658372" y="1702553"/>
            <a:ext cx="118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9933FF"/>
                </a:solidFill>
              </a:rPr>
              <a:t>Index</a:t>
            </a:r>
            <a:endParaRPr lang="en-CA" dirty="0" smtClean="0">
              <a:solidFill>
                <a:srgbClr val="9933FF"/>
              </a:solidFill>
            </a:endParaRPr>
          </a:p>
        </p:txBody>
      </p:sp>
      <p:sp>
        <p:nvSpPr>
          <p:cNvPr id="282" name="Accolade ouvrante 281"/>
          <p:cNvSpPr/>
          <p:nvPr/>
        </p:nvSpPr>
        <p:spPr>
          <a:xfrm>
            <a:off x="6176514" y="4986075"/>
            <a:ext cx="362309" cy="871268"/>
          </a:xfrm>
          <a:prstGeom prst="leftBrace">
            <a:avLst/>
          </a:prstGeom>
          <a:ln w="285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3" name="ZoneTexte 282"/>
          <p:cNvSpPr txBox="1"/>
          <p:nvPr/>
        </p:nvSpPr>
        <p:spPr>
          <a:xfrm>
            <a:off x="5055075" y="5223270"/>
            <a:ext cx="119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Unshared </a:t>
            </a:r>
          </a:p>
          <a:p>
            <a:pPr algn="r"/>
            <a:r>
              <a:rPr lang="en-CA" dirty="0" smtClean="0"/>
              <a:t>(</a:t>
            </a:r>
            <a:r>
              <a:rPr lang="en-CA" dirty="0" smtClean="0"/>
              <a:t>split)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937068" y="4648200"/>
            <a:ext cx="533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9933FF"/>
                </a:solidFill>
              </a:rPr>
              <a:t>8</a:t>
            </a:r>
            <a:endParaRPr lang="fr-CA" sz="2400" dirty="0">
              <a:solidFill>
                <a:srgbClr val="9933FF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470468" y="4648200"/>
            <a:ext cx="381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0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7851468" y="4648200"/>
            <a:ext cx="990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(2,2,0)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284" name="ZoneTexte 283"/>
          <p:cNvSpPr txBox="1"/>
          <p:nvPr/>
        </p:nvSpPr>
        <p:spPr>
          <a:xfrm rot="19925842">
            <a:off x="6745315" y="1702551"/>
            <a:ext cx="118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9933FF"/>
                </a:solidFill>
              </a:rPr>
              <a:t>Attribute</a:t>
            </a:r>
            <a:endParaRPr lang="en-CA" dirty="0" smtClean="0">
              <a:solidFill>
                <a:srgbClr val="9933FF"/>
              </a:solidFill>
            </a:endParaRPr>
          </a:p>
        </p:txBody>
      </p:sp>
      <p:sp>
        <p:nvSpPr>
          <p:cNvPr id="285" name="ZoneTexte 284"/>
          <p:cNvSpPr txBox="1"/>
          <p:nvPr/>
        </p:nvSpPr>
        <p:spPr>
          <a:xfrm rot="19925842">
            <a:off x="7096113" y="1699683"/>
            <a:ext cx="118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9933FF"/>
                </a:solidFill>
              </a:rPr>
              <a:t>Index</a:t>
            </a:r>
            <a:endParaRPr lang="en-CA" dirty="0" smtClean="0">
              <a:solidFill>
                <a:srgbClr val="9933FF"/>
              </a:solidFill>
            </a:endParaRPr>
          </a:p>
        </p:txBody>
      </p:sp>
      <p:sp>
        <p:nvSpPr>
          <p:cNvPr id="286" name="ZoneTexte 285"/>
          <p:cNvSpPr txBox="1"/>
          <p:nvPr/>
        </p:nvSpPr>
        <p:spPr>
          <a:xfrm rot="19925842">
            <a:off x="4658196" y="179064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>
                    <a:lumMod val="75000"/>
                  </a:schemeClr>
                </a:solidFill>
              </a:rPr>
              <a:t>Point</a:t>
            </a:r>
            <a:endParaRPr lang="en-CA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 flipH="1">
            <a:off x="4648200" y="914400"/>
            <a:ext cx="4343400" cy="579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2400" y="914400"/>
            <a:ext cx="4191000" cy="579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0" y="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Internal data structure overview</a:t>
            </a:r>
            <a:endParaRPr lang="en-CA" sz="3200" dirty="0" smtClean="0"/>
          </a:p>
        </p:txBody>
      </p:sp>
      <p:sp>
        <p:nvSpPr>
          <p:cNvPr id="74" name="Rectangle 73"/>
          <p:cNvSpPr/>
          <p:nvPr/>
        </p:nvSpPr>
        <p:spPr>
          <a:xfrm>
            <a:off x="152400" y="19050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0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2400" y="22098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1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2400" y="25146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2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09800" y="1905000"/>
            <a:ext cx="1989826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...others...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09800" y="3048000"/>
            <a:ext cx="1989826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point &amp; flags &amp; </a:t>
            </a:r>
            <a:r>
              <a:rPr lang="en-CA" dirty="0" err="1" smtClean="0">
                <a:solidFill>
                  <a:schemeClr val="tx1"/>
                </a:solidFill>
              </a:rPr>
              <a:t>neighborPolyCount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09800" y="3657600"/>
            <a:ext cx="1989826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0: </a:t>
            </a:r>
            <a:r>
              <a:rPr lang="en-CA" dirty="0" err="1" smtClean="0">
                <a:solidFill>
                  <a:schemeClr val="tx1"/>
                </a:solidFill>
              </a:rPr>
              <a:t>polygonIter</a:t>
            </a:r>
            <a:r>
              <a:rPr lang="en-CA" dirty="0" smtClean="0">
                <a:solidFill>
                  <a:schemeClr val="tx1"/>
                </a:solidFill>
              </a:rPr>
              <a:t> &amp; 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polygonPointIndex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152400" y="4572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.</a:t>
            </a:r>
            <a:r>
              <a:rPr lang="en-CA" sz="2400" dirty="0" err="1" smtClean="0"/>
              <a:t>pointData</a:t>
            </a:r>
            <a:r>
              <a:rPr lang="en-CA" sz="2400" dirty="0" smtClean="0"/>
              <a:t> </a:t>
            </a:r>
            <a:r>
              <a:rPr lang="en-CA" i="1" dirty="0" smtClean="0"/>
              <a:t>(</a:t>
            </a:r>
            <a:r>
              <a:rPr lang="en-CA" i="1" dirty="0" err="1" smtClean="0"/>
              <a:t>ArrayOffsetAllocator</a:t>
            </a:r>
            <a:r>
              <a:rPr lang="en-CA" i="1" dirty="0" smtClean="0"/>
              <a:t>)</a:t>
            </a:r>
            <a:endParaRPr lang="en-CA" i="1" dirty="0" smtClean="0"/>
          </a:p>
        </p:txBody>
      </p:sp>
      <p:sp>
        <p:nvSpPr>
          <p:cNvPr id="89" name="ZoneTexte 88"/>
          <p:cNvSpPr txBox="1"/>
          <p:nvPr/>
        </p:nvSpPr>
        <p:spPr>
          <a:xfrm>
            <a:off x="2133600" y="914400"/>
            <a:ext cx="21422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dirty="0" smtClean="0"/>
              <a:t>.</a:t>
            </a:r>
            <a:r>
              <a:rPr lang="nn-NO" sz="2000" dirty="0" smtClean="0"/>
              <a:t>data</a:t>
            </a:r>
          </a:p>
          <a:p>
            <a:pPr algn="ctr"/>
            <a:r>
              <a:rPr lang="nn-NO" sz="1400" i="1" dirty="0" smtClean="0"/>
              <a:t>(UInt32ArrayAllocator)</a:t>
            </a:r>
          </a:p>
          <a:p>
            <a:pPr algn="ctr"/>
            <a:r>
              <a:rPr lang="nn-NO" sz="1600" i="1" dirty="0" smtClean="0"/>
              <a:t>Index = pointIter</a:t>
            </a:r>
            <a:endParaRPr lang="en-CA" sz="1600" i="1" dirty="0" smtClean="0"/>
          </a:p>
        </p:txBody>
      </p:sp>
      <p:sp>
        <p:nvSpPr>
          <p:cNvPr id="90" name="ZoneTexte 89"/>
          <p:cNvSpPr txBox="1"/>
          <p:nvPr/>
        </p:nvSpPr>
        <p:spPr>
          <a:xfrm>
            <a:off x="152400" y="9144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sz="2000" dirty="0" smtClean="0"/>
              <a:t>.startIters</a:t>
            </a:r>
          </a:p>
          <a:p>
            <a:pPr algn="ctr"/>
            <a:r>
              <a:rPr lang="nn-NO" sz="1400" i="1" dirty="0" smtClean="0"/>
              <a:t>(</a:t>
            </a:r>
            <a:r>
              <a:rPr lang="nn-NO" sz="1400" i="1" dirty="0" smtClean="0"/>
              <a:t>UInt32</a:t>
            </a:r>
            <a:r>
              <a:rPr lang="nn-NO" sz="1600" i="1" dirty="0" smtClean="0"/>
              <a:t>[])</a:t>
            </a:r>
          </a:p>
          <a:p>
            <a:pPr algn="ctr"/>
            <a:r>
              <a:rPr lang="nn-NO" sz="1600" i="1" dirty="0" smtClean="0"/>
              <a:t>Index = point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209800" y="4267200"/>
            <a:ext cx="1989826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1: ...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09800" y="4648200"/>
            <a:ext cx="1989826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2: ...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209800" y="4953000"/>
            <a:ext cx="1989826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0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r>
              <a:rPr lang="en-CA" dirty="0" err="1" smtClean="0">
                <a:solidFill>
                  <a:schemeClr val="tx1"/>
                </a:solidFill>
              </a:rPr>
              <a:t>attributeIndex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3400" y="2514600"/>
            <a:ext cx="1066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pointIter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3400" y="2209800"/>
            <a:ext cx="1066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pointIter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33400" y="1905000"/>
            <a:ext cx="1066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pointIter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18426" y="5257800"/>
            <a:ext cx="1989826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1: </a:t>
            </a:r>
            <a:r>
              <a:rPr lang="en-CA" dirty="0" err="1" smtClean="0">
                <a:solidFill>
                  <a:schemeClr val="tx1"/>
                </a:solidFill>
              </a:rPr>
              <a:t>attributeIndex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218426" y="5562600"/>
            <a:ext cx="1989826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2</a:t>
            </a:r>
            <a:r>
              <a:rPr lang="en-CA" dirty="0" smtClean="0">
                <a:solidFill>
                  <a:schemeClr val="tx1"/>
                </a:solidFill>
              </a:rPr>
              <a:t>: </a:t>
            </a:r>
            <a:r>
              <a:rPr lang="en-CA" dirty="0" err="1" smtClean="0">
                <a:solidFill>
                  <a:schemeClr val="tx1"/>
                </a:solidFill>
              </a:rPr>
              <a:t>attributeIndex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18426" y="5867400"/>
            <a:ext cx="1989826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Border &amp; wing bits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218426" y="6172200"/>
            <a:ext cx="1989826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...others...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2" name="Accolade ouvrante 111"/>
          <p:cNvSpPr/>
          <p:nvPr/>
        </p:nvSpPr>
        <p:spPr>
          <a:xfrm>
            <a:off x="1828800" y="3657600"/>
            <a:ext cx="304800" cy="1219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5" name="Connecteur en arc 114"/>
          <p:cNvCxnSpPr>
            <a:stCxn id="95" idx="3"/>
            <a:endCxn id="85" idx="1"/>
          </p:cNvCxnSpPr>
          <p:nvPr/>
        </p:nvCxnSpPr>
        <p:spPr>
          <a:xfrm>
            <a:off x="1600200" y="2362200"/>
            <a:ext cx="609600" cy="9906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762000" y="3962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i="1" dirty="0" smtClean="0"/>
              <a:t>neighbor</a:t>
            </a:r>
          </a:p>
          <a:p>
            <a:pPr algn="r"/>
            <a:r>
              <a:rPr lang="en-CA" i="1" dirty="0" smtClean="0"/>
              <a:t>polygons</a:t>
            </a:r>
          </a:p>
        </p:txBody>
      </p:sp>
      <p:sp>
        <p:nvSpPr>
          <p:cNvPr id="117" name="ZoneTexte 116"/>
          <p:cNvSpPr txBox="1"/>
          <p:nvPr/>
        </p:nvSpPr>
        <p:spPr>
          <a:xfrm>
            <a:off x="685800" y="51448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(only if</a:t>
            </a:r>
          </a:p>
          <a:p>
            <a:pPr algn="ctr"/>
            <a:r>
              <a:rPr lang="en-CA" i="1" dirty="0" smtClean="0"/>
              <a:t>u</a:t>
            </a:r>
            <a:r>
              <a:rPr lang="en-CA" i="1" dirty="0" smtClean="0"/>
              <a:t>nshared)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381000" y="5867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(only if has </a:t>
            </a:r>
          </a:p>
          <a:p>
            <a:pPr algn="ctr"/>
            <a:r>
              <a:rPr lang="en-CA" i="1" dirty="0" smtClean="0"/>
              <a:t>border/wing)</a:t>
            </a:r>
          </a:p>
        </p:txBody>
      </p:sp>
      <p:sp>
        <p:nvSpPr>
          <p:cNvPr id="119" name="Accolade ouvrante 118"/>
          <p:cNvSpPr/>
          <p:nvPr/>
        </p:nvSpPr>
        <p:spPr>
          <a:xfrm>
            <a:off x="1828800" y="5029200"/>
            <a:ext cx="304800" cy="7620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0" name="Accolade ouvrante 119"/>
          <p:cNvSpPr/>
          <p:nvPr/>
        </p:nvSpPr>
        <p:spPr>
          <a:xfrm>
            <a:off x="1828800" y="5867400"/>
            <a:ext cx="304800" cy="2286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9" name="Rectangle 148"/>
          <p:cNvSpPr/>
          <p:nvPr/>
        </p:nvSpPr>
        <p:spPr>
          <a:xfrm flipH="1">
            <a:off x="8596745" y="1905000"/>
            <a:ext cx="39485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0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 flipH="1">
            <a:off x="8596745" y="2209800"/>
            <a:ext cx="39485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1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 flipH="1">
            <a:off x="8596745" y="2514600"/>
            <a:ext cx="39485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2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 flipH="1">
            <a:off x="4797202" y="1905000"/>
            <a:ext cx="2062183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...others...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flipH="1">
            <a:off x="4797202" y="3048000"/>
            <a:ext cx="2062183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polygon &amp; </a:t>
            </a:r>
            <a:r>
              <a:rPr lang="en-CA" dirty="0" err="1" smtClean="0">
                <a:solidFill>
                  <a:schemeClr val="tx1"/>
                </a:solidFill>
              </a:rPr>
              <a:t>polygonPointCount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 flipH="1">
            <a:off x="4797202" y="3657600"/>
            <a:ext cx="2062183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0: </a:t>
            </a:r>
            <a:r>
              <a:rPr lang="en-CA" dirty="0" err="1" smtClean="0">
                <a:solidFill>
                  <a:schemeClr val="tx1"/>
                </a:solidFill>
              </a:rPr>
              <a:t>pointIter</a:t>
            </a:r>
            <a:r>
              <a:rPr lang="en-CA" dirty="0" smtClean="0">
                <a:solidFill>
                  <a:schemeClr val="tx1"/>
                </a:solidFill>
              </a:rPr>
              <a:t> &amp; </a:t>
            </a:r>
          </a:p>
          <a:p>
            <a:r>
              <a:rPr lang="en-CA" dirty="0" err="1" smtClean="0">
                <a:solidFill>
                  <a:schemeClr val="tx1"/>
                </a:solidFill>
              </a:rPr>
              <a:t>pointNeighborIndex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 flipH="1">
            <a:off x="4718231" y="914400"/>
            <a:ext cx="22201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dirty="0" smtClean="0"/>
              <a:t>.</a:t>
            </a:r>
            <a:r>
              <a:rPr lang="nn-NO" sz="2000" dirty="0" smtClean="0"/>
              <a:t>data</a:t>
            </a:r>
          </a:p>
          <a:p>
            <a:pPr algn="ctr"/>
            <a:r>
              <a:rPr lang="nn-NO" sz="1400" i="1" dirty="0" smtClean="0"/>
              <a:t>(UInt32ArrayAllocator)</a:t>
            </a:r>
          </a:p>
          <a:p>
            <a:pPr algn="ctr"/>
            <a:r>
              <a:rPr lang="nn-NO" sz="1600" i="1" dirty="0" smtClean="0"/>
              <a:t>Index = polyIter</a:t>
            </a:r>
            <a:endParaRPr lang="en-CA" sz="1600" i="1" dirty="0" smtClean="0"/>
          </a:p>
        </p:txBody>
      </p:sp>
      <p:sp>
        <p:nvSpPr>
          <p:cNvPr id="159" name="ZoneTexte 158"/>
          <p:cNvSpPr txBox="1"/>
          <p:nvPr/>
        </p:nvSpPr>
        <p:spPr>
          <a:xfrm flipH="1">
            <a:off x="7333211" y="914400"/>
            <a:ext cx="1658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sz="2000" dirty="0" smtClean="0"/>
              <a:t>.startIters</a:t>
            </a:r>
          </a:p>
          <a:p>
            <a:pPr algn="ctr"/>
            <a:r>
              <a:rPr lang="nn-NO" sz="1600" dirty="0" smtClean="0"/>
              <a:t>(</a:t>
            </a:r>
            <a:r>
              <a:rPr lang="nn-NO" sz="1600" dirty="0" smtClean="0"/>
              <a:t>UInt32</a:t>
            </a:r>
            <a:r>
              <a:rPr lang="nn-NO" dirty="0" smtClean="0"/>
              <a:t>[])</a:t>
            </a:r>
          </a:p>
          <a:p>
            <a:pPr algn="ctr"/>
            <a:r>
              <a:rPr lang="nn-NO" sz="1600" i="1" dirty="0" smtClean="0"/>
              <a:t>Index = polygon</a:t>
            </a:r>
          </a:p>
        </p:txBody>
      </p:sp>
      <p:sp>
        <p:nvSpPr>
          <p:cNvPr id="160" name="Rectangle 159"/>
          <p:cNvSpPr/>
          <p:nvPr/>
        </p:nvSpPr>
        <p:spPr>
          <a:xfrm flipH="1">
            <a:off x="4797202" y="4267200"/>
            <a:ext cx="2062183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1: ...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 flipH="1">
            <a:off x="4797202" y="4648200"/>
            <a:ext cx="2062183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>
                <a:solidFill>
                  <a:schemeClr val="tx1"/>
                </a:solidFill>
              </a:rPr>
              <a:t>2: ...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 flipH="1">
            <a:off x="7467600" y="2514600"/>
            <a:ext cx="1143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polyIter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 flipH="1">
            <a:off x="7467600" y="2209800"/>
            <a:ext cx="1143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polyIter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 flipH="1">
            <a:off x="7467600" y="1905000"/>
            <a:ext cx="11430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polyIter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70" name="Accolade ouvrante 169"/>
          <p:cNvSpPr/>
          <p:nvPr/>
        </p:nvSpPr>
        <p:spPr>
          <a:xfrm flipH="1">
            <a:off x="6938356" y="3657600"/>
            <a:ext cx="315884" cy="1219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1" name="Connecteur en arc 170"/>
          <p:cNvCxnSpPr>
            <a:stCxn id="164" idx="3"/>
            <a:endCxn id="154" idx="1"/>
          </p:cNvCxnSpPr>
          <p:nvPr/>
        </p:nvCxnSpPr>
        <p:spPr>
          <a:xfrm rot="10800000" flipV="1">
            <a:off x="6859386" y="2362200"/>
            <a:ext cx="608215" cy="9906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/>
          <p:cNvSpPr txBox="1"/>
          <p:nvPr/>
        </p:nvSpPr>
        <p:spPr>
          <a:xfrm flipH="1">
            <a:off x="7175269" y="3962400"/>
            <a:ext cx="118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i="1" dirty="0" smtClean="0"/>
              <a:t>polygon</a:t>
            </a:r>
          </a:p>
          <a:p>
            <a:pPr algn="r"/>
            <a:r>
              <a:rPr lang="en-CA" i="1" dirty="0" smtClean="0"/>
              <a:t>points</a:t>
            </a:r>
          </a:p>
        </p:txBody>
      </p:sp>
      <p:sp>
        <p:nvSpPr>
          <p:cNvPr id="196" name="ZoneTexte 195"/>
          <p:cNvSpPr txBox="1"/>
          <p:nvPr/>
        </p:nvSpPr>
        <p:spPr>
          <a:xfrm>
            <a:off x="4648200" y="4572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.</a:t>
            </a:r>
            <a:r>
              <a:rPr lang="en-CA" sz="2400" dirty="0" err="1" smtClean="0"/>
              <a:t>polygonData</a:t>
            </a:r>
            <a:r>
              <a:rPr lang="en-CA" sz="2400" dirty="0" smtClean="0"/>
              <a:t> </a:t>
            </a:r>
            <a:r>
              <a:rPr lang="en-CA" i="1" dirty="0" smtClean="0"/>
              <a:t>(</a:t>
            </a:r>
            <a:r>
              <a:rPr lang="en-CA" i="1" dirty="0" err="1" smtClean="0"/>
              <a:t>ArrayOffsetAllocator</a:t>
            </a:r>
            <a:r>
              <a:rPr lang="en-CA" i="1" dirty="0" smtClean="0"/>
              <a:t>)</a:t>
            </a:r>
            <a:endParaRPr lang="en-CA" i="1" dirty="0" smtClean="0"/>
          </a:p>
        </p:txBody>
      </p:sp>
      <p:cxnSp>
        <p:nvCxnSpPr>
          <p:cNvPr id="197" name="Connecteur en arc 196"/>
          <p:cNvCxnSpPr>
            <a:stCxn id="92" idx="3"/>
            <a:endCxn id="155" idx="3"/>
          </p:cNvCxnSpPr>
          <p:nvPr/>
        </p:nvCxnSpPr>
        <p:spPr>
          <a:xfrm flipV="1">
            <a:off x="4199626" y="3962400"/>
            <a:ext cx="597576" cy="8382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 flipH="1">
            <a:off x="4800598" y="4953000"/>
            <a:ext cx="2057401" cy="1600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...others...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533400" y="2819400"/>
            <a:ext cx="1066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...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 flipH="1">
            <a:off x="7467600" y="2819400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...</a:t>
            </a:r>
            <a:endParaRPr lang="fr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eur droit 151"/>
          <p:cNvCxnSpPr>
            <a:stCxn id="124" idx="1"/>
            <a:endCxn id="123" idx="1"/>
          </p:cNvCxnSpPr>
          <p:nvPr/>
        </p:nvCxnSpPr>
        <p:spPr>
          <a:xfrm>
            <a:off x="3962400" y="762000"/>
            <a:ext cx="990599" cy="3048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>
            <a:stCxn id="125" idx="0"/>
            <a:endCxn id="122" idx="1"/>
          </p:cNvCxnSpPr>
          <p:nvPr/>
        </p:nvCxnSpPr>
        <p:spPr>
          <a:xfrm flipH="1">
            <a:off x="2971800" y="762000"/>
            <a:ext cx="990600" cy="3810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endCxn id="120" idx="1"/>
          </p:cNvCxnSpPr>
          <p:nvPr/>
        </p:nvCxnSpPr>
        <p:spPr>
          <a:xfrm>
            <a:off x="1295400" y="2819400"/>
            <a:ext cx="16002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endCxn id="121" idx="2"/>
          </p:cNvCxnSpPr>
          <p:nvPr/>
        </p:nvCxnSpPr>
        <p:spPr>
          <a:xfrm flipH="1">
            <a:off x="76200" y="2819400"/>
            <a:ext cx="1219200" cy="15240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21" idx="1"/>
            <a:endCxn id="121" idx="2"/>
          </p:cNvCxnSpPr>
          <p:nvPr/>
        </p:nvCxnSpPr>
        <p:spPr>
          <a:xfrm flipH="1">
            <a:off x="76200" y="4343400"/>
            <a:ext cx="1981200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stCxn id="123" idx="0"/>
            <a:endCxn id="121" idx="1"/>
          </p:cNvCxnSpPr>
          <p:nvPr/>
        </p:nvCxnSpPr>
        <p:spPr>
          <a:xfrm flipH="1">
            <a:off x="2057400" y="2832340"/>
            <a:ext cx="842512" cy="151106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orme libre 124"/>
          <p:cNvSpPr/>
          <p:nvPr/>
        </p:nvSpPr>
        <p:spPr>
          <a:xfrm>
            <a:off x="2895600" y="762000"/>
            <a:ext cx="2057400" cy="2057400"/>
          </a:xfrm>
          <a:custGeom>
            <a:avLst/>
            <a:gdLst>
              <a:gd name="connsiteX0" fmla="*/ 560717 w 2389517"/>
              <a:gd name="connsiteY0" fmla="*/ 0 h 1768415"/>
              <a:gd name="connsiteX1" fmla="*/ 2389517 w 2389517"/>
              <a:gd name="connsiteY1" fmla="*/ 465826 h 1768415"/>
              <a:gd name="connsiteX2" fmla="*/ 0 w 2389517"/>
              <a:gd name="connsiteY2" fmla="*/ 1768415 h 1768415"/>
              <a:gd name="connsiteX3" fmla="*/ 560717 w 2389517"/>
              <a:gd name="connsiteY3" fmla="*/ 0 h 1768415"/>
              <a:gd name="connsiteX0" fmla="*/ 0 w 2411083"/>
              <a:gd name="connsiteY0" fmla="*/ 0 h 1689340"/>
              <a:gd name="connsiteX1" fmla="*/ 2411083 w 2411083"/>
              <a:gd name="connsiteY1" fmla="*/ 386751 h 1689340"/>
              <a:gd name="connsiteX2" fmla="*/ 21566 w 2411083"/>
              <a:gd name="connsiteY2" fmla="*/ 1689340 h 1689340"/>
              <a:gd name="connsiteX3" fmla="*/ 0 w 2411083"/>
              <a:gd name="connsiteY3" fmla="*/ 0 h 1689340"/>
              <a:gd name="connsiteX0" fmla="*/ 54634 w 2389517"/>
              <a:gd name="connsiteY0" fmla="*/ 0 h 1689341"/>
              <a:gd name="connsiteX1" fmla="*/ 2389517 w 2389517"/>
              <a:gd name="connsiteY1" fmla="*/ 386752 h 1689341"/>
              <a:gd name="connsiteX2" fmla="*/ 0 w 2389517"/>
              <a:gd name="connsiteY2" fmla="*/ 1689341 h 1689341"/>
              <a:gd name="connsiteX3" fmla="*/ 54634 w 2389517"/>
              <a:gd name="connsiteY3" fmla="*/ 0 h 1689341"/>
              <a:gd name="connsiteX0" fmla="*/ 54634 w 2035834"/>
              <a:gd name="connsiteY0" fmla="*/ 76199 h 1765540"/>
              <a:gd name="connsiteX1" fmla="*/ 2035834 w 2035834"/>
              <a:gd name="connsiteY1" fmla="*/ 0 h 1765540"/>
              <a:gd name="connsiteX2" fmla="*/ 0 w 2035834"/>
              <a:gd name="connsiteY2" fmla="*/ 1765540 h 1765540"/>
              <a:gd name="connsiteX3" fmla="*/ 54634 w 2035834"/>
              <a:gd name="connsiteY3" fmla="*/ 76199 h 1765540"/>
              <a:gd name="connsiteX0" fmla="*/ 54634 w 1045234"/>
              <a:gd name="connsiteY0" fmla="*/ 380999 h 2070340"/>
              <a:gd name="connsiteX1" fmla="*/ 1045234 w 1045234"/>
              <a:gd name="connsiteY1" fmla="*/ 0 h 2070340"/>
              <a:gd name="connsiteX2" fmla="*/ 0 w 1045234"/>
              <a:gd name="connsiteY2" fmla="*/ 2070340 h 2070340"/>
              <a:gd name="connsiteX3" fmla="*/ 54634 w 1045234"/>
              <a:gd name="connsiteY3" fmla="*/ 380999 h 2070340"/>
              <a:gd name="connsiteX0" fmla="*/ 228600 w 1219200"/>
              <a:gd name="connsiteY0" fmla="*/ 380999 h 1905000"/>
              <a:gd name="connsiteX1" fmla="*/ 1219200 w 1219200"/>
              <a:gd name="connsiteY1" fmla="*/ 0 h 1905000"/>
              <a:gd name="connsiteX2" fmla="*/ 0 w 1219200"/>
              <a:gd name="connsiteY2" fmla="*/ 1905000 h 1905000"/>
              <a:gd name="connsiteX3" fmla="*/ 228600 w 1219200"/>
              <a:gd name="connsiteY3" fmla="*/ 380999 h 1905000"/>
              <a:gd name="connsiteX0" fmla="*/ 228600 w 2057400"/>
              <a:gd name="connsiteY0" fmla="*/ 228599 h 1752600"/>
              <a:gd name="connsiteX1" fmla="*/ 2057400 w 2057400"/>
              <a:gd name="connsiteY1" fmla="*/ 0 h 1752600"/>
              <a:gd name="connsiteX2" fmla="*/ 0 w 2057400"/>
              <a:gd name="connsiteY2" fmla="*/ 1752600 h 1752600"/>
              <a:gd name="connsiteX3" fmla="*/ 228600 w 2057400"/>
              <a:gd name="connsiteY3" fmla="*/ 228599 h 1752600"/>
              <a:gd name="connsiteX0" fmla="*/ 1066800 w 2057400"/>
              <a:gd name="connsiteY0" fmla="*/ 0 h 2057400"/>
              <a:gd name="connsiteX1" fmla="*/ 2057400 w 2057400"/>
              <a:gd name="connsiteY1" fmla="*/ 304800 h 2057400"/>
              <a:gd name="connsiteX2" fmla="*/ 0 w 2057400"/>
              <a:gd name="connsiteY2" fmla="*/ 2057400 h 2057400"/>
              <a:gd name="connsiteX3" fmla="*/ 1066800 w 2057400"/>
              <a:gd name="connsiteY3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057400">
                <a:moveTo>
                  <a:pt x="1066800" y="0"/>
                </a:moveTo>
                <a:lnTo>
                  <a:pt x="2057400" y="304800"/>
                </a:lnTo>
                <a:lnTo>
                  <a:pt x="0" y="2057400"/>
                </a:lnTo>
                <a:lnTo>
                  <a:pt x="10668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4" name="Forme libre 123"/>
          <p:cNvSpPr/>
          <p:nvPr/>
        </p:nvSpPr>
        <p:spPr>
          <a:xfrm>
            <a:off x="2917166" y="762000"/>
            <a:ext cx="1045234" cy="2070340"/>
          </a:xfrm>
          <a:custGeom>
            <a:avLst/>
            <a:gdLst>
              <a:gd name="connsiteX0" fmla="*/ 560717 w 2389517"/>
              <a:gd name="connsiteY0" fmla="*/ 0 h 1768415"/>
              <a:gd name="connsiteX1" fmla="*/ 2389517 w 2389517"/>
              <a:gd name="connsiteY1" fmla="*/ 465826 h 1768415"/>
              <a:gd name="connsiteX2" fmla="*/ 0 w 2389517"/>
              <a:gd name="connsiteY2" fmla="*/ 1768415 h 1768415"/>
              <a:gd name="connsiteX3" fmla="*/ 560717 w 2389517"/>
              <a:gd name="connsiteY3" fmla="*/ 0 h 1768415"/>
              <a:gd name="connsiteX0" fmla="*/ 0 w 2411083"/>
              <a:gd name="connsiteY0" fmla="*/ 0 h 1689340"/>
              <a:gd name="connsiteX1" fmla="*/ 2411083 w 2411083"/>
              <a:gd name="connsiteY1" fmla="*/ 386751 h 1689340"/>
              <a:gd name="connsiteX2" fmla="*/ 21566 w 2411083"/>
              <a:gd name="connsiteY2" fmla="*/ 1689340 h 1689340"/>
              <a:gd name="connsiteX3" fmla="*/ 0 w 2411083"/>
              <a:gd name="connsiteY3" fmla="*/ 0 h 1689340"/>
              <a:gd name="connsiteX0" fmla="*/ 54634 w 2389517"/>
              <a:gd name="connsiteY0" fmla="*/ 0 h 1689341"/>
              <a:gd name="connsiteX1" fmla="*/ 2389517 w 2389517"/>
              <a:gd name="connsiteY1" fmla="*/ 386752 h 1689341"/>
              <a:gd name="connsiteX2" fmla="*/ 0 w 2389517"/>
              <a:gd name="connsiteY2" fmla="*/ 1689341 h 1689341"/>
              <a:gd name="connsiteX3" fmla="*/ 54634 w 2389517"/>
              <a:gd name="connsiteY3" fmla="*/ 0 h 1689341"/>
              <a:gd name="connsiteX0" fmla="*/ 54634 w 2035834"/>
              <a:gd name="connsiteY0" fmla="*/ 76199 h 1765540"/>
              <a:gd name="connsiteX1" fmla="*/ 2035834 w 2035834"/>
              <a:gd name="connsiteY1" fmla="*/ 0 h 1765540"/>
              <a:gd name="connsiteX2" fmla="*/ 0 w 2035834"/>
              <a:gd name="connsiteY2" fmla="*/ 1765540 h 1765540"/>
              <a:gd name="connsiteX3" fmla="*/ 54634 w 2035834"/>
              <a:gd name="connsiteY3" fmla="*/ 76199 h 1765540"/>
              <a:gd name="connsiteX0" fmla="*/ 54634 w 1045234"/>
              <a:gd name="connsiteY0" fmla="*/ 380999 h 2070340"/>
              <a:gd name="connsiteX1" fmla="*/ 1045234 w 1045234"/>
              <a:gd name="connsiteY1" fmla="*/ 0 h 2070340"/>
              <a:gd name="connsiteX2" fmla="*/ 0 w 1045234"/>
              <a:gd name="connsiteY2" fmla="*/ 2070340 h 2070340"/>
              <a:gd name="connsiteX3" fmla="*/ 54634 w 1045234"/>
              <a:gd name="connsiteY3" fmla="*/ 380999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5234" h="2070340">
                <a:moveTo>
                  <a:pt x="54634" y="380999"/>
                </a:moveTo>
                <a:lnTo>
                  <a:pt x="1045234" y="0"/>
                </a:lnTo>
                <a:lnTo>
                  <a:pt x="0" y="2070340"/>
                </a:lnTo>
                <a:lnTo>
                  <a:pt x="54634" y="380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7" name="ZoneTexte 156"/>
          <p:cNvSpPr txBox="1"/>
          <p:nvPr/>
        </p:nvSpPr>
        <p:spPr>
          <a:xfrm>
            <a:off x="172528" y="189778"/>
            <a:ext cx="8462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/>
              <a:t>PolygonMesh</a:t>
            </a:r>
            <a:r>
              <a:rPr lang="en-CA" sz="2800" dirty="0" smtClean="0"/>
              <a:t> </a:t>
            </a:r>
            <a:r>
              <a:rPr lang="en-CA" sz="2800" dirty="0" smtClean="0"/>
              <a:t>borders &amp; wings</a:t>
            </a:r>
            <a:endParaRPr lang="en-CA" sz="2800" dirty="0" smtClean="0"/>
          </a:p>
        </p:txBody>
      </p:sp>
      <p:sp>
        <p:nvSpPr>
          <p:cNvPr id="120" name="Forme libre 119"/>
          <p:cNvSpPr/>
          <p:nvPr/>
        </p:nvSpPr>
        <p:spPr>
          <a:xfrm>
            <a:off x="76200" y="2819399"/>
            <a:ext cx="2819400" cy="1524001"/>
          </a:xfrm>
          <a:custGeom>
            <a:avLst/>
            <a:gdLst>
              <a:gd name="connsiteX0" fmla="*/ 0 w 2656936"/>
              <a:gd name="connsiteY0" fmla="*/ 224287 h 1380226"/>
              <a:gd name="connsiteX1" fmla="*/ 2656936 w 2656936"/>
              <a:gd name="connsiteY1" fmla="*/ 0 h 1380226"/>
              <a:gd name="connsiteX2" fmla="*/ 336431 w 2656936"/>
              <a:gd name="connsiteY2" fmla="*/ 1380226 h 1380226"/>
              <a:gd name="connsiteX3" fmla="*/ 0 w 2656936"/>
              <a:gd name="connsiteY3" fmla="*/ 224287 h 1380226"/>
              <a:gd name="connsiteX0" fmla="*/ 0 w 2656936"/>
              <a:gd name="connsiteY0" fmla="*/ 224287 h 1528313"/>
              <a:gd name="connsiteX1" fmla="*/ 2656936 w 2656936"/>
              <a:gd name="connsiteY1" fmla="*/ 0 h 1528313"/>
              <a:gd name="connsiteX2" fmla="*/ 138023 w 2656936"/>
              <a:gd name="connsiteY2" fmla="*/ 1528313 h 1528313"/>
              <a:gd name="connsiteX3" fmla="*/ 0 w 2656936"/>
              <a:gd name="connsiteY3" fmla="*/ 224287 h 1528313"/>
              <a:gd name="connsiteX0" fmla="*/ 0 w 2652623"/>
              <a:gd name="connsiteY0" fmla="*/ 219974 h 1524000"/>
              <a:gd name="connsiteX1" fmla="*/ 2652623 w 2652623"/>
              <a:gd name="connsiteY1" fmla="*/ 0 h 1524000"/>
              <a:gd name="connsiteX2" fmla="*/ 138023 w 2652623"/>
              <a:gd name="connsiteY2" fmla="*/ 1524000 h 1524000"/>
              <a:gd name="connsiteX3" fmla="*/ 0 w 2652623"/>
              <a:gd name="connsiteY3" fmla="*/ 219974 h 1524000"/>
              <a:gd name="connsiteX0" fmla="*/ 0 w 2590799"/>
              <a:gd name="connsiteY0" fmla="*/ 304799 h 1524000"/>
              <a:gd name="connsiteX1" fmla="*/ 2590799 w 2590799"/>
              <a:gd name="connsiteY1" fmla="*/ 0 h 1524000"/>
              <a:gd name="connsiteX2" fmla="*/ 76199 w 2590799"/>
              <a:gd name="connsiteY2" fmla="*/ 1524000 h 1524000"/>
              <a:gd name="connsiteX3" fmla="*/ 0 w 2590799"/>
              <a:gd name="connsiteY3" fmla="*/ 304799 h 1524000"/>
              <a:gd name="connsiteX0" fmla="*/ 914401 w 2514600"/>
              <a:gd name="connsiteY0" fmla="*/ 0 h 1524001"/>
              <a:gd name="connsiteX1" fmla="*/ 2514600 w 2514600"/>
              <a:gd name="connsiteY1" fmla="*/ 1 h 1524001"/>
              <a:gd name="connsiteX2" fmla="*/ 0 w 2514600"/>
              <a:gd name="connsiteY2" fmla="*/ 1524001 h 1524001"/>
              <a:gd name="connsiteX3" fmla="*/ 914401 w 2514600"/>
              <a:gd name="connsiteY3" fmla="*/ 0 h 1524001"/>
              <a:gd name="connsiteX0" fmla="*/ 1219201 w 2819400"/>
              <a:gd name="connsiteY0" fmla="*/ 0 h 1524001"/>
              <a:gd name="connsiteX1" fmla="*/ 2819400 w 2819400"/>
              <a:gd name="connsiteY1" fmla="*/ 1 h 1524001"/>
              <a:gd name="connsiteX2" fmla="*/ 0 w 2819400"/>
              <a:gd name="connsiteY2" fmla="*/ 1524001 h 1524001"/>
              <a:gd name="connsiteX3" fmla="*/ 1219201 w 2819400"/>
              <a:gd name="connsiteY3" fmla="*/ 0 h 152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1524001">
                <a:moveTo>
                  <a:pt x="1219201" y="0"/>
                </a:moveTo>
                <a:lnTo>
                  <a:pt x="2819400" y="1"/>
                </a:lnTo>
                <a:lnTo>
                  <a:pt x="0" y="1524001"/>
                </a:lnTo>
                <a:lnTo>
                  <a:pt x="121920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1" name="Forme libre 120"/>
          <p:cNvSpPr/>
          <p:nvPr/>
        </p:nvSpPr>
        <p:spPr>
          <a:xfrm>
            <a:off x="76200" y="2819400"/>
            <a:ext cx="2819400" cy="1524000"/>
          </a:xfrm>
          <a:custGeom>
            <a:avLst/>
            <a:gdLst>
              <a:gd name="connsiteX0" fmla="*/ 2320505 w 2320505"/>
              <a:gd name="connsiteY0" fmla="*/ 0 h 2501660"/>
              <a:gd name="connsiteX1" fmla="*/ 1423358 w 2320505"/>
              <a:gd name="connsiteY1" fmla="*/ 2501660 h 2501660"/>
              <a:gd name="connsiteX2" fmla="*/ 189781 w 2320505"/>
              <a:gd name="connsiteY2" fmla="*/ 2216988 h 2501660"/>
              <a:gd name="connsiteX3" fmla="*/ 0 w 2320505"/>
              <a:gd name="connsiteY3" fmla="*/ 1380226 h 2501660"/>
              <a:gd name="connsiteX4" fmla="*/ 2320505 w 2320505"/>
              <a:gd name="connsiteY4" fmla="*/ 0 h 2501660"/>
              <a:gd name="connsiteX0" fmla="*/ 2320505 w 2320505"/>
              <a:gd name="connsiteY0" fmla="*/ 0 h 2497347"/>
              <a:gd name="connsiteX1" fmla="*/ 1423358 w 2320505"/>
              <a:gd name="connsiteY1" fmla="*/ 2497347 h 2497347"/>
              <a:gd name="connsiteX2" fmla="*/ 189781 w 2320505"/>
              <a:gd name="connsiteY2" fmla="*/ 2212675 h 2497347"/>
              <a:gd name="connsiteX3" fmla="*/ 0 w 2320505"/>
              <a:gd name="connsiteY3" fmla="*/ 1375913 h 2497347"/>
              <a:gd name="connsiteX4" fmla="*/ 2320505 w 2320505"/>
              <a:gd name="connsiteY4" fmla="*/ 0 h 2497347"/>
              <a:gd name="connsiteX0" fmla="*/ 2514600 w 2514600"/>
              <a:gd name="connsiteY0" fmla="*/ 0 h 2497347"/>
              <a:gd name="connsiteX1" fmla="*/ 1617453 w 2514600"/>
              <a:gd name="connsiteY1" fmla="*/ 2497347 h 2497347"/>
              <a:gd name="connsiteX2" fmla="*/ 383876 w 2514600"/>
              <a:gd name="connsiteY2" fmla="*/ 2212675 h 2497347"/>
              <a:gd name="connsiteX3" fmla="*/ 0 w 2514600"/>
              <a:gd name="connsiteY3" fmla="*/ 1524000 h 2497347"/>
              <a:gd name="connsiteX4" fmla="*/ 2514600 w 2514600"/>
              <a:gd name="connsiteY4" fmla="*/ 0 h 2497347"/>
              <a:gd name="connsiteX0" fmla="*/ 2514600 w 2514600"/>
              <a:gd name="connsiteY0" fmla="*/ 0 h 2438400"/>
              <a:gd name="connsiteX1" fmla="*/ 1524000 w 2514600"/>
              <a:gd name="connsiteY1" fmla="*/ 2438400 h 2438400"/>
              <a:gd name="connsiteX2" fmla="*/ 383876 w 2514600"/>
              <a:gd name="connsiteY2" fmla="*/ 2212675 h 2438400"/>
              <a:gd name="connsiteX3" fmla="*/ 0 w 2514600"/>
              <a:gd name="connsiteY3" fmla="*/ 1524000 h 2438400"/>
              <a:gd name="connsiteX4" fmla="*/ 2514600 w 2514600"/>
              <a:gd name="connsiteY4" fmla="*/ 0 h 2438400"/>
              <a:gd name="connsiteX0" fmla="*/ 2514600 w 2514600"/>
              <a:gd name="connsiteY0" fmla="*/ 0 h 2438400"/>
              <a:gd name="connsiteX1" fmla="*/ 1524000 w 2514600"/>
              <a:gd name="connsiteY1" fmla="*/ 2438400 h 2438400"/>
              <a:gd name="connsiteX2" fmla="*/ 0 w 2514600"/>
              <a:gd name="connsiteY2" fmla="*/ 1524000 h 2438400"/>
              <a:gd name="connsiteX3" fmla="*/ 2514600 w 2514600"/>
              <a:gd name="connsiteY3" fmla="*/ 0 h 2438400"/>
              <a:gd name="connsiteX0" fmla="*/ 2819400 w 2819400"/>
              <a:gd name="connsiteY0" fmla="*/ 0 h 2438400"/>
              <a:gd name="connsiteX1" fmla="*/ 1828800 w 2819400"/>
              <a:gd name="connsiteY1" fmla="*/ 2438400 h 2438400"/>
              <a:gd name="connsiteX2" fmla="*/ 0 w 2819400"/>
              <a:gd name="connsiteY2" fmla="*/ 1524000 h 2438400"/>
              <a:gd name="connsiteX3" fmla="*/ 2819400 w 2819400"/>
              <a:gd name="connsiteY3" fmla="*/ 0 h 2438400"/>
              <a:gd name="connsiteX0" fmla="*/ 2819400 w 2819400"/>
              <a:gd name="connsiteY0" fmla="*/ 0 h 2438400"/>
              <a:gd name="connsiteX1" fmla="*/ 1828800 w 2819400"/>
              <a:gd name="connsiteY1" fmla="*/ 2438400 h 2438400"/>
              <a:gd name="connsiteX2" fmla="*/ 0 w 2819400"/>
              <a:gd name="connsiteY2" fmla="*/ 1524000 h 2438400"/>
              <a:gd name="connsiteX3" fmla="*/ 2819400 w 2819400"/>
              <a:gd name="connsiteY3" fmla="*/ 0 h 2438400"/>
              <a:gd name="connsiteX0" fmla="*/ 2819400 w 2819400"/>
              <a:gd name="connsiteY0" fmla="*/ 0 h 1524000"/>
              <a:gd name="connsiteX1" fmla="*/ 1981200 w 2819400"/>
              <a:gd name="connsiteY1" fmla="*/ 1524000 h 1524000"/>
              <a:gd name="connsiteX2" fmla="*/ 0 w 2819400"/>
              <a:gd name="connsiteY2" fmla="*/ 1524000 h 1524000"/>
              <a:gd name="connsiteX3" fmla="*/ 2819400 w 2819400"/>
              <a:gd name="connsiteY3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1524000">
                <a:moveTo>
                  <a:pt x="2819400" y="0"/>
                </a:moveTo>
                <a:lnTo>
                  <a:pt x="1981200" y="1524000"/>
                </a:lnTo>
                <a:lnTo>
                  <a:pt x="0" y="1524000"/>
                </a:lnTo>
                <a:lnTo>
                  <a:pt x="28194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8" name="ZoneTexte 127"/>
          <p:cNvSpPr txBox="1"/>
          <p:nvPr/>
        </p:nvSpPr>
        <p:spPr>
          <a:xfrm>
            <a:off x="1295400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0</a:t>
            </a:r>
            <a:endParaRPr lang="fr-CA" sz="3600" dirty="0"/>
          </a:p>
        </p:txBody>
      </p:sp>
      <p:sp>
        <p:nvSpPr>
          <p:cNvPr id="129" name="ZoneTexte 128"/>
          <p:cNvSpPr txBox="1"/>
          <p:nvPr/>
        </p:nvSpPr>
        <p:spPr>
          <a:xfrm>
            <a:off x="1676400" y="3505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1</a:t>
            </a:r>
            <a:endParaRPr lang="fr-CA" sz="3600" dirty="0"/>
          </a:p>
        </p:txBody>
      </p:sp>
      <p:sp>
        <p:nvSpPr>
          <p:cNvPr id="132" name="ZoneTexte 131"/>
          <p:cNvSpPr txBox="1"/>
          <p:nvPr/>
        </p:nvSpPr>
        <p:spPr>
          <a:xfrm>
            <a:off x="3962400" y="838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4</a:t>
            </a:r>
            <a:endParaRPr lang="fr-CA" sz="36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3352800" y="80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5</a:t>
            </a:r>
            <a:endParaRPr lang="fr-CA" sz="3600" dirty="0"/>
          </a:p>
        </p:txBody>
      </p:sp>
      <p:cxnSp>
        <p:nvCxnSpPr>
          <p:cNvPr id="154" name="Connecteur droit 153"/>
          <p:cNvCxnSpPr>
            <a:stCxn id="122" idx="1"/>
          </p:cNvCxnSpPr>
          <p:nvPr/>
        </p:nvCxnSpPr>
        <p:spPr>
          <a:xfrm>
            <a:off x="2971800" y="1143000"/>
            <a:ext cx="914400" cy="3810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stCxn id="123" idx="1"/>
          </p:cNvCxnSpPr>
          <p:nvPr/>
        </p:nvCxnSpPr>
        <p:spPr>
          <a:xfrm flipH="1">
            <a:off x="3886200" y="1066800"/>
            <a:ext cx="1066799" cy="4572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orme libre 121"/>
          <p:cNvSpPr/>
          <p:nvPr/>
        </p:nvSpPr>
        <p:spPr>
          <a:xfrm>
            <a:off x="2917166" y="1143000"/>
            <a:ext cx="969034" cy="1672087"/>
          </a:xfrm>
          <a:custGeom>
            <a:avLst/>
            <a:gdLst>
              <a:gd name="connsiteX0" fmla="*/ 0 w 1302589"/>
              <a:gd name="connsiteY0" fmla="*/ 1751162 h 1751162"/>
              <a:gd name="connsiteX1" fmla="*/ 552091 w 1302589"/>
              <a:gd name="connsiteY1" fmla="*/ 0 h 1751162"/>
              <a:gd name="connsiteX2" fmla="*/ 1302589 w 1302589"/>
              <a:gd name="connsiteY2" fmla="*/ 759124 h 1751162"/>
              <a:gd name="connsiteX3" fmla="*/ 0 w 1302589"/>
              <a:gd name="connsiteY3" fmla="*/ 1751162 h 1751162"/>
              <a:gd name="connsiteX0" fmla="*/ 0 w 1302589"/>
              <a:gd name="connsiteY0" fmla="*/ 1672087 h 1672087"/>
              <a:gd name="connsiteX1" fmla="*/ 54634 w 1302589"/>
              <a:gd name="connsiteY1" fmla="*/ 0 h 1672087"/>
              <a:gd name="connsiteX2" fmla="*/ 1302589 w 1302589"/>
              <a:gd name="connsiteY2" fmla="*/ 680049 h 1672087"/>
              <a:gd name="connsiteX3" fmla="*/ 0 w 1302589"/>
              <a:gd name="connsiteY3" fmla="*/ 1672087 h 1672087"/>
              <a:gd name="connsiteX0" fmla="*/ 0 w 1197634"/>
              <a:gd name="connsiteY0" fmla="*/ 1672087 h 1672087"/>
              <a:gd name="connsiteX1" fmla="*/ 54634 w 1197634"/>
              <a:gd name="connsiteY1" fmla="*/ 0 h 1672087"/>
              <a:gd name="connsiteX2" fmla="*/ 1197634 w 1197634"/>
              <a:gd name="connsiteY2" fmla="*/ 457200 h 1672087"/>
              <a:gd name="connsiteX3" fmla="*/ 0 w 1197634"/>
              <a:gd name="connsiteY3" fmla="*/ 1672087 h 1672087"/>
              <a:gd name="connsiteX0" fmla="*/ 0 w 969034"/>
              <a:gd name="connsiteY0" fmla="*/ 1672087 h 1672087"/>
              <a:gd name="connsiteX1" fmla="*/ 54634 w 969034"/>
              <a:gd name="connsiteY1" fmla="*/ 0 h 1672087"/>
              <a:gd name="connsiteX2" fmla="*/ 969034 w 969034"/>
              <a:gd name="connsiteY2" fmla="*/ 381000 h 1672087"/>
              <a:gd name="connsiteX3" fmla="*/ 0 w 969034"/>
              <a:gd name="connsiteY3" fmla="*/ 1672087 h 167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034" h="1672087">
                <a:moveTo>
                  <a:pt x="0" y="1672087"/>
                </a:moveTo>
                <a:lnTo>
                  <a:pt x="54634" y="0"/>
                </a:lnTo>
                <a:lnTo>
                  <a:pt x="969034" y="381000"/>
                </a:lnTo>
                <a:lnTo>
                  <a:pt x="0" y="167208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" name="Forme libre 122"/>
          <p:cNvSpPr/>
          <p:nvPr/>
        </p:nvSpPr>
        <p:spPr>
          <a:xfrm>
            <a:off x="2899912" y="1066800"/>
            <a:ext cx="2053087" cy="1765540"/>
          </a:xfrm>
          <a:custGeom>
            <a:avLst/>
            <a:gdLst>
              <a:gd name="connsiteX0" fmla="*/ 0 w 2363638"/>
              <a:gd name="connsiteY0" fmla="*/ 1302589 h 1302589"/>
              <a:gd name="connsiteX1" fmla="*/ 2363638 w 2363638"/>
              <a:gd name="connsiteY1" fmla="*/ 0 h 1302589"/>
              <a:gd name="connsiteX2" fmla="*/ 1328468 w 2363638"/>
              <a:gd name="connsiteY2" fmla="*/ 301924 h 1302589"/>
              <a:gd name="connsiteX3" fmla="*/ 0 w 2363638"/>
              <a:gd name="connsiteY3" fmla="*/ 1302589 h 1302589"/>
              <a:gd name="connsiteX0" fmla="*/ 0 w 2363638"/>
              <a:gd name="connsiteY0" fmla="*/ 1302589 h 1302589"/>
              <a:gd name="connsiteX1" fmla="*/ 2363638 w 2363638"/>
              <a:gd name="connsiteY1" fmla="*/ 0 h 1302589"/>
              <a:gd name="connsiteX2" fmla="*/ 1214887 w 2363638"/>
              <a:gd name="connsiteY2" fmla="*/ 70449 h 1302589"/>
              <a:gd name="connsiteX3" fmla="*/ 0 w 2363638"/>
              <a:gd name="connsiteY3" fmla="*/ 1302589 h 1302589"/>
              <a:gd name="connsiteX0" fmla="*/ 0 w 2053087"/>
              <a:gd name="connsiteY0" fmla="*/ 1765540 h 1765540"/>
              <a:gd name="connsiteX1" fmla="*/ 2053087 w 2053087"/>
              <a:gd name="connsiteY1" fmla="*/ 0 h 1765540"/>
              <a:gd name="connsiteX2" fmla="*/ 1214887 w 2053087"/>
              <a:gd name="connsiteY2" fmla="*/ 533400 h 1765540"/>
              <a:gd name="connsiteX3" fmla="*/ 0 w 2053087"/>
              <a:gd name="connsiteY3" fmla="*/ 1765540 h 1765540"/>
              <a:gd name="connsiteX0" fmla="*/ 0 w 2053087"/>
              <a:gd name="connsiteY0" fmla="*/ 1765540 h 1765540"/>
              <a:gd name="connsiteX1" fmla="*/ 2053087 w 2053087"/>
              <a:gd name="connsiteY1" fmla="*/ 0 h 1765540"/>
              <a:gd name="connsiteX2" fmla="*/ 986288 w 2053087"/>
              <a:gd name="connsiteY2" fmla="*/ 457200 h 1765540"/>
              <a:gd name="connsiteX3" fmla="*/ 0 w 2053087"/>
              <a:gd name="connsiteY3" fmla="*/ 1765540 h 176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087" h="1765540">
                <a:moveTo>
                  <a:pt x="0" y="1765540"/>
                </a:moveTo>
                <a:lnTo>
                  <a:pt x="2053087" y="0"/>
                </a:lnTo>
                <a:lnTo>
                  <a:pt x="986288" y="457200"/>
                </a:lnTo>
                <a:lnTo>
                  <a:pt x="0" y="176554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0" name="ZoneTexte 129"/>
          <p:cNvSpPr txBox="1"/>
          <p:nvPr/>
        </p:nvSpPr>
        <p:spPr>
          <a:xfrm>
            <a:off x="3048000" y="1524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2</a:t>
            </a:r>
            <a:endParaRPr lang="fr-CA" sz="3600" dirty="0"/>
          </a:p>
        </p:txBody>
      </p:sp>
      <p:sp>
        <p:nvSpPr>
          <p:cNvPr id="131" name="ZoneTexte 130"/>
          <p:cNvSpPr txBox="1"/>
          <p:nvPr/>
        </p:nvSpPr>
        <p:spPr>
          <a:xfrm>
            <a:off x="3733800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3</a:t>
            </a:r>
            <a:endParaRPr lang="fr-CA" sz="3600" dirty="0"/>
          </a:p>
        </p:txBody>
      </p:sp>
      <p:sp>
        <p:nvSpPr>
          <p:cNvPr id="134" name="Ellipse 133"/>
          <p:cNvSpPr/>
          <p:nvPr/>
        </p:nvSpPr>
        <p:spPr>
          <a:xfrm>
            <a:off x="2819400" y="2743200"/>
            <a:ext cx="179853" cy="1757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22" name="Connecteur droit 221"/>
          <p:cNvCxnSpPr/>
          <p:nvPr/>
        </p:nvCxnSpPr>
        <p:spPr>
          <a:xfrm flipH="1">
            <a:off x="5029201" y="1985665"/>
            <a:ext cx="685800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ZoneTexte 235"/>
          <p:cNvSpPr txBox="1"/>
          <p:nvPr/>
        </p:nvSpPr>
        <p:spPr>
          <a:xfrm>
            <a:off x="5715001" y="1752600"/>
            <a:ext cx="129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=</a:t>
            </a:r>
            <a:r>
              <a:rPr lang="en-CA" sz="2400" dirty="0" smtClean="0"/>
              <a:t> border</a:t>
            </a:r>
            <a:endParaRPr lang="en-CA" sz="2400" dirty="0" smtClean="0"/>
          </a:p>
        </p:txBody>
      </p:sp>
      <p:sp>
        <p:nvSpPr>
          <p:cNvPr id="237" name="Ellipse 236"/>
          <p:cNvSpPr/>
          <p:nvPr/>
        </p:nvSpPr>
        <p:spPr>
          <a:xfrm>
            <a:off x="5029200" y="2590800"/>
            <a:ext cx="179853" cy="1757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8" name="ZoneTexte 237"/>
          <p:cNvSpPr txBox="1"/>
          <p:nvPr/>
        </p:nvSpPr>
        <p:spPr>
          <a:xfrm>
            <a:off x="5181600" y="23622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 point neighbor</a:t>
            </a:r>
          </a:p>
          <a:p>
            <a:r>
              <a:rPr lang="en-CA" sz="2400" dirty="0" smtClean="0"/>
              <a:t> </a:t>
            </a:r>
            <a:r>
              <a:rPr lang="en-CA" sz="2400" dirty="0" smtClean="0"/>
              <a:t>polygons: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6248400" y="3570744"/>
            <a:ext cx="266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0 </a:t>
            </a:r>
            <a:r>
              <a:rPr lang="en-CA" sz="2000" dirty="0" smtClean="0"/>
              <a:t>(</a:t>
            </a:r>
            <a:r>
              <a:rPr lang="en-CA" sz="2000" dirty="0" err="1" smtClean="0"/>
              <a:t>precededByBorder</a:t>
            </a:r>
            <a:r>
              <a:rPr lang="en-CA" sz="2000" dirty="0" smtClean="0"/>
              <a:t>)</a:t>
            </a:r>
            <a:endParaRPr lang="en-CA" sz="2000" dirty="0" smtClean="0"/>
          </a:p>
          <a:p>
            <a:r>
              <a:rPr lang="en-CA" sz="2800" dirty="0" smtClean="0"/>
              <a:t>1</a:t>
            </a:r>
          </a:p>
          <a:p>
            <a:r>
              <a:rPr lang="en-CA" sz="2800" dirty="0" smtClean="0"/>
              <a:t>2</a:t>
            </a:r>
            <a:r>
              <a:rPr lang="en-CA" sz="2800" dirty="0" smtClean="0"/>
              <a:t> </a:t>
            </a:r>
            <a:r>
              <a:rPr lang="en-CA" sz="2000" dirty="0" smtClean="0"/>
              <a:t>(</a:t>
            </a:r>
            <a:r>
              <a:rPr lang="en-CA" sz="2000" dirty="0" err="1" smtClean="0"/>
              <a:t>atClosedWingStart</a:t>
            </a:r>
            <a:r>
              <a:rPr lang="en-CA" sz="2000" dirty="0" smtClean="0"/>
              <a:t>)</a:t>
            </a:r>
            <a:endParaRPr lang="en-CA" sz="2000" dirty="0" smtClean="0"/>
          </a:p>
          <a:p>
            <a:r>
              <a:rPr lang="en-CA" sz="2800" dirty="0" smtClean="0"/>
              <a:t>3</a:t>
            </a:r>
          </a:p>
          <a:p>
            <a:r>
              <a:rPr lang="en-CA" sz="2800" dirty="0" smtClean="0"/>
              <a:t>4</a:t>
            </a:r>
          </a:p>
          <a:p>
            <a:r>
              <a:rPr lang="en-CA" sz="2800" dirty="0" smtClean="0"/>
              <a:t>5</a:t>
            </a:r>
          </a:p>
        </p:txBody>
      </p:sp>
      <p:sp>
        <p:nvSpPr>
          <p:cNvPr id="241" name="Accolade ouvrante 240"/>
          <p:cNvSpPr/>
          <p:nvPr/>
        </p:nvSpPr>
        <p:spPr>
          <a:xfrm>
            <a:off x="5867400" y="3723144"/>
            <a:ext cx="381000" cy="6858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ZoneTexte 241"/>
          <p:cNvSpPr txBox="1"/>
          <p:nvPr/>
        </p:nvSpPr>
        <p:spPr>
          <a:xfrm>
            <a:off x="4800600" y="3447871"/>
            <a:ext cx="129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open</a:t>
            </a:r>
            <a:r>
              <a:rPr lang="en-CA" sz="2400" dirty="0" smtClean="0"/>
              <a:t> wing</a:t>
            </a:r>
          </a:p>
          <a:p>
            <a:pPr algn="ctr"/>
            <a:r>
              <a:rPr lang="en-CA" sz="2400" dirty="0" smtClean="0"/>
              <a:t>(border)</a:t>
            </a:r>
            <a:endParaRPr lang="en-CA" sz="2400" dirty="0" smtClean="0"/>
          </a:p>
        </p:txBody>
      </p:sp>
      <p:sp>
        <p:nvSpPr>
          <p:cNvPr id="243" name="Accolade ouvrante 242"/>
          <p:cNvSpPr/>
          <p:nvPr/>
        </p:nvSpPr>
        <p:spPr>
          <a:xfrm>
            <a:off x="5791200" y="4753688"/>
            <a:ext cx="381000" cy="134231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4" name="ZoneTexte 243"/>
          <p:cNvSpPr txBox="1"/>
          <p:nvPr/>
        </p:nvSpPr>
        <p:spPr>
          <a:xfrm>
            <a:off x="4495800" y="503640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 smtClean="0"/>
              <a:t>c</a:t>
            </a:r>
            <a:r>
              <a:rPr lang="en-CA" sz="2400" dirty="0" smtClean="0"/>
              <a:t>losed wing</a:t>
            </a:r>
            <a:endParaRPr lang="en-CA" sz="2400" dirty="0" smtClean="0"/>
          </a:p>
        </p:txBody>
      </p:sp>
      <p:sp>
        <p:nvSpPr>
          <p:cNvPr id="246" name="ZoneTexte 245"/>
          <p:cNvSpPr txBox="1"/>
          <p:nvPr/>
        </p:nvSpPr>
        <p:spPr>
          <a:xfrm flipH="1">
            <a:off x="3116180" y="2762071"/>
            <a:ext cx="1227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open</a:t>
            </a:r>
            <a:r>
              <a:rPr lang="en-CA" sz="2400" dirty="0" smtClean="0"/>
              <a:t> wing</a:t>
            </a:r>
          </a:p>
          <a:p>
            <a:pPr algn="ctr"/>
            <a:r>
              <a:rPr lang="en-CA" sz="2400" dirty="0" smtClean="0"/>
              <a:t>(border)</a:t>
            </a:r>
            <a:endParaRPr lang="en-CA" sz="2400" dirty="0" smtClean="0"/>
          </a:p>
        </p:txBody>
      </p:sp>
      <p:sp>
        <p:nvSpPr>
          <p:cNvPr id="249" name="ZoneTexte 248"/>
          <p:cNvSpPr txBox="1"/>
          <p:nvPr/>
        </p:nvSpPr>
        <p:spPr>
          <a:xfrm>
            <a:off x="1219201" y="160740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 smtClean="0"/>
              <a:t>c</a:t>
            </a:r>
            <a:r>
              <a:rPr lang="en-CA" sz="2400" dirty="0" smtClean="0"/>
              <a:t>losed wing</a:t>
            </a:r>
            <a:endParaRPr lang="en-CA" sz="2400" dirty="0" smtClean="0"/>
          </a:p>
        </p:txBody>
      </p:sp>
      <p:cxnSp>
        <p:nvCxnSpPr>
          <p:cNvPr id="251" name="Connecteur droit avec flèche 250"/>
          <p:cNvCxnSpPr/>
          <p:nvPr/>
        </p:nvCxnSpPr>
        <p:spPr>
          <a:xfrm>
            <a:off x="2514600" y="2286000"/>
            <a:ext cx="381000" cy="2358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avec flèche 251"/>
          <p:cNvCxnSpPr/>
          <p:nvPr/>
        </p:nvCxnSpPr>
        <p:spPr>
          <a:xfrm flipH="1" flipV="1">
            <a:off x="2895600" y="3048000"/>
            <a:ext cx="5334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516</Words>
  <Application>Microsoft Office PowerPoint</Application>
  <PresentationFormat>Affichage à l'écran (4:3)</PresentationFormat>
  <Paragraphs>323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Jerome</dc:creator>
  <cp:lastModifiedBy>Jerome</cp:lastModifiedBy>
  <cp:revision>45</cp:revision>
  <dcterms:created xsi:type="dcterms:W3CDTF">2014-09-17T17:40:58Z</dcterms:created>
  <dcterms:modified xsi:type="dcterms:W3CDTF">2014-09-18T16:00:02Z</dcterms:modified>
</cp:coreProperties>
</file>