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75" d="100"/>
          <a:sy n="75"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5819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
        <p:cNvGrpSpPr/>
        <p:nvPr/>
      </p:nvGrpSpPr>
      <p:grpSpPr>
        <a:xfrm>
          <a:off x="0" y="0"/>
          <a:ext cx="0" cy="0"/>
          <a:chOff x="0" y="0"/>
          <a:chExt cx="0" cy="0"/>
        </a:xfrm>
      </p:grpSpPr>
      <p:sp>
        <p:nvSpPr>
          <p:cNvPr id="9" name="Google Shape;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 name="Google Shape;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69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2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 name="Google Shape;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59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3" name="CuadroTexto 2">
            <a:extLst>
              <a:ext uri="{FF2B5EF4-FFF2-40B4-BE49-F238E27FC236}">
                <a16:creationId xmlns:a16="http://schemas.microsoft.com/office/drawing/2014/main" xmlns="" id="{5227527D-B568-807A-F30B-BC7918DED960}"/>
              </a:ext>
            </a:extLst>
          </p:cNvPr>
          <p:cNvSpPr txBox="1"/>
          <p:nvPr/>
        </p:nvSpPr>
        <p:spPr>
          <a:xfrm>
            <a:off x="2189870" y="1247922"/>
            <a:ext cx="7821637" cy="4401205"/>
          </a:xfrm>
          <a:prstGeom prst="rect">
            <a:avLst/>
          </a:prstGeom>
          <a:noFill/>
        </p:spPr>
        <p:txBody>
          <a:bodyPr wrap="square" rtlCol="0">
            <a:spAutoFit/>
          </a:bodyPr>
          <a:lstStyle/>
          <a:p>
            <a:pPr algn="ctr"/>
            <a:r>
              <a:rPr lang="es-ES" sz="2800" dirty="0">
                <a:solidFill>
                  <a:schemeClr val="accent2"/>
                </a:solidFill>
              </a:rPr>
              <a:t>Desarrollo De Software</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Michael Francisco Jiménez Carbo</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3 “E”</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Ing. Carlos Luis Pazmiño Palma</a:t>
            </a:r>
            <a:endParaRPr lang="es-EC" sz="2800" dirty="0">
              <a:solidFill>
                <a:schemeClr val="accent2"/>
              </a:solidFill>
            </a:endParaRPr>
          </a:p>
        </p:txBody>
      </p:sp>
      <p:pic>
        <p:nvPicPr>
          <p:cNvPr id="5" name="Imagen 4">
            <a:extLst>
              <a:ext uri="{FF2B5EF4-FFF2-40B4-BE49-F238E27FC236}">
                <a16:creationId xmlns:a16="http://schemas.microsoft.com/office/drawing/2014/main" xmlns="" id="{80E8A9F3-6865-BA6B-320F-94017E2E17D6}"/>
              </a:ext>
            </a:extLst>
          </p:cNvPr>
          <p:cNvPicPr>
            <a:picLocks noChangeAspect="1"/>
          </p:cNvPicPr>
          <p:nvPr/>
        </p:nvPicPr>
        <p:blipFill>
          <a:blip r:embed="rId3"/>
          <a:stretch>
            <a:fillRect/>
          </a:stretch>
        </p:blipFill>
        <p:spPr>
          <a:xfrm>
            <a:off x="9094177" y="1480038"/>
            <a:ext cx="2983523" cy="298352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677" y="1480038"/>
            <a:ext cx="3000375" cy="29835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A4E9942-E4FC-5A66-60C7-CAF3BBA83A48}"/>
              </a:ext>
            </a:extLst>
          </p:cNvPr>
          <p:cNvSpPr txBox="1"/>
          <p:nvPr/>
        </p:nvSpPr>
        <p:spPr>
          <a:xfrm>
            <a:off x="2372751" y="1139483"/>
            <a:ext cx="8543778" cy="523220"/>
          </a:xfrm>
          <a:prstGeom prst="rect">
            <a:avLst/>
          </a:prstGeom>
          <a:noFill/>
        </p:spPr>
        <p:txBody>
          <a:bodyPr wrap="square" rtlCol="0">
            <a:spAutoFit/>
          </a:bodyPr>
          <a:lstStyle/>
          <a:p>
            <a:r>
              <a:rPr lang="es-ES" sz="2800" b="0" i="0" u="none" strike="noStrike" dirty="0">
                <a:solidFill>
                  <a:srgbClr val="000000"/>
                </a:solidFill>
                <a:effectLst/>
                <a:latin typeface="+mj-lt"/>
              </a:rPr>
              <a:t>Ejecutar el proyecto y el mensaje de felicitaciones. </a:t>
            </a:r>
            <a:endParaRPr lang="es-EC" sz="2800" dirty="0">
              <a:latin typeface="+mj-lt"/>
            </a:endParaRPr>
          </a:p>
        </p:txBody>
      </p:sp>
      <p:pic>
        <p:nvPicPr>
          <p:cNvPr id="3" name="Picture 2" descr="Django Create Project"/>
          <p:cNvPicPr>
            <a:picLocks noChangeAspect="1" noChangeArrowheads="1"/>
          </p:cNvPicPr>
          <p:nvPr/>
        </p:nvPicPr>
        <p:blipFill rotWithShape="1">
          <a:blip r:embed="rId2">
            <a:extLst>
              <a:ext uri="{28A0092B-C50C-407E-A947-70E740481C1C}">
                <a14:useLocalDpi xmlns:a14="http://schemas.microsoft.com/office/drawing/2010/main" val="0"/>
              </a:ext>
            </a:extLst>
          </a:blip>
          <a:srcRect l="202" r="19171"/>
          <a:stretch/>
        </p:blipFill>
        <p:spPr bwMode="auto">
          <a:xfrm>
            <a:off x="6146800" y="2180789"/>
            <a:ext cx="5715000" cy="40354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p:nvPr/>
        </p:nvPicPr>
        <p:blipFill rotWithShape="1">
          <a:blip r:embed="rId3">
            <a:extLst>
              <a:ext uri="{28A0092B-C50C-407E-A947-70E740481C1C}">
                <a14:useLocalDpi xmlns:a14="http://schemas.microsoft.com/office/drawing/2010/main" val="0"/>
              </a:ext>
            </a:extLst>
          </a:blip>
          <a:srcRect r="27069"/>
          <a:stretch/>
        </p:blipFill>
        <p:spPr>
          <a:xfrm>
            <a:off x="76200" y="2180789"/>
            <a:ext cx="5953760" cy="3613467"/>
          </a:xfrm>
          <a:prstGeom prst="rect">
            <a:avLst/>
          </a:prstGeom>
        </p:spPr>
      </p:pic>
    </p:spTree>
    <p:extLst>
      <p:ext uri="{BB962C8B-B14F-4D97-AF65-F5344CB8AC3E}">
        <p14:creationId xmlns:p14="http://schemas.microsoft.com/office/powerpoint/2010/main" val="205924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6A1A118-14BE-B996-F9E6-A6EEE8E4AB9D}"/>
              </a:ext>
            </a:extLst>
          </p:cNvPr>
          <p:cNvSpPr txBox="1"/>
          <p:nvPr/>
        </p:nvSpPr>
        <p:spPr>
          <a:xfrm>
            <a:off x="4965896" y="872197"/>
            <a:ext cx="5908430" cy="523220"/>
          </a:xfrm>
          <a:prstGeom prst="rect">
            <a:avLst/>
          </a:prstGeom>
          <a:noFill/>
        </p:spPr>
        <p:txBody>
          <a:bodyPr wrap="square" rtlCol="0">
            <a:spAutoFit/>
          </a:bodyPr>
          <a:lstStyle/>
          <a:p>
            <a:r>
              <a:rPr lang="es-ES" sz="2800" b="0" i="0" u="none" strike="noStrike" dirty="0">
                <a:solidFill>
                  <a:srgbClr val="000000"/>
                </a:solidFill>
                <a:effectLst/>
                <a:latin typeface="+mj-lt"/>
              </a:rPr>
              <a:t>Crear una Apps Core. </a:t>
            </a:r>
            <a:endParaRPr lang="es-EC" sz="2800" dirty="0">
              <a:latin typeface="+mj-lt"/>
            </a:endParaRPr>
          </a:p>
        </p:txBody>
      </p:sp>
      <p:sp>
        <p:nvSpPr>
          <p:cNvPr id="3" name="CuadroTexto 2"/>
          <p:cNvSpPr txBox="1"/>
          <p:nvPr/>
        </p:nvSpPr>
        <p:spPr>
          <a:xfrm>
            <a:off x="1954510" y="1644999"/>
            <a:ext cx="8573790" cy="400110"/>
          </a:xfrm>
          <a:prstGeom prst="rect">
            <a:avLst/>
          </a:prstGeom>
          <a:noFill/>
        </p:spPr>
        <p:txBody>
          <a:bodyPr wrap="square" rtlCol="0">
            <a:spAutoFit/>
          </a:bodyPr>
          <a:lstStyle/>
          <a:p>
            <a:r>
              <a:rPr lang="es-MX" sz="2000" dirty="0" smtClean="0">
                <a:solidFill>
                  <a:schemeClr val="tx1">
                    <a:lumMod val="95000"/>
                    <a:lumOff val="5000"/>
                  </a:schemeClr>
                </a:solidFill>
              </a:rPr>
              <a:t>Creamos una </a:t>
            </a:r>
            <a:r>
              <a:rPr lang="es-MX" sz="2000" dirty="0" err="1" smtClean="0">
                <a:solidFill>
                  <a:schemeClr val="tx1">
                    <a:lumMod val="95000"/>
                    <a:lumOff val="5000"/>
                  </a:schemeClr>
                </a:solidFill>
              </a:rPr>
              <a:t>core</a:t>
            </a:r>
            <a:r>
              <a:rPr lang="es-MX" sz="2000" dirty="0" smtClean="0">
                <a:solidFill>
                  <a:schemeClr val="tx1">
                    <a:lumMod val="95000"/>
                    <a:lumOff val="5000"/>
                  </a:schemeClr>
                </a:solidFill>
              </a:rPr>
              <a:t> usando </a:t>
            </a:r>
            <a:r>
              <a:rPr lang="es-MX" sz="2000" dirty="0">
                <a:solidFill>
                  <a:schemeClr val="tx1">
                    <a:lumMod val="95000"/>
                    <a:lumOff val="5000"/>
                  </a:schemeClr>
                </a:solidFill>
              </a:rPr>
              <a:t>el comando </a:t>
            </a:r>
            <a:r>
              <a:rPr lang="es-MX" sz="2000" dirty="0" smtClean="0">
                <a:solidFill>
                  <a:schemeClr val="tx1">
                    <a:lumMod val="95000"/>
                    <a:lumOff val="5000"/>
                  </a:schemeClr>
                </a:solidFill>
              </a:rPr>
              <a:t>“</a:t>
            </a:r>
            <a:r>
              <a:rPr lang="es-MX" sz="2000" dirty="0" err="1" smtClean="0">
                <a:solidFill>
                  <a:schemeClr val="tx1">
                    <a:lumMod val="95000"/>
                    <a:lumOff val="5000"/>
                  </a:schemeClr>
                </a:solidFill>
              </a:rPr>
              <a:t>python</a:t>
            </a:r>
            <a:r>
              <a:rPr lang="es-MX" sz="2000" dirty="0" smtClean="0">
                <a:solidFill>
                  <a:schemeClr val="tx1">
                    <a:lumMod val="95000"/>
                    <a:lumOff val="5000"/>
                  </a:schemeClr>
                </a:solidFill>
              </a:rPr>
              <a:t> </a:t>
            </a:r>
            <a:r>
              <a:rPr lang="es-MX" sz="2000" dirty="0">
                <a:solidFill>
                  <a:schemeClr val="tx1">
                    <a:lumMod val="95000"/>
                    <a:lumOff val="5000"/>
                  </a:schemeClr>
                </a:solidFill>
              </a:rPr>
              <a:t>manage.py </a:t>
            </a:r>
            <a:r>
              <a:rPr lang="es-MX" sz="2000" dirty="0" err="1">
                <a:solidFill>
                  <a:schemeClr val="tx1">
                    <a:lumMod val="95000"/>
                    <a:lumOff val="5000"/>
                  </a:schemeClr>
                </a:solidFill>
              </a:rPr>
              <a:t>startapp</a:t>
            </a:r>
            <a:r>
              <a:rPr lang="es-MX" sz="2000" dirty="0">
                <a:solidFill>
                  <a:schemeClr val="tx1">
                    <a:lumMod val="95000"/>
                    <a:lumOff val="5000"/>
                  </a:schemeClr>
                </a:solidFill>
              </a:rPr>
              <a:t> </a:t>
            </a:r>
            <a:r>
              <a:rPr lang="es-MX" sz="2000" dirty="0" err="1" smtClean="0">
                <a:solidFill>
                  <a:schemeClr val="tx1">
                    <a:lumMod val="95000"/>
                    <a:lumOff val="5000"/>
                  </a:schemeClr>
                </a:solidFill>
              </a:rPr>
              <a:t>core</a:t>
            </a:r>
            <a:r>
              <a:rPr lang="es-MX" sz="2000" dirty="0" smtClean="0">
                <a:solidFill>
                  <a:schemeClr val="tx1">
                    <a:lumMod val="95000"/>
                    <a:lumOff val="5000"/>
                  </a:schemeClr>
                </a:solidFill>
              </a:rPr>
              <a:t>”</a:t>
            </a:r>
            <a:endParaRPr lang="es-EC" sz="2000" dirty="0">
              <a:solidFill>
                <a:schemeClr val="tx1">
                  <a:lumMod val="95000"/>
                  <a:lumOff val="5000"/>
                </a:schemeClr>
              </a:solidFill>
            </a:endParaRPr>
          </a:p>
        </p:txBody>
      </p:sp>
      <p:pic>
        <p:nvPicPr>
          <p:cNvPr id="4" name="Imagen 3"/>
          <p:cNvPicPr>
            <a:picLocks noChangeAspect="1"/>
          </p:cNvPicPr>
          <p:nvPr/>
        </p:nvPicPr>
        <p:blipFill>
          <a:blip r:embed="rId2"/>
          <a:stretch>
            <a:fillRect/>
          </a:stretch>
        </p:blipFill>
        <p:spPr>
          <a:xfrm>
            <a:off x="2275974" y="2143046"/>
            <a:ext cx="7182852" cy="1124107"/>
          </a:xfrm>
          <a:prstGeom prst="rect">
            <a:avLst/>
          </a:prstGeom>
        </p:spPr>
      </p:pic>
      <p:pic>
        <p:nvPicPr>
          <p:cNvPr id="5" name="Imagen 4"/>
          <p:cNvPicPr>
            <a:picLocks noChangeAspect="1"/>
          </p:cNvPicPr>
          <p:nvPr/>
        </p:nvPicPr>
        <p:blipFill>
          <a:blip r:embed="rId3"/>
          <a:stretch>
            <a:fillRect/>
          </a:stretch>
        </p:blipFill>
        <p:spPr>
          <a:xfrm>
            <a:off x="4076450" y="3365090"/>
            <a:ext cx="3581900" cy="3038899"/>
          </a:xfrm>
          <a:prstGeom prst="rect">
            <a:avLst/>
          </a:prstGeom>
        </p:spPr>
      </p:pic>
    </p:spTree>
    <p:extLst>
      <p:ext uri="{BB962C8B-B14F-4D97-AF65-F5344CB8AC3E}">
        <p14:creationId xmlns:p14="http://schemas.microsoft.com/office/powerpoint/2010/main" val="194517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995222C-6252-9F76-1F66-2AB3E148A055}"/>
              </a:ext>
            </a:extLst>
          </p:cNvPr>
          <p:cNvSpPr txBox="1"/>
          <p:nvPr/>
        </p:nvSpPr>
        <p:spPr>
          <a:xfrm>
            <a:off x="3055034" y="1162418"/>
            <a:ext cx="8243667" cy="954107"/>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Templates? </a:t>
            </a:r>
            <a:endParaRPr lang="es-ES" sz="2800" b="0" dirty="0">
              <a:effectLst/>
              <a:latin typeface="+mj-lt"/>
            </a:endParaRPr>
          </a:p>
          <a:p>
            <a:endParaRPr lang="es-ES" sz="1400" b="0" dirty="0">
              <a:effectLst/>
            </a:endParaRPr>
          </a:p>
          <a:p>
            <a:endParaRPr lang="es-EC" dirty="0"/>
          </a:p>
        </p:txBody>
      </p:sp>
      <p:sp>
        <p:nvSpPr>
          <p:cNvPr id="3" name="CuadroTexto 2">
            <a:extLst>
              <a:ext uri="{FF2B5EF4-FFF2-40B4-BE49-F238E27FC236}">
                <a16:creationId xmlns:a16="http://schemas.microsoft.com/office/drawing/2014/main" xmlns="" id="{8115D117-7A86-D8B6-D2D3-A25955732C73}"/>
              </a:ext>
            </a:extLst>
          </p:cNvPr>
          <p:cNvSpPr txBox="1"/>
          <p:nvPr/>
        </p:nvSpPr>
        <p:spPr>
          <a:xfrm>
            <a:off x="1561514" y="1926025"/>
            <a:ext cx="9369083" cy="1631216"/>
          </a:xfrm>
          <a:prstGeom prst="rect">
            <a:avLst/>
          </a:prstGeom>
          <a:noFill/>
        </p:spPr>
        <p:txBody>
          <a:bodyPr wrap="square" rtlCol="0">
            <a:spAutoFit/>
          </a:bodyPr>
          <a:lstStyle/>
          <a:p>
            <a:pPr algn="just"/>
            <a:r>
              <a:rPr lang="es-ES" sz="2000" b="0" i="0" dirty="0">
                <a:solidFill>
                  <a:srgbClr val="202124"/>
                </a:solidFill>
                <a:effectLst/>
                <a:latin typeface="arial" panose="020B0604020202020204" pitchFamily="34" charset="0"/>
              </a:rPr>
              <a:t>En la carpeta Templates, </a:t>
            </a:r>
            <a:r>
              <a:rPr lang="es-ES" sz="2000" b="1" i="0" dirty="0">
                <a:solidFill>
                  <a:srgbClr val="202124"/>
                </a:solidFill>
                <a:effectLst/>
                <a:latin typeface="arial" panose="020B0604020202020204" pitchFamily="34" charset="0"/>
              </a:rPr>
              <a:t>las subcarpetas contienen las plantillas que se muestran en el cuadro de diálogo Crear nuevo archivo</a:t>
            </a:r>
            <a:r>
              <a:rPr lang="es-ES" sz="2000" b="0" i="0" dirty="0">
                <a:solidFill>
                  <a:srgbClr val="202124"/>
                </a:solidFill>
                <a:effectLst/>
                <a:latin typeface="arial" panose="020B0604020202020204" pitchFamily="34" charset="0"/>
              </a:rPr>
              <a:t>. Puede crear y guardar plantillas personalizadas en la carpeta Templates. Contiene plantillas para la creación de archivos. Se puede guardar el archivo activo como una plantilla.</a:t>
            </a:r>
            <a:endParaRPr lang="es-EC" sz="2000" dirty="0"/>
          </a:p>
        </p:txBody>
      </p:sp>
    </p:spTree>
    <p:extLst>
      <p:ext uri="{BB962C8B-B14F-4D97-AF65-F5344CB8AC3E}">
        <p14:creationId xmlns:p14="http://schemas.microsoft.com/office/powerpoint/2010/main" val="10731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787F17-2156-8643-24B9-D2731662910F}"/>
              </a:ext>
            </a:extLst>
          </p:cNvPr>
          <p:cNvSpPr txBox="1"/>
          <p:nvPr/>
        </p:nvSpPr>
        <p:spPr>
          <a:xfrm>
            <a:off x="3262532" y="1146407"/>
            <a:ext cx="5542671"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stactic?</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B190FDDA-BC40-D284-93FB-ECD77A080A81}"/>
              </a:ext>
            </a:extLst>
          </p:cNvPr>
          <p:cNvSpPr txBox="1"/>
          <p:nvPr/>
        </p:nvSpPr>
        <p:spPr>
          <a:xfrm>
            <a:off x="1941342" y="1885071"/>
            <a:ext cx="8947052" cy="1015663"/>
          </a:xfrm>
          <a:prstGeom prst="rect">
            <a:avLst/>
          </a:prstGeom>
          <a:noFill/>
        </p:spPr>
        <p:txBody>
          <a:bodyPr wrap="square" rtlCol="0">
            <a:spAutoFit/>
          </a:bodyPr>
          <a:lstStyle/>
          <a:p>
            <a:pPr algn="just"/>
            <a:r>
              <a:rPr lang="es-ES" sz="2000" b="0" i="0" dirty="0">
                <a:solidFill>
                  <a:srgbClr val="202124"/>
                </a:solidFill>
                <a:effectLst/>
                <a:latin typeface="+mj-lt"/>
              </a:rPr>
              <a:t>Esta carpeta </a:t>
            </a:r>
            <a:r>
              <a:rPr lang="es-ES" sz="2000" b="1" i="0" dirty="0">
                <a:solidFill>
                  <a:srgbClr val="202124"/>
                </a:solidFill>
                <a:effectLst/>
                <a:latin typeface="+mj-lt"/>
              </a:rPr>
              <a:t>contiene todo los archivos de estilos: css y scss, archivos de comportamientos JavaScript o visual studio code, imágenes incluidas dentro del theme y el archivo checkout</a:t>
            </a:r>
            <a:r>
              <a:rPr lang="es-ES" sz="2000" b="0" i="0" dirty="0">
                <a:solidFill>
                  <a:srgbClr val="202124"/>
                </a:solidFill>
                <a:effectLst/>
                <a:latin typeface="+mj-lt"/>
              </a:rPr>
              <a:t>.</a:t>
            </a:r>
            <a:endParaRPr lang="es-EC" sz="2000" dirty="0">
              <a:latin typeface="+mj-lt"/>
            </a:endParaRPr>
          </a:p>
        </p:txBody>
      </p:sp>
    </p:spTree>
    <p:extLst>
      <p:ext uri="{BB962C8B-B14F-4D97-AF65-F5344CB8AC3E}">
        <p14:creationId xmlns:p14="http://schemas.microsoft.com/office/powerpoint/2010/main" val="266221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5B6927F5-302B-C4CC-8DB9-0773B4AC11C8}"/>
              </a:ext>
            </a:extLst>
          </p:cNvPr>
          <p:cNvSpPr txBox="1"/>
          <p:nvPr/>
        </p:nvSpPr>
        <p:spPr>
          <a:xfrm>
            <a:off x="1736806" y="1105170"/>
            <a:ext cx="9119381" cy="523220"/>
          </a:xfrm>
          <a:prstGeom prst="rect">
            <a:avLst/>
          </a:prstGeom>
          <a:noFill/>
        </p:spPr>
        <p:txBody>
          <a:bodyPr wrap="square">
            <a:spAutoFit/>
          </a:bodyPr>
          <a:lstStyle/>
          <a:p>
            <a:pPr marL="692493" rtl="0">
              <a:spcBef>
                <a:spcPts val="0"/>
              </a:spcBef>
              <a:spcAft>
                <a:spcPts val="0"/>
              </a:spcAft>
            </a:pPr>
            <a:r>
              <a:rPr lang="es-ES" sz="2800" b="0" i="0" u="none" strike="noStrike" dirty="0">
                <a:solidFill>
                  <a:schemeClr val="tx1"/>
                </a:solidFill>
                <a:effectLst/>
                <a:latin typeface="+mj-lt"/>
              </a:rPr>
              <a:t>Crear un archivo base HTML en la APPS Core </a:t>
            </a:r>
            <a:endParaRPr lang="es-ES" sz="2800" b="0" dirty="0">
              <a:solidFill>
                <a:schemeClr val="tx1"/>
              </a:solidFill>
              <a:effectLst/>
              <a:latin typeface="+mj-lt"/>
            </a:endParaRPr>
          </a:p>
        </p:txBody>
      </p:sp>
      <p:sp>
        <p:nvSpPr>
          <p:cNvPr id="4" name="CuadroTexto 3"/>
          <p:cNvSpPr txBox="1"/>
          <p:nvPr/>
        </p:nvSpPr>
        <p:spPr>
          <a:xfrm>
            <a:off x="2138288" y="1951375"/>
            <a:ext cx="8316416" cy="646331"/>
          </a:xfrm>
          <a:prstGeom prst="rect">
            <a:avLst/>
          </a:prstGeom>
          <a:noFill/>
        </p:spPr>
        <p:txBody>
          <a:bodyPr wrap="square" rtlCol="0">
            <a:spAutoFit/>
          </a:bodyPr>
          <a:lstStyle/>
          <a:p>
            <a:r>
              <a:rPr lang="es-MX" dirty="0" smtClean="0">
                <a:solidFill>
                  <a:schemeClr val="tx1">
                    <a:lumMod val="95000"/>
                    <a:lumOff val="5000"/>
                  </a:schemeClr>
                </a:solidFill>
              </a:rPr>
              <a:t>Creamos dentro de la </a:t>
            </a:r>
            <a:r>
              <a:rPr lang="es-MX" dirty="0" err="1" smtClean="0">
                <a:solidFill>
                  <a:schemeClr val="tx1">
                    <a:lumMod val="95000"/>
                    <a:lumOff val="5000"/>
                  </a:schemeClr>
                </a:solidFill>
              </a:rPr>
              <a:t>core</a:t>
            </a:r>
            <a:r>
              <a:rPr lang="es-MX" dirty="0" smtClean="0">
                <a:solidFill>
                  <a:schemeClr val="tx1">
                    <a:lumMod val="95000"/>
                    <a:lumOff val="5000"/>
                  </a:schemeClr>
                </a:solidFill>
              </a:rPr>
              <a:t> una carpeta llamada </a:t>
            </a:r>
            <a:r>
              <a:rPr lang="es-MX" dirty="0" err="1" smtClean="0">
                <a:solidFill>
                  <a:schemeClr val="tx1">
                    <a:lumMod val="95000"/>
                    <a:lumOff val="5000"/>
                  </a:schemeClr>
                </a:solidFill>
              </a:rPr>
              <a:t>templates</a:t>
            </a:r>
            <a:r>
              <a:rPr lang="es-MX" dirty="0" smtClean="0">
                <a:solidFill>
                  <a:schemeClr val="tx1">
                    <a:lumMod val="95000"/>
                    <a:lumOff val="5000"/>
                  </a:schemeClr>
                </a:solidFill>
              </a:rPr>
              <a:t> y dentro de esa carpeta creamos el HTML llamado </a:t>
            </a:r>
            <a:r>
              <a:rPr lang="es-MX" dirty="0" err="1" smtClean="0">
                <a:solidFill>
                  <a:schemeClr val="tx1">
                    <a:lumMod val="95000"/>
                    <a:lumOff val="5000"/>
                  </a:schemeClr>
                </a:solidFill>
              </a:rPr>
              <a:t>Core</a:t>
            </a:r>
            <a:endParaRPr lang="es-EC" dirty="0">
              <a:solidFill>
                <a:schemeClr val="tx1">
                  <a:lumMod val="95000"/>
                  <a:lumOff val="5000"/>
                </a:schemeClr>
              </a:solidFill>
            </a:endParaRPr>
          </a:p>
        </p:txBody>
      </p:sp>
      <p:pic>
        <p:nvPicPr>
          <p:cNvPr id="2" name="Imagen 1"/>
          <p:cNvPicPr>
            <a:picLocks noChangeAspect="1"/>
          </p:cNvPicPr>
          <p:nvPr/>
        </p:nvPicPr>
        <p:blipFill>
          <a:blip r:embed="rId2"/>
          <a:stretch>
            <a:fillRect/>
          </a:stretch>
        </p:blipFill>
        <p:spPr>
          <a:xfrm>
            <a:off x="2138288" y="2597706"/>
            <a:ext cx="8686800" cy="4030020"/>
          </a:xfrm>
          <a:prstGeom prst="rect">
            <a:avLst/>
          </a:prstGeom>
        </p:spPr>
      </p:pic>
    </p:spTree>
    <p:extLst>
      <p:ext uri="{BB962C8B-B14F-4D97-AF65-F5344CB8AC3E}">
        <p14:creationId xmlns:p14="http://schemas.microsoft.com/office/powerpoint/2010/main" val="72245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CDC87F3-A5EB-6516-EB06-489B555D92D5}"/>
              </a:ext>
            </a:extLst>
          </p:cNvPr>
          <p:cNvSpPr txBox="1"/>
          <p:nvPr/>
        </p:nvSpPr>
        <p:spPr>
          <a:xfrm>
            <a:off x="1856935" y="1283621"/>
            <a:ext cx="9805181" cy="523220"/>
          </a:xfrm>
          <a:prstGeom prst="rect">
            <a:avLst/>
          </a:prstGeom>
          <a:noFill/>
        </p:spPr>
        <p:txBody>
          <a:bodyPr wrap="square">
            <a:spAutoFit/>
          </a:bodyPr>
          <a:lstStyle/>
          <a:p>
            <a:r>
              <a:rPr lang="es-ES" sz="2800" b="0" i="0" u="none" strike="noStrike" dirty="0">
                <a:solidFill>
                  <a:schemeClr val="tx1"/>
                </a:solidFill>
                <a:effectLst/>
                <a:latin typeface="+mj-lt"/>
              </a:rPr>
              <a:t>Como se llaman a los CSS desde el archivo base HTML. </a:t>
            </a:r>
            <a:endParaRPr lang="es-EC" sz="2800" dirty="0"/>
          </a:p>
        </p:txBody>
      </p:sp>
      <p:sp>
        <p:nvSpPr>
          <p:cNvPr id="2" name="CuadroTexto 1"/>
          <p:cNvSpPr txBox="1"/>
          <p:nvPr/>
        </p:nvSpPr>
        <p:spPr>
          <a:xfrm>
            <a:off x="1856935" y="2184400"/>
            <a:ext cx="4953000" cy="338554"/>
          </a:xfrm>
          <a:prstGeom prst="rect">
            <a:avLst/>
          </a:prstGeom>
          <a:noFill/>
        </p:spPr>
        <p:txBody>
          <a:bodyPr wrap="square" rtlCol="0">
            <a:spAutoFit/>
          </a:bodyPr>
          <a:lstStyle/>
          <a:p>
            <a:r>
              <a:rPr lang="es-EC" sz="1600" dirty="0" smtClean="0"/>
              <a:t>Ingresando el siguiente código.</a:t>
            </a:r>
            <a:endParaRPr lang="es-EC" sz="1600" dirty="0"/>
          </a:p>
        </p:txBody>
      </p:sp>
      <p:pic>
        <p:nvPicPr>
          <p:cNvPr id="4" name="Imagen 3"/>
          <p:cNvPicPr>
            <a:picLocks noChangeAspect="1"/>
          </p:cNvPicPr>
          <p:nvPr/>
        </p:nvPicPr>
        <p:blipFill>
          <a:blip r:embed="rId2"/>
          <a:stretch>
            <a:fillRect/>
          </a:stretch>
        </p:blipFill>
        <p:spPr>
          <a:xfrm>
            <a:off x="1856935" y="2900513"/>
            <a:ext cx="7014021" cy="1036487"/>
          </a:xfrm>
          <a:prstGeom prst="rect">
            <a:avLst/>
          </a:prstGeom>
        </p:spPr>
      </p:pic>
    </p:spTree>
    <p:extLst>
      <p:ext uri="{BB962C8B-B14F-4D97-AF65-F5344CB8AC3E}">
        <p14:creationId xmlns:p14="http://schemas.microsoft.com/office/powerpoint/2010/main" val="141560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59439CE-C779-B433-010A-09EC2F8E824E}"/>
              </a:ext>
            </a:extLst>
          </p:cNvPr>
          <p:cNvSpPr txBox="1"/>
          <p:nvPr/>
        </p:nvSpPr>
        <p:spPr>
          <a:xfrm>
            <a:off x="1266091" y="1208464"/>
            <a:ext cx="10297551" cy="830997"/>
          </a:xfrm>
          <a:prstGeom prst="rect">
            <a:avLst/>
          </a:prstGeom>
          <a:noFill/>
        </p:spPr>
        <p:txBody>
          <a:bodyPr wrap="square">
            <a:spAutoFit/>
          </a:bodyPr>
          <a:lstStyle/>
          <a:p>
            <a:r>
              <a:rPr lang="es-ES" sz="2400" b="0" i="0" u="none" strike="noStrike" dirty="0">
                <a:solidFill>
                  <a:schemeClr val="tx1"/>
                </a:solidFill>
                <a:effectLst/>
                <a:latin typeface="+mj-lt"/>
              </a:rPr>
              <a:t>Como consume un archivo hijo HTML al utilizar la herencia del  archivo base HTML. </a:t>
            </a:r>
            <a:endParaRPr lang="es-EC" sz="2400" dirty="0"/>
          </a:p>
        </p:txBody>
      </p:sp>
      <p:sp>
        <p:nvSpPr>
          <p:cNvPr id="4" name="CuadroTexto 3"/>
          <p:cNvSpPr txBox="1"/>
          <p:nvPr/>
        </p:nvSpPr>
        <p:spPr>
          <a:xfrm>
            <a:off x="1266091" y="2245241"/>
            <a:ext cx="8773076" cy="307777"/>
          </a:xfrm>
          <a:prstGeom prst="rect">
            <a:avLst/>
          </a:prstGeom>
          <a:noFill/>
        </p:spPr>
        <p:txBody>
          <a:bodyPr wrap="square" rtlCol="0">
            <a:spAutoFit/>
          </a:bodyPr>
          <a:lstStyle/>
          <a:p>
            <a:r>
              <a:rPr lang="es-MX" dirty="0" smtClean="0"/>
              <a:t>Para poder utilizar la información de la herencia </a:t>
            </a:r>
            <a:r>
              <a:rPr lang="es-MX" dirty="0" smtClean="0"/>
              <a:t>padre, usamos </a:t>
            </a:r>
            <a:r>
              <a:rPr lang="es-MX" dirty="0" smtClean="0"/>
              <a:t>la codificación en el </a:t>
            </a:r>
            <a:r>
              <a:rPr lang="es-MX" dirty="0" smtClean="0"/>
              <a:t>HTML hijo.</a:t>
            </a:r>
            <a:endParaRPr lang="es-EC" dirty="0"/>
          </a:p>
        </p:txBody>
      </p:sp>
      <p:sp>
        <p:nvSpPr>
          <p:cNvPr id="5" name="Rectangle 1"/>
          <p:cNvSpPr>
            <a:spLocks noChangeArrowheads="1"/>
          </p:cNvSpPr>
          <p:nvPr/>
        </p:nvSpPr>
        <p:spPr bwMode="auto">
          <a:xfrm>
            <a:off x="1266091" y="2758798"/>
            <a:ext cx="751573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sz="1400" b="0" i="0" u="none" strike="noStrike" cap="none" normalizeH="0" baseline="0" dirty="0" smtClean="0">
                <a:ln>
                  <a:noFill/>
                </a:ln>
                <a:effectLst/>
                <a:latin typeface="JetBrains Mono"/>
              </a:rPr>
              <a:t>{% </a:t>
            </a:r>
            <a:r>
              <a:rPr kumimoji="0" lang="es-EC" sz="1400" b="0" i="0" u="none" strike="noStrike" cap="none" normalizeH="0" baseline="0" dirty="0" err="1" smtClean="0">
                <a:ln>
                  <a:noFill/>
                </a:ln>
                <a:effectLst/>
                <a:latin typeface="JetBrains Mono"/>
              </a:rPr>
              <a:t>extends</a:t>
            </a:r>
            <a:r>
              <a:rPr kumimoji="0" lang="es-EC" sz="1400" b="0" i="0" u="none" strike="noStrike" cap="none" normalizeH="0" baseline="0" dirty="0" smtClean="0">
                <a:ln>
                  <a:noFill/>
                </a:ln>
                <a:effectLst/>
                <a:latin typeface="JetBrains Mono"/>
              </a:rPr>
              <a:t> </a:t>
            </a:r>
            <a:r>
              <a:rPr kumimoji="0" lang="es-EC" sz="1400" b="0" i="0" u="none" strike="noStrike" cap="none" normalizeH="0" baseline="0" dirty="0" smtClean="0">
                <a:ln>
                  <a:noFill/>
                </a:ln>
                <a:effectLst/>
                <a:latin typeface="JetBrains Mono"/>
              </a:rPr>
              <a:t>'herencias/core.html</a:t>
            </a:r>
            <a:r>
              <a:rPr kumimoji="0" lang="es-EC" sz="1400" b="0" i="0" u="none" strike="noStrike" cap="none" normalizeH="0" baseline="0" dirty="0" smtClean="0">
                <a:ln>
                  <a:noFill/>
                </a:ln>
                <a:effectLst/>
                <a:latin typeface="JetBrains Mono"/>
              </a:rPr>
              <a:t>' %}</a:t>
            </a:r>
            <a:endParaRPr kumimoji="0" lang="es-EC" sz="3200" b="0" i="0" u="none" strike="noStrike" cap="none" normalizeH="0" baseline="0" dirty="0" smtClean="0">
              <a:ln>
                <a:noFill/>
              </a:ln>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3947828" y="3400267"/>
            <a:ext cx="4067743" cy="2267266"/>
          </a:xfrm>
          <a:prstGeom prst="rect">
            <a:avLst/>
          </a:prstGeom>
        </p:spPr>
      </p:pic>
    </p:spTree>
    <p:extLst>
      <p:ext uri="{BB962C8B-B14F-4D97-AF65-F5344CB8AC3E}">
        <p14:creationId xmlns:p14="http://schemas.microsoft.com/office/powerpoint/2010/main" val="82878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32A5FAFE-710F-8B69-B22F-E889EF35D031}"/>
              </a:ext>
            </a:extLst>
          </p:cNvPr>
          <p:cNvSpPr txBox="1"/>
          <p:nvPr/>
        </p:nvSpPr>
        <p:spPr>
          <a:xfrm>
            <a:off x="2106637" y="1068242"/>
            <a:ext cx="7513320" cy="523220"/>
          </a:xfrm>
          <a:prstGeom prst="rect">
            <a:avLst/>
          </a:prstGeom>
          <a:noFill/>
        </p:spPr>
        <p:txBody>
          <a:bodyPr wrap="square">
            <a:spAutoFit/>
          </a:bodyPr>
          <a:lstStyle/>
          <a:p>
            <a:pPr marL="692493" rtl="0">
              <a:spcBef>
                <a:spcPts val="88"/>
              </a:spcBef>
              <a:spcAft>
                <a:spcPts val="0"/>
              </a:spcAft>
            </a:pPr>
            <a:r>
              <a:rPr lang="es-ES" sz="2800" b="0" i="0" u="none" strike="noStrike" dirty="0">
                <a:solidFill>
                  <a:schemeClr val="tx1"/>
                </a:solidFill>
                <a:effectLst/>
                <a:latin typeface="+mj-lt"/>
              </a:rPr>
              <a:t>Crear un views que llame al HTML hijo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2943541" y="2797936"/>
            <a:ext cx="4925112" cy="666843"/>
          </a:xfrm>
          <a:prstGeom prst="rect">
            <a:avLst/>
          </a:prstGeom>
        </p:spPr>
      </p:pic>
      <p:sp>
        <p:nvSpPr>
          <p:cNvPr id="5" name="CuadroTexto 4"/>
          <p:cNvSpPr txBox="1"/>
          <p:nvPr/>
        </p:nvSpPr>
        <p:spPr>
          <a:xfrm>
            <a:off x="2829241" y="1917700"/>
            <a:ext cx="3469959" cy="553998"/>
          </a:xfrm>
          <a:prstGeom prst="rect">
            <a:avLst/>
          </a:prstGeom>
          <a:noFill/>
        </p:spPr>
        <p:txBody>
          <a:bodyPr wrap="square" rtlCol="0">
            <a:spAutoFit/>
          </a:bodyPr>
          <a:lstStyle/>
          <a:p>
            <a:r>
              <a:rPr lang="es-MX" sz="1600" dirty="0" smtClean="0"/>
              <a:t>Ingresamos </a:t>
            </a:r>
            <a:r>
              <a:rPr lang="es-MX" sz="1600" dirty="0"/>
              <a:t>el siguiente código.</a:t>
            </a:r>
            <a:endParaRPr lang="es-EC" sz="1600" dirty="0"/>
          </a:p>
          <a:p>
            <a:endParaRPr lang="es-EC" dirty="0"/>
          </a:p>
        </p:txBody>
      </p:sp>
    </p:spTree>
    <p:extLst>
      <p:ext uri="{BB962C8B-B14F-4D97-AF65-F5344CB8AC3E}">
        <p14:creationId xmlns:p14="http://schemas.microsoft.com/office/powerpoint/2010/main" val="291652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6B4B8CF5-E49C-8FEF-789F-70025045D297}"/>
              </a:ext>
            </a:extLst>
          </p:cNvPr>
          <p:cNvSpPr txBox="1"/>
          <p:nvPr/>
        </p:nvSpPr>
        <p:spPr>
          <a:xfrm>
            <a:off x="3012244" y="1176681"/>
            <a:ext cx="6098344" cy="523220"/>
          </a:xfrm>
          <a:prstGeom prst="rect">
            <a:avLst/>
          </a:prstGeom>
          <a:noFill/>
        </p:spPr>
        <p:txBody>
          <a:bodyPr wrap="square">
            <a:spAutoFit/>
          </a:bodyPr>
          <a:lstStyle/>
          <a:p>
            <a:pPr marL="692493" rtl="0">
              <a:spcBef>
                <a:spcPts val="324"/>
              </a:spcBef>
              <a:spcAft>
                <a:spcPts val="0"/>
              </a:spcAft>
            </a:pPr>
            <a:r>
              <a:rPr lang="es-ES" sz="2800" b="0" i="0" u="none" strike="noStrike" dirty="0">
                <a:solidFill>
                  <a:schemeClr val="tx1"/>
                </a:solidFill>
                <a:effectLst/>
                <a:latin typeface="+mj-lt"/>
              </a:rPr>
              <a:t>Crear la urls que llame al views. </a:t>
            </a:r>
            <a:endParaRPr lang="es-ES" sz="2800" b="0" dirty="0">
              <a:solidFill>
                <a:schemeClr val="tx1"/>
              </a:solidFill>
              <a:effectLst/>
              <a:latin typeface="+mj-lt"/>
            </a:endParaRPr>
          </a:p>
        </p:txBody>
      </p:sp>
      <p:sp>
        <p:nvSpPr>
          <p:cNvPr id="4" name="CuadroTexto 3"/>
          <p:cNvSpPr txBox="1"/>
          <p:nvPr/>
        </p:nvSpPr>
        <p:spPr>
          <a:xfrm>
            <a:off x="2248352" y="2067747"/>
            <a:ext cx="6712094" cy="307777"/>
          </a:xfrm>
          <a:prstGeom prst="rect">
            <a:avLst/>
          </a:prstGeom>
          <a:noFill/>
        </p:spPr>
        <p:txBody>
          <a:bodyPr wrap="none" rtlCol="0">
            <a:spAutoFit/>
          </a:bodyPr>
          <a:lstStyle/>
          <a:p>
            <a:r>
              <a:rPr lang="es-MX" dirty="0" smtClean="0"/>
              <a:t>Vamos a la carpeta  </a:t>
            </a:r>
            <a:r>
              <a:rPr lang="es-MX" b="1" dirty="0" err="1"/>
              <a:t>U</a:t>
            </a:r>
            <a:r>
              <a:rPr lang="es-MX" b="1" dirty="0" err="1" smtClean="0"/>
              <a:t>rls</a:t>
            </a:r>
            <a:r>
              <a:rPr lang="es-MX" dirty="0" smtClean="0"/>
              <a:t> que va a llamar al</a:t>
            </a:r>
            <a:r>
              <a:rPr lang="es-MX" b="1" dirty="0" smtClean="0"/>
              <a:t> </a:t>
            </a:r>
            <a:r>
              <a:rPr lang="es-MX" b="1" dirty="0" err="1" smtClean="0"/>
              <a:t>Views</a:t>
            </a:r>
            <a:r>
              <a:rPr lang="es-MX" b="1" dirty="0" smtClean="0"/>
              <a:t> </a:t>
            </a:r>
            <a:r>
              <a:rPr lang="es-MX" dirty="0" smtClean="0"/>
              <a:t>ingresando el siguiente código.</a:t>
            </a:r>
            <a:endParaRPr lang="es-EC" dirty="0"/>
          </a:p>
        </p:txBody>
      </p:sp>
      <p:pic>
        <p:nvPicPr>
          <p:cNvPr id="2" name="Imagen 1"/>
          <p:cNvPicPr>
            <a:picLocks noChangeAspect="1"/>
          </p:cNvPicPr>
          <p:nvPr/>
        </p:nvPicPr>
        <p:blipFill>
          <a:blip r:embed="rId2"/>
          <a:stretch>
            <a:fillRect/>
          </a:stretch>
        </p:blipFill>
        <p:spPr>
          <a:xfrm>
            <a:off x="2248352" y="3719325"/>
            <a:ext cx="5346248" cy="370075"/>
          </a:xfrm>
          <a:prstGeom prst="rect">
            <a:avLst/>
          </a:prstGeom>
        </p:spPr>
      </p:pic>
      <p:pic>
        <p:nvPicPr>
          <p:cNvPr id="5" name="Imagen 4"/>
          <p:cNvPicPr>
            <a:picLocks noChangeAspect="1"/>
          </p:cNvPicPr>
          <p:nvPr/>
        </p:nvPicPr>
        <p:blipFill>
          <a:blip r:embed="rId3"/>
          <a:stretch>
            <a:fillRect/>
          </a:stretch>
        </p:blipFill>
        <p:spPr>
          <a:xfrm>
            <a:off x="2248352" y="2886036"/>
            <a:ext cx="3746048" cy="552527"/>
          </a:xfrm>
          <a:prstGeom prst="rect">
            <a:avLst/>
          </a:prstGeom>
        </p:spPr>
      </p:pic>
    </p:spTree>
    <p:extLst>
      <p:ext uri="{BB962C8B-B14F-4D97-AF65-F5344CB8AC3E}">
        <p14:creationId xmlns:p14="http://schemas.microsoft.com/office/powerpoint/2010/main" val="251950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85B049BB-F171-1C83-F863-DAF3004EDB0D}"/>
              </a:ext>
            </a:extLst>
          </p:cNvPr>
          <p:cNvSpPr txBox="1"/>
          <p:nvPr/>
        </p:nvSpPr>
        <p:spPr>
          <a:xfrm>
            <a:off x="1851659" y="1322047"/>
            <a:ext cx="8820443" cy="523220"/>
          </a:xfrm>
          <a:prstGeom prst="rect">
            <a:avLst/>
          </a:prstGeom>
          <a:noFill/>
        </p:spPr>
        <p:txBody>
          <a:bodyPr wrap="square">
            <a:spAutoFit/>
          </a:bodyPr>
          <a:lstStyle/>
          <a:p>
            <a:r>
              <a:rPr lang="es-ES" sz="2800" b="0" i="0" u="none" strike="noStrike" dirty="0">
                <a:solidFill>
                  <a:schemeClr val="tx1"/>
                </a:solidFill>
                <a:effectLst/>
                <a:latin typeface="+mj-lt"/>
              </a:rPr>
              <a:t>Integrar la aplicación APPS Core al proyecto principal </a:t>
            </a:r>
            <a:endParaRPr lang="es-EC" sz="2800" dirty="0"/>
          </a:p>
        </p:txBody>
      </p:sp>
      <p:sp>
        <p:nvSpPr>
          <p:cNvPr id="4" name="CuadroTexto 3"/>
          <p:cNvSpPr txBox="1"/>
          <p:nvPr/>
        </p:nvSpPr>
        <p:spPr>
          <a:xfrm>
            <a:off x="1851659" y="2114364"/>
            <a:ext cx="7435369" cy="369332"/>
          </a:xfrm>
          <a:prstGeom prst="rect">
            <a:avLst/>
          </a:prstGeom>
          <a:noFill/>
        </p:spPr>
        <p:txBody>
          <a:bodyPr wrap="none" rtlCol="0">
            <a:spAutoFit/>
          </a:bodyPr>
          <a:lstStyle/>
          <a:p>
            <a:r>
              <a:rPr lang="es-MX" dirty="0" smtClean="0"/>
              <a:t>Vamos a la carpeta </a:t>
            </a:r>
            <a:r>
              <a:rPr lang="es-MX" b="1" dirty="0" err="1"/>
              <a:t>S</a:t>
            </a:r>
            <a:r>
              <a:rPr lang="es-MX" b="1" dirty="0" err="1" smtClean="0"/>
              <a:t>ettings</a:t>
            </a:r>
            <a:r>
              <a:rPr lang="es-MX" dirty="0" smtClean="0"/>
              <a:t> del proyecto principal y ingresamos al APP </a:t>
            </a:r>
            <a:r>
              <a:rPr lang="es-MX" b="1" dirty="0" smtClean="0"/>
              <a:t>“</a:t>
            </a:r>
            <a:r>
              <a:rPr lang="es-MX" b="1" dirty="0" err="1" smtClean="0"/>
              <a:t>core</a:t>
            </a:r>
            <a:r>
              <a:rPr lang="es-MX" b="1" dirty="0" smtClean="0"/>
              <a:t>”</a:t>
            </a:r>
            <a:endParaRPr lang="es-EC" b="1" dirty="0"/>
          </a:p>
        </p:txBody>
      </p:sp>
      <p:pic>
        <p:nvPicPr>
          <p:cNvPr id="2" name="Imagen 1"/>
          <p:cNvPicPr>
            <a:picLocks noChangeAspect="1"/>
          </p:cNvPicPr>
          <p:nvPr/>
        </p:nvPicPr>
        <p:blipFill>
          <a:blip r:embed="rId2"/>
          <a:stretch>
            <a:fillRect/>
          </a:stretch>
        </p:blipFill>
        <p:spPr>
          <a:xfrm>
            <a:off x="1391430" y="2483696"/>
            <a:ext cx="9436100" cy="4000851"/>
          </a:xfrm>
          <a:prstGeom prst="rect">
            <a:avLst/>
          </a:prstGeom>
        </p:spPr>
      </p:pic>
    </p:spTree>
    <p:extLst>
      <p:ext uri="{BB962C8B-B14F-4D97-AF65-F5344CB8AC3E}">
        <p14:creationId xmlns:p14="http://schemas.microsoft.com/office/powerpoint/2010/main" val="40464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2" name="CuadroTexto 1">
            <a:extLst>
              <a:ext uri="{FF2B5EF4-FFF2-40B4-BE49-F238E27FC236}">
                <a16:creationId xmlns:a16="http://schemas.microsoft.com/office/drawing/2014/main" xmlns="" id="{C1BD7CC6-07F2-42AE-94A0-23E4EFB65CE2}"/>
              </a:ext>
            </a:extLst>
          </p:cNvPr>
          <p:cNvSpPr txBox="1"/>
          <p:nvPr/>
        </p:nvSpPr>
        <p:spPr>
          <a:xfrm>
            <a:off x="1003495" y="1406769"/>
            <a:ext cx="10185009" cy="615553"/>
          </a:xfrm>
          <a:prstGeom prst="rect">
            <a:avLst/>
          </a:prstGeom>
          <a:noFill/>
        </p:spPr>
        <p:txBody>
          <a:bodyPr wrap="square" rtlCol="0">
            <a:spAutoFit/>
          </a:bodyPr>
          <a:lstStyle/>
          <a:p>
            <a:pPr algn="ctr"/>
            <a:endParaRPr lang="es-ES" sz="2000" b="1" u="sng" dirty="0">
              <a:solidFill>
                <a:srgbClr val="0070C0"/>
              </a:solidFill>
              <a:latin typeface="Times New Roman" panose="02020603050405020304" pitchFamily="18" charset="0"/>
              <a:cs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xmlns="" id="{945215CF-DF47-3EC1-59C7-995154F643BA}"/>
              </a:ext>
            </a:extLst>
          </p:cNvPr>
          <p:cNvSpPr txBox="1"/>
          <p:nvPr/>
        </p:nvSpPr>
        <p:spPr>
          <a:xfrm>
            <a:off x="5458265" y="745588"/>
            <a:ext cx="2574387" cy="584775"/>
          </a:xfrm>
          <a:prstGeom prst="rect">
            <a:avLst/>
          </a:prstGeom>
          <a:noFill/>
        </p:spPr>
        <p:txBody>
          <a:bodyPr wrap="square" rtlCol="0">
            <a:spAutoFit/>
          </a:bodyPr>
          <a:lstStyle/>
          <a:p>
            <a:r>
              <a:rPr lang="es-ES" sz="3200" dirty="0">
                <a:solidFill>
                  <a:schemeClr val="accent2"/>
                </a:solidFill>
              </a:rPr>
              <a:t>Manual</a:t>
            </a:r>
            <a:endParaRPr lang="es-EC" sz="3200" dirty="0">
              <a:solidFill>
                <a:schemeClr val="accent2"/>
              </a:solidFill>
            </a:endParaRPr>
          </a:p>
        </p:txBody>
      </p:sp>
      <p:sp>
        <p:nvSpPr>
          <p:cNvPr id="6" name="CuadroTexto 5">
            <a:extLst>
              <a:ext uri="{FF2B5EF4-FFF2-40B4-BE49-F238E27FC236}">
                <a16:creationId xmlns:a16="http://schemas.microsoft.com/office/drawing/2014/main" xmlns="" id="{6AE9B907-4524-058F-172E-E751C970D558}"/>
              </a:ext>
            </a:extLst>
          </p:cNvPr>
          <p:cNvSpPr txBox="1"/>
          <p:nvPr/>
        </p:nvSpPr>
        <p:spPr>
          <a:xfrm>
            <a:off x="1477108" y="1714545"/>
            <a:ext cx="9711396" cy="3947234"/>
          </a:xfrm>
          <a:prstGeom prst="rect">
            <a:avLst/>
          </a:prstGeom>
          <a:noFill/>
        </p:spPr>
        <p:txBody>
          <a:bodyPr wrap="square" rtlCol="0">
            <a:spAutoFit/>
          </a:bodyPr>
          <a:lstStyle/>
          <a:p>
            <a:pPr marL="692493">
              <a:spcBef>
                <a:spcPts val="312"/>
              </a:spcBef>
            </a:pPr>
            <a:r>
              <a:rPr lang="es-ES" sz="2000" b="0" i="0" u="none" strike="noStrike" dirty="0">
                <a:solidFill>
                  <a:srgbClr val="000000"/>
                </a:solidFill>
                <a:effectLst/>
                <a:latin typeface="Calibri" panose="020F0502020204030204" pitchFamily="34" charset="0"/>
              </a:rPr>
              <a:t>1) ¿Qué es Django? </a:t>
            </a:r>
            <a:r>
              <a:rPr lang="es-EC" sz="2000" dirty="0" smtClean="0"/>
              <a:t> (PAG-4)</a:t>
            </a:r>
            <a:endParaRPr lang="es-ES" sz="2000" b="0" dirty="0">
              <a:effectLst/>
            </a:endParaRPr>
          </a:p>
          <a:p>
            <a:pPr marL="687718">
              <a:spcBef>
                <a:spcPts val="312"/>
              </a:spcBef>
            </a:pPr>
            <a:r>
              <a:rPr lang="es-ES" sz="2000" b="0" i="0" u="none" strike="noStrike" dirty="0">
                <a:solidFill>
                  <a:srgbClr val="000000"/>
                </a:solidFill>
                <a:effectLst/>
                <a:latin typeface="Calibri" panose="020F0502020204030204" pitchFamily="34" charset="0"/>
              </a:rPr>
              <a:t>2) ¿Qué es la máquina virtual en Django </a:t>
            </a:r>
            <a:r>
              <a:rPr lang="es-ES" sz="2000" b="0" i="0" u="none" strike="noStrike" dirty="0" smtClean="0">
                <a:solidFill>
                  <a:srgbClr val="000000"/>
                </a:solidFill>
                <a:effectLst/>
                <a:latin typeface="Calibri" panose="020F0502020204030204" pitchFamily="34" charset="0"/>
              </a:rPr>
              <a:t> </a:t>
            </a:r>
            <a:r>
              <a:rPr lang="es-EC" sz="2000" dirty="0" smtClean="0"/>
              <a:t>(PAG-5)</a:t>
            </a:r>
            <a:endParaRPr lang="es-ES" sz="2000" b="0" dirty="0">
              <a:effectLst/>
            </a:endParaRPr>
          </a:p>
          <a:p>
            <a:pPr marL="686727">
              <a:spcBef>
                <a:spcPts val="312"/>
              </a:spcBef>
            </a:pPr>
            <a:r>
              <a:rPr lang="es-ES" sz="2000" b="0" i="0" u="none" strike="noStrike" dirty="0">
                <a:solidFill>
                  <a:srgbClr val="000000"/>
                </a:solidFill>
                <a:effectLst/>
                <a:latin typeface="Calibri" panose="020F0502020204030204" pitchFamily="34" charset="0"/>
              </a:rPr>
              <a:t>3) ¿Qué es MVT en Django.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PAG-6</a:t>
            </a:r>
            <a:endParaRPr lang="es-ES" sz="2000" b="0" dirty="0">
              <a:effectLst/>
            </a:endParaRPr>
          </a:p>
          <a:p>
            <a:pPr marL="682282">
              <a:spcBef>
                <a:spcPts val="312"/>
              </a:spcBef>
            </a:pPr>
            <a:r>
              <a:rPr lang="es-ES" sz="2000" b="0" i="0" u="none" strike="noStrike" dirty="0">
                <a:solidFill>
                  <a:srgbClr val="000000"/>
                </a:solidFill>
                <a:effectLst/>
                <a:latin typeface="Calibri" panose="020F0502020204030204" pitchFamily="34" charset="0"/>
              </a:rPr>
              <a:t>4) Crear un proyecto con la máquina virtual.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PAG-7)</a:t>
            </a:r>
            <a:endParaRPr lang="es-ES" sz="2000" b="0" dirty="0">
              <a:effectLst/>
            </a:endParaRPr>
          </a:p>
          <a:p>
            <a:pPr marL="686562">
              <a:spcBef>
                <a:spcPts val="315"/>
              </a:spcBef>
            </a:pPr>
            <a:r>
              <a:rPr lang="es-ES" sz="2000" b="0" i="0" u="none" strike="noStrike" dirty="0">
                <a:solidFill>
                  <a:srgbClr val="000000"/>
                </a:solidFill>
                <a:effectLst/>
                <a:latin typeface="Calibri" panose="020F0502020204030204" pitchFamily="34" charset="0"/>
              </a:rPr>
              <a:t>5) Descargar los instaladores de Django al proyecto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PAG-8)</a:t>
            </a:r>
            <a:endParaRPr lang="es-ES" sz="2000" b="0" dirty="0">
              <a:effectLst/>
            </a:endParaRPr>
          </a:p>
          <a:p>
            <a:pPr marL="687057">
              <a:spcBef>
                <a:spcPts val="312"/>
              </a:spcBef>
            </a:pPr>
            <a:r>
              <a:rPr lang="es-ES" sz="2000" b="0" i="0" u="none" strike="noStrike" dirty="0">
                <a:solidFill>
                  <a:srgbClr val="000000"/>
                </a:solidFill>
                <a:effectLst/>
                <a:latin typeface="Calibri" panose="020F0502020204030204" pitchFamily="34" charset="0"/>
              </a:rPr>
              <a:t>6) Crear un proyecto para programar en Django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PAG-9)</a:t>
            </a:r>
            <a:endParaRPr lang="es-ES" sz="2000" b="0" dirty="0">
              <a:effectLst/>
            </a:endParaRPr>
          </a:p>
          <a:p>
            <a:pPr marL="686397">
              <a:spcBef>
                <a:spcPts val="312"/>
              </a:spcBef>
            </a:pPr>
            <a:r>
              <a:rPr lang="es-ES" sz="2000" b="0" i="0" u="none" strike="noStrike" dirty="0">
                <a:solidFill>
                  <a:srgbClr val="000000"/>
                </a:solidFill>
                <a:effectLst/>
                <a:latin typeface="Calibri" panose="020F0502020204030204" pitchFamily="34" charset="0"/>
              </a:rPr>
              <a:t>7) Ejecutar el proyecto y el mensaje de felicitaciones.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PAG-10)</a:t>
            </a:r>
            <a:endParaRPr lang="es-ES" sz="2000" b="0" dirty="0">
              <a:effectLst/>
            </a:endParaRPr>
          </a:p>
          <a:p>
            <a:pPr marL="685089">
              <a:spcBef>
                <a:spcPts val="312"/>
              </a:spcBef>
            </a:pPr>
            <a:r>
              <a:rPr lang="es-ES" sz="2000" b="0" i="0" u="none" strike="noStrike" dirty="0">
                <a:solidFill>
                  <a:srgbClr val="000000"/>
                </a:solidFill>
                <a:effectLst/>
                <a:latin typeface="Calibri" panose="020F0502020204030204" pitchFamily="34" charset="0"/>
              </a:rPr>
              <a:t>8) Crear una Apps Core.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PAG-11)</a:t>
            </a:r>
            <a:endParaRPr lang="es-ES" sz="2000" b="0" dirty="0">
              <a:effectLst/>
            </a:endParaRPr>
          </a:p>
          <a:p>
            <a:pPr marL="685089">
              <a:spcBef>
                <a:spcPts val="324"/>
              </a:spcBef>
            </a:pPr>
            <a:r>
              <a:rPr lang="es-ES" sz="2000" b="0" i="0" u="none" strike="noStrike" dirty="0">
                <a:solidFill>
                  <a:srgbClr val="000000"/>
                </a:solidFill>
                <a:effectLst/>
                <a:latin typeface="Calibri" panose="020F0502020204030204" pitchFamily="34" charset="0"/>
              </a:rPr>
              <a:t>9) ¿Qué es la Carpeta Templates?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PAG-12)</a:t>
            </a:r>
            <a:endParaRPr lang="es-ES" sz="2000" b="0" dirty="0">
              <a:effectLst/>
            </a:endParaRPr>
          </a:p>
          <a:p>
            <a:pPr marL="692493">
              <a:spcBef>
                <a:spcPts val="311"/>
              </a:spcBef>
            </a:pPr>
            <a:r>
              <a:rPr lang="es-ES" sz="2000" b="0" i="0" u="none" strike="noStrike" dirty="0">
                <a:solidFill>
                  <a:srgbClr val="000000"/>
                </a:solidFill>
                <a:effectLst/>
                <a:latin typeface="Calibri" panose="020F0502020204030204" pitchFamily="34" charset="0"/>
              </a:rPr>
              <a:t>10) ¿Qué es la Carpeta </a:t>
            </a:r>
            <a:r>
              <a:rPr lang="es-ES" sz="2000" b="0" i="0" u="none" strike="noStrike" dirty="0" err="1" smtClean="0">
                <a:solidFill>
                  <a:srgbClr val="000000"/>
                </a:solidFill>
                <a:effectLst/>
                <a:latin typeface="Calibri" panose="020F0502020204030204" pitchFamily="34" charset="0"/>
              </a:rPr>
              <a:t>static</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PAG-13)</a:t>
            </a:r>
            <a:endParaRPr lang="es-ES" sz="2000" b="0" dirty="0">
              <a:effectLst/>
            </a:endParaRPr>
          </a:p>
          <a:p>
            <a:r>
              <a:rPr lang="es-ES" dirty="0"/>
              <a:t/>
            </a:r>
            <a:br>
              <a:rPr lang="es-ES" dirty="0"/>
            </a:br>
            <a:endParaRPr lang="es-EC"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1CC194B2-0E03-620B-6114-489A59ACC132}"/>
              </a:ext>
            </a:extLst>
          </p:cNvPr>
          <p:cNvSpPr txBox="1"/>
          <p:nvPr/>
        </p:nvSpPr>
        <p:spPr>
          <a:xfrm>
            <a:off x="1477107" y="1194396"/>
            <a:ext cx="9650437" cy="954107"/>
          </a:xfrm>
          <a:prstGeom prst="rect">
            <a:avLst/>
          </a:prstGeom>
          <a:noFill/>
        </p:spPr>
        <p:txBody>
          <a:bodyPr wrap="square">
            <a:spAutoFit/>
          </a:bodyPr>
          <a:lstStyle/>
          <a:p>
            <a:r>
              <a:rPr lang="es-ES" sz="2800" b="0" i="0" u="none" strike="noStrike" dirty="0">
                <a:solidFill>
                  <a:schemeClr val="tx1"/>
                </a:solidFill>
                <a:effectLst/>
                <a:latin typeface="+mj-lt"/>
              </a:rPr>
              <a:t>Crear las tablas del sistema de usuarios para utilizar el panel de  administración</a:t>
            </a:r>
            <a:endParaRPr lang="es-EC" sz="2800" dirty="0"/>
          </a:p>
        </p:txBody>
      </p:sp>
      <p:sp>
        <p:nvSpPr>
          <p:cNvPr id="4" name="CuadroTexto 3"/>
          <p:cNvSpPr txBox="1"/>
          <p:nvPr/>
        </p:nvSpPr>
        <p:spPr>
          <a:xfrm>
            <a:off x="1477107" y="2333985"/>
            <a:ext cx="7412893" cy="369332"/>
          </a:xfrm>
          <a:prstGeom prst="rect">
            <a:avLst/>
          </a:prstGeom>
          <a:noFill/>
        </p:spPr>
        <p:txBody>
          <a:bodyPr wrap="square" rtlCol="0">
            <a:spAutoFit/>
          </a:bodyPr>
          <a:lstStyle/>
          <a:p>
            <a:r>
              <a:rPr lang="es-MX" sz="1800" dirty="0" smtClean="0"/>
              <a:t>Creamos la tablas en la </a:t>
            </a:r>
            <a:r>
              <a:rPr lang="es-MX" sz="1800" dirty="0" smtClean="0"/>
              <a:t>base con el siguiente código </a:t>
            </a:r>
            <a:endParaRPr lang="es-EC" sz="1800" dirty="0"/>
          </a:p>
        </p:txBody>
      </p:sp>
      <p:pic>
        <p:nvPicPr>
          <p:cNvPr id="2" name="Imagen 1"/>
          <p:cNvPicPr>
            <a:picLocks noChangeAspect="1"/>
          </p:cNvPicPr>
          <p:nvPr/>
        </p:nvPicPr>
        <p:blipFill>
          <a:blip r:embed="rId2"/>
          <a:stretch>
            <a:fillRect/>
          </a:stretch>
        </p:blipFill>
        <p:spPr>
          <a:xfrm>
            <a:off x="1477107" y="2888799"/>
            <a:ext cx="6868484" cy="981212"/>
          </a:xfrm>
          <a:prstGeom prst="rect">
            <a:avLst/>
          </a:prstGeom>
        </p:spPr>
      </p:pic>
      <p:pic>
        <p:nvPicPr>
          <p:cNvPr id="5" name="Imagen 4"/>
          <p:cNvPicPr>
            <a:picLocks noChangeAspect="1"/>
          </p:cNvPicPr>
          <p:nvPr/>
        </p:nvPicPr>
        <p:blipFill>
          <a:blip r:embed="rId3"/>
          <a:stretch>
            <a:fillRect/>
          </a:stretch>
        </p:blipFill>
        <p:spPr>
          <a:xfrm>
            <a:off x="1477107" y="4055493"/>
            <a:ext cx="5696745" cy="2562412"/>
          </a:xfrm>
          <a:prstGeom prst="rect">
            <a:avLst/>
          </a:prstGeom>
        </p:spPr>
      </p:pic>
    </p:spTree>
    <p:extLst>
      <p:ext uri="{BB962C8B-B14F-4D97-AF65-F5344CB8AC3E}">
        <p14:creationId xmlns:p14="http://schemas.microsoft.com/office/powerpoint/2010/main" val="316916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A673C688-3350-357D-DCCF-70243B6765FE}"/>
              </a:ext>
            </a:extLst>
          </p:cNvPr>
          <p:cNvSpPr txBox="1"/>
          <p:nvPr/>
        </p:nvSpPr>
        <p:spPr>
          <a:xfrm>
            <a:off x="1589649" y="1152193"/>
            <a:ext cx="9256541" cy="954107"/>
          </a:xfrm>
          <a:prstGeom prst="rect">
            <a:avLst/>
          </a:prstGeom>
          <a:noFill/>
        </p:spPr>
        <p:txBody>
          <a:bodyPr wrap="square">
            <a:spAutoFit/>
          </a:bodyPr>
          <a:lstStyle/>
          <a:p>
            <a:pPr marL="692493" marR="228651" rtl="0">
              <a:spcBef>
                <a:spcPts val="91"/>
              </a:spcBef>
              <a:spcAft>
                <a:spcPts val="0"/>
              </a:spcAft>
            </a:pPr>
            <a:r>
              <a:rPr lang="es-ES" sz="2800" b="0" i="0" u="none" strike="noStrike" dirty="0">
                <a:solidFill>
                  <a:schemeClr val="tx1"/>
                </a:solidFill>
                <a:effectLst/>
                <a:latin typeface="+mj-lt"/>
              </a:rPr>
              <a:t>Crear un usuario para poder ingresar al Panel de Administración </a:t>
            </a:r>
          </a:p>
        </p:txBody>
      </p:sp>
      <p:sp>
        <p:nvSpPr>
          <p:cNvPr id="4" name="CuadroTexto 3"/>
          <p:cNvSpPr txBox="1"/>
          <p:nvPr/>
        </p:nvSpPr>
        <p:spPr>
          <a:xfrm>
            <a:off x="2215952" y="2331740"/>
            <a:ext cx="7416824" cy="646331"/>
          </a:xfrm>
          <a:prstGeom prst="rect">
            <a:avLst/>
          </a:prstGeom>
          <a:noFill/>
        </p:spPr>
        <p:txBody>
          <a:bodyPr wrap="square" rtlCol="0">
            <a:spAutoFit/>
          </a:bodyPr>
          <a:lstStyle/>
          <a:p>
            <a:r>
              <a:rPr lang="es-MX" dirty="0" smtClean="0"/>
              <a:t>Para poder crear un usuario para el panel administración usamos </a:t>
            </a:r>
            <a:r>
              <a:rPr lang="es-MX" dirty="0"/>
              <a:t>el comando, </a:t>
            </a:r>
            <a:r>
              <a:rPr lang="es-MX" b="1" dirty="0" err="1"/>
              <a:t>python</a:t>
            </a:r>
            <a:r>
              <a:rPr lang="es-MX" b="1" dirty="0"/>
              <a:t> manage.py </a:t>
            </a:r>
            <a:r>
              <a:rPr lang="es-MX" b="1" dirty="0" err="1"/>
              <a:t>createsuperuser</a:t>
            </a:r>
            <a:endParaRPr lang="es-EC" b="1" dirty="0"/>
          </a:p>
        </p:txBody>
      </p:sp>
      <p:pic>
        <p:nvPicPr>
          <p:cNvPr id="2" name="Imagen 1"/>
          <p:cNvPicPr>
            <a:picLocks noChangeAspect="1"/>
          </p:cNvPicPr>
          <p:nvPr/>
        </p:nvPicPr>
        <p:blipFill rotWithShape="1">
          <a:blip r:embed="rId2"/>
          <a:srcRect l="35678" t="26313" r="35572" b="35891"/>
          <a:stretch/>
        </p:blipFill>
        <p:spPr>
          <a:xfrm>
            <a:off x="4051300" y="2978071"/>
            <a:ext cx="3505200" cy="2590800"/>
          </a:xfrm>
          <a:prstGeom prst="rect">
            <a:avLst/>
          </a:prstGeom>
        </p:spPr>
      </p:pic>
    </p:spTree>
    <p:extLst>
      <p:ext uri="{BB962C8B-B14F-4D97-AF65-F5344CB8AC3E}">
        <p14:creationId xmlns:p14="http://schemas.microsoft.com/office/powerpoint/2010/main" val="27727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A1744BDC-CCB2-94F9-BC06-E231C7167A2E}"/>
              </a:ext>
            </a:extLst>
          </p:cNvPr>
          <p:cNvSpPr txBox="1"/>
          <p:nvPr/>
        </p:nvSpPr>
        <p:spPr>
          <a:xfrm>
            <a:off x="2708030" y="1052416"/>
            <a:ext cx="6448670" cy="523220"/>
          </a:xfrm>
          <a:prstGeom prst="rect">
            <a:avLst/>
          </a:prstGeom>
          <a:noFill/>
        </p:spPr>
        <p:txBody>
          <a:bodyPr wrap="square">
            <a:spAutoFit/>
          </a:bodyPr>
          <a:lstStyle/>
          <a:p>
            <a:pPr marL="692493" marR="228651" rtl="0">
              <a:spcBef>
                <a:spcPts val="91"/>
              </a:spcBef>
              <a:spcAft>
                <a:spcPts val="0"/>
              </a:spcAft>
            </a:pPr>
            <a:r>
              <a:rPr lang="es-ES" sz="2800" dirty="0">
                <a:solidFill>
                  <a:schemeClr val="tx1"/>
                </a:solidFill>
                <a:latin typeface="+mj-lt"/>
              </a:rPr>
              <a:t>¿</a:t>
            </a:r>
            <a:r>
              <a:rPr lang="es-ES" sz="2800" b="0" i="0" u="none" strike="noStrike" dirty="0" smtClean="0">
                <a:solidFill>
                  <a:schemeClr val="tx1"/>
                </a:solidFill>
                <a:effectLst/>
                <a:latin typeface="+mj-lt"/>
              </a:rPr>
              <a:t>Qué </a:t>
            </a:r>
            <a:r>
              <a:rPr lang="es-ES" sz="2800" b="0" i="0" u="none" strike="noStrike" dirty="0">
                <a:solidFill>
                  <a:schemeClr val="tx1"/>
                </a:solidFill>
                <a:effectLst/>
                <a:latin typeface="+mj-lt"/>
              </a:rPr>
              <a:t>es un modelo en Django? </a:t>
            </a:r>
            <a:endParaRPr lang="es-ES" sz="2800" b="0" dirty="0">
              <a:solidFill>
                <a:schemeClr val="tx1"/>
              </a:solidFill>
              <a:effectLst/>
              <a:latin typeface="+mj-lt"/>
            </a:endParaRPr>
          </a:p>
        </p:txBody>
      </p:sp>
      <p:sp>
        <p:nvSpPr>
          <p:cNvPr id="5" name="CuadroTexto 4">
            <a:extLst>
              <a:ext uri="{FF2B5EF4-FFF2-40B4-BE49-F238E27FC236}">
                <a16:creationId xmlns:a16="http://schemas.microsoft.com/office/drawing/2014/main" xmlns="" id="{671D8804-5C1F-E5DC-A890-CB50D48256B9}"/>
              </a:ext>
            </a:extLst>
          </p:cNvPr>
          <p:cNvSpPr txBox="1"/>
          <p:nvPr/>
        </p:nvSpPr>
        <p:spPr>
          <a:xfrm>
            <a:off x="1294227" y="1943893"/>
            <a:ext cx="10283483" cy="1323439"/>
          </a:xfrm>
          <a:prstGeom prst="rect">
            <a:avLst/>
          </a:prstGeom>
          <a:noFill/>
        </p:spPr>
        <p:txBody>
          <a:bodyPr wrap="square">
            <a:spAutoFit/>
          </a:bodyPr>
          <a:lstStyle/>
          <a:p>
            <a:pPr algn="just"/>
            <a:r>
              <a:rPr lang="es-ES" sz="2000" b="0" i="0" dirty="0">
                <a:solidFill>
                  <a:srgbClr val="202124"/>
                </a:solidFill>
                <a:effectLst/>
                <a:latin typeface="arial" panose="020B0604020202020204" pitchFamily="34" charset="0"/>
              </a:rPr>
              <a:t>Un modelo en Django </a:t>
            </a:r>
            <a:r>
              <a:rPr lang="es-ES" sz="2000" b="1" i="0" dirty="0">
                <a:solidFill>
                  <a:srgbClr val="202124"/>
                </a:solidFill>
                <a:effectLst/>
                <a:latin typeface="arial" panose="020B0604020202020204" pitchFamily="34" charset="0"/>
              </a:rPr>
              <a:t>es un tipo especial de objeto que se guarda en la base de datos</a:t>
            </a:r>
            <a:r>
              <a:rPr lang="es-ES" sz="2000" b="0" i="0" dirty="0">
                <a:solidFill>
                  <a:srgbClr val="202124"/>
                </a:solidFill>
                <a:effectLst/>
                <a:latin typeface="arial" panose="020B0604020202020204" pitchFamily="34" charset="0"/>
              </a:rPr>
              <a:t> . Una base de datos es una colección de datos. Es un lugar en el cual almacenarás la información sobre usuarios, tus entradas de blog, etc. Utilizaremos una base de datos SQLite para almacenar nuestros datos.</a:t>
            </a:r>
            <a:endParaRPr lang="es-EC" sz="2000" dirty="0"/>
          </a:p>
        </p:txBody>
      </p:sp>
    </p:spTree>
    <p:extLst>
      <p:ext uri="{BB962C8B-B14F-4D97-AF65-F5344CB8AC3E}">
        <p14:creationId xmlns:p14="http://schemas.microsoft.com/office/powerpoint/2010/main" val="368176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6919887-090E-5D46-97D4-49A61C565AF9}"/>
              </a:ext>
            </a:extLst>
          </p:cNvPr>
          <p:cNvSpPr txBox="1"/>
          <p:nvPr/>
        </p:nvSpPr>
        <p:spPr>
          <a:xfrm>
            <a:off x="3429586" y="1232952"/>
            <a:ext cx="6098344" cy="523220"/>
          </a:xfrm>
          <a:prstGeom prst="rect">
            <a:avLst/>
          </a:prstGeom>
          <a:noFill/>
        </p:spPr>
        <p:txBody>
          <a:bodyPr wrap="square">
            <a:spAutoFit/>
          </a:bodyPr>
          <a:lstStyle/>
          <a:p>
            <a:pPr marL="687718" rtl="0">
              <a:spcBef>
                <a:spcPts val="88"/>
              </a:spcBef>
              <a:spcAft>
                <a:spcPts val="0"/>
              </a:spcAft>
            </a:pPr>
            <a:r>
              <a:rPr lang="es-ES" sz="2800" b="0" i="0" u="none" strike="noStrike" dirty="0">
                <a:solidFill>
                  <a:schemeClr val="tx1"/>
                </a:solidFill>
                <a:effectLst/>
                <a:latin typeface="+mj-lt"/>
              </a:rPr>
              <a:t>Crear un modelo en Django.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3259605" y="2214414"/>
            <a:ext cx="6544795" cy="2548086"/>
          </a:xfrm>
          <a:prstGeom prst="rect">
            <a:avLst/>
          </a:prstGeom>
        </p:spPr>
      </p:pic>
    </p:spTree>
    <p:extLst>
      <p:ext uri="{BB962C8B-B14F-4D97-AF65-F5344CB8AC3E}">
        <p14:creationId xmlns:p14="http://schemas.microsoft.com/office/powerpoint/2010/main" val="422620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B447B44-FCC6-5B13-DCA1-304C178F77D7}"/>
              </a:ext>
            </a:extLst>
          </p:cNvPr>
          <p:cNvSpPr txBox="1"/>
          <p:nvPr/>
        </p:nvSpPr>
        <p:spPr>
          <a:xfrm>
            <a:off x="1965960" y="1259915"/>
            <a:ext cx="9020908" cy="523220"/>
          </a:xfrm>
          <a:prstGeom prst="rect">
            <a:avLst/>
          </a:prstGeom>
          <a:noFill/>
        </p:spPr>
        <p:txBody>
          <a:bodyPr wrap="square">
            <a:spAutoFit/>
          </a:bodyPr>
          <a:lstStyle/>
          <a:p>
            <a:r>
              <a:rPr lang="es-ES" sz="2800" b="0" i="0" u="none" strike="noStrike" dirty="0">
                <a:solidFill>
                  <a:schemeClr val="tx1"/>
                </a:solidFill>
                <a:effectLst/>
                <a:latin typeface="+mj-lt"/>
              </a:rPr>
              <a:t>Migrar el Modelo a la base del Panel de Administración. </a:t>
            </a:r>
            <a:endParaRPr lang="es-EC" sz="2800" dirty="0"/>
          </a:p>
        </p:txBody>
      </p:sp>
      <p:pic>
        <p:nvPicPr>
          <p:cNvPr id="2" name="Imagen 1"/>
          <p:cNvPicPr>
            <a:picLocks noChangeAspect="1"/>
          </p:cNvPicPr>
          <p:nvPr/>
        </p:nvPicPr>
        <p:blipFill>
          <a:blip r:embed="rId2"/>
          <a:stretch>
            <a:fillRect/>
          </a:stretch>
        </p:blipFill>
        <p:spPr>
          <a:xfrm>
            <a:off x="1661525" y="2396319"/>
            <a:ext cx="8600075" cy="814432"/>
          </a:xfrm>
          <a:prstGeom prst="rect">
            <a:avLst/>
          </a:prstGeom>
        </p:spPr>
      </p:pic>
      <p:pic>
        <p:nvPicPr>
          <p:cNvPr id="4" name="Imagen 3"/>
          <p:cNvPicPr>
            <a:picLocks noChangeAspect="1"/>
          </p:cNvPicPr>
          <p:nvPr/>
        </p:nvPicPr>
        <p:blipFill>
          <a:blip r:embed="rId3"/>
          <a:stretch>
            <a:fillRect/>
          </a:stretch>
        </p:blipFill>
        <p:spPr>
          <a:xfrm>
            <a:off x="1790434" y="3938515"/>
            <a:ext cx="3810532" cy="1038370"/>
          </a:xfrm>
          <a:prstGeom prst="rect">
            <a:avLst/>
          </a:prstGeom>
        </p:spPr>
      </p:pic>
      <p:sp>
        <p:nvSpPr>
          <p:cNvPr id="5" name="CuadroTexto 4"/>
          <p:cNvSpPr txBox="1"/>
          <p:nvPr/>
        </p:nvSpPr>
        <p:spPr>
          <a:xfrm>
            <a:off x="1661525" y="3389967"/>
            <a:ext cx="2545249" cy="369332"/>
          </a:xfrm>
          <a:prstGeom prst="rect">
            <a:avLst/>
          </a:prstGeom>
          <a:noFill/>
        </p:spPr>
        <p:txBody>
          <a:bodyPr wrap="none" rtlCol="0">
            <a:spAutoFit/>
          </a:bodyPr>
          <a:lstStyle/>
          <a:p>
            <a:r>
              <a:rPr lang="es-MX" dirty="0" smtClean="0"/>
              <a:t>Observamos que se creo.</a:t>
            </a:r>
            <a:endParaRPr lang="es-EC" dirty="0"/>
          </a:p>
        </p:txBody>
      </p:sp>
      <p:sp>
        <p:nvSpPr>
          <p:cNvPr id="6" name="CuadroTexto 5"/>
          <p:cNvSpPr txBox="1"/>
          <p:nvPr/>
        </p:nvSpPr>
        <p:spPr>
          <a:xfrm>
            <a:off x="1661524" y="1968992"/>
            <a:ext cx="1657826" cy="307777"/>
          </a:xfrm>
          <a:prstGeom prst="rect">
            <a:avLst/>
          </a:prstGeom>
          <a:noFill/>
        </p:spPr>
        <p:txBody>
          <a:bodyPr wrap="none" rtlCol="0">
            <a:spAutoFit/>
          </a:bodyPr>
          <a:lstStyle/>
          <a:p>
            <a:r>
              <a:rPr lang="es-MX" dirty="0" smtClean="0"/>
              <a:t>Usamos el código:</a:t>
            </a:r>
            <a:endParaRPr lang="es-EC" dirty="0"/>
          </a:p>
        </p:txBody>
      </p:sp>
      <p:pic>
        <p:nvPicPr>
          <p:cNvPr id="8" name="Imagen 7"/>
          <p:cNvPicPr>
            <a:picLocks noChangeAspect="1"/>
          </p:cNvPicPr>
          <p:nvPr/>
        </p:nvPicPr>
        <p:blipFill>
          <a:blip r:embed="rId4"/>
          <a:stretch>
            <a:fillRect/>
          </a:stretch>
        </p:blipFill>
        <p:spPr>
          <a:xfrm>
            <a:off x="5765800" y="3330301"/>
            <a:ext cx="5638800" cy="2934633"/>
          </a:xfrm>
          <a:prstGeom prst="rect">
            <a:avLst/>
          </a:prstGeom>
        </p:spPr>
      </p:pic>
    </p:spTree>
    <p:extLst>
      <p:ext uri="{BB962C8B-B14F-4D97-AF65-F5344CB8AC3E}">
        <p14:creationId xmlns:p14="http://schemas.microsoft.com/office/powerpoint/2010/main" val="256201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61197EF5-2EEE-658A-350D-CDF34D829AD5}"/>
              </a:ext>
            </a:extLst>
          </p:cNvPr>
          <p:cNvSpPr txBox="1"/>
          <p:nvPr/>
        </p:nvSpPr>
        <p:spPr>
          <a:xfrm>
            <a:off x="2531598" y="1145028"/>
            <a:ext cx="8556673" cy="523220"/>
          </a:xfrm>
          <a:prstGeom prst="rect">
            <a:avLst/>
          </a:prstGeom>
          <a:noFill/>
        </p:spPr>
        <p:txBody>
          <a:bodyPr wrap="square">
            <a:spAutoFit/>
          </a:bodyPr>
          <a:lstStyle/>
          <a:p>
            <a:r>
              <a:rPr lang="es-ES" sz="2800" b="0" i="0" u="none" strike="noStrike" dirty="0">
                <a:solidFill>
                  <a:schemeClr val="tx1"/>
                </a:solidFill>
                <a:effectLst/>
                <a:latin typeface="+mj-lt"/>
              </a:rPr>
              <a:t>Integrar el Modelo al Panel de Administración. </a:t>
            </a:r>
            <a:endParaRPr lang="es-EC" sz="2800" dirty="0"/>
          </a:p>
        </p:txBody>
      </p:sp>
      <p:pic>
        <p:nvPicPr>
          <p:cNvPr id="2" name="Imagen 1"/>
          <p:cNvPicPr>
            <a:picLocks noChangeAspect="1"/>
          </p:cNvPicPr>
          <p:nvPr/>
        </p:nvPicPr>
        <p:blipFill>
          <a:blip r:embed="rId2"/>
          <a:stretch>
            <a:fillRect/>
          </a:stretch>
        </p:blipFill>
        <p:spPr>
          <a:xfrm>
            <a:off x="2713612" y="2381151"/>
            <a:ext cx="5376288" cy="1555849"/>
          </a:xfrm>
          <a:prstGeom prst="rect">
            <a:avLst/>
          </a:prstGeom>
        </p:spPr>
      </p:pic>
      <p:sp>
        <p:nvSpPr>
          <p:cNvPr id="4" name="CuadroTexto 3"/>
          <p:cNvSpPr txBox="1"/>
          <p:nvPr/>
        </p:nvSpPr>
        <p:spPr>
          <a:xfrm>
            <a:off x="2633224" y="1870811"/>
            <a:ext cx="2811988" cy="307777"/>
          </a:xfrm>
          <a:prstGeom prst="rect">
            <a:avLst/>
          </a:prstGeom>
          <a:noFill/>
        </p:spPr>
        <p:txBody>
          <a:bodyPr wrap="none" rtlCol="0">
            <a:spAutoFit/>
          </a:bodyPr>
          <a:lstStyle/>
          <a:p>
            <a:r>
              <a:rPr lang="es-MX" dirty="0" smtClean="0"/>
              <a:t>Usamos los siguientes comando:</a:t>
            </a:r>
            <a:endParaRPr lang="es-EC" dirty="0"/>
          </a:p>
        </p:txBody>
      </p:sp>
      <p:sp>
        <p:nvSpPr>
          <p:cNvPr id="5" name="CuadroTexto 4"/>
          <p:cNvSpPr txBox="1"/>
          <p:nvPr/>
        </p:nvSpPr>
        <p:spPr>
          <a:xfrm>
            <a:off x="2633224" y="4113526"/>
            <a:ext cx="2545249" cy="369332"/>
          </a:xfrm>
          <a:prstGeom prst="rect">
            <a:avLst/>
          </a:prstGeom>
          <a:noFill/>
        </p:spPr>
        <p:txBody>
          <a:bodyPr wrap="none" rtlCol="0">
            <a:spAutoFit/>
          </a:bodyPr>
          <a:lstStyle/>
          <a:p>
            <a:r>
              <a:rPr lang="es-MX" dirty="0" smtClean="0"/>
              <a:t>Observamos que se creo.</a:t>
            </a:r>
            <a:endParaRPr lang="es-EC" dirty="0"/>
          </a:p>
        </p:txBody>
      </p:sp>
      <p:pic>
        <p:nvPicPr>
          <p:cNvPr id="6" name="Imagen 5"/>
          <p:cNvPicPr>
            <a:picLocks noChangeAspect="1"/>
          </p:cNvPicPr>
          <p:nvPr/>
        </p:nvPicPr>
        <p:blipFill rotWithShape="1">
          <a:blip r:embed="rId3"/>
          <a:srcRect b="11794"/>
          <a:stretch/>
        </p:blipFill>
        <p:spPr>
          <a:xfrm>
            <a:off x="2713612" y="4547666"/>
            <a:ext cx="6239746" cy="1739481"/>
          </a:xfrm>
          <a:prstGeom prst="rect">
            <a:avLst/>
          </a:prstGeom>
        </p:spPr>
      </p:pic>
    </p:spTree>
    <p:extLst>
      <p:ext uri="{BB962C8B-B14F-4D97-AF65-F5344CB8AC3E}">
        <p14:creationId xmlns:p14="http://schemas.microsoft.com/office/powerpoint/2010/main" val="342191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DCFCB99-3798-ADC1-AE07-CE878B7C5EED}"/>
              </a:ext>
            </a:extLst>
          </p:cNvPr>
          <p:cNvSpPr txBox="1"/>
          <p:nvPr/>
        </p:nvSpPr>
        <p:spPr>
          <a:xfrm>
            <a:off x="497059" y="1288050"/>
            <a:ext cx="11197882" cy="523220"/>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Ingresar información al modelo por el Panel de Administración.</a:t>
            </a:r>
          </a:p>
        </p:txBody>
      </p:sp>
      <p:pic>
        <p:nvPicPr>
          <p:cNvPr id="4" name="Imagen 3"/>
          <p:cNvPicPr>
            <a:picLocks noChangeAspect="1"/>
          </p:cNvPicPr>
          <p:nvPr/>
        </p:nvPicPr>
        <p:blipFill>
          <a:blip r:embed="rId2"/>
          <a:stretch>
            <a:fillRect/>
          </a:stretch>
        </p:blipFill>
        <p:spPr>
          <a:xfrm>
            <a:off x="1098550" y="1963669"/>
            <a:ext cx="9994900" cy="4304103"/>
          </a:xfrm>
          <a:prstGeom prst="rect">
            <a:avLst/>
          </a:prstGeom>
        </p:spPr>
      </p:pic>
    </p:spTree>
    <p:extLst>
      <p:ext uri="{BB962C8B-B14F-4D97-AF65-F5344CB8AC3E}">
        <p14:creationId xmlns:p14="http://schemas.microsoft.com/office/powerpoint/2010/main" val="417095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4A49909-1751-4309-44F7-C694590E7839}"/>
              </a:ext>
            </a:extLst>
          </p:cNvPr>
          <p:cNvSpPr txBox="1"/>
          <p:nvPr/>
        </p:nvSpPr>
        <p:spPr>
          <a:xfrm>
            <a:off x="1361049" y="1194396"/>
            <a:ext cx="10216662" cy="954107"/>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Realizar la consulta de todo lo ingresado en el modelo desde el  views.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2918968" y="2652556"/>
            <a:ext cx="6885431" cy="2503644"/>
          </a:xfrm>
          <a:prstGeom prst="rect">
            <a:avLst/>
          </a:prstGeom>
        </p:spPr>
      </p:pic>
    </p:spTree>
    <p:extLst>
      <p:ext uri="{BB962C8B-B14F-4D97-AF65-F5344CB8AC3E}">
        <p14:creationId xmlns:p14="http://schemas.microsoft.com/office/powerpoint/2010/main" val="161646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B157E42F-A9F5-5A9B-608A-EC383CF34A31}"/>
              </a:ext>
            </a:extLst>
          </p:cNvPr>
          <p:cNvSpPr txBox="1"/>
          <p:nvPr/>
        </p:nvSpPr>
        <p:spPr>
          <a:xfrm>
            <a:off x="1262574" y="1245848"/>
            <a:ext cx="10230730" cy="523220"/>
          </a:xfrm>
          <a:prstGeom prst="rect">
            <a:avLst/>
          </a:prstGeom>
          <a:noFill/>
        </p:spPr>
        <p:txBody>
          <a:bodyPr wrap="square">
            <a:spAutoFit/>
          </a:bodyPr>
          <a:lstStyle/>
          <a:p>
            <a:pPr marL="687718" rtl="0">
              <a:spcBef>
                <a:spcPts val="100"/>
              </a:spcBef>
              <a:spcAft>
                <a:spcPts val="0"/>
              </a:spcAft>
            </a:pPr>
            <a:r>
              <a:rPr lang="es-ES" sz="2800" b="0" i="0" u="none" strike="noStrike" dirty="0">
                <a:solidFill>
                  <a:schemeClr val="tx1"/>
                </a:solidFill>
                <a:effectLst/>
                <a:latin typeface="+mj-lt"/>
              </a:rPr>
              <a:t>Mostrar los datos guardados en el modelo al HTML hijo.</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1412239" y="2097174"/>
            <a:ext cx="9626600" cy="3884526"/>
          </a:xfrm>
          <a:prstGeom prst="rect">
            <a:avLst/>
          </a:prstGeom>
        </p:spPr>
      </p:pic>
    </p:spTree>
    <p:extLst>
      <p:ext uri="{BB962C8B-B14F-4D97-AF65-F5344CB8AC3E}">
        <p14:creationId xmlns:p14="http://schemas.microsoft.com/office/powerpoint/2010/main" val="14411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 name="CuadroTexto 3">
            <a:extLst>
              <a:ext uri="{FF2B5EF4-FFF2-40B4-BE49-F238E27FC236}">
                <a16:creationId xmlns:a16="http://schemas.microsoft.com/office/drawing/2014/main" xmlns="" id="{C678E3CC-5B33-D5C6-6E89-A880DA474121}"/>
              </a:ext>
            </a:extLst>
          </p:cNvPr>
          <p:cNvSpPr txBox="1"/>
          <p:nvPr/>
        </p:nvSpPr>
        <p:spPr>
          <a:xfrm>
            <a:off x="407962" y="1223598"/>
            <a:ext cx="10844237" cy="5037276"/>
          </a:xfrm>
          <a:prstGeom prst="rect">
            <a:avLst/>
          </a:prstGeom>
          <a:noFill/>
        </p:spPr>
        <p:txBody>
          <a:bodyPr wrap="square">
            <a:spAutoFit/>
          </a:bodyPr>
          <a:lstStyle/>
          <a:p>
            <a:pPr marL="692493"/>
            <a:r>
              <a:rPr lang="es-ES" sz="1800" b="0" i="0" u="none" strike="noStrike" dirty="0">
                <a:solidFill>
                  <a:schemeClr val="tx1"/>
                </a:solidFill>
                <a:effectLst/>
                <a:latin typeface="+mj-lt"/>
              </a:rPr>
              <a:t>11)Crear un archivo base HTML en la APPS </a:t>
            </a:r>
            <a:r>
              <a:rPr lang="es-ES" sz="1800" b="0" i="0" u="none" strike="noStrike" dirty="0" smtClean="0">
                <a:solidFill>
                  <a:schemeClr val="tx1"/>
                </a:solidFill>
                <a:effectLst/>
                <a:latin typeface="+mj-lt"/>
              </a:rPr>
              <a:t>Core  </a:t>
            </a:r>
            <a:r>
              <a:rPr lang="es-EC" sz="1800" dirty="0"/>
              <a:t>(</a:t>
            </a:r>
            <a:r>
              <a:rPr lang="es-EC" sz="1800" dirty="0" smtClean="0"/>
              <a:t>PAG-14)</a:t>
            </a:r>
            <a:endParaRPr lang="es-ES" sz="1800" b="0"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12)Como se llaman a los CSS desde el archivo base HTML. </a:t>
            </a:r>
            <a:r>
              <a:rPr lang="es-EC" sz="1800" dirty="0"/>
              <a:t>(</a:t>
            </a:r>
            <a:r>
              <a:rPr lang="es-EC" sz="1800" dirty="0" smtClean="0"/>
              <a:t>PAG-15)</a:t>
            </a:r>
            <a:endParaRPr lang="es-ES" sz="1800" b="0" i="0" u="none" strike="noStrike"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13)Como consume un archivo hijo HTML al utilizar la herencia del  archivo base HTML. </a:t>
            </a:r>
            <a:r>
              <a:rPr lang="es-ES" sz="1800" b="0" i="0" u="none" strike="noStrike" dirty="0" smtClean="0">
                <a:solidFill>
                  <a:schemeClr val="tx1"/>
                </a:solidFill>
                <a:effectLst/>
                <a:latin typeface="+mj-lt"/>
              </a:rPr>
              <a:t> </a:t>
            </a:r>
            <a:r>
              <a:rPr lang="es-EC" sz="1800" dirty="0"/>
              <a:t>(</a:t>
            </a:r>
            <a:r>
              <a:rPr lang="es-EC" sz="1800" dirty="0" smtClean="0"/>
              <a:t>PAG-16)</a:t>
            </a:r>
            <a:endParaRPr lang="es-ES" sz="1800" b="0" dirty="0">
              <a:solidFill>
                <a:schemeClr val="tx1"/>
              </a:solidFill>
              <a:effectLst/>
              <a:latin typeface="+mj-lt"/>
            </a:endParaRPr>
          </a:p>
          <a:p>
            <a:pPr marL="692493">
              <a:spcBef>
                <a:spcPts val="88"/>
              </a:spcBef>
            </a:pPr>
            <a:r>
              <a:rPr lang="es-ES" sz="1800" b="0" i="0" u="none" strike="noStrike" dirty="0">
                <a:solidFill>
                  <a:schemeClr val="tx1"/>
                </a:solidFill>
                <a:effectLst/>
                <a:latin typeface="+mj-lt"/>
              </a:rPr>
              <a:t>14)Crear un views que llame al HTML </a:t>
            </a:r>
            <a:r>
              <a:rPr lang="es-ES" sz="1800" b="0" i="0" u="none" strike="noStrike" dirty="0" smtClean="0">
                <a:solidFill>
                  <a:schemeClr val="tx1"/>
                </a:solidFill>
                <a:effectLst/>
                <a:latin typeface="+mj-lt"/>
              </a:rPr>
              <a:t>hijo  </a:t>
            </a:r>
            <a:r>
              <a:rPr lang="es-EC" sz="1800" dirty="0"/>
              <a:t>(</a:t>
            </a:r>
            <a:r>
              <a:rPr lang="es-EC" sz="1800" dirty="0" smtClean="0"/>
              <a:t>PAG-17)</a:t>
            </a:r>
            <a:r>
              <a:rPr lang="es-ES" sz="1800" b="0" i="0" u="none" strike="noStrike" dirty="0">
                <a:solidFill>
                  <a:schemeClr val="tx1"/>
                </a:solidFill>
                <a:effectLst/>
                <a:latin typeface="+mj-lt"/>
              </a:rPr>
              <a:t> </a:t>
            </a:r>
            <a:endParaRPr lang="es-ES" sz="1800" b="0" dirty="0">
              <a:solidFill>
                <a:schemeClr val="tx1"/>
              </a:solidFill>
              <a:effectLst/>
              <a:latin typeface="+mj-lt"/>
            </a:endParaRPr>
          </a:p>
          <a:p>
            <a:pPr marL="692493">
              <a:spcBef>
                <a:spcPts val="324"/>
              </a:spcBef>
            </a:pPr>
            <a:r>
              <a:rPr lang="es-ES" sz="1800" b="0" i="0" u="none" strike="noStrike" dirty="0">
                <a:solidFill>
                  <a:schemeClr val="tx1"/>
                </a:solidFill>
                <a:effectLst/>
                <a:latin typeface="+mj-lt"/>
              </a:rPr>
              <a:t>15)Crear la urls que llame al views. </a:t>
            </a:r>
            <a:r>
              <a:rPr lang="es-ES" sz="1800" b="0" i="0" u="none" strike="noStrike" dirty="0" smtClean="0">
                <a:solidFill>
                  <a:schemeClr val="tx1"/>
                </a:solidFill>
                <a:effectLst/>
                <a:latin typeface="+mj-lt"/>
              </a:rPr>
              <a:t> </a:t>
            </a:r>
            <a:r>
              <a:rPr lang="es-EC" sz="1800" dirty="0"/>
              <a:t>(</a:t>
            </a:r>
            <a:r>
              <a:rPr lang="es-EC" sz="1800" dirty="0" smtClean="0"/>
              <a:t>PAG-18)</a:t>
            </a:r>
            <a:endParaRPr lang="es-ES" sz="1800" b="0"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16)Integrar la aplicación APPS Core al proyecto principal </a:t>
            </a:r>
            <a:r>
              <a:rPr lang="es-ES" sz="1800" b="0" i="0" u="none" strike="noStrike" dirty="0" smtClean="0">
                <a:solidFill>
                  <a:schemeClr val="tx1"/>
                </a:solidFill>
                <a:effectLst/>
                <a:latin typeface="+mj-lt"/>
              </a:rPr>
              <a:t> </a:t>
            </a:r>
            <a:r>
              <a:rPr lang="es-EC" sz="1800" dirty="0"/>
              <a:t>(</a:t>
            </a:r>
            <a:r>
              <a:rPr lang="es-EC" sz="1800" dirty="0" smtClean="0"/>
              <a:t>PAG-19)</a:t>
            </a:r>
            <a:endParaRPr lang="es-ES" sz="1800" b="0" i="0" u="none" strike="noStrike"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17)Crear las tablas del sistema de usuarios para utilizar el panel de  administración. </a:t>
            </a:r>
            <a:r>
              <a:rPr lang="es-ES" sz="1800" b="0" i="0" u="none" strike="noStrike" dirty="0" smtClean="0">
                <a:solidFill>
                  <a:schemeClr val="tx1"/>
                </a:solidFill>
                <a:effectLst/>
                <a:latin typeface="+mj-lt"/>
              </a:rPr>
              <a:t> </a:t>
            </a:r>
            <a:r>
              <a:rPr lang="es-EC" sz="1800" dirty="0"/>
              <a:t>(</a:t>
            </a:r>
            <a:r>
              <a:rPr lang="es-EC" sz="1800" dirty="0" smtClean="0"/>
              <a:t>PAG-20)</a:t>
            </a:r>
            <a:endParaRPr lang="es-ES" sz="1800" b="0"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18)Crear un usuario para poder ingresar al Panel de Administración </a:t>
            </a:r>
            <a:r>
              <a:rPr lang="es-ES" sz="1800" b="0" i="0" u="none" strike="noStrike" dirty="0" smtClean="0">
                <a:solidFill>
                  <a:schemeClr val="tx1"/>
                </a:solidFill>
                <a:effectLst/>
                <a:latin typeface="+mj-lt"/>
              </a:rPr>
              <a:t> </a:t>
            </a:r>
            <a:r>
              <a:rPr lang="es-EC" sz="1800" dirty="0"/>
              <a:t>(</a:t>
            </a:r>
            <a:r>
              <a:rPr lang="es-EC" sz="1800" dirty="0" smtClean="0"/>
              <a:t>PAG-21)</a:t>
            </a:r>
            <a:endParaRPr lang="es-ES" sz="1800" b="0" i="0" u="none" strike="noStrike"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19)Que es un modelo en </a:t>
            </a:r>
            <a:r>
              <a:rPr lang="es-ES" sz="1800" b="0" i="0" u="none" strike="noStrike" dirty="0" smtClean="0">
                <a:solidFill>
                  <a:schemeClr val="tx1"/>
                </a:solidFill>
                <a:effectLst/>
                <a:latin typeface="+mj-lt"/>
              </a:rPr>
              <a:t>Django  </a:t>
            </a:r>
            <a:r>
              <a:rPr lang="es-EC" sz="1800" dirty="0"/>
              <a:t>(</a:t>
            </a:r>
            <a:r>
              <a:rPr lang="es-EC" sz="1800" dirty="0" smtClean="0"/>
              <a:t>PAG-22)</a:t>
            </a:r>
            <a:endParaRPr lang="es-ES" sz="1800" b="0" dirty="0">
              <a:solidFill>
                <a:schemeClr val="tx1"/>
              </a:solidFill>
              <a:effectLst/>
              <a:latin typeface="+mj-lt"/>
            </a:endParaRPr>
          </a:p>
          <a:p>
            <a:pPr marL="687718">
              <a:spcBef>
                <a:spcPts val="88"/>
              </a:spcBef>
            </a:pPr>
            <a:r>
              <a:rPr lang="es-ES" sz="1800" b="0" i="0" u="none" strike="noStrike" dirty="0">
                <a:solidFill>
                  <a:schemeClr val="tx1"/>
                </a:solidFill>
                <a:effectLst/>
                <a:latin typeface="+mj-lt"/>
              </a:rPr>
              <a:t>20)Crear un modelo en Django. </a:t>
            </a:r>
            <a:r>
              <a:rPr lang="es-ES" sz="1800" b="0" i="0" u="none" strike="noStrike" dirty="0" smtClean="0">
                <a:solidFill>
                  <a:schemeClr val="tx1"/>
                </a:solidFill>
                <a:effectLst/>
                <a:latin typeface="+mj-lt"/>
              </a:rPr>
              <a:t> </a:t>
            </a:r>
            <a:r>
              <a:rPr lang="es-EC" sz="1800" dirty="0"/>
              <a:t>(</a:t>
            </a:r>
            <a:r>
              <a:rPr lang="es-EC" sz="1800" dirty="0" smtClean="0"/>
              <a:t>PAG-23)</a:t>
            </a:r>
            <a:endParaRPr lang="es-ES" sz="1800" b="0"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21)Migrar el Modelo a la base del Panel de Administración. </a:t>
            </a:r>
            <a:r>
              <a:rPr lang="es-EC" sz="1800" dirty="0"/>
              <a:t>(</a:t>
            </a:r>
            <a:r>
              <a:rPr lang="es-EC" sz="1800" dirty="0" smtClean="0"/>
              <a:t>PAG-24)</a:t>
            </a:r>
            <a:endParaRPr lang="es-ES" sz="1800" b="0" i="0" u="none" strike="noStrike"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22)Integrar el Modelo al Panel de Administración. </a:t>
            </a:r>
            <a:r>
              <a:rPr lang="es-ES" sz="1800" b="0" i="0" u="none" strike="noStrike" dirty="0" smtClean="0">
                <a:solidFill>
                  <a:schemeClr val="tx1"/>
                </a:solidFill>
                <a:effectLst/>
                <a:latin typeface="+mj-lt"/>
              </a:rPr>
              <a:t> </a:t>
            </a:r>
            <a:r>
              <a:rPr lang="es-EC" sz="1800" dirty="0"/>
              <a:t>(</a:t>
            </a:r>
            <a:r>
              <a:rPr lang="es-EC" sz="1800" dirty="0" smtClean="0"/>
              <a:t>PAG-25)</a:t>
            </a:r>
            <a:endParaRPr lang="es-ES" sz="1800" b="0"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23)Ingresar información al modelo por el Panel de Administración</a:t>
            </a:r>
            <a:r>
              <a:rPr lang="es-ES" sz="1800" b="0" i="0" u="none" strike="noStrike" dirty="0" smtClean="0">
                <a:solidFill>
                  <a:schemeClr val="tx1"/>
                </a:solidFill>
                <a:effectLst/>
                <a:latin typeface="+mj-lt"/>
              </a:rPr>
              <a:t>. </a:t>
            </a:r>
            <a:r>
              <a:rPr lang="es-EC" sz="1800" dirty="0"/>
              <a:t>(</a:t>
            </a:r>
            <a:r>
              <a:rPr lang="es-EC" sz="1800" dirty="0" smtClean="0"/>
              <a:t>PAG-26)</a:t>
            </a:r>
            <a:endParaRPr lang="es-ES" sz="1800" b="0" i="0" u="none" strike="noStrike"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24)Realizar la consulta de todo lo ingresado en el modelo desde el  views. </a:t>
            </a:r>
            <a:r>
              <a:rPr lang="es-ES" sz="1800" b="0" i="0" u="none" strike="noStrike" dirty="0" smtClean="0">
                <a:solidFill>
                  <a:schemeClr val="tx1"/>
                </a:solidFill>
                <a:effectLst/>
                <a:latin typeface="+mj-lt"/>
              </a:rPr>
              <a:t> </a:t>
            </a:r>
            <a:r>
              <a:rPr lang="es-EC" sz="1800" dirty="0"/>
              <a:t>(</a:t>
            </a:r>
            <a:r>
              <a:rPr lang="es-EC" sz="1800" dirty="0" smtClean="0"/>
              <a:t>PAG-27)</a:t>
            </a:r>
            <a:endParaRPr lang="es-ES" sz="1800" b="0" dirty="0">
              <a:solidFill>
                <a:schemeClr val="tx1"/>
              </a:solidFill>
              <a:effectLst/>
              <a:latin typeface="+mj-lt"/>
            </a:endParaRPr>
          </a:p>
          <a:p>
            <a:pPr marL="687718">
              <a:spcBef>
                <a:spcPts val="100"/>
              </a:spcBef>
            </a:pPr>
            <a:r>
              <a:rPr lang="es-ES" sz="1800" b="0" i="0" u="none" strike="noStrike" dirty="0">
                <a:solidFill>
                  <a:schemeClr val="tx1"/>
                </a:solidFill>
                <a:effectLst/>
                <a:latin typeface="+mj-lt"/>
              </a:rPr>
              <a:t>25)Mostrar los datos guardados en el modelo al HTML hijo</a:t>
            </a:r>
            <a:r>
              <a:rPr lang="es-ES" sz="1800" b="0" i="0" u="none" strike="noStrike" dirty="0" smtClean="0">
                <a:solidFill>
                  <a:schemeClr val="tx1"/>
                </a:solidFill>
                <a:effectLst/>
                <a:latin typeface="+mj-lt"/>
              </a:rPr>
              <a:t>. </a:t>
            </a:r>
            <a:r>
              <a:rPr lang="es-EC" sz="1800" dirty="0"/>
              <a:t>(</a:t>
            </a:r>
            <a:r>
              <a:rPr lang="es-EC" sz="1800" dirty="0" smtClean="0"/>
              <a:t>PAG-28)</a:t>
            </a:r>
            <a:endParaRPr lang="es-ES" sz="1800" b="0" dirty="0">
              <a:solidFill>
                <a:schemeClr val="tx1"/>
              </a:solidFill>
              <a:effectLst/>
              <a:latin typeface="+mj-lt"/>
            </a:endParaRPr>
          </a:p>
          <a:p>
            <a:r>
              <a:rPr lang="es-ES" dirty="0"/>
              <a:t/>
            </a:r>
            <a:br>
              <a:rPr lang="es-ES" dirty="0"/>
            </a:br>
            <a:endParaRPr lang="es-EC"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BC50FAF8-D105-A6AA-CCCB-AC107809476B}"/>
              </a:ext>
            </a:extLst>
          </p:cNvPr>
          <p:cNvSpPr txBox="1"/>
          <p:nvPr/>
        </p:nvSpPr>
        <p:spPr>
          <a:xfrm>
            <a:off x="3893234" y="1020764"/>
            <a:ext cx="6098344" cy="523220"/>
          </a:xfrm>
          <a:prstGeom prst="rect">
            <a:avLst/>
          </a:prstGeom>
          <a:noFill/>
        </p:spPr>
        <p:txBody>
          <a:bodyPr wrap="square">
            <a:spAutoFit/>
          </a:bodyPr>
          <a:lstStyle/>
          <a:p>
            <a:pPr marL="692493" rtl="0">
              <a:spcBef>
                <a:spcPts val="312"/>
              </a:spcBef>
              <a:spcAft>
                <a:spcPts val="0"/>
              </a:spcAft>
            </a:pPr>
            <a:r>
              <a:rPr lang="es-ES" sz="2800" b="0" i="0" u="none" strike="noStrike" dirty="0">
                <a:solidFill>
                  <a:srgbClr val="000000"/>
                </a:solidFill>
                <a:effectLst/>
                <a:latin typeface="+mj-lt"/>
              </a:rPr>
              <a:t>¿Qué es Django? </a:t>
            </a:r>
            <a:endParaRPr lang="es-ES" sz="2800" b="0" dirty="0">
              <a:effectLst/>
              <a:latin typeface="+mj-lt"/>
            </a:endParaRPr>
          </a:p>
        </p:txBody>
      </p:sp>
      <p:sp>
        <p:nvSpPr>
          <p:cNvPr id="4" name="CuadroTexto 3">
            <a:extLst>
              <a:ext uri="{FF2B5EF4-FFF2-40B4-BE49-F238E27FC236}">
                <a16:creationId xmlns:a16="http://schemas.microsoft.com/office/drawing/2014/main" xmlns="" id="{3ACE44AF-BBCE-5E00-979B-2CDE669DEBEE}"/>
              </a:ext>
            </a:extLst>
          </p:cNvPr>
          <p:cNvSpPr txBox="1"/>
          <p:nvPr/>
        </p:nvSpPr>
        <p:spPr>
          <a:xfrm>
            <a:off x="1448972" y="2067951"/>
            <a:ext cx="9762979" cy="3046988"/>
          </a:xfrm>
          <a:prstGeom prst="rect">
            <a:avLst/>
          </a:prstGeom>
          <a:noFill/>
        </p:spPr>
        <p:txBody>
          <a:bodyPr wrap="square" rtlCol="0">
            <a:spAutoFit/>
          </a:bodyPr>
          <a:lstStyle/>
          <a:p>
            <a:pPr algn="just"/>
            <a:r>
              <a:rPr lang="es-ES" sz="2400" b="0" i="0" dirty="0">
                <a:solidFill>
                  <a:srgbClr val="1B1B1B"/>
                </a:solidFill>
                <a:effectLst/>
                <a:latin typeface="+mj-lt"/>
              </a:rPr>
              <a:t>Django es un framework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400" dirty="0">
              <a:latin typeface="+mj-lt"/>
            </a:endParaRPr>
          </a:p>
        </p:txBody>
      </p:sp>
    </p:spTree>
    <p:extLst>
      <p:ext uri="{BB962C8B-B14F-4D97-AF65-F5344CB8AC3E}">
        <p14:creationId xmlns:p14="http://schemas.microsoft.com/office/powerpoint/2010/main" val="108607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CFA942F-0305-34D3-82EC-ED59F93A0A22}"/>
              </a:ext>
            </a:extLst>
          </p:cNvPr>
          <p:cNvSpPr txBox="1"/>
          <p:nvPr/>
        </p:nvSpPr>
        <p:spPr>
          <a:xfrm>
            <a:off x="2912012" y="1090136"/>
            <a:ext cx="6654018"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máquina virtual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7BD02B25-518C-C7D5-1826-C7F75029A142}"/>
              </a:ext>
            </a:extLst>
          </p:cNvPr>
          <p:cNvSpPr txBox="1"/>
          <p:nvPr/>
        </p:nvSpPr>
        <p:spPr>
          <a:xfrm>
            <a:off x="956603" y="1828800"/>
            <a:ext cx="10564837" cy="4185761"/>
          </a:xfrm>
          <a:prstGeom prst="rect">
            <a:avLst/>
          </a:prstGeom>
          <a:noFill/>
        </p:spPr>
        <p:txBody>
          <a:bodyPr wrap="square" rtlCol="0">
            <a:spAutoFit/>
          </a:bodyPr>
          <a:lstStyle/>
          <a:p>
            <a:pPr algn="just"/>
            <a:r>
              <a:rPr lang="es-ES" sz="2800" b="0" i="0" dirty="0">
                <a:solidFill>
                  <a:srgbClr val="1B1B1B"/>
                </a:solidFill>
                <a:effectLst/>
                <a:latin typeface="+mj-lt"/>
              </a:rPr>
              <a:t>El entorno de desarrollo es una instalación de Django en tu computadora local que puedes usar para desarrollar y probar apps Django antes de desplegarlas al entorno de producción.</a:t>
            </a:r>
          </a:p>
          <a:p>
            <a:pPr algn="just"/>
            <a:r>
              <a:rPr lang="es-ES" sz="2800" b="0" i="0" dirty="0">
                <a:solidFill>
                  <a:srgbClr val="1B1B1B"/>
                </a:solidFill>
                <a:effectLst/>
                <a:latin typeface="+mj-lt"/>
              </a:rPr>
              <a:t>Las principales herramientas que el mismo Django proporciona son un conjunto de scripts de Python para crear y trabajar con proyectos Django, junto con un simple </a:t>
            </a:r>
            <a:r>
              <a:rPr lang="es-ES" sz="2800" b="0" i="1" dirty="0">
                <a:solidFill>
                  <a:srgbClr val="1B1B1B"/>
                </a:solidFill>
                <a:effectLst/>
                <a:latin typeface="+mj-lt"/>
              </a:rPr>
              <a:t>servidor web de desarrollo</a:t>
            </a:r>
            <a:r>
              <a:rPr lang="es-ES" sz="2800" b="0" i="0" dirty="0">
                <a:solidFill>
                  <a:srgbClr val="1B1B1B"/>
                </a:solidFill>
                <a:effectLst/>
                <a:latin typeface="+mj-lt"/>
              </a:rPr>
              <a:t> que puedes usar para probar de forma local (es decir en tu computadora, no en un servidor web externo) aplicaciones web Django con el explorador web de tu computadora</a:t>
            </a:r>
            <a:r>
              <a:rPr lang="es-ES" b="0" i="0" dirty="0">
                <a:solidFill>
                  <a:srgbClr val="1B1B1B"/>
                </a:solidFill>
                <a:effectLst/>
                <a:latin typeface="Inter"/>
              </a:rPr>
              <a:t>.</a:t>
            </a:r>
          </a:p>
          <a:p>
            <a:endParaRPr lang="es-EC" dirty="0"/>
          </a:p>
        </p:txBody>
      </p:sp>
    </p:spTree>
    <p:extLst>
      <p:ext uri="{BB962C8B-B14F-4D97-AF65-F5344CB8AC3E}">
        <p14:creationId xmlns:p14="http://schemas.microsoft.com/office/powerpoint/2010/main" val="27803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466F1B7-AFD5-8CBE-7AF2-C1F64927F81D}"/>
              </a:ext>
            </a:extLst>
          </p:cNvPr>
          <p:cNvSpPr txBox="1"/>
          <p:nvPr/>
        </p:nvSpPr>
        <p:spPr>
          <a:xfrm>
            <a:off x="4248443" y="773723"/>
            <a:ext cx="4937760" cy="738664"/>
          </a:xfrm>
          <a:prstGeom prst="rect">
            <a:avLst/>
          </a:prstGeom>
          <a:noFill/>
        </p:spPr>
        <p:txBody>
          <a:bodyPr wrap="square" rtlCol="0">
            <a:spAutoFit/>
          </a:bodyPr>
          <a:lstStyle/>
          <a:p>
            <a:r>
              <a:rPr lang="es-ES" sz="2800" b="0" i="0" u="none" strike="noStrike" dirty="0">
                <a:solidFill>
                  <a:srgbClr val="000000"/>
                </a:solidFill>
                <a:effectLst/>
                <a:latin typeface="+mj-lt"/>
              </a:rPr>
              <a:t>¿Qué es MVT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90C89089-A485-BFD5-E61B-0AB103B2D59B}"/>
              </a:ext>
            </a:extLst>
          </p:cNvPr>
          <p:cNvSpPr txBox="1"/>
          <p:nvPr/>
        </p:nvSpPr>
        <p:spPr>
          <a:xfrm>
            <a:off x="1434905" y="1659988"/>
            <a:ext cx="9214338" cy="1846659"/>
          </a:xfrm>
          <a:prstGeom prst="rect">
            <a:avLst/>
          </a:prstGeom>
          <a:noFill/>
        </p:spPr>
        <p:txBody>
          <a:bodyPr wrap="square" rtlCol="0">
            <a:spAutoFit/>
          </a:bodyPr>
          <a:lstStyle/>
          <a:p>
            <a:pPr algn="l"/>
            <a:r>
              <a:rPr lang="es-ES" sz="2000" b="0" i="0" dirty="0">
                <a:effectLst/>
                <a:latin typeface="+mj-lt"/>
              </a:rPr>
              <a:t>Django redefine este modelo como MVT: Modelo-Vista-</a:t>
            </a:r>
            <a:r>
              <a:rPr lang="es-ES" sz="2000" b="0" i="0" dirty="0" err="1">
                <a:effectLst/>
                <a:latin typeface="+mj-lt"/>
              </a:rPr>
              <a:t>Template</a:t>
            </a:r>
            <a:r>
              <a:rPr lang="es-ES" sz="2000" b="0" i="0" dirty="0">
                <a:effectLst/>
                <a:latin typeface="+mj-lt"/>
              </a:rPr>
              <a:t>.</a:t>
            </a:r>
          </a:p>
          <a:p>
            <a:pPr algn="just"/>
            <a:r>
              <a:rPr lang="es-ES" sz="2000" b="0" i="0" dirty="0">
                <a:effectLst/>
                <a:latin typeface="+mj-lt"/>
              </a:rPr>
              <a:t>Hasta ahora lo que hemos hecho no requería de interactuar con la base de datos. Podríamos decir que simplemente se recibe una petición del navegador, se ejecuta la vista correspondiente y se renderiza el Témplate para que el navegador muestre el HTML resultante:</a:t>
            </a:r>
          </a:p>
          <a:p>
            <a:endParaRPr lang="es-EC" dirty="0"/>
          </a:p>
        </p:txBody>
      </p:sp>
      <p:pic>
        <p:nvPicPr>
          <p:cNvPr id="1030" name="Picture 6">
            <a:extLst>
              <a:ext uri="{FF2B5EF4-FFF2-40B4-BE49-F238E27FC236}">
                <a16:creationId xmlns:a16="http://schemas.microsoft.com/office/drawing/2014/main" xmlns="" id="{1932DE09-8357-EE89-BB75-97CB277E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323" y="3362453"/>
            <a:ext cx="5143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FE1FA1ED-3489-EF9E-B578-37773DA4B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628" y="3615837"/>
            <a:ext cx="34480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46AEEC4-E5C1-7E83-79AA-92716BC69C72}"/>
              </a:ext>
            </a:extLst>
          </p:cNvPr>
          <p:cNvSpPr txBox="1"/>
          <p:nvPr/>
        </p:nvSpPr>
        <p:spPr>
          <a:xfrm>
            <a:off x="2603501" y="1068007"/>
            <a:ext cx="6907237" cy="738664"/>
          </a:xfrm>
          <a:prstGeom prst="rect">
            <a:avLst/>
          </a:prstGeom>
          <a:noFill/>
        </p:spPr>
        <p:txBody>
          <a:bodyPr wrap="square" rtlCol="0">
            <a:spAutoFit/>
          </a:bodyPr>
          <a:lstStyle/>
          <a:p>
            <a:r>
              <a:rPr lang="es-ES" sz="2800" b="0" i="0" u="none" strike="noStrike" dirty="0">
                <a:solidFill>
                  <a:srgbClr val="000000"/>
                </a:solidFill>
                <a:effectLst/>
                <a:latin typeface="+mj-lt"/>
              </a:rPr>
              <a:t>Crear un proyecto con la máquina virtual. </a:t>
            </a:r>
            <a:endParaRPr lang="es-ES" sz="2800" b="0" dirty="0">
              <a:effectLst/>
              <a:latin typeface="+mj-lt"/>
            </a:endParaRPr>
          </a:p>
          <a:p>
            <a:endParaRPr lang="es-EC" dirty="0"/>
          </a:p>
        </p:txBody>
      </p:sp>
      <p:pic>
        <p:nvPicPr>
          <p:cNvPr id="3" name="Imagen 2"/>
          <p:cNvPicPr>
            <a:picLocks noChangeAspect="1"/>
          </p:cNvPicPr>
          <p:nvPr/>
        </p:nvPicPr>
        <p:blipFill>
          <a:blip r:embed="rId2"/>
          <a:stretch>
            <a:fillRect/>
          </a:stretch>
        </p:blipFill>
        <p:spPr>
          <a:xfrm>
            <a:off x="1055767" y="1806670"/>
            <a:ext cx="1928734" cy="1901729"/>
          </a:xfrm>
          <a:prstGeom prst="rect">
            <a:avLst/>
          </a:prstGeom>
        </p:spPr>
      </p:pic>
      <p:pic>
        <p:nvPicPr>
          <p:cNvPr id="4" name="Imagen 3"/>
          <p:cNvPicPr>
            <a:picLocks noChangeAspect="1"/>
          </p:cNvPicPr>
          <p:nvPr/>
        </p:nvPicPr>
        <p:blipFill>
          <a:blip r:embed="rId3"/>
          <a:stretch>
            <a:fillRect/>
          </a:stretch>
        </p:blipFill>
        <p:spPr>
          <a:xfrm>
            <a:off x="293767" y="3800103"/>
            <a:ext cx="3982006" cy="2524477"/>
          </a:xfrm>
          <a:prstGeom prst="rect">
            <a:avLst/>
          </a:prstGeom>
        </p:spPr>
      </p:pic>
      <p:pic>
        <p:nvPicPr>
          <p:cNvPr id="5" name="Imagen 4"/>
          <p:cNvPicPr>
            <a:picLocks noChangeAspect="1"/>
          </p:cNvPicPr>
          <p:nvPr/>
        </p:nvPicPr>
        <p:blipFill>
          <a:blip r:embed="rId4"/>
          <a:stretch>
            <a:fillRect/>
          </a:stretch>
        </p:blipFill>
        <p:spPr>
          <a:xfrm>
            <a:off x="4600328" y="1806670"/>
            <a:ext cx="7353300" cy="4517910"/>
          </a:xfrm>
          <a:prstGeom prst="rect">
            <a:avLst/>
          </a:prstGeom>
        </p:spPr>
      </p:pic>
    </p:spTree>
    <p:extLst>
      <p:ext uri="{BB962C8B-B14F-4D97-AF65-F5344CB8AC3E}">
        <p14:creationId xmlns:p14="http://schemas.microsoft.com/office/powerpoint/2010/main" val="15599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675F236-A54E-1F48-E74F-31E3497D08CE}"/>
              </a:ext>
            </a:extLst>
          </p:cNvPr>
          <p:cNvSpPr txBox="1"/>
          <p:nvPr/>
        </p:nvSpPr>
        <p:spPr>
          <a:xfrm>
            <a:off x="2616591" y="1083213"/>
            <a:ext cx="8285871" cy="523220"/>
          </a:xfrm>
          <a:prstGeom prst="rect">
            <a:avLst/>
          </a:prstGeom>
          <a:noFill/>
        </p:spPr>
        <p:txBody>
          <a:bodyPr wrap="square" rtlCol="0">
            <a:spAutoFit/>
          </a:bodyPr>
          <a:lstStyle/>
          <a:p>
            <a:r>
              <a:rPr lang="es-ES" sz="2800" b="0" i="0" u="none" strike="noStrike" dirty="0">
                <a:solidFill>
                  <a:srgbClr val="000000"/>
                </a:solidFill>
                <a:effectLst/>
                <a:latin typeface="+mj-lt"/>
              </a:rPr>
              <a:t>Descargar los instaladores de Django al proyecto </a:t>
            </a:r>
            <a:endParaRPr lang="es-EC" sz="2800" dirty="0">
              <a:latin typeface="+mj-lt"/>
            </a:endParaRPr>
          </a:p>
        </p:txBody>
      </p:sp>
      <p:pic>
        <p:nvPicPr>
          <p:cNvPr id="3" name="Imagen 2"/>
          <p:cNvPicPr>
            <a:picLocks noChangeAspect="1"/>
          </p:cNvPicPr>
          <p:nvPr/>
        </p:nvPicPr>
        <p:blipFill>
          <a:blip r:embed="rId2"/>
          <a:stretch>
            <a:fillRect/>
          </a:stretch>
        </p:blipFill>
        <p:spPr>
          <a:xfrm>
            <a:off x="1661922" y="1985718"/>
            <a:ext cx="9240540" cy="3496163"/>
          </a:xfrm>
          <a:prstGeom prst="rect">
            <a:avLst/>
          </a:prstGeom>
        </p:spPr>
      </p:pic>
    </p:spTree>
    <p:extLst>
      <p:ext uri="{BB962C8B-B14F-4D97-AF65-F5344CB8AC3E}">
        <p14:creationId xmlns:p14="http://schemas.microsoft.com/office/powerpoint/2010/main" val="59525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3FBE053-53E7-2145-2B8C-EA1B3469C37F}"/>
              </a:ext>
            </a:extLst>
          </p:cNvPr>
          <p:cNvSpPr txBox="1"/>
          <p:nvPr/>
        </p:nvSpPr>
        <p:spPr>
          <a:xfrm>
            <a:off x="2616591" y="1026942"/>
            <a:ext cx="7371471" cy="523220"/>
          </a:xfrm>
          <a:prstGeom prst="rect">
            <a:avLst/>
          </a:prstGeom>
          <a:noFill/>
        </p:spPr>
        <p:txBody>
          <a:bodyPr wrap="square" rtlCol="0">
            <a:spAutoFit/>
          </a:bodyPr>
          <a:lstStyle/>
          <a:p>
            <a:r>
              <a:rPr lang="es-ES" sz="2800" b="0" i="0" u="none" strike="noStrike" dirty="0">
                <a:solidFill>
                  <a:srgbClr val="000000"/>
                </a:solidFill>
                <a:effectLst/>
                <a:latin typeface="Calibri" panose="020F0502020204030204" pitchFamily="34" charset="0"/>
              </a:rPr>
              <a:t>Crear un proyecto para programar en Django </a:t>
            </a:r>
            <a:endParaRPr lang="es-ES" sz="2800" b="0" i="0" u="none" strike="noStrike" dirty="0">
              <a:solidFill>
                <a:srgbClr val="000000"/>
              </a:solidFill>
              <a:effectLst/>
              <a:latin typeface="+mj-lt"/>
            </a:endParaRPr>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457200" y="2155505"/>
            <a:ext cx="6979920" cy="3483293"/>
          </a:xfrm>
          <a:prstGeom prst="rect">
            <a:avLst/>
          </a:prstGeom>
        </p:spPr>
      </p:pic>
      <p:pic>
        <p:nvPicPr>
          <p:cNvPr id="5" name="Imagen 4"/>
          <p:cNvPicPr>
            <a:picLocks noChangeAspect="1"/>
          </p:cNvPicPr>
          <p:nvPr/>
        </p:nvPicPr>
        <p:blipFill>
          <a:blip r:embed="rId3"/>
          <a:stretch>
            <a:fillRect/>
          </a:stretch>
        </p:blipFill>
        <p:spPr>
          <a:xfrm>
            <a:off x="7815034" y="2549175"/>
            <a:ext cx="3267531" cy="2695951"/>
          </a:xfrm>
          <a:prstGeom prst="rect">
            <a:avLst/>
          </a:prstGeom>
        </p:spPr>
      </p:pic>
    </p:spTree>
    <p:extLst>
      <p:ext uri="{BB962C8B-B14F-4D97-AF65-F5344CB8AC3E}">
        <p14:creationId xmlns:p14="http://schemas.microsoft.com/office/powerpoint/2010/main" val="369886995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622</Words>
  <Application>Microsoft Office PowerPoint</Application>
  <PresentationFormat>Panorámica</PresentationFormat>
  <Paragraphs>85</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vt:lpstr>
      <vt:lpstr>Calibri</vt:lpstr>
      <vt:lpstr>Inter</vt:lpstr>
      <vt:lpstr>JetBrains Mono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andyrome581@gmail.com</cp:lastModifiedBy>
  <cp:revision>39</cp:revision>
  <dcterms:modified xsi:type="dcterms:W3CDTF">2022-08-15T01:12:12Z</dcterms:modified>
</cp:coreProperties>
</file>