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  <p:sldMasterId id="2147483702" r:id="rId4"/>
    <p:sldMasterId id="2147483716" r:id="rId5"/>
    <p:sldMasterId id="2147483730" r:id="rId6"/>
  </p:sldMasterIdLst>
  <p:notesMasterIdLst>
    <p:notesMasterId r:id="rId14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0FD1-526B-44F0-9373-9E3CDE88E09B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24CED-AC46-4384-8CDC-33CBDEFF2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8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9C55-3DB3-4834-8D61-3548F5FCCB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5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82DE23-2154-41C3-AC76-FAAEFF8D54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6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82DE23-2154-41C3-AC76-FAAEFF8D54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75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82DE23-2154-41C3-AC76-FAAEFF8D54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24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82DE23-2154-41C3-AC76-FAAEFF8D54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94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82DE23-2154-41C3-AC76-FAAEFF8D54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43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1023620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12192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1" y="914401"/>
            <a:ext cx="9768417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12192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87867" y="152401"/>
            <a:ext cx="1439333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508000" y="3810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1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81000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3090863"/>
            <a:ext cx="113792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7315200" y="5791200"/>
            <a:ext cx="4572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4F39D-0196-4ABE-A14A-E84FC04BE42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6CE4E-EB1F-4D20-B78B-72890EB3D28D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722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D7C50-E41F-4C1B-98F1-1F92E642C883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1DC80-E6A9-45C4-B7CC-6F98D603D60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0611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7940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78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D050D-1F4E-4244-9DA1-259863E99C22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C5824-EB21-4371-8BE1-AAF7FE490CCE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695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5211EF-DBC7-4542-B56B-8A3920EB8EF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858556-58D2-4998-8B4D-62A7E88C9125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9901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1A6F4C-696F-4335-A78C-68BA7CB4C393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394EED-1283-4195-A0EB-6D3F449DDF5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4193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/>
          <p:nvPr/>
        </p:nvSpPr>
        <p:spPr bwMode="gray">
          <a:xfrm>
            <a:off x="0" y="0"/>
            <a:ext cx="1023620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12192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51" descr="Computer&amp; Communtication"/>
          <p:cNvSpPr/>
          <p:nvPr/>
        </p:nvSpPr>
        <p:spPr bwMode="gray">
          <a:xfrm>
            <a:off x="1" y="914401"/>
            <a:ext cx="9768417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12192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16"/>
          <p:cNvGrpSpPr/>
          <p:nvPr/>
        </p:nvGrpSpPr>
        <p:grpSpPr bwMode="auto">
          <a:xfrm>
            <a:off x="287867" y="152401"/>
            <a:ext cx="1439333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508000" y="3810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MP 图像" r:id="rId4" imgW="5381625" imgH="2400300" progId="Paint.Picture">
                  <p:embed/>
                </p:oleObj>
              </mc:Choice>
              <mc:Fallback>
                <p:oleObj name="BMP 图像" r:id="rId4" imgW="5381625" imgH="2400300" progId="Paint.Picture">
                  <p:embed/>
                  <p:pic>
                    <p:nvPicPr>
                      <p:cNvPr id="1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81000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3090863"/>
            <a:ext cx="113792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7315200" y="5791200"/>
            <a:ext cx="45720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6FE88-A58E-4BF1-A686-0081714720BD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D6A4A-FF25-4265-9E9C-DCF05B2B2878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63992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3157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0D73AC-6B67-4C4D-94E8-8BB5430FF21A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CDCA0-B83C-451D-8625-CF48721D5A7F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90036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C0F2F-1675-4FDD-819E-A8BCAFD75B8D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3714B-0774-453A-9D8E-D9AC179CABCC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0661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D7090-8E0F-487C-A074-DE4F6E4156E4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FDDC7-57E9-43DE-BC62-A415C1D8475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54110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62280-9613-45AB-96AB-8F53F31CC62A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CE2BB8-D36A-487C-B684-D09B51CA764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1829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08005-09A4-4A6E-B6A3-EB107AADECBF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7B513-DE23-4479-B711-1959DC4F7F1C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59653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590A1-A5A5-41E4-9D7A-C97269C167B6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E402D-AF35-4F28-B6BC-9CFE2E0DBDF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27577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845A3-6395-4859-A1E8-3E27CB09EC2D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37EAE-49EF-4C07-9AEF-828AAAA09A0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89243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837F7-0784-47D7-9B1A-660CFE9C1A0C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75AF3-0281-4FDF-B248-31A7EDB6029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9902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87ED9-BAFD-4985-9EB0-7AA4BBB11D4C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91D2F7-479B-49D7-A1A0-3D78B36C542F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873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7940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78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66C29F-4437-411E-A396-20D1249DC1F8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2FC5B-24BB-44BF-B6CF-06CC6996048E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1114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ABDE1-8A58-4E7B-87F9-CA5E4EF5F067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780EC-18E1-42A1-ACC1-730897E6938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59127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7AFAA-3262-4A7D-8B94-91A230A8FC85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9648B6-1A3D-4C73-8127-F84E8DF894C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51394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1023620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12192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1" y="914401"/>
            <a:ext cx="9768417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12192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87867" y="152401"/>
            <a:ext cx="1439333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508000" y="3810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MP 图像" r:id="rId4" imgW="5380952" imgH="2400635" progId="Paint.Picture">
                  <p:embed/>
                </p:oleObj>
              </mc:Choice>
              <mc:Fallback>
                <p:oleObj name="BMP 图像" r:id="rId4" imgW="5380952" imgH="2400635" progId="Paint.Picture">
                  <p:embed/>
                  <p:pic>
                    <p:nvPicPr>
                      <p:cNvPr id="1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81000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3090863"/>
            <a:ext cx="113792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7315200" y="5791200"/>
            <a:ext cx="4572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6FE88-A58E-4BF1-A686-0081714720B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D6A4A-FF25-4265-9E9C-DCF05B2B2878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44027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94857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0D73AC-6B67-4C4D-94E8-8BB5430FF21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CDCA0-B83C-451D-8625-CF48721D5A7F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7072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02B07E-4CE4-4778-AA9D-15F0EB78820B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713A2-2A5B-4B3E-9698-C1C1E908CC78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49124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C0F2F-1675-4FDD-819E-A8BCAFD75B8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3714B-0774-453A-9D8E-D9AC179CABCC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46307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D7090-8E0F-487C-A074-DE4F6E4156E4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FDDC7-57E9-43DE-BC62-A415C1D84757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9841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62280-9613-45AB-96AB-8F53F31CC62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CE2BB8-D36A-487C-B684-D09B51CA764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93558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590A1-A5A5-41E4-9D7A-C97269C167B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E402D-AF35-4F28-B6BC-9CFE2E0DBDF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2170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845A3-6395-4859-A1E8-3E27CB09EC2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37EAE-49EF-4C07-9AEF-828AAAA09A06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0094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837F7-0784-47D7-9B1A-660CFE9C1A0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75AF3-0281-4FDF-B248-31A7EDB6029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4308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87ED9-BAFD-4985-9EB0-7AA4BBB11D4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91D2F7-479B-49D7-A1A0-3D78B36C542F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52289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7940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78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66C29F-4437-411E-A396-20D1249DC1F8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2FC5B-24BB-44BF-B6CF-06CC6996048E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57976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ABDE1-8A58-4E7B-87F9-CA5E4EF5F067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780EC-18E1-42A1-ACC1-730897E6938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9143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7AFAA-3262-4A7D-8B94-91A230A8FC85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9648B6-1A3D-4C73-8127-F84E8DF894C0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19282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357C12-00AC-4D87-8C66-81DC05F15EFF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9093A6-85E6-4AC7-8A4C-7EF4CF1C7486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650329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1023620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12192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1" y="914401"/>
            <a:ext cx="9768417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12192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87867" y="152401"/>
            <a:ext cx="1439333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508000" y="3810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MP 图像" r:id="rId4" imgW="5380952" imgH="2400635" progId="Paint.Picture">
                  <p:embed/>
                </p:oleObj>
              </mc:Choice>
              <mc:Fallback>
                <p:oleObj name="BMP 图像" r:id="rId4" imgW="5380952" imgH="2400635" progId="Paint.Picture">
                  <p:embed/>
                  <p:pic>
                    <p:nvPicPr>
                      <p:cNvPr id="1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81000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3090863"/>
            <a:ext cx="113792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7315200" y="5791200"/>
            <a:ext cx="4572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6FE88-A58E-4BF1-A686-0081714720B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D6A4A-FF25-4265-9E9C-DCF05B2B2878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44491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79409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0D73AC-6B67-4C4D-94E8-8BB5430FF21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CDCA0-B83C-451D-8625-CF48721D5A7F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74805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C0F2F-1675-4FDD-819E-A8BCAFD75B8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3714B-0774-453A-9D8E-D9AC179CABCC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691751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D7090-8E0F-487C-A074-DE4F6E4156E4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FDDC7-57E9-43DE-BC62-A415C1D84757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23521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62280-9613-45AB-96AB-8F53F31CC62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CE2BB8-D36A-487C-B684-D09B51CA764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00978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590A1-A5A5-41E4-9D7A-C97269C167B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E402D-AF35-4F28-B6BC-9CFE2E0DBDF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8833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845A3-6395-4859-A1E8-3E27CB09EC2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37EAE-49EF-4C07-9AEF-828AAAA09A06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36918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837F7-0784-47D7-9B1A-660CFE9C1A0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75AF3-0281-4FDF-B248-31A7EDB6029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7765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87ED9-BAFD-4985-9EB0-7AA4BBB11D4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91D2F7-479B-49D7-A1A0-3D78B36C542F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47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AFCE19-F2BF-4961-8FF5-89AF2C46EEB9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3CCB49-4445-4C8F-B336-F379776BFEC1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3277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7940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78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66C29F-4437-411E-A396-20D1249DC1F8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2FC5B-24BB-44BF-B6CF-06CC6996048E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789033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ABDE1-8A58-4E7B-87F9-CA5E4EF5F067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780EC-18E1-42A1-ACC1-730897E6938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279365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7AFAA-3262-4A7D-8B94-91A230A8FC85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9648B6-1A3D-4C73-8127-F84E8DF894C0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5065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1023620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12192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1" y="914401"/>
            <a:ext cx="9768417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12192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87867" y="152401"/>
            <a:ext cx="1439333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508000" y="3810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MP 图像" r:id="rId4" imgW="5380952" imgH="2400635" progId="Paint.Picture">
                  <p:embed/>
                </p:oleObj>
              </mc:Choice>
              <mc:Fallback>
                <p:oleObj name="BMP 图像" r:id="rId4" imgW="5380952" imgH="2400635" progId="Paint.Picture">
                  <p:embed/>
                  <p:pic>
                    <p:nvPicPr>
                      <p:cNvPr id="1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81000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3090863"/>
            <a:ext cx="113792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7315200" y="5791200"/>
            <a:ext cx="4572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6FE88-A58E-4BF1-A686-0081714720B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D6A4A-FF25-4265-9E9C-DCF05B2B2878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27319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44338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0D73AC-6B67-4C4D-94E8-8BB5430FF21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CDCA0-B83C-451D-8625-CF48721D5A7F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93739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C0F2F-1675-4FDD-819E-A8BCAFD75B8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3714B-0774-453A-9D8E-D9AC179CABCC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9110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D7090-8E0F-487C-A074-DE4F6E4156E4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FDDC7-57E9-43DE-BC62-A415C1D84757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0710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62280-9613-45AB-96AB-8F53F31CC62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CE2BB8-D36A-487C-B684-D09B51CA764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021869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590A1-A5A5-41E4-9D7A-C97269C167B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E402D-AF35-4F28-B6BC-9CFE2E0DBDF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6174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66611-E007-4963-A992-E9785CAC492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899AB8-35C5-4049-8BB2-8E20DE75653D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37351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845A3-6395-4859-A1E8-3E27CB09EC2D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37EAE-49EF-4C07-9AEF-828AAAA09A06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138213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837F7-0784-47D7-9B1A-660CFE9C1A0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75AF3-0281-4FDF-B248-31A7EDB6029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92030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87ED9-BAFD-4985-9EB0-7AA4BBB11D4C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91D2F7-479B-49D7-A1A0-3D78B36C542F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8590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7940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78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66C29F-4437-411E-A396-20D1249DC1F8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2FC5B-24BB-44BF-B6CF-06CC6996048E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867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ABDE1-8A58-4E7B-87F9-CA5E4EF5F067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780EC-18E1-42A1-ACC1-730897E69383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037425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7AFAA-3262-4A7D-8B94-91A230A8FC85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9648B6-1A3D-4C73-8127-F84E8DF894C0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59968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/>
          <p:nvPr/>
        </p:nvSpPr>
        <p:spPr bwMode="gray">
          <a:xfrm>
            <a:off x="0" y="0"/>
            <a:ext cx="1023620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12192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51" descr="Computer&amp; Communtication"/>
          <p:cNvSpPr/>
          <p:nvPr/>
        </p:nvSpPr>
        <p:spPr bwMode="gray">
          <a:xfrm>
            <a:off x="1" y="914401"/>
            <a:ext cx="9768417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12192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16"/>
          <p:cNvGrpSpPr/>
          <p:nvPr/>
        </p:nvGrpSpPr>
        <p:grpSpPr bwMode="auto">
          <a:xfrm>
            <a:off x="287867" y="152401"/>
            <a:ext cx="1439333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508000" y="3810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BMP 图像" r:id="rId4" imgW="5381625" imgH="2400300" progId="PBrush">
                  <p:embed/>
                </p:oleObj>
              </mc:Choice>
              <mc:Fallback>
                <p:oleObj name="BMP 图像" r:id="rId4" imgW="5381625" imgH="2400300" progId="PBrush">
                  <p:embed/>
                  <p:pic>
                    <p:nvPicPr>
                      <p:cNvPr id="12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00" y="381000"/>
                        <a:ext cx="9144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400" y="3090863"/>
            <a:ext cx="113792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7315200" y="5791200"/>
            <a:ext cx="45720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6FE88-A58E-4BF1-A686-0081714720BD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D6A4A-FF25-4265-9E9C-DCF05B2B2878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73518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219555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0D73AC-6B67-4C4D-94E8-8BB5430FF21A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CDCA0-B83C-451D-8625-CF48721D5A7F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315143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C0F2F-1675-4FDD-819E-A8BCAFD75B8D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3714B-0774-453A-9D8E-D9AC179CABCC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5532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9AE8E5-A942-4B15-911C-364B2702502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7D923A-5187-4300-A4B9-C957FE328F59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260578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D7090-8E0F-487C-A074-DE4F6E4156E4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FDDC7-57E9-43DE-BC62-A415C1D84757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89014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62280-9613-45AB-96AB-8F53F31CC62A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CE2BB8-D36A-487C-B684-D09B51CA764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68988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590A1-A5A5-41E4-9D7A-C97269C167B6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E402D-AF35-4F28-B6BC-9CFE2E0DBDFA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71119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845A3-6395-4859-A1E8-3E27CB09EC2D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837EAE-49EF-4C07-9AEF-828AAAA09A06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45029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837F7-0784-47D7-9B1A-660CFE9C1A0C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75AF3-0281-4FDF-B248-31A7EDB6029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92290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87ED9-BAFD-4985-9EB0-7AA4BBB11D4C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91D2F7-479B-49D7-A1A0-3D78B36C542F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027661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7940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178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66C29F-4437-411E-A396-20D1249DC1F8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2FC5B-24BB-44BF-B6CF-06CC6996048E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06644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ABDE1-8A58-4E7B-87F9-CA5E4EF5F067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780EC-18E1-42A1-ACC1-730897E69383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846082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7AFAA-3262-4A7D-8B94-91A230A8FC85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9648B6-1A3D-4C73-8127-F84E8DF894C0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4021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1681F-F74D-4E02-8135-70158F3BD969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D00EC2-1FAC-4F25-B115-9B8953FD7234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297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ADE7A-C619-46EA-B4BF-0B8FEDD40CE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F9BE4F-A9C6-4F41-93F5-79918BBF624C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628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1"/>
            <a:ext cx="118872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1" y="0"/>
            <a:ext cx="11899900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12192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11552767" y="403225"/>
            <a:ext cx="637117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3CC24E-937D-491F-91C6-F7EBAA7102CA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4B0518-9B3E-4543-9A9A-0BA2BB7ED4D9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457200"/>
            <a:ext cx="1117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3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/>
          <p:nvPr/>
        </p:nvSpPr>
        <p:spPr bwMode="gray">
          <a:xfrm>
            <a:off x="0" y="1"/>
            <a:ext cx="118872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Freeform 40"/>
          <p:cNvSpPr/>
          <p:nvPr/>
        </p:nvSpPr>
        <p:spPr bwMode="gray">
          <a:xfrm>
            <a:off x="1" y="0"/>
            <a:ext cx="11899900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12192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43"/>
          <p:cNvSpPr/>
          <p:nvPr/>
        </p:nvSpPr>
        <p:spPr bwMode="gray">
          <a:xfrm>
            <a:off x="11552767" y="403225"/>
            <a:ext cx="637117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4ED9-AD01-4BD5-8A60-0C3BB29A4C36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DF8CD-EB64-4EB7-9752-37587DFD5DB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457200"/>
            <a:ext cx="111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1"/>
            <a:ext cx="118872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1" y="0"/>
            <a:ext cx="11899900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12192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11552767" y="403225"/>
            <a:ext cx="637117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4ED9-AD01-4BD5-8A60-0C3BB29A4C3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DF8CD-EB64-4EB7-9752-37587DFD5DB4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457200"/>
            <a:ext cx="111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4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1"/>
            <a:ext cx="118872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1" y="0"/>
            <a:ext cx="11899900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12192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11552767" y="403225"/>
            <a:ext cx="637117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4ED9-AD01-4BD5-8A60-0C3BB29A4C3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DF8CD-EB64-4EB7-9752-37587DFD5DB4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457200"/>
            <a:ext cx="111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4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1"/>
            <a:ext cx="118872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1" y="0"/>
            <a:ext cx="11899900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12192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11552767" y="403225"/>
            <a:ext cx="637117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4ED9-AD01-4BD5-8A60-0C3BB29A4C36}" type="datetime3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DF8CD-EB64-4EB7-9752-37587DFD5DB4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457200"/>
            <a:ext cx="111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0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/>
          <p:nvPr/>
        </p:nvSpPr>
        <p:spPr bwMode="gray">
          <a:xfrm>
            <a:off x="0" y="1"/>
            <a:ext cx="118872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Freeform 40"/>
          <p:cNvSpPr/>
          <p:nvPr/>
        </p:nvSpPr>
        <p:spPr bwMode="gray">
          <a:xfrm>
            <a:off x="1" y="0"/>
            <a:ext cx="11899900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12192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12192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43"/>
          <p:cNvSpPr/>
          <p:nvPr/>
        </p:nvSpPr>
        <p:spPr bwMode="gray">
          <a:xfrm>
            <a:off x="11552767" y="403225"/>
            <a:ext cx="637117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602317" y="147638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E4ED9-AD01-4BD5-8A60-0C3BB29A4C36}" type="datetime3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1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DF8CD-EB64-4EB7-9752-37587DFD5DB4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457200"/>
            <a:ext cx="111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02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F3B3DD7-3FA5-445F-8F23-2BB424E177C6}" type="datetime3">
              <a:rPr lang="zh-CN" altLang="en-US" sz="14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2021年1月10日星期日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21C6A72-5B4C-4279-A0FC-DE6458C6BFCC}" type="slidenum">
              <a:rPr lang="zh-CN" altLang="en-US" sz="14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Quiz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66800"/>
                <a:ext cx="8458200" cy="5410200"/>
              </a:xfrm>
            </p:spPr>
            <p:txBody>
              <a:bodyPr/>
              <a:lstStyle/>
              <a:p>
                <a:r>
                  <a:rPr lang="en-US" altLang="zh-CN" sz="2400" dirty="0"/>
                  <a:t>Simplify the following function and calculate the gate input cost with and without Not gate for the original F. (6 pts)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For the following function, answer questions: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𝐹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  <m:t>𝐷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)(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𝐴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𝐵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  <m:t>𝐷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)(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𝐴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𝐶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</a:t>
                </a:r>
                <a:endParaRPr lang="zh-CN" altLang="en-US" sz="2400" dirty="0">
                  <a:ea typeface="宋体" pitchFamily="2" charset="-122"/>
                </a:endParaRPr>
              </a:p>
              <a:p>
                <a:pPr lvl="1"/>
                <a:endParaRPr lang="en-US" altLang="zh-CN" sz="2400" dirty="0"/>
              </a:p>
              <a:p>
                <a:pPr lvl="1"/>
                <a:r>
                  <a:rPr lang="en-US" altLang="zh-CN" sz="2400" dirty="0"/>
                  <a:t>Optimize F </a:t>
                </a:r>
                <a:r>
                  <a:rPr lang="en-US" altLang="zh-CN" sz="2400" dirty="0"/>
                  <a:t>in </a:t>
                </a:r>
                <a:r>
                  <a:rPr lang="en-US" altLang="zh-CN" sz="2400" dirty="0"/>
                  <a:t>SOP form; (4 pts)</a:t>
                </a:r>
                <a:endParaRPr lang="zh-CN" altLang="zh-CN" sz="2400" dirty="0"/>
              </a:p>
              <a:p>
                <a:pPr lvl="1"/>
                <a:r>
                  <a:rPr lang="en-US" altLang="zh-CN" sz="2400" dirty="0"/>
                  <a:t>Find all prime </a:t>
                </a:r>
                <a:r>
                  <a:rPr lang="en-US" altLang="zh-CN" sz="2400" dirty="0" err="1"/>
                  <a:t>implicants</a:t>
                </a:r>
                <a:r>
                  <a:rPr lang="en-US" altLang="zh-CN" sz="2400" dirty="0"/>
                  <a:t> and </a:t>
                </a:r>
                <a:r>
                  <a:rPr lang="en-US" altLang="zh-CN" sz="2400" dirty="0"/>
                  <a:t>essential prime </a:t>
                </a:r>
                <a:r>
                  <a:rPr lang="en-US" altLang="zh-CN" sz="2400" dirty="0" err="1"/>
                  <a:t>implicants</a:t>
                </a:r>
                <a:r>
                  <a:rPr lang="en-US" altLang="zh-CN" sz="2400" dirty="0"/>
                  <a:t>; (6 pts)</a:t>
                </a:r>
                <a:endParaRPr lang="zh-CN" altLang="zh-CN" sz="2400" dirty="0"/>
              </a:p>
              <a:p>
                <a:pPr lvl="1"/>
                <a:r>
                  <a:rPr lang="en-US" altLang="zh-CN" sz="2400" dirty="0"/>
                  <a:t>Optimize F in </a:t>
                </a:r>
                <a:r>
                  <a:rPr lang="en-US" altLang="zh-CN" sz="2400" dirty="0"/>
                  <a:t>POS </a:t>
                </a:r>
                <a:r>
                  <a:rPr lang="en-US" altLang="zh-CN" sz="2400" dirty="0"/>
                  <a:t>form; (4 pts)</a:t>
                </a:r>
                <a:endParaRPr lang="zh-CN" altLang="zh-CN" sz="24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066800"/>
                <a:ext cx="8458200" cy="5410200"/>
              </a:xfrm>
              <a:blipFill>
                <a:blip r:embed="rId4"/>
                <a:stretch>
                  <a:fillRect l="-937" t="-788" r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386139" y="1998664"/>
          <a:ext cx="54832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5" imgW="2019240" imgH="215640" progId="Equation.3">
                  <p:embed/>
                </p:oleObj>
              </mc:Choice>
              <mc:Fallback>
                <p:oleObj name="公式" r:id="rId5" imgW="201924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9" y="1998664"/>
                        <a:ext cx="54832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11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Answer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66800"/>
                <a:ext cx="85344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1. Simply the function (6 points)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                                                               (G=15)    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𝑌𝑍𝑊</m:t>
                    </m:r>
                  </m:oMath>
                </a14:m>
                <a:r>
                  <a:rPr lang="en-US" altLang="zh-CN" sz="2400" i="1" dirty="0"/>
                  <a:t>                </a:t>
                </a:r>
                <a:r>
                  <a:rPr lang="en-US" altLang="zh-CN" sz="2400" i="1" dirty="0"/>
                  <a:t> </a:t>
                </a:r>
                <a:r>
                  <a:rPr lang="en-US" altLang="zh-CN" sz="2400" i="1" dirty="0"/>
                  <a:t>   </a:t>
                </a:r>
                <a:r>
                  <a:rPr lang="en-US" altLang="zh-CN" sz="2400" dirty="0"/>
                  <a:t> </a:t>
                </a:r>
                <a:r>
                  <a:rPr lang="en-US" altLang="zh-CN" sz="2400" dirty="0"/>
                  <a:t>  (GN=18)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                    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</m:oMath>
                </a14:m>
                <a:endParaRPr lang="en-US" altLang="zh-CN" sz="24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	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𝑊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𝑍𝑊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066800"/>
                <a:ext cx="8534400" cy="5257800"/>
              </a:xfrm>
              <a:blipFill>
                <a:blip r:embed="rId3"/>
                <a:stretch>
                  <a:fillRect l="-1071" t="-811" r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08005-09A4-4A6E-B6A3-EB107AADECBF}" type="datetime3"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7B513-DE23-4479-B711-1959DC4F7F1C}" type="slidenum"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2895601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2. </a:t>
            </a:r>
            <a:endParaRPr lang="zh-CN" altLang="en-US" sz="24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257800" y="3610622"/>
                <a:ext cx="5334000" cy="3050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SOP.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𝐵𝐷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or</a:t>
                </a:r>
              </a:p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𝐷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lvl="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ambria Math"/>
                    <a:ea typeface="宋体" pitchFamily="2" charset="-122"/>
                  </a:rPr>
                  <a:t>Primes: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Cambria Math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𝐵𝐷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Cambria Math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𝐵𝐶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Cambria Math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Cambria Math"/>
                    <a:ea typeface="宋体" pitchFamily="2" charset="-122"/>
                  </a:rPr>
                  <a:t>      essentials: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Cambria Math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𝐵𝐷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Cambria Math"/>
                    <a:ea typeface="宋体" pitchFamily="2" charset="-122"/>
                  </a:rPr>
                  <a:t>, </a:t>
                </a:r>
                <a:endParaRPr lang="en-US" altLang="zh-CN" sz="2000" dirty="0">
                  <a:solidFill>
                    <a:srgbClr val="000000"/>
                  </a:solidFill>
                  <a:latin typeface="Cambria Math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>
                  <a:solidFill>
                    <a:srgbClr val="000000"/>
                  </a:solidFill>
                  <a:latin typeface="Cambria Math"/>
                  <a:ea typeface="宋体" pitchFamily="2" charset="-122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POS.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)(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𝐷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marL="342900" indent="-3429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zh-CN" altLang="en-US" sz="24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610622"/>
                <a:ext cx="5334000" cy="3050515"/>
              </a:xfrm>
              <a:prstGeom prst="rect">
                <a:avLst/>
              </a:prstGeom>
              <a:blipFill>
                <a:blip r:embed="rId4"/>
                <a:stretch>
                  <a:fillRect l="-1029" t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209800" y="3733800"/>
          <a:ext cx="2743200" cy="2180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45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4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033011" y="1524000"/>
          <a:ext cx="4778115" cy="41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5" imgW="2019240" imgH="215640" progId="Equation.3">
                  <p:embed/>
                </p:oleObj>
              </mc:Choice>
              <mc:Fallback>
                <p:oleObj name="公式" r:id="rId5" imgW="2019240" imgH="21564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011" y="1524000"/>
                        <a:ext cx="4778115" cy="41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640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694" y="1211263"/>
            <a:ext cx="4482353" cy="5486400"/>
          </a:xfrm>
        </p:spPr>
        <p:txBody>
          <a:bodyPr/>
          <a:lstStyle/>
          <a:p>
            <a:r>
              <a:rPr lang="en-US" altLang="zh-CN" sz="2400" dirty="0"/>
              <a:t>Given the following logic circuits implemented with three 2-to-1 multiplexors and inputs A, B and C, </a:t>
            </a:r>
            <a:r>
              <a:rPr lang="en-US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/>
              <a:t>find the logic expressions </a:t>
            </a:r>
            <a:r>
              <a:rPr lang="en-US" altLang="zh-CN" sz="2400" dirty="0"/>
              <a:t>of X, Y and F in its SOM form.</a:t>
            </a:r>
          </a:p>
          <a:p>
            <a:endParaRPr lang="en-US" altLang="zh-CN" sz="2400" dirty="0"/>
          </a:p>
          <a:p>
            <a:r>
              <a:rPr lang="en-US" altLang="zh-CN" sz="2400" dirty="0"/>
              <a:t>Design a circuit with a 8-to-1 multiplexer to generate a odd-parity bit for binary code (b3,b2,b1,b0). Write down the truth table, and the circuit.  </a:t>
            </a:r>
            <a:endParaRPr lang="en-US" sz="24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74770" y="1051952"/>
            <a:ext cx="7117230" cy="53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22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65" y="982663"/>
            <a:ext cx="5876494" cy="5486400"/>
          </a:xfrm>
        </p:spPr>
        <p:txBody>
          <a:bodyPr/>
          <a:lstStyle/>
          <a:p>
            <a:r>
              <a:rPr lang="en-US" altLang="zh-CN" sz="2400" dirty="0"/>
              <a:t>D</a:t>
            </a:r>
            <a:r>
              <a:rPr lang="en-US" altLang="zh-CN" sz="2400" dirty="0"/>
              <a:t>esign a circuit with a 8-to-1 multiplexer to decide whether a 4-bits binary number can be divided by 4, output 1 if yes, otherwise output 0. Write down the truth table, logic function and the circuit</a:t>
            </a:r>
            <a:r>
              <a:rPr lang="en-US" altLang="zh-CN" sz="2400" dirty="0" smtClean="0"/>
              <a:t>.</a:t>
            </a:r>
          </a:p>
          <a:p>
            <a:endParaRPr lang="en-US" altLang="zh-CN" dirty="0"/>
          </a:p>
          <a:p>
            <a:r>
              <a:rPr lang="en-US" altLang="zh-CN" sz="2400" dirty="0"/>
              <a:t>Design a 7-segment </a:t>
            </a:r>
            <a:r>
              <a:rPr lang="en-US" altLang="zh-CN" sz="2400" dirty="0"/>
              <a:t>display using </a:t>
            </a:r>
            <a:r>
              <a:rPr lang="en-US" altLang="zh-CN" sz="2400" dirty="0"/>
              <a:t>a 22 x 7 ROM. </a:t>
            </a:r>
            <a:r>
              <a:rPr lang="en-US" altLang="zh-CN" sz="2400" dirty="0"/>
              <a:t>There is 2 Inputs: A1 and A0 and 7 Outputs: a ~ g; if a ~ g = 1, LED light is on, and if a ~ g = 0, the light is off. You </a:t>
            </a:r>
            <a:r>
              <a:rPr lang="en-US" altLang="zh-CN" sz="2400" dirty="0"/>
              <a:t>only need to display 0, 1, 2, </a:t>
            </a:r>
            <a:r>
              <a:rPr lang="en-US" altLang="zh-CN" sz="2400" dirty="0"/>
              <a:t>3 as follows. Draw the circuit design on the ROM plane. </a:t>
            </a:r>
            <a:endParaRPr lang="en-US" sz="24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07200" y="5085790"/>
            <a:ext cx="5299507" cy="1712261"/>
          </a:xfrm>
          <a:prstGeom prst="rect">
            <a:avLst/>
          </a:prstGeom>
        </p:spPr>
      </p:pic>
      <p:pic>
        <p:nvPicPr>
          <p:cNvPr id="7" name="图片 6" descr="C:\Users\Oliver\Dropbox\courses\逻辑与计算机基础\exam\images\7-le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47" y="1050926"/>
            <a:ext cx="6311153" cy="3789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242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219200"/>
            <a:ext cx="8458200" cy="5257800"/>
          </a:xfrm>
        </p:spPr>
        <p:txBody>
          <a:bodyPr/>
          <a:lstStyle/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/>
              <a:t>Design a circuit which implements 4-bit incrementing/decrementing use a 4-bits full adder: when the input S=0, the circuit performs increment, when S=1, the circuit performs </a:t>
            </a:r>
            <a:r>
              <a:rPr lang="en-US" altLang="zh-CN" sz="2000"/>
              <a:t>decrement.</a:t>
            </a:r>
          </a:p>
          <a:p>
            <a:pPr marL="0" indent="0" defTabSz="72000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/>
              <a:t>Design a counter, when the control signal C=1,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000; when C=0,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000. Please write the state diagram, state table, next state function, output function and draw the circuit.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6416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64" y="1183341"/>
            <a:ext cx="6341264" cy="5257800"/>
          </a:xfrm>
        </p:spPr>
        <p:txBody>
          <a:bodyPr/>
          <a:lstStyle/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/>
              <a:t>Given a circuit in figure (a): </a:t>
            </a:r>
          </a:p>
          <a:p>
            <a:pPr lvl="1" indent="-342900" defTabSz="720000" eaLnBrk="1" fontAlgn="auto" hangingPunct="1">
              <a:spcAft>
                <a:spcPts val="0"/>
              </a:spcAft>
              <a:buAutoNum type="arabicParenBoth"/>
              <a:defRPr/>
            </a:pPr>
            <a:r>
              <a:rPr lang="en-US" altLang="zh-CN" sz="1800" dirty="0"/>
              <a:t>write down its state table and state diagram. </a:t>
            </a:r>
          </a:p>
          <a:p>
            <a:pPr lvl="1" indent="-342900" defTabSz="720000" eaLnBrk="1" fontAlgn="auto" hangingPunct="1">
              <a:spcAft>
                <a:spcPts val="0"/>
              </a:spcAft>
              <a:buAutoNum type="arabicParenBoth"/>
              <a:defRPr/>
            </a:pPr>
            <a:r>
              <a:rPr lang="en-US" altLang="zh-CN" sz="1800" dirty="0"/>
              <a:t>Assume the initial state is 0 and input X waveform is shown in (b), write down the waveform of Q and Z</a:t>
            </a:r>
            <a:r>
              <a:rPr lang="en-US" altLang="zh-CN" sz="1800" dirty="0" smtClean="0"/>
              <a:t>.</a:t>
            </a:r>
          </a:p>
          <a:p>
            <a:pPr lvl="1" indent="-342900" defTabSz="720000" eaLnBrk="1" fontAlgn="auto" hangingPunct="1">
              <a:spcAft>
                <a:spcPts val="0"/>
              </a:spcAft>
              <a:buAutoNum type="arabicParenBoth"/>
              <a:defRPr/>
            </a:pPr>
            <a:endParaRPr lang="en-US" altLang="zh-CN" sz="2000" dirty="0" smtClean="0"/>
          </a:p>
          <a:p>
            <a:pPr lvl="1" indent="-342900" defTabSz="720000" eaLnBrk="1" fontAlgn="auto" hangingPunct="1">
              <a:spcAft>
                <a:spcPts val="0"/>
              </a:spcAft>
              <a:buAutoNum type="arabicParenBoth"/>
              <a:defRPr/>
            </a:pPr>
            <a:endParaRPr lang="en-US" altLang="zh-CN" sz="2000" dirty="0"/>
          </a:p>
          <a:p>
            <a:pPr marL="457200" indent="-457200" defTabSz="72000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dirty="0"/>
              <a:t>Design a counter, when the control signal C=1,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000; when C=0,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000. Please write the state diagram, state table, next state function, output function and draw the circuit.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16"/>
          <a:stretch/>
        </p:blipFill>
        <p:spPr bwMode="auto">
          <a:xfrm>
            <a:off x="6535270" y="1067908"/>
            <a:ext cx="3915040" cy="271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1"/>
          <a:stretch/>
        </p:blipFill>
        <p:spPr bwMode="auto">
          <a:xfrm>
            <a:off x="6426428" y="3753890"/>
            <a:ext cx="5765572" cy="30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191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Quiz 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295400"/>
            <a:ext cx="10062882" cy="990600"/>
          </a:xfrm>
        </p:spPr>
        <p:txBody>
          <a:bodyPr/>
          <a:lstStyle/>
          <a:p>
            <a:pPr marL="360045" indent="-360045" defTabSz="719455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/>
              <a:t>Use </a:t>
            </a:r>
            <a:r>
              <a:rPr lang="en-US" altLang="zh-CN" sz="2000" dirty="0"/>
              <a:t>two 4-bit synchronous binary counters and logic </a:t>
            </a:r>
            <a:r>
              <a:rPr lang="en-US" altLang="zh-CN" sz="2000" dirty="0"/>
              <a:t>gates to implement </a:t>
            </a:r>
            <a:r>
              <a:rPr lang="en-US" altLang="zh-CN" sz="2000" dirty="0"/>
              <a:t>a </a:t>
            </a:r>
            <a:r>
              <a:rPr lang="en-US" altLang="zh-CN" sz="2000" dirty="0"/>
              <a:t>2-bits date counter </a:t>
            </a:r>
            <a:r>
              <a:rPr lang="en-US" altLang="zh-CN" sz="2000" dirty="0"/>
              <a:t>that counts from decimal “</a:t>
            </a:r>
            <a:r>
              <a:rPr lang="en-US" altLang="zh-CN" sz="2000" dirty="0">
                <a:solidFill>
                  <a:srgbClr val="FF0000"/>
                </a:solidFill>
              </a:rPr>
              <a:t>01</a:t>
            </a:r>
            <a:r>
              <a:rPr lang="en-US" altLang="zh-CN" sz="2000" dirty="0"/>
              <a:t>” </a:t>
            </a:r>
            <a:r>
              <a:rPr lang="en-US" altLang="zh-CN" sz="2000" dirty="0"/>
              <a:t>through decimal </a:t>
            </a:r>
            <a:r>
              <a:rPr lang="en-US" altLang="zh-CN" sz="2000" dirty="0"/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31</a:t>
            </a:r>
            <a:r>
              <a:rPr lang="en-US" altLang="zh-CN" sz="2000" dirty="0" smtClean="0"/>
              <a:t>”.     (and “28”)</a:t>
            </a:r>
            <a:endParaRPr lang="zh-CN" altLang="en-US" sz="2000" dirty="0"/>
          </a:p>
          <a:p>
            <a:pPr marL="0" indent="0" defTabSz="719455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CCA24-01BC-41D1-938B-C31EF541CD7F}" type="datetime3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2021年1月10日星期日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324612-B27E-4C2B-A4E4-51C70B982205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97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89" y="2133601"/>
            <a:ext cx="33305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149840"/>
            <a:ext cx="33305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1600201" y="4343400"/>
            <a:ext cx="891540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defTabSz="719455" eaLnBrk="1" fontAlgn="auto" hangingPunct="1">
              <a:spcAft>
                <a:spcPts val="0"/>
              </a:spcAft>
              <a:buClr>
                <a:srgbClr val="26728A"/>
              </a:buClr>
              <a:buFont typeface="+mj-lt"/>
              <a:buAutoNum type="arabicPeriod" startAt="2"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Give two register transfer operations (R1 unchanged except for the following cases): </a:t>
            </a:r>
          </a:p>
          <a:p>
            <a:pPr marL="609600" indent="-609600">
              <a:lnSpc>
                <a:spcPct val="90000"/>
              </a:lnSpc>
              <a:buClr>
                <a:srgbClr val="26728A"/>
              </a:buClr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C1: R1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R1 + R2</a:t>
            </a:r>
          </a:p>
          <a:p>
            <a:pPr marL="609600" indent="-609600">
              <a:lnSpc>
                <a:spcPct val="90000"/>
              </a:lnSpc>
              <a:buClr>
                <a:srgbClr val="26728A"/>
              </a:buClr>
              <a:buNone/>
            </a:pPr>
            <a:r>
              <a:rPr lang="en-US" altLang="zh-CN" sz="200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(~C1)C2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: R1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R1 -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1</a:t>
            </a:r>
          </a:p>
          <a:p>
            <a:pPr marL="0" indent="0" defTabSz="719455" eaLnBrk="1" fontAlgn="auto" hangingPunct="1">
              <a:spcAft>
                <a:spcPts val="0"/>
              </a:spcAft>
              <a:buClr>
                <a:srgbClr val="26728A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</a:rPr>
              <a:t>      Use two 4-bits registers, one 4-bit adder, and other necessary gates to implement the above operations.</a:t>
            </a:r>
            <a:endParaRPr lang="zh-CN" altLang="en-US" sz="2000" kern="0" dirty="0">
              <a:solidFill>
                <a:srgbClr val="000000"/>
              </a:solidFill>
              <a:latin typeface="Arial"/>
            </a:endParaRPr>
          </a:p>
          <a:p>
            <a:pPr marL="0" indent="0" defTabSz="719455" eaLnBrk="1" fontAlgn="auto" hangingPunct="1">
              <a:spcAft>
                <a:spcPts val="0"/>
              </a:spcAft>
              <a:buClr>
                <a:srgbClr val="26728A"/>
              </a:buClr>
              <a:buNone/>
              <a:defRPr/>
            </a:pPr>
            <a:endParaRPr lang="en-US" altLang="zh-CN" sz="20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233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523</Words>
  <Application>Microsoft Office PowerPoint</Application>
  <PresentationFormat>宽屏</PresentationFormat>
  <Paragraphs>78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等线</vt:lpstr>
      <vt:lpstr>宋体</vt:lpstr>
      <vt:lpstr>Arial</vt:lpstr>
      <vt:lpstr>Cambria Math</vt:lpstr>
      <vt:lpstr>Wingdings</vt:lpstr>
      <vt:lpstr>170Gp_natural_light</vt:lpstr>
      <vt:lpstr>1_170Gp_natural_light</vt:lpstr>
      <vt:lpstr>2_170Gp_natural_light</vt:lpstr>
      <vt:lpstr>3_170Gp_natural_light</vt:lpstr>
      <vt:lpstr>4_170Gp_natural_light</vt:lpstr>
      <vt:lpstr>5_170Gp_natural_light</vt:lpstr>
      <vt:lpstr>位图图像</vt:lpstr>
      <vt:lpstr>公式</vt:lpstr>
      <vt:lpstr>BMP 图像</vt:lpstr>
      <vt:lpstr>Quiz</vt:lpstr>
      <vt:lpstr>Answer</vt:lpstr>
      <vt:lpstr>Quiz</vt:lpstr>
      <vt:lpstr>Quiz</vt:lpstr>
      <vt:lpstr>Quiz </vt:lpstr>
      <vt:lpstr>Quiz </vt:lpstr>
      <vt:lpstr>Quiz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zdz</dc:creator>
  <cp:lastModifiedBy>zdz</cp:lastModifiedBy>
  <cp:revision>1</cp:revision>
  <dcterms:created xsi:type="dcterms:W3CDTF">2021-01-10T08:47:14Z</dcterms:created>
  <dcterms:modified xsi:type="dcterms:W3CDTF">2021-01-10T08:53:48Z</dcterms:modified>
</cp:coreProperties>
</file>