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324" r:id="rId2"/>
    <p:sldId id="292" r:id="rId3"/>
    <p:sldId id="322" r:id="rId4"/>
    <p:sldId id="323" r:id="rId5"/>
    <p:sldId id="289" r:id="rId6"/>
    <p:sldId id="326" r:id="rId7"/>
    <p:sldId id="325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3" r:id="rId24"/>
    <p:sldId id="344" r:id="rId25"/>
    <p:sldId id="345" r:id="rId26"/>
    <p:sldId id="346" r:id="rId27"/>
    <p:sldId id="347" r:id="rId28"/>
    <p:sldId id="361" r:id="rId29"/>
    <p:sldId id="348" r:id="rId30"/>
    <p:sldId id="351" r:id="rId31"/>
    <p:sldId id="349" r:id="rId32"/>
    <p:sldId id="350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42" r:id="rId43"/>
    <p:sldId id="362" r:id="rId44"/>
    <p:sldId id="363" r:id="rId45"/>
    <p:sldId id="364" r:id="rId46"/>
    <p:sldId id="365" r:id="rId47"/>
    <p:sldId id="366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B2B2B2"/>
    <a:srgbClr val="006600"/>
    <a:srgbClr val="FF0000"/>
    <a:srgbClr val="ECF4F6"/>
    <a:srgbClr val="333399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62" autoAdjust="0"/>
    <p:restoredTop sz="73667" autoAdjust="0"/>
  </p:normalViewPr>
  <p:slideViewPr>
    <p:cSldViewPr>
      <p:cViewPr varScale="1">
        <p:scale>
          <a:sx n="62" d="100"/>
          <a:sy n="62" d="100"/>
        </p:scale>
        <p:origin x="190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04884EC-ACB3-4CA3-AC91-3AAB0995D4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0420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类似多路选择器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4884EC-ACB3-4CA3-AC91-3AAB0995D447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2495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4884EC-ACB3-4CA3-AC91-3AAB0995D447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9800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4884EC-ACB3-4CA3-AC91-3AAB0995D447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7225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4884EC-ACB3-4CA3-AC91-3AAB0995D447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9211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8"/>
          <p:cNvSpPr>
            <a:spLocks/>
          </p:cNvSpPr>
          <p:nvPr/>
        </p:nvSpPr>
        <p:spPr bwMode="gray">
          <a:xfrm>
            <a:off x="0" y="0"/>
            <a:ext cx="7677150" cy="6858000"/>
          </a:xfrm>
          <a:custGeom>
            <a:avLst/>
            <a:gdLst>
              <a:gd name="T0" fmla="*/ 0 w 4272"/>
              <a:gd name="T1" fmla="*/ 0 h 4320"/>
              <a:gd name="T2" fmla="*/ 7677150 w 4272"/>
              <a:gd name="T3" fmla="*/ 0 h 4320"/>
              <a:gd name="T4" fmla="*/ 5089347 w 4272"/>
              <a:gd name="T5" fmla="*/ 6858000 h 4320"/>
              <a:gd name="T6" fmla="*/ 0 w 4272"/>
              <a:gd name="T7" fmla="*/ 6858000 h 4320"/>
              <a:gd name="T8" fmla="*/ 0 w 427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72" h="4320">
                <a:moveTo>
                  <a:pt x="0" y="0"/>
                </a:moveTo>
                <a:lnTo>
                  <a:pt x="4272" y="0"/>
                </a:lnTo>
                <a:lnTo>
                  <a:pt x="2832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3137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49"/>
          <p:cNvSpPr>
            <a:spLocks noChangeArrowheads="1"/>
          </p:cNvSpPr>
          <p:nvPr/>
        </p:nvSpPr>
        <p:spPr bwMode="gray">
          <a:xfrm>
            <a:off x="0" y="762000"/>
            <a:ext cx="9144000" cy="2386013"/>
          </a:xfrm>
          <a:prstGeom prst="rect">
            <a:avLst/>
          </a:prstGeom>
          <a:solidFill>
            <a:schemeClr val="hlink">
              <a:alpha val="96077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0"/>
          <p:cNvSpPr>
            <a:spLocks noChangeArrowheads="1"/>
          </p:cNvSpPr>
          <p:nvPr/>
        </p:nvSpPr>
        <p:spPr bwMode="gray">
          <a:xfrm>
            <a:off x="0" y="6477000"/>
            <a:ext cx="9144000" cy="381000"/>
          </a:xfrm>
          <a:prstGeom prst="rect">
            <a:avLst/>
          </a:prstGeom>
          <a:solidFill>
            <a:srgbClr val="969696">
              <a:alpha val="56078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Freeform 51" descr="Computer&amp; Communtication"/>
          <p:cNvSpPr>
            <a:spLocks/>
          </p:cNvSpPr>
          <p:nvPr/>
        </p:nvSpPr>
        <p:spPr bwMode="gray">
          <a:xfrm>
            <a:off x="0" y="914400"/>
            <a:ext cx="7326313" cy="2233613"/>
          </a:xfrm>
          <a:custGeom>
            <a:avLst/>
            <a:gdLst>
              <a:gd name="T0" fmla="*/ 0 w 4615"/>
              <a:gd name="T1" fmla="*/ 0 h 1407"/>
              <a:gd name="T2" fmla="*/ 7326313 w 4615"/>
              <a:gd name="T3" fmla="*/ 0 h 1407"/>
              <a:gd name="T4" fmla="*/ 6496050 w 4615"/>
              <a:gd name="T5" fmla="*/ 2200275 h 1407"/>
              <a:gd name="T6" fmla="*/ 0 w 4615"/>
              <a:gd name="T7" fmla="*/ 2233613 h 1407"/>
              <a:gd name="T8" fmla="*/ 0 w 4615"/>
              <a:gd name="T9" fmla="*/ 0 h 14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15" h="1407">
                <a:moveTo>
                  <a:pt x="0" y="0"/>
                </a:moveTo>
                <a:lnTo>
                  <a:pt x="4615" y="0"/>
                </a:lnTo>
                <a:lnTo>
                  <a:pt x="4092" y="1386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52"/>
          <p:cNvSpPr>
            <a:spLocks noChangeArrowheads="1"/>
          </p:cNvSpPr>
          <p:nvPr/>
        </p:nvSpPr>
        <p:spPr bwMode="gray">
          <a:xfrm>
            <a:off x="0" y="3113088"/>
            <a:ext cx="9144000" cy="762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215900" y="152400"/>
            <a:ext cx="1079500" cy="633413"/>
            <a:chOff x="2680" y="3678"/>
            <a:chExt cx="680" cy="399"/>
          </a:xfrm>
        </p:grpSpPr>
        <p:sp>
          <p:nvSpPr>
            <p:cNvPr id="10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US" altLang="zh-CN" b="1"/>
            </a:p>
          </p:txBody>
        </p:sp>
        <p:sp>
          <p:nvSpPr>
            <p:cNvPr id="11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aphicFrame>
        <p:nvGraphicFramePr>
          <p:cNvPr id="12" name="Object 53"/>
          <p:cNvGraphicFramePr>
            <a:graphicFrameLocks noChangeAspect="1"/>
          </p:cNvGraphicFramePr>
          <p:nvPr/>
        </p:nvGraphicFramePr>
        <p:xfrm>
          <a:off x="381000" y="381000"/>
          <a:ext cx="68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7" name="位图图像" r:id="rId4" imgW="5380952" imgH="2400635" progId="Paint.Picture">
                  <p:embed/>
                </p:oleObj>
              </mc:Choice>
              <mc:Fallback>
                <p:oleObj name="位图图像" r:id="rId4" imgW="5380952" imgH="240063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000"/>
                        <a:ext cx="685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3090863"/>
            <a:ext cx="8534400" cy="838200"/>
          </a:xfrm>
          <a:extLst/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5486400" y="5791200"/>
            <a:ext cx="34290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47C4F39D-0196-4ABE-A14A-E84FC04BE426}" type="datetime3">
              <a:rPr lang="zh-CN" altLang="en-US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 b="0"/>
            </a:lvl1pPr>
          </a:lstStyle>
          <a:p>
            <a:pPr>
              <a:defRPr/>
            </a:pPr>
            <a:fld id="{46F6CE4E-EB1F-4D20-B78B-72890EB3D2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13673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D7C50-E41F-4C1B-98F1-1F92E642C883}" type="datetime3">
              <a:rPr lang="zh-CN" altLang="en-US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1DC80-E6A9-45C4-B7CC-6F98D603D6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026146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457200"/>
            <a:ext cx="20955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1341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D050D-1F4E-4244-9DA1-259863E99C22}" type="datetime3">
              <a:rPr lang="zh-CN" altLang="en-US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C5824-EB21-4371-8BE1-AAF7FE490C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318858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0386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0386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211EF-DBC7-4542-B56B-8A3920EB8EFC}" type="datetime3">
              <a:rPr lang="zh-CN" altLang="en-US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58556-58D2-4998-8B4D-62A7E88C91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228402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A6F4C-696F-4335-A78C-68BA7CB4C393}" type="datetime3">
              <a:rPr lang="zh-CN" altLang="en-US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94EED-1283-4195-A0EB-6D3F449DDF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141359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08005-09A4-4A6E-B6A3-EB107AADECBF}" type="datetime3">
              <a:rPr lang="zh-CN" altLang="en-US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7B513-DE23-4479-B711-1959DC4F7F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529287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2B07E-4CE4-4778-AA9D-15F0EB78820B}" type="datetime3">
              <a:rPr lang="zh-CN" altLang="en-US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713A2-2A5B-4B3E-9698-C1C1E908CC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089140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57C12-00AC-4D87-8C66-81DC05F15EFF}" type="datetime3">
              <a:rPr lang="zh-CN" altLang="en-US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093A6-85E6-4AC7-8A4C-7EF4CF1C74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821315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FCE19-F2BF-4961-8FF5-89AF2C46EEB9}" type="datetime3">
              <a:rPr lang="zh-CN" altLang="en-US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CCB49-4445-4C8F-B336-F379776BFE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73376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66611-E007-4963-A992-E9785CAC492A}" type="datetime3">
              <a:rPr lang="zh-CN" altLang="en-US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99AB8-35C5-4049-8BB2-8E20DE7565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63839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AE8E5-A942-4B15-911C-364B27025026}" type="datetime3">
              <a:rPr lang="zh-CN" altLang="en-US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D923A-5187-4300-A4B9-C957FE328F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08542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1681F-F74D-4E02-8135-70158F3BD969}" type="datetime3">
              <a:rPr lang="zh-CN" altLang="en-US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00EC2-1FAC-4F25-B115-9B8953FD72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085204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ADE7A-C619-46EA-B4BF-0B8FEDD40CE6}" type="datetime3">
              <a:rPr lang="zh-CN" altLang="en-US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9BE4F-A9C6-4F41-93F5-79918BBF62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934961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39" descr="Computer&amp; Communtication1"/>
          <p:cNvSpPr>
            <a:spLocks/>
          </p:cNvSpPr>
          <p:nvPr/>
        </p:nvSpPr>
        <p:spPr bwMode="gray">
          <a:xfrm>
            <a:off x="0" y="0"/>
            <a:ext cx="8915400" cy="1014413"/>
          </a:xfrm>
          <a:custGeom>
            <a:avLst/>
            <a:gdLst>
              <a:gd name="T0" fmla="*/ 0 w 5616"/>
              <a:gd name="T1" fmla="*/ 1014413 h 576"/>
              <a:gd name="T2" fmla="*/ 8675688 w 5616"/>
              <a:gd name="T3" fmla="*/ 991518 h 576"/>
              <a:gd name="T4" fmla="*/ 8915400 w 5616"/>
              <a:gd name="T5" fmla="*/ 0 h 576"/>
              <a:gd name="T6" fmla="*/ 0 w 5616"/>
              <a:gd name="T7" fmla="*/ 0 h 576"/>
              <a:gd name="T8" fmla="*/ 0 w 5616"/>
              <a:gd name="T9" fmla="*/ 1014413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16" h="576">
                <a:moveTo>
                  <a:pt x="0" y="576"/>
                </a:moveTo>
                <a:lnTo>
                  <a:pt x="5465" y="563"/>
                </a:lnTo>
                <a:lnTo>
                  <a:pt x="5616" y="0"/>
                </a:lnTo>
                <a:lnTo>
                  <a:pt x="0" y="0"/>
                </a:lnTo>
                <a:lnTo>
                  <a:pt x="0" y="576"/>
                </a:lnTo>
                <a:close/>
              </a:path>
            </a:pathLst>
          </a:custGeom>
          <a:blipFill dpi="0" rotWithShape="1">
            <a:blip r:embed="rId15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7" name="Freeform 40"/>
          <p:cNvSpPr>
            <a:spLocks/>
          </p:cNvSpPr>
          <p:nvPr/>
        </p:nvSpPr>
        <p:spPr bwMode="gray">
          <a:xfrm>
            <a:off x="0" y="0"/>
            <a:ext cx="8924925" cy="6858000"/>
          </a:xfrm>
          <a:custGeom>
            <a:avLst/>
            <a:gdLst>
              <a:gd name="T0" fmla="*/ 0 w 5622"/>
              <a:gd name="T1" fmla="*/ 0 h 4320"/>
              <a:gd name="T2" fmla="*/ 8924925 w 5622"/>
              <a:gd name="T3" fmla="*/ 0 h 4320"/>
              <a:gd name="T4" fmla="*/ 7075488 w 5622"/>
              <a:gd name="T5" fmla="*/ 6846888 h 4320"/>
              <a:gd name="T6" fmla="*/ 0 w 5622"/>
              <a:gd name="T7" fmla="*/ 6858000 h 4320"/>
              <a:gd name="T8" fmla="*/ 0 w 562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22" h="4320">
                <a:moveTo>
                  <a:pt x="0" y="0"/>
                </a:moveTo>
                <a:lnTo>
                  <a:pt x="5622" y="0"/>
                </a:lnTo>
                <a:lnTo>
                  <a:pt x="4457" y="4313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2941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8" name="Rectangle 41"/>
          <p:cNvSpPr>
            <a:spLocks noChangeArrowheads="1"/>
          </p:cNvSpPr>
          <p:nvPr/>
        </p:nvSpPr>
        <p:spPr bwMode="gray">
          <a:xfrm>
            <a:off x="0" y="6477000"/>
            <a:ext cx="9144000" cy="381000"/>
          </a:xfrm>
          <a:prstGeom prst="rect">
            <a:avLst/>
          </a:prstGeom>
          <a:solidFill>
            <a:srgbClr val="969696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Rectangle 42"/>
          <p:cNvSpPr>
            <a:spLocks noChangeArrowheads="1"/>
          </p:cNvSpPr>
          <p:nvPr/>
        </p:nvSpPr>
        <p:spPr bwMode="gray">
          <a:xfrm>
            <a:off x="0" y="403225"/>
            <a:ext cx="9144000" cy="609600"/>
          </a:xfrm>
          <a:prstGeom prst="rect">
            <a:avLst/>
          </a:prstGeom>
          <a:solidFill>
            <a:schemeClr val="tx2">
              <a:alpha val="76862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0" name="Freeform 43"/>
          <p:cNvSpPr>
            <a:spLocks/>
          </p:cNvSpPr>
          <p:nvPr/>
        </p:nvSpPr>
        <p:spPr bwMode="gray">
          <a:xfrm>
            <a:off x="8664575" y="403225"/>
            <a:ext cx="477838" cy="609600"/>
          </a:xfrm>
          <a:custGeom>
            <a:avLst/>
            <a:gdLst>
              <a:gd name="T0" fmla="*/ 159279 w 288"/>
              <a:gd name="T1" fmla="*/ 0 h 384"/>
              <a:gd name="T2" fmla="*/ 0 w 288"/>
              <a:gd name="T3" fmla="*/ 609600 h 384"/>
              <a:gd name="T4" fmla="*/ 477838 w 288"/>
              <a:gd name="T5" fmla="*/ 609600 h 384"/>
              <a:gd name="T6" fmla="*/ 477838 w 288"/>
              <a:gd name="T7" fmla="*/ 0 h 384"/>
              <a:gd name="T8" fmla="*/ 159279 w 288"/>
              <a:gd name="T9" fmla="*/ 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8" h="384">
                <a:moveTo>
                  <a:pt x="96" y="0"/>
                </a:moveTo>
                <a:lnTo>
                  <a:pt x="0" y="384"/>
                </a:lnTo>
                <a:lnTo>
                  <a:pt x="288" y="384"/>
                </a:lnTo>
                <a:lnTo>
                  <a:pt x="288" y="0"/>
                </a:lnTo>
                <a:lnTo>
                  <a:pt x="96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AutoShape 35"/>
          <p:cNvSpPr>
            <a:spLocks noChangeArrowheads="1"/>
          </p:cNvSpPr>
          <p:nvPr/>
        </p:nvSpPr>
        <p:spPr bwMode="gray">
          <a:xfrm rot="5400000">
            <a:off x="1154113" y="185738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bg2">
              <a:alpha val="27058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863CC24E-937D-491F-91C6-F7EBAA7102CA}" type="datetime3">
              <a:rPr lang="zh-CN" altLang="en-US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pPr>
              <a:defRPr/>
            </a:pPr>
            <a:fld id="{E14B0518-9B3E-4543-9A9A-0BA2BB7ED4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84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4572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ransition spd="med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9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25</a:t>
            </a:r>
            <a:r>
              <a:rPr lang="zh-CN" altLang="en-US" smtClean="0"/>
              <a:t>日随堂练习解答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870393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dirty="0" smtClean="0"/>
              <a:t>二</a:t>
            </a:r>
            <a:r>
              <a:rPr lang="en-US" altLang="zh-CN" dirty="0" smtClean="0"/>
              <a:t>. </a:t>
            </a:r>
            <a:r>
              <a:rPr lang="zh-CN" altLang="en-US" dirty="0" smtClean="0"/>
              <a:t>选择题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二</a:t>
            </a:r>
            <a:r>
              <a:rPr lang="zh-CN" altLang="zh-CN" dirty="0"/>
              <a:t>值逻辑处理二进制的变量，其变量只取</a:t>
            </a:r>
            <a:r>
              <a:rPr lang="en-US" altLang="zh-CN" dirty="0"/>
              <a:t>_______B______</a:t>
            </a:r>
            <a:r>
              <a:rPr lang="zh-CN" altLang="zh-CN" dirty="0"/>
              <a:t>个离散值。</a:t>
            </a:r>
          </a:p>
          <a:p>
            <a:pPr marL="0" indent="0">
              <a:buNone/>
            </a:pPr>
            <a:r>
              <a:rPr lang="en-US" altLang="zh-CN" dirty="0"/>
              <a:t>A. 1</a:t>
            </a:r>
            <a:r>
              <a:rPr lang="zh-CN" altLang="zh-CN" dirty="0"/>
              <a:t>个</a:t>
            </a:r>
            <a:r>
              <a:rPr lang="en-US" altLang="zh-CN" dirty="0"/>
              <a:t>	</a:t>
            </a:r>
            <a:r>
              <a:rPr lang="en-US" altLang="zh-CN" dirty="0" smtClean="0"/>
              <a:t>B</a:t>
            </a:r>
            <a:r>
              <a:rPr lang="en-US" altLang="zh-CN" dirty="0"/>
              <a:t>. 2</a:t>
            </a:r>
            <a:r>
              <a:rPr lang="zh-CN" altLang="zh-CN" dirty="0"/>
              <a:t>个</a:t>
            </a:r>
            <a:r>
              <a:rPr lang="en-US" altLang="zh-CN" dirty="0"/>
              <a:t>	</a:t>
            </a:r>
            <a:r>
              <a:rPr lang="en-US" altLang="zh-CN" dirty="0" smtClean="0"/>
              <a:t>C</a:t>
            </a:r>
            <a:r>
              <a:rPr lang="en-US" altLang="zh-CN" dirty="0"/>
              <a:t>. 3</a:t>
            </a:r>
            <a:r>
              <a:rPr lang="zh-CN" altLang="zh-CN" dirty="0"/>
              <a:t>个</a:t>
            </a:r>
            <a:r>
              <a:rPr lang="en-US" altLang="zh-CN" dirty="0"/>
              <a:t>	</a:t>
            </a:r>
            <a:r>
              <a:rPr lang="en-US" altLang="zh-CN" dirty="0" smtClean="0"/>
              <a:t>D</a:t>
            </a:r>
            <a:r>
              <a:rPr lang="en-US" altLang="zh-CN" dirty="0"/>
              <a:t>. 4</a:t>
            </a:r>
            <a:r>
              <a:rPr lang="zh-CN" altLang="zh-CN" dirty="0" smtClean="0"/>
              <a:t>个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092356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269995" y="1225777"/>
          <a:ext cx="4796353" cy="6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6" name="Equation" r:id="rId3" imgW="1409088" imgH="241195" progId="Equation.DSMT4">
                  <p:embed/>
                </p:oleObj>
              </mc:Choice>
              <mc:Fallback>
                <p:oleObj name="Equation" r:id="rId3" imgW="1409088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995" y="1225777"/>
                        <a:ext cx="4796353" cy="693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82600" y="3582949"/>
          <a:ext cx="1794353" cy="543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7" name="Equation" r:id="rId5" imgW="723586" imgH="215806" progId="Equation.DSMT4">
                  <p:embed/>
                </p:oleObj>
              </mc:Choice>
              <mc:Fallback>
                <p:oleObj name="Equation" r:id="rId5" imgW="72358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3582949"/>
                        <a:ext cx="1794353" cy="5430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82600" y="1281083"/>
            <a:ext cx="7873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29728" y="2035922"/>
            <a:ext cx="534247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的门输入成本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G____C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9	  B. 10	       C. 11    	   D. 12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82600" y="4204552"/>
            <a:ext cx="587051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在四变量卡诺图中有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_____D_______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个小格是“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1”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A. 13	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 12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 6		D. 5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310143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2438400" y="2235609"/>
          <a:ext cx="3505200" cy="332127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83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3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6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35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5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5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546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5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35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Z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28600" y="1035278"/>
            <a:ext cx="857478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33375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333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下列卡诺图表示的函数中，质蕴涵项共有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_____B______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个。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333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4		B. 5			C. 6			D. 7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333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2480631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只读存储器</a:t>
            </a:r>
            <a:r>
              <a:rPr lang="en-US" altLang="zh-CN" dirty="0"/>
              <a:t> (ROM) </a:t>
            </a:r>
            <a:r>
              <a:rPr lang="zh-CN" altLang="zh-CN" dirty="0"/>
              <a:t>是由</a:t>
            </a:r>
            <a:r>
              <a:rPr lang="en-US" altLang="zh-CN" dirty="0"/>
              <a:t>_____C____</a:t>
            </a:r>
            <a:r>
              <a:rPr lang="zh-CN" altLang="zh-CN" dirty="0"/>
              <a:t>与门陈列和</a:t>
            </a:r>
            <a:r>
              <a:rPr lang="en-US" altLang="zh-CN" dirty="0"/>
              <a:t>_________</a:t>
            </a:r>
            <a:r>
              <a:rPr lang="zh-CN" altLang="zh-CN" dirty="0"/>
              <a:t>或门陈列组成的组合逻辑结构。</a:t>
            </a:r>
          </a:p>
          <a:p>
            <a:pPr marL="514350" indent="-514350">
              <a:buAutoNum type="alphaUcPeriod"/>
            </a:pPr>
            <a:r>
              <a:rPr lang="zh-CN" altLang="zh-CN" dirty="0" smtClean="0"/>
              <a:t>可编程</a:t>
            </a:r>
            <a:r>
              <a:rPr lang="zh-CN" altLang="zh-CN" dirty="0"/>
              <a:t>，固定的</a:t>
            </a:r>
            <a:r>
              <a:rPr lang="en-US" altLang="zh-CN" dirty="0"/>
              <a:t>			</a:t>
            </a:r>
            <a:endParaRPr lang="en-US" altLang="zh-CN" dirty="0" smtClean="0"/>
          </a:p>
          <a:p>
            <a:pPr marL="514350" indent="-514350">
              <a:buAutoNum type="alphaUcPeriod"/>
            </a:pPr>
            <a:r>
              <a:rPr lang="en-US" altLang="zh-CN" dirty="0" smtClean="0"/>
              <a:t>B</a:t>
            </a:r>
            <a:r>
              <a:rPr lang="en-US" altLang="zh-CN" dirty="0"/>
              <a:t>. </a:t>
            </a:r>
            <a:r>
              <a:rPr lang="zh-CN" altLang="zh-CN" dirty="0"/>
              <a:t>可编程，可编程</a:t>
            </a:r>
          </a:p>
          <a:p>
            <a:pPr marL="0" indent="0">
              <a:buNone/>
            </a:pPr>
            <a:r>
              <a:rPr lang="en-US" altLang="zh-CN" dirty="0"/>
              <a:t>C. </a:t>
            </a:r>
            <a:r>
              <a:rPr lang="zh-CN" altLang="zh-CN" dirty="0"/>
              <a:t>固定的，可编程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</a:t>
            </a:r>
            <a:r>
              <a:rPr lang="en-US" altLang="zh-CN" dirty="0"/>
              <a:t>.  </a:t>
            </a:r>
            <a:r>
              <a:rPr lang="zh-CN" altLang="zh-CN" dirty="0"/>
              <a:t>固定的，固定的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119271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58713" y="1212852"/>
          <a:ext cx="6351687" cy="640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name="Equation" r:id="rId3" imgW="2362200" imgH="241300" progId="Equation.DSMT4">
                  <p:embed/>
                </p:oleObj>
              </mc:Choice>
              <mc:Fallback>
                <p:oleObj name="Equation" r:id="rId3" imgW="2362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713" y="1212852"/>
                        <a:ext cx="6351687" cy="6402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28133" y="2775158"/>
          <a:ext cx="3162693" cy="79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1" name="Equation" r:id="rId5" imgW="863225" imgH="215806" progId="Equation.DSMT4">
                  <p:embed/>
                </p:oleObj>
              </mc:Choice>
              <mc:Fallback>
                <p:oleObj name="Equation" r:id="rId5" imgW="863225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133" y="2775158"/>
                        <a:ext cx="3162693" cy="799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0" y="112183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50246" y="1944161"/>
            <a:ext cx="57246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4488" algn="l"/>
              </a:tabLst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（用公式化简，注明每步的主要公式）。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4488" algn="l"/>
              </a:tabLst>
            </a:pP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45794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3352800" y="3321996"/>
          <a:ext cx="3124200" cy="269780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085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7741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CD  AB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00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19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0 0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76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0 1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3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1 1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97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1 0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219200"/>
            <a:ext cx="8839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04800"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44488" algn="l"/>
              </a:tabLst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用卡诺图化简以下函数为最简与非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与非表达式：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 = ∑m(0, 1, 5, 7, 8, 11, 13) + ∑d (3, 9, 12, 15)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。（标出最大维块及对应的与项）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4488" algn="l"/>
              </a:tabLst>
            </a:pP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52400" y="2905278"/>
          <a:ext cx="252443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Equation" r:id="rId3" imgW="1485900" imgH="292100" progId="Equation.DSMT4">
                  <p:embed/>
                </p:oleObj>
              </mc:Choice>
              <mc:Fallback>
                <p:oleObj name="Equation" r:id="rId3" imgW="14859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905278"/>
                        <a:ext cx="2524432" cy="501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65668" y="2200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90265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1143000"/>
            <a:ext cx="8077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42900" algn="l"/>
              </a:tabLst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分析下列逻辑电路，其中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为输入，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为输出。请列出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的真值表，写出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的逻辑表达式，分析此电路最大可能的功能。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</a:tabLst>
            </a:pP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066799" y="2819400"/>
          <a:ext cx="4960991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r:id="rId3" imgW="3875850" imgH="1924769" progId="Visio.Drawing.11">
                  <p:embed/>
                </p:oleObj>
              </mc:Choice>
              <mc:Fallback>
                <p:oleObj r:id="rId3" imgW="3875850" imgH="192476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799" y="2819400"/>
                        <a:ext cx="4960991" cy="2462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661729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9AE8E5-A942-4B15-911C-364B27025026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D923A-5187-4300-A4B9-C957FE328F59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796150"/>
              </p:ext>
            </p:extLst>
          </p:nvPr>
        </p:nvGraphicFramePr>
        <p:xfrm>
          <a:off x="152400" y="1143000"/>
          <a:ext cx="2743200" cy="464819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08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8982">
                <a:tc gridSpan="4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输入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输出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18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18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18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18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18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18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18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18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18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18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18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18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1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1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81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81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81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200400" y="1246257"/>
            <a:ext cx="17235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逻辑表达式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332477"/>
              </p:ext>
            </p:extLst>
          </p:nvPr>
        </p:nvGraphicFramePr>
        <p:xfrm>
          <a:off x="2895600" y="1942961"/>
          <a:ext cx="678263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Equation" r:id="rId3" imgW="4318000" imgH="723900" progId="Equation.DSMT4">
                  <p:embed/>
                </p:oleObj>
              </mc:Choice>
              <mc:Fallback>
                <p:oleObj name="Equation" r:id="rId3" imgW="4318000" imgH="723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42961"/>
                        <a:ext cx="6782637" cy="114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200399" y="3886200"/>
            <a:ext cx="558800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：此电路是监测输入（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）是否能被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整除的电路，如果能则输出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682530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57200" y="2438343"/>
          <a:ext cx="2964968" cy="488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3" name="Equation" r:id="rId3" imgW="1371600" imgH="228600" progId="Equation.DSMT4">
                  <p:embed/>
                </p:oleObj>
              </mc:Choice>
              <mc:Fallback>
                <p:oleObj name="Equation" r:id="rId3" imgW="1371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38343"/>
                        <a:ext cx="2964968" cy="4881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09548" y="3349122"/>
          <a:ext cx="2081252" cy="433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4" name="Equation" r:id="rId5" imgW="952087" imgH="203112" progId="Equation.DSMT4">
                  <p:embed/>
                </p:oleObj>
              </mc:Choice>
              <mc:Fallback>
                <p:oleObj name="Equation" r:id="rId5" imgW="95208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48" y="3349122"/>
                        <a:ext cx="2081252" cy="4335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1" y="1184702"/>
            <a:ext cx="7543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在下图的可编程逻辑阵列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PLA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上实现下列逻辑函数功能并作简要的设计说明（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28700" y="1947476"/>
            <a:ext cx="110799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28700" y="2324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669" y="2339058"/>
            <a:ext cx="5497627" cy="3375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63567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9AE8E5-A942-4B15-911C-364B27025026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D923A-5187-4300-A4B9-C957FE328F59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399"/>
            <a:ext cx="5257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04800" y="1254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3654"/>
              </p:ext>
            </p:extLst>
          </p:nvPr>
        </p:nvGraphicFramePr>
        <p:xfrm>
          <a:off x="1385887" y="1202192"/>
          <a:ext cx="1839014" cy="702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5" name="Equation" r:id="rId4" imgW="1320800" imgH="508000" progId="Equation.DSMT4">
                  <p:embed/>
                </p:oleObj>
              </mc:Choice>
              <mc:Fallback>
                <p:oleObj name="Equation" r:id="rId4" imgW="1320800" imgH="50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7" y="1202192"/>
                        <a:ext cx="1839014" cy="7028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133600" y="1221467"/>
            <a:ext cx="87085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388566"/>
              </p:ext>
            </p:extLst>
          </p:nvPr>
        </p:nvGraphicFramePr>
        <p:xfrm>
          <a:off x="3972614" y="1221467"/>
          <a:ext cx="2749315" cy="567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" name="Equation" r:id="rId6" imgW="952087" imgH="203112" progId="Equation.DSMT4">
                  <p:embed/>
                </p:oleObj>
              </mc:Choice>
              <mc:Fallback>
                <p:oleObj name="Equation" r:id="rId6" imgW="952087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2614" y="1221467"/>
                        <a:ext cx="2749315" cy="5673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096856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9" y="1066800"/>
            <a:ext cx="9107837" cy="3276600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5544" y="1066800"/>
            <a:ext cx="78331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460443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9AE8E5-A942-4B15-911C-364B27025026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D923A-5187-4300-A4B9-C957FE328F59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19400"/>
            <a:ext cx="5257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1757" y="1066799"/>
            <a:ext cx="1115366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110781"/>
              </p:ext>
            </p:extLst>
          </p:nvPr>
        </p:nvGraphicFramePr>
        <p:xfrm>
          <a:off x="451757" y="1066800"/>
          <a:ext cx="3962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1" name="Equation" r:id="rId4" imgW="1307532" imgH="203112" progId="Equation.DSMT4">
                  <p:embed/>
                </p:oleObj>
              </mc:Choice>
              <mc:Fallback>
                <p:oleObj name="Equation" r:id="rId4" imgW="1307532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757" y="1066800"/>
                        <a:ext cx="39624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51756" y="1676399"/>
            <a:ext cx="1784195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742860"/>
              </p:ext>
            </p:extLst>
          </p:nvPr>
        </p:nvGraphicFramePr>
        <p:xfrm>
          <a:off x="451757" y="1676400"/>
          <a:ext cx="3144126" cy="715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2" name="Equation" r:id="rId6" imgW="926698" imgH="215806" progId="Equation.DSMT4">
                  <p:embed/>
                </p:oleObj>
              </mc:Choice>
              <mc:Fallback>
                <p:oleObj name="Equation" r:id="rId6" imgW="926698" imgH="21580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757" y="1676400"/>
                        <a:ext cx="3144126" cy="7157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027552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随堂练习</a:t>
            </a:r>
            <a:r>
              <a:rPr lang="en-US" altLang="zh-CN" dirty="0" smtClean="0"/>
              <a:t>3</a:t>
            </a:r>
            <a:r>
              <a:rPr lang="zh-CN" altLang="en-US" dirty="0" smtClean="0"/>
              <a:t>解答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6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47399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140505"/>
            <a:ext cx="8229600" cy="5105400"/>
          </a:xfrm>
        </p:spPr>
        <p:txBody>
          <a:bodyPr/>
          <a:lstStyle/>
          <a:p>
            <a:pPr lvl="0"/>
            <a:r>
              <a:rPr lang="zh-CN" altLang="zh-CN" sz="2400" dirty="0"/>
              <a:t>时序电路的次态不仅与当前输入有关，而且还</a:t>
            </a:r>
            <a:r>
              <a:rPr lang="zh-CN" altLang="zh-CN" sz="2400" dirty="0" smtClean="0"/>
              <a:t>与</a:t>
            </a:r>
            <a:r>
              <a:rPr lang="en-US" altLang="zh-CN" sz="2400" dirty="0" smtClean="0"/>
              <a:t>_</a:t>
            </a:r>
            <a:r>
              <a:rPr lang="zh-CN" altLang="zh-CN" sz="2400" dirty="0" smtClean="0"/>
              <a:t>现</a:t>
            </a:r>
            <a:r>
              <a:rPr lang="zh-CN" altLang="zh-CN" sz="2400" dirty="0"/>
              <a:t>态</a:t>
            </a:r>
            <a:r>
              <a:rPr lang="en-US" altLang="zh-CN" sz="2400" dirty="0" smtClean="0"/>
              <a:t>____</a:t>
            </a:r>
            <a:r>
              <a:rPr lang="zh-CN" altLang="zh-CN" sz="2400" dirty="0"/>
              <a:t>有关。</a:t>
            </a:r>
          </a:p>
          <a:p>
            <a:pPr lvl="0"/>
            <a:r>
              <a:rPr lang="zh-CN" altLang="zh-CN" sz="2400" dirty="0" smtClean="0"/>
              <a:t>通常</a:t>
            </a:r>
            <a:r>
              <a:rPr lang="zh-CN" altLang="zh-CN" sz="2400" dirty="0"/>
              <a:t>情况下，主从触发器的建立时间要</a:t>
            </a:r>
            <a:r>
              <a:rPr lang="en-US" altLang="zh-CN" sz="2400" dirty="0" smtClean="0"/>
              <a:t>___</a:t>
            </a:r>
            <a:r>
              <a:rPr lang="zh-CN" altLang="zh-CN" sz="2400" dirty="0"/>
              <a:t>大于</a:t>
            </a:r>
            <a:r>
              <a:rPr lang="en-US" altLang="zh-CN" sz="2400" dirty="0"/>
              <a:t>_______</a:t>
            </a:r>
            <a:r>
              <a:rPr lang="zh-CN" altLang="zh-CN" sz="2400" dirty="0"/>
              <a:t>边沿触发器。</a:t>
            </a:r>
          </a:p>
          <a:p>
            <a:pPr lvl="0"/>
            <a:r>
              <a:rPr lang="zh-CN" altLang="zh-CN" sz="2400" dirty="0"/>
              <a:t>电路输出方程只与电路现态相关的时序电路是</a:t>
            </a:r>
            <a:r>
              <a:rPr lang="en-US" altLang="zh-CN" sz="2400" dirty="0"/>
              <a:t>_______</a:t>
            </a:r>
            <a:r>
              <a:rPr lang="zh-CN" altLang="zh-CN" sz="2400" dirty="0"/>
              <a:t>穆尔</a:t>
            </a:r>
            <a:r>
              <a:rPr lang="en-US" altLang="zh-CN" sz="2400" dirty="0"/>
              <a:t>________</a:t>
            </a:r>
            <a:r>
              <a:rPr lang="zh-CN" altLang="zh-CN" sz="2400" dirty="0"/>
              <a:t>型电路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lvl="0"/>
            <a:r>
              <a:rPr lang="zh-CN" altLang="zh-CN" sz="2400" dirty="0"/>
              <a:t>如果对键盘上</a:t>
            </a:r>
            <a:r>
              <a:rPr lang="en-US" altLang="zh-CN" sz="2400" dirty="0"/>
              <a:t>108</a:t>
            </a:r>
            <a:r>
              <a:rPr lang="zh-CN" altLang="zh-CN" sz="2400" dirty="0"/>
              <a:t>个符号进行二进制编码，则至少要</a:t>
            </a:r>
            <a:r>
              <a:rPr lang="en-US" altLang="zh-CN" sz="2400" dirty="0" smtClean="0"/>
              <a:t>___7___</a:t>
            </a:r>
            <a:r>
              <a:rPr lang="zh-CN" altLang="zh-CN" sz="2400" dirty="0"/>
              <a:t>位二进制数</a:t>
            </a:r>
            <a:r>
              <a:rPr lang="zh-CN" altLang="zh-CN" sz="2400" dirty="0" smtClean="0"/>
              <a:t>码</a:t>
            </a:r>
            <a:endParaRPr lang="en-US" altLang="zh-CN" sz="2400" dirty="0" smtClean="0"/>
          </a:p>
          <a:p>
            <a:pPr lvl="0"/>
            <a:r>
              <a:rPr lang="zh-CN" altLang="zh-CN" sz="2400" dirty="0"/>
              <a:t>传输延迟（</a:t>
            </a:r>
            <a:r>
              <a:rPr lang="en-US" altLang="zh-CN" sz="2400" dirty="0"/>
              <a:t>Propagation Delay</a:t>
            </a:r>
            <a:r>
              <a:rPr lang="zh-CN" altLang="zh-CN" sz="2400" dirty="0"/>
              <a:t>）是指变化的信号从</a:t>
            </a:r>
            <a:r>
              <a:rPr lang="en-US" altLang="zh-CN" sz="2400" dirty="0" smtClean="0"/>
              <a:t>______</a:t>
            </a:r>
            <a:r>
              <a:rPr lang="zh-CN" altLang="zh-CN" sz="2400" dirty="0"/>
              <a:t>输入</a:t>
            </a:r>
            <a:r>
              <a:rPr lang="en-US" altLang="zh-CN" sz="2400" dirty="0" smtClean="0"/>
              <a:t>___</a:t>
            </a:r>
            <a:r>
              <a:rPr lang="zh-CN" altLang="zh-CN" sz="2400" dirty="0"/>
              <a:t>传输到</a:t>
            </a:r>
            <a:r>
              <a:rPr lang="en-US" altLang="zh-CN" sz="2400" dirty="0" smtClean="0"/>
              <a:t>_____</a:t>
            </a:r>
            <a:r>
              <a:rPr lang="zh-CN" altLang="zh-CN" sz="2400" dirty="0"/>
              <a:t>输出</a:t>
            </a:r>
            <a:r>
              <a:rPr lang="en-US" altLang="zh-CN" sz="2400" dirty="0"/>
              <a:t>______</a:t>
            </a:r>
            <a:r>
              <a:rPr lang="zh-CN" altLang="zh-CN" sz="2400" dirty="0"/>
              <a:t>所需要的时间，电路的处理速度与电路门的最大传输延迟成反比例关系。</a:t>
            </a:r>
          </a:p>
          <a:p>
            <a:r>
              <a:rPr lang="zh-CN" altLang="zh-CN" sz="2400" dirty="0"/>
              <a:t>用</a:t>
            </a:r>
            <a:r>
              <a:rPr lang="en-US" altLang="zh-CN" sz="2400" dirty="0"/>
              <a:t>2</a:t>
            </a:r>
            <a:r>
              <a:rPr lang="zh-CN" altLang="zh-CN" sz="2400" dirty="0"/>
              <a:t>个或非门构成的基本</a:t>
            </a:r>
            <a:r>
              <a:rPr lang="en-US" altLang="zh-CN" sz="2400" dirty="0"/>
              <a:t>S-R</a:t>
            </a:r>
            <a:r>
              <a:rPr lang="zh-CN" altLang="zh-CN" sz="2400" dirty="0"/>
              <a:t>锁存器两个输入同时为</a:t>
            </a:r>
            <a:r>
              <a:rPr lang="en-US" altLang="zh-CN" sz="2400" dirty="0"/>
              <a:t>0</a:t>
            </a:r>
            <a:r>
              <a:rPr lang="zh-CN" altLang="zh-CN" sz="2400" dirty="0"/>
              <a:t>时，其功能 为输出</a:t>
            </a:r>
            <a:r>
              <a:rPr lang="en-US" altLang="zh-CN" sz="2400" dirty="0"/>
              <a:t>Q</a:t>
            </a:r>
            <a:r>
              <a:rPr lang="en-US" altLang="zh-CN" sz="2400" dirty="0" smtClean="0"/>
              <a:t>____</a:t>
            </a:r>
            <a:r>
              <a:rPr lang="zh-CN" altLang="zh-CN" sz="2400" dirty="0"/>
              <a:t>保持不变（构成互锁）</a:t>
            </a:r>
            <a:r>
              <a:rPr lang="en-US" altLang="zh-CN" dirty="0" smtClean="0"/>
              <a:t>____</a:t>
            </a:r>
            <a:endParaRPr lang="zh-CN" altLang="zh-CN" dirty="0"/>
          </a:p>
          <a:p>
            <a:pPr lvl="0"/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032002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基本</a:t>
            </a:r>
            <a:r>
              <a:rPr lang="en-US" altLang="zh-CN" dirty="0"/>
              <a:t>R-S</a:t>
            </a:r>
            <a:r>
              <a:rPr lang="zh-CN" altLang="zh-CN" dirty="0"/>
              <a:t>型触发器不具有</a:t>
            </a:r>
            <a:r>
              <a:rPr lang="en-US" altLang="zh-CN" dirty="0" smtClean="0"/>
              <a:t>_____B______</a:t>
            </a:r>
            <a:r>
              <a:rPr lang="zh-CN" altLang="zh-CN" dirty="0"/>
              <a:t>功能。</a:t>
            </a:r>
          </a:p>
          <a:p>
            <a:pPr marL="514350" indent="-514350">
              <a:buAutoNum type="alphaUcPeriod"/>
            </a:pPr>
            <a:r>
              <a:rPr lang="zh-CN" altLang="zh-CN" dirty="0" smtClean="0"/>
              <a:t>保持</a:t>
            </a:r>
            <a:r>
              <a:rPr lang="en-US" altLang="zh-CN" dirty="0"/>
              <a:t>	</a:t>
            </a:r>
            <a:r>
              <a:rPr lang="en-US" altLang="zh-CN" dirty="0" smtClean="0"/>
              <a:t>B</a:t>
            </a:r>
            <a:r>
              <a:rPr lang="en-US" altLang="zh-CN" dirty="0"/>
              <a:t>. </a:t>
            </a:r>
            <a:r>
              <a:rPr lang="zh-CN" altLang="zh-CN" dirty="0"/>
              <a:t>翻转</a:t>
            </a:r>
            <a:r>
              <a:rPr lang="en-US" altLang="zh-CN" dirty="0"/>
              <a:t>	</a:t>
            </a:r>
            <a:r>
              <a:rPr lang="en-US" altLang="zh-CN" dirty="0" smtClean="0"/>
              <a:t>C</a:t>
            </a:r>
            <a:r>
              <a:rPr lang="en-US" altLang="zh-CN" dirty="0"/>
              <a:t>. </a:t>
            </a:r>
            <a:r>
              <a:rPr lang="zh-CN" altLang="zh-CN" dirty="0"/>
              <a:t>置</a:t>
            </a:r>
            <a:r>
              <a:rPr lang="en-US" altLang="zh-CN" dirty="0"/>
              <a:t>1	</a:t>
            </a:r>
            <a:r>
              <a:rPr lang="en-US" altLang="zh-CN" dirty="0" smtClean="0"/>
              <a:t>D</a:t>
            </a:r>
            <a:r>
              <a:rPr lang="en-US" altLang="zh-CN" dirty="0"/>
              <a:t>. </a:t>
            </a:r>
            <a:r>
              <a:rPr lang="zh-CN" altLang="zh-CN" dirty="0"/>
              <a:t>置</a:t>
            </a:r>
            <a:r>
              <a:rPr lang="en-US" altLang="zh-CN" dirty="0" smtClean="0"/>
              <a:t>0</a:t>
            </a:r>
          </a:p>
          <a:p>
            <a:pPr marL="514350" indent="-514350">
              <a:buAutoNum type="alphaUcPeriod"/>
            </a:pPr>
            <a:endParaRPr lang="en-US" altLang="zh-CN" dirty="0"/>
          </a:p>
          <a:p>
            <a:pPr lvl="0"/>
            <a:r>
              <a:rPr lang="zh-CN" altLang="zh-CN" dirty="0"/>
              <a:t>存在“一次性采样”问题的触发器是</a:t>
            </a:r>
            <a:r>
              <a:rPr lang="en-US" altLang="zh-CN" dirty="0" smtClean="0"/>
              <a:t>____D____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A. S-R</a:t>
            </a:r>
            <a:r>
              <a:rPr lang="zh-CN" altLang="zh-CN" dirty="0"/>
              <a:t>锁存器</a:t>
            </a:r>
            <a:r>
              <a:rPr lang="en-US" altLang="zh-CN" dirty="0"/>
              <a:t>			B. D</a:t>
            </a:r>
            <a:r>
              <a:rPr lang="zh-CN" altLang="zh-CN" dirty="0"/>
              <a:t>锁存器</a:t>
            </a:r>
          </a:p>
          <a:p>
            <a:pPr marL="0" indent="0">
              <a:buNone/>
            </a:pPr>
            <a:r>
              <a:rPr lang="en-US" altLang="zh-CN" dirty="0"/>
              <a:t>C. </a:t>
            </a:r>
            <a:r>
              <a:rPr lang="zh-CN" altLang="zh-CN" dirty="0"/>
              <a:t>边沿触发的</a:t>
            </a:r>
            <a:r>
              <a:rPr lang="en-US" altLang="zh-CN" dirty="0"/>
              <a:t>D</a:t>
            </a:r>
            <a:r>
              <a:rPr lang="zh-CN" altLang="zh-CN" dirty="0"/>
              <a:t>触发器</a:t>
            </a:r>
            <a:r>
              <a:rPr lang="en-US" altLang="zh-CN" dirty="0"/>
              <a:t>		D. S-R</a:t>
            </a:r>
            <a:r>
              <a:rPr lang="zh-CN" altLang="zh-CN" dirty="0" smtClean="0"/>
              <a:t>主从触发器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en-US" altLang="zh-CN" dirty="0" err="1" smtClean="0"/>
              <a:t>p24</a:t>
            </a:r>
            <a:r>
              <a:rPr lang="en-US" altLang="zh-CN" dirty="0" smtClean="0"/>
              <a:t>)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314211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66" y="1054057"/>
            <a:ext cx="8229600" cy="5105400"/>
          </a:xfrm>
        </p:spPr>
        <p:txBody>
          <a:bodyPr/>
          <a:lstStyle/>
          <a:p>
            <a:pPr lvl="0"/>
            <a:r>
              <a:rPr lang="zh-CN" altLang="zh-CN" sz="2400" dirty="0"/>
              <a:t>设下图时序电路中门与触发器的参数如下：异或门的延时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pd</a:t>
            </a:r>
            <a:r>
              <a:rPr lang="en-US" altLang="zh-CN" sz="2400" dirty="0"/>
              <a:t>=</a:t>
            </a:r>
            <a:r>
              <a:rPr lang="en-US" altLang="zh-CN" sz="2400" dirty="0" err="1"/>
              <a:t>3.0ns</a:t>
            </a:r>
            <a:r>
              <a:rPr lang="zh-CN" altLang="zh-CN" sz="2400" dirty="0"/>
              <a:t>，与门的延时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pd</a:t>
            </a:r>
            <a:r>
              <a:rPr lang="en-US" altLang="zh-CN" sz="2400" dirty="0"/>
              <a:t>=</a:t>
            </a:r>
            <a:r>
              <a:rPr lang="en-US" altLang="zh-CN" sz="2400" dirty="0" err="1"/>
              <a:t>1.5ns</a:t>
            </a:r>
            <a:r>
              <a:rPr lang="zh-CN" altLang="zh-CN" sz="2400" dirty="0"/>
              <a:t>，触发器延时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pd</a:t>
            </a:r>
            <a:r>
              <a:rPr lang="en-US" altLang="zh-CN" sz="2400" dirty="0"/>
              <a:t>=</a:t>
            </a:r>
            <a:r>
              <a:rPr lang="en-US" altLang="zh-CN" sz="2400" dirty="0" err="1"/>
              <a:t>3.0ns</a:t>
            </a:r>
            <a:r>
              <a:rPr lang="zh-CN" altLang="zh-CN" sz="2400" dirty="0"/>
              <a:t>，建立时间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s</a:t>
            </a:r>
            <a:r>
              <a:rPr lang="en-US" altLang="zh-CN" sz="2400" dirty="0"/>
              <a:t>=</a:t>
            </a:r>
            <a:r>
              <a:rPr lang="en-US" altLang="zh-CN" sz="2400" dirty="0" err="1"/>
              <a:t>1.0ns</a:t>
            </a:r>
            <a:r>
              <a:rPr lang="zh-CN" altLang="zh-CN" sz="2400" dirty="0"/>
              <a:t>，保持时间</a:t>
            </a:r>
            <a:r>
              <a:rPr lang="en-US" altLang="zh-CN" sz="2400" dirty="0"/>
              <a:t>t</a:t>
            </a:r>
            <a:r>
              <a:rPr lang="en-US" altLang="zh-CN" sz="2400" baseline="-25000" dirty="0"/>
              <a:t>h</a:t>
            </a:r>
            <a:r>
              <a:rPr lang="en-US" altLang="zh-CN" sz="2400" dirty="0"/>
              <a:t>=</a:t>
            </a:r>
            <a:r>
              <a:rPr lang="en-US" altLang="zh-CN" sz="2400" dirty="0" err="1"/>
              <a:t>0.25ns</a:t>
            </a:r>
            <a:r>
              <a:rPr lang="zh-CN" altLang="zh-CN" sz="2400" dirty="0"/>
              <a:t>。外部输入需要在时钟脉冲上升沿的</a:t>
            </a:r>
            <a:r>
              <a:rPr lang="en-US" altLang="zh-CN" sz="2400" dirty="0"/>
              <a:t>____D_______</a:t>
            </a:r>
            <a:r>
              <a:rPr lang="zh-CN" altLang="zh-CN" sz="2400" dirty="0"/>
              <a:t>之前就需要确定</a:t>
            </a:r>
            <a:r>
              <a:rPr lang="zh-CN" altLang="zh-CN" sz="2400" dirty="0" smtClean="0"/>
              <a:t>下来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p56,p200,p32</a:t>
            </a:r>
            <a:r>
              <a:rPr lang="en-US" altLang="zh-CN" sz="2400" dirty="0" smtClean="0"/>
              <a:t>,)</a:t>
            </a:r>
          </a:p>
          <a:p>
            <a:pPr lvl="0"/>
            <a:endParaRPr lang="en-US" altLang="zh-CN" dirty="0" smtClean="0"/>
          </a:p>
          <a:p>
            <a:pPr marL="0" lvl="0" indent="0">
              <a:buNone/>
            </a:pPr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1733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3015"/>
              </p:ext>
            </p:extLst>
          </p:nvPr>
        </p:nvGraphicFramePr>
        <p:xfrm>
          <a:off x="914400" y="3841572"/>
          <a:ext cx="7468334" cy="269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r:id="rId3" imgW="7111800" imgH="2571750" progId="Visio.Drawing.11">
                  <p:embed/>
                </p:oleObj>
              </mc:Choice>
              <mc:Fallback>
                <p:oleObj r:id="rId3" imgW="7111800" imgH="25717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41572"/>
                        <a:ext cx="7468334" cy="26957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	8.5ns					B.	7.5ns</a:t>
            </a: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C.	6.5ns					D.	5.5ns</a:t>
            </a:r>
            <a:r>
              <a:rPr kumimoji="0" lang="en-US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5433" y="3010575"/>
            <a:ext cx="73917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8.5ns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	B.	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7.5ns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	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6.5ns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	D.	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5.5ns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244940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9AE8E5-A942-4B15-911C-364B27025026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D923A-5187-4300-A4B9-C957FE328F59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1103233"/>
            <a:ext cx="613982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42900" algn="l"/>
              </a:tabLst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根据下图写出电路的输出方程、次态方程，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42900" algn="l"/>
              </a:tabLst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列出状态表，画出状态图。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</a:tabLst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821931"/>
              </p:ext>
            </p:extLst>
          </p:nvPr>
        </p:nvGraphicFramePr>
        <p:xfrm>
          <a:off x="229574" y="2211228"/>
          <a:ext cx="3547163" cy="354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2" r:id="rId3" imgW="2524049" imgH="2523744" progId="Visio.Drawing.11">
                  <p:embed/>
                </p:oleObj>
              </mc:Choice>
              <mc:Fallback>
                <p:oleObj r:id="rId3" imgW="2524049" imgH="252374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74" y="2211228"/>
                        <a:ext cx="3547163" cy="3547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019965"/>
              </p:ext>
            </p:extLst>
          </p:nvPr>
        </p:nvGraphicFramePr>
        <p:xfrm>
          <a:off x="4259654" y="2245577"/>
          <a:ext cx="182408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3" name="Equation" r:id="rId5" imgW="1028254" imgH="774364" progId="Equation.DSMT4">
                  <p:embed/>
                </p:oleObj>
              </mc:Choice>
              <mc:Fallback>
                <p:oleObj name="Equation" r:id="rId5" imgW="1028254" imgH="77436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654" y="2245577"/>
                        <a:ext cx="1824087" cy="1371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818666"/>
              </p:ext>
            </p:extLst>
          </p:nvPr>
        </p:nvGraphicFramePr>
        <p:xfrm>
          <a:off x="3811586" y="3887629"/>
          <a:ext cx="5332414" cy="24688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88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5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81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6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A(t)B(t)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A(t+1)B(t+1)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Z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X=0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X=1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X=0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X=1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00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00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6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6162527" y="10688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Group 3"/>
          <p:cNvGrpSpPr>
            <a:grpSpLocks noChangeAspect="1"/>
          </p:cNvGrpSpPr>
          <p:nvPr/>
        </p:nvGrpSpPr>
        <p:grpSpPr bwMode="auto">
          <a:xfrm>
            <a:off x="5867400" y="1368266"/>
            <a:ext cx="3427413" cy="2519363"/>
            <a:chOff x="2412" y="604"/>
            <a:chExt cx="5398" cy="3968"/>
          </a:xfrm>
        </p:grpSpPr>
        <p:sp>
          <p:nvSpPr>
            <p:cNvPr id="11" name="AutoShape 24"/>
            <p:cNvSpPr>
              <a:spLocks noChangeAspect="1" noChangeArrowheads="1" noTextEdit="1"/>
            </p:cNvSpPr>
            <p:nvPr/>
          </p:nvSpPr>
          <p:spPr bwMode="auto">
            <a:xfrm>
              <a:off x="2412" y="604"/>
              <a:ext cx="5398" cy="3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Oval 23"/>
            <p:cNvSpPr>
              <a:spLocks noChangeArrowheads="1"/>
            </p:cNvSpPr>
            <p:nvPr/>
          </p:nvSpPr>
          <p:spPr bwMode="auto">
            <a:xfrm>
              <a:off x="3132" y="972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Oval 22"/>
            <p:cNvSpPr>
              <a:spLocks noChangeArrowheads="1"/>
            </p:cNvSpPr>
            <p:nvPr/>
          </p:nvSpPr>
          <p:spPr bwMode="auto">
            <a:xfrm>
              <a:off x="6192" y="3312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3132" y="3312"/>
              <a:ext cx="718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Oval 20"/>
            <p:cNvSpPr>
              <a:spLocks noChangeArrowheads="1"/>
            </p:cNvSpPr>
            <p:nvPr/>
          </p:nvSpPr>
          <p:spPr bwMode="auto">
            <a:xfrm>
              <a:off x="6192" y="972"/>
              <a:ext cx="719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AutoShape 19"/>
            <p:cNvSpPr>
              <a:spLocks noChangeShapeType="1"/>
            </p:cNvSpPr>
            <p:nvPr/>
          </p:nvSpPr>
          <p:spPr bwMode="auto">
            <a:xfrm>
              <a:off x="3852" y="1332"/>
              <a:ext cx="234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4752" y="792"/>
              <a:ext cx="718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0/1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AutoShape 17"/>
            <p:cNvSpPr>
              <a:spLocks noChangeShapeType="1"/>
            </p:cNvSpPr>
            <p:nvPr/>
          </p:nvSpPr>
          <p:spPr bwMode="auto">
            <a:xfrm rot="16200000">
              <a:off x="2682" y="2501"/>
              <a:ext cx="1620" cy="1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3494" y="1864"/>
              <a:ext cx="718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1/1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AutoShape 15"/>
            <p:cNvSpPr>
              <a:spLocks noChangeShapeType="1"/>
            </p:cNvSpPr>
            <p:nvPr/>
          </p:nvSpPr>
          <p:spPr bwMode="auto">
            <a:xfrm rot="16200000">
              <a:off x="5743" y="2501"/>
              <a:ext cx="162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6552" y="2232"/>
              <a:ext cx="718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1/1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AutoShape 13"/>
            <p:cNvSpPr>
              <a:spLocks noChangeShapeType="1"/>
            </p:cNvSpPr>
            <p:nvPr/>
          </p:nvSpPr>
          <p:spPr bwMode="auto">
            <a:xfrm rot="10800000">
              <a:off x="3850" y="3672"/>
              <a:ext cx="234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4752" y="3304"/>
              <a:ext cx="718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0/0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AutoShape 11"/>
            <p:cNvSpPr>
              <a:spLocks noChangeShapeType="1"/>
            </p:cNvSpPr>
            <p:nvPr/>
          </p:nvSpPr>
          <p:spPr bwMode="auto">
            <a:xfrm rot="5400000">
              <a:off x="4106" y="1226"/>
              <a:ext cx="1830" cy="2552"/>
            </a:xfrm>
            <a:prstGeom prst="curvedConnector3">
              <a:avLst>
                <a:gd name="adj1" fmla="val 13111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AutoShape 10"/>
            <p:cNvSpPr>
              <a:spLocks noChangeShapeType="1"/>
            </p:cNvSpPr>
            <p:nvPr/>
          </p:nvSpPr>
          <p:spPr bwMode="auto">
            <a:xfrm flipH="1" flipV="1">
              <a:off x="6552" y="972"/>
              <a:ext cx="359" cy="360"/>
            </a:xfrm>
            <a:prstGeom prst="curvedConnector4">
              <a:avLst>
                <a:gd name="adj1" fmla="val -100000"/>
                <a:gd name="adj2" fmla="val 2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7092" y="972"/>
              <a:ext cx="718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1/1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AutoShape 8"/>
            <p:cNvSpPr>
              <a:spLocks noChangeShapeType="1"/>
            </p:cNvSpPr>
            <p:nvPr/>
          </p:nvSpPr>
          <p:spPr bwMode="auto">
            <a:xfrm rot="16200000">
              <a:off x="4106" y="1226"/>
              <a:ext cx="1830" cy="2552"/>
            </a:xfrm>
            <a:prstGeom prst="curvedConnector3">
              <a:avLst>
                <a:gd name="adj1" fmla="val 2540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Text Box 7"/>
            <p:cNvSpPr txBox="1">
              <a:spLocks noChangeArrowheads="1"/>
            </p:cNvSpPr>
            <p:nvPr/>
          </p:nvSpPr>
          <p:spPr bwMode="auto">
            <a:xfrm>
              <a:off x="5472" y="2764"/>
              <a:ext cx="718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0/1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4392" y="1864"/>
              <a:ext cx="718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0/1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AutoShape 5"/>
            <p:cNvSpPr>
              <a:spLocks noChangeShapeType="1"/>
            </p:cNvSpPr>
            <p:nvPr/>
          </p:nvSpPr>
          <p:spPr bwMode="auto">
            <a:xfrm rot="10800000" flipH="1" flipV="1">
              <a:off x="3132" y="1332"/>
              <a:ext cx="1" cy="2340"/>
            </a:xfrm>
            <a:prstGeom prst="curvedConnector3">
              <a:avLst>
                <a:gd name="adj1" fmla="val -360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Text Box 4"/>
            <p:cNvSpPr txBox="1">
              <a:spLocks noChangeArrowheads="1"/>
            </p:cNvSpPr>
            <p:nvPr/>
          </p:nvSpPr>
          <p:spPr bwMode="auto">
            <a:xfrm>
              <a:off x="2637" y="2224"/>
              <a:ext cx="718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1/1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149785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采用米利模型设计一个电路，来识别两个序列</a:t>
            </a:r>
            <a:r>
              <a:rPr lang="en-US" altLang="zh-CN" dirty="0"/>
              <a:t>101</a:t>
            </a:r>
            <a:r>
              <a:rPr lang="zh-CN" altLang="zh-CN" dirty="0"/>
              <a:t>和</a:t>
            </a:r>
            <a:r>
              <a:rPr lang="en-US" altLang="zh-CN" dirty="0"/>
              <a:t>110</a:t>
            </a:r>
            <a:r>
              <a:rPr lang="zh-CN" altLang="zh-CN" dirty="0"/>
              <a:t>。当识别到序列</a:t>
            </a:r>
            <a:r>
              <a:rPr lang="en-US" altLang="zh-CN" dirty="0"/>
              <a:t>101</a:t>
            </a:r>
            <a:r>
              <a:rPr lang="zh-CN" altLang="zh-CN" dirty="0"/>
              <a:t>时，电路输出</a:t>
            </a:r>
            <a:r>
              <a:rPr lang="en-US" altLang="zh-CN" dirty="0"/>
              <a:t>10</a:t>
            </a:r>
            <a:r>
              <a:rPr lang="zh-CN" altLang="zh-CN" dirty="0"/>
              <a:t>，当识别到序列</a:t>
            </a:r>
            <a:r>
              <a:rPr lang="en-US" altLang="zh-CN" dirty="0"/>
              <a:t>110</a:t>
            </a:r>
            <a:r>
              <a:rPr lang="zh-CN" altLang="zh-CN" dirty="0"/>
              <a:t>时，输出</a:t>
            </a:r>
            <a:r>
              <a:rPr lang="en-US" altLang="zh-CN" dirty="0"/>
              <a:t>11</a:t>
            </a:r>
            <a:r>
              <a:rPr lang="zh-CN" altLang="zh-CN" dirty="0"/>
              <a:t>。否则，电路输出</a:t>
            </a:r>
            <a:r>
              <a:rPr lang="en-US" altLang="zh-CN" dirty="0"/>
              <a:t>00</a:t>
            </a:r>
            <a:r>
              <a:rPr lang="zh-CN" altLang="zh-CN" dirty="0"/>
              <a:t>。请画出状态图、状态表、次态方程和输出方程，并画出电路图</a:t>
            </a:r>
            <a:r>
              <a:rPr lang="zh-CN" altLang="zh-CN" dirty="0" smtClean="0"/>
              <a:t>。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画出最简图）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356" y="3606646"/>
            <a:ext cx="4272643" cy="227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876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272169"/>
              </p:ext>
            </p:extLst>
          </p:nvPr>
        </p:nvGraphicFramePr>
        <p:xfrm>
          <a:off x="228600" y="1230310"/>
          <a:ext cx="5410200" cy="1981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4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9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94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302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Current State</a:t>
                      </a:r>
                      <a:endParaRPr lang="zh-CN" sz="16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 err="1">
                          <a:effectLst/>
                        </a:rPr>
                        <a:t>Q</a:t>
                      </a:r>
                      <a:r>
                        <a:rPr lang="en-US" sz="1600" u="sng" baseline="-25000" dirty="0" err="1">
                          <a:effectLst/>
                        </a:rPr>
                        <a:t>1</a:t>
                      </a:r>
                      <a:r>
                        <a:rPr lang="en-US" sz="1600" u="sng" dirty="0" err="1">
                          <a:effectLst/>
                        </a:rPr>
                        <a:t>Q</a:t>
                      </a:r>
                      <a:r>
                        <a:rPr lang="en-US" sz="1600" u="sng" baseline="-25000" dirty="0" err="1">
                          <a:effectLst/>
                        </a:rPr>
                        <a:t>0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Next State  D</a:t>
                      </a:r>
                      <a:r>
                        <a:rPr lang="en-US" sz="1600" u="sng" baseline="-25000">
                          <a:effectLst/>
                        </a:rPr>
                        <a:t>1</a:t>
                      </a:r>
                      <a:r>
                        <a:rPr lang="en-US" sz="1600" u="sng">
                          <a:effectLst/>
                        </a:rPr>
                        <a:t>D</a:t>
                      </a:r>
                      <a:r>
                        <a:rPr lang="en-US" sz="1600" u="sng" baseline="-25000">
                          <a:effectLst/>
                        </a:rPr>
                        <a:t>0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Output   Y</a:t>
                      </a:r>
                      <a:r>
                        <a:rPr lang="en-US" sz="1600" u="sng" baseline="-25000">
                          <a:effectLst/>
                        </a:rPr>
                        <a:t>1</a:t>
                      </a:r>
                      <a:r>
                        <a:rPr lang="en-US" sz="1600" u="sng">
                          <a:effectLst/>
                        </a:rPr>
                        <a:t>Y</a:t>
                      </a:r>
                      <a:r>
                        <a:rPr lang="en-US" sz="1600" u="sng" baseline="-25000">
                          <a:effectLst/>
                        </a:rPr>
                        <a:t>0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0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X=0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X=1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X=0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X=1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A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A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B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0 0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0 0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B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C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D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0 0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0 0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C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A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B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0 0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1 0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D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C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D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1 1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0 0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3962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962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962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962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962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962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962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962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962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962400" algn="l"/>
              </a:tabLst>
            </a:pPr>
            <a:r>
              <a:rPr kumimoji="0" lang="en-US" altLang="zh-CN" sz="1100" b="0" i="0" u="sng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A: 00, B: 01, C: 10, D: 11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482443" y="32115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7200" y="3505200"/>
            <a:ext cx="655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hidden table</a:t>
            </a:r>
            <a:r>
              <a:rPr lang="zh-CN" altLang="en-US" dirty="0" smtClean="0"/>
              <a:t>做简化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不能简化）</a:t>
            </a:r>
            <a:endParaRPr lang="en-US" altLang="zh-CN" dirty="0" smtClean="0"/>
          </a:p>
          <a:p>
            <a:r>
              <a:rPr lang="en-US" altLang="zh-CN" dirty="0" smtClean="0"/>
              <a:t>B	AC</a:t>
            </a:r>
          </a:p>
          <a:p>
            <a:r>
              <a:rPr lang="en-US" altLang="zh-CN" dirty="0" smtClean="0"/>
              <a:t>C	X	X</a:t>
            </a:r>
          </a:p>
          <a:p>
            <a:r>
              <a:rPr lang="en-US" altLang="zh-CN" dirty="0" smtClean="0"/>
              <a:t>D	X	X	X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A	B	C</a:t>
            </a:r>
          </a:p>
        </p:txBody>
      </p:sp>
    </p:spTree>
    <p:extLst>
      <p:ext uri="{BB962C8B-B14F-4D97-AF65-F5344CB8AC3E}">
        <p14:creationId xmlns:p14="http://schemas.microsoft.com/office/powerpoint/2010/main" val="75319991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985154"/>
              </p:ext>
            </p:extLst>
          </p:nvPr>
        </p:nvGraphicFramePr>
        <p:xfrm>
          <a:off x="457200" y="1219200"/>
          <a:ext cx="5441360" cy="2057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5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5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391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Current State</a:t>
                      </a:r>
                      <a:endParaRPr lang="zh-CN" sz="16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 err="1">
                          <a:effectLst/>
                        </a:rPr>
                        <a:t>Q</a:t>
                      </a:r>
                      <a:r>
                        <a:rPr lang="en-US" sz="1600" u="sng" baseline="-25000" dirty="0" err="1">
                          <a:effectLst/>
                        </a:rPr>
                        <a:t>1</a:t>
                      </a:r>
                      <a:r>
                        <a:rPr lang="en-US" sz="1600" u="sng" dirty="0" err="1">
                          <a:effectLst/>
                        </a:rPr>
                        <a:t>Q</a:t>
                      </a:r>
                      <a:r>
                        <a:rPr lang="en-US" sz="1600" u="sng" baseline="-25000" dirty="0" err="1">
                          <a:effectLst/>
                        </a:rPr>
                        <a:t>0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Next State  D</a:t>
                      </a:r>
                      <a:r>
                        <a:rPr lang="en-US" sz="1600" u="sng" baseline="-25000">
                          <a:effectLst/>
                        </a:rPr>
                        <a:t>1</a:t>
                      </a:r>
                      <a:r>
                        <a:rPr lang="en-US" sz="1600" u="sng">
                          <a:effectLst/>
                        </a:rPr>
                        <a:t>D</a:t>
                      </a:r>
                      <a:r>
                        <a:rPr lang="en-US" sz="1600" u="sng" baseline="-25000">
                          <a:effectLst/>
                        </a:rPr>
                        <a:t>0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Output   Y</a:t>
                      </a:r>
                      <a:r>
                        <a:rPr lang="en-US" sz="1600" u="sng" baseline="-25000">
                          <a:effectLst/>
                        </a:rPr>
                        <a:t>1</a:t>
                      </a:r>
                      <a:r>
                        <a:rPr lang="en-US" sz="1600" u="sng">
                          <a:effectLst/>
                        </a:rPr>
                        <a:t>Y</a:t>
                      </a:r>
                      <a:r>
                        <a:rPr lang="en-US" sz="1600" u="sng" baseline="-25000">
                          <a:effectLst/>
                        </a:rPr>
                        <a:t>0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9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X=0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X=1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X=0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X=1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0 0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0 0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0 1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0 0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0 0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0 1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1 0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1 1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0 0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0 0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1 0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0 0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0 1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0 0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1 0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1 1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1 0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1 1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1 1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0 0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029001"/>
              </p:ext>
            </p:extLst>
          </p:nvPr>
        </p:nvGraphicFramePr>
        <p:xfrm>
          <a:off x="853780" y="3429000"/>
          <a:ext cx="3474039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Equation" r:id="rId3" imgW="2362200" imgH="1041400" progId="Equation.DSMT4">
                  <p:embed/>
                </p:oleObj>
              </mc:Choice>
              <mc:Fallback>
                <p:oleObj name="Equation" r:id="rId3" imgW="2362200" imgH="1041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780" y="3429000"/>
                        <a:ext cx="3474039" cy="1512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172200" y="1524000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A:00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B:01</a:t>
            </a:r>
            <a:endParaRPr lang="en-US" altLang="zh-CN" dirty="0" smtClean="0"/>
          </a:p>
          <a:p>
            <a:r>
              <a:rPr lang="en-US" altLang="zh-CN" dirty="0" err="1" smtClean="0"/>
              <a:t>C:10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D:11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791200" y="3429000"/>
            <a:ext cx="2514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P32</a:t>
            </a:r>
            <a:endParaRPr lang="en-US" altLang="zh-CN" dirty="0" smtClean="0"/>
          </a:p>
          <a:p>
            <a:r>
              <a:rPr lang="en-US" altLang="zh-CN" dirty="0" err="1" smtClean="0"/>
              <a:t>Rule1</a:t>
            </a:r>
            <a:r>
              <a:rPr lang="en-US" altLang="zh-CN" dirty="0" smtClean="0"/>
              <a:t>: AC  BD</a:t>
            </a:r>
          </a:p>
          <a:p>
            <a:r>
              <a:rPr lang="en-US" altLang="zh-CN" dirty="0" err="1" smtClean="0"/>
              <a:t>Rule2</a:t>
            </a:r>
            <a:r>
              <a:rPr lang="en-US" altLang="zh-CN" dirty="0" smtClean="0"/>
              <a:t>: none</a:t>
            </a:r>
          </a:p>
          <a:p>
            <a:r>
              <a:rPr lang="en-US" altLang="zh-CN" dirty="0" err="1" smtClean="0"/>
              <a:t>Rule3</a:t>
            </a:r>
            <a:r>
              <a:rPr lang="en-US" altLang="zh-CN" dirty="0" smtClean="0"/>
              <a:t>: AB</a:t>
            </a:r>
          </a:p>
          <a:p>
            <a:r>
              <a:rPr lang="en-US" altLang="zh-CN" dirty="0" err="1" smtClean="0"/>
              <a:t>Rule4</a:t>
            </a:r>
            <a:r>
              <a:rPr lang="en-US" altLang="zh-CN" dirty="0" smtClean="0"/>
              <a:t>: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51219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填空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219200"/>
            <a:ext cx="803136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319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19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19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19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19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19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19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19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19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319088" algn="l"/>
              </a:tabLs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Given two 8-bit registers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R2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with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(1011 0101)</a:t>
            </a:r>
            <a:r>
              <a:rPr kumimoji="0" lang="en-US" altLang="zh-CN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319088" algn="l"/>
              </a:tabLs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R2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(0111 0110)</a:t>
            </a:r>
            <a:r>
              <a:rPr kumimoji="0" lang="en-US" altLang="zh-CN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After two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microoperations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LcParenR"/>
              <a:tabLst>
                <a:tab pos="319088" algn="l"/>
              </a:tabLst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sr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b)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⊕R2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319088" algn="l"/>
              </a:tabLst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R1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=  (_</a:t>
            </a:r>
            <a:r>
              <a:rPr kumimoji="0" lang="en-US" altLang="zh-CN" sz="2400" b="0" i="0" u="sng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0010 1100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_)</a:t>
            </a:r>
            <a:r>
              <a:rPr kumimoji="0" lang="en-US" altLang="zh-CN" sz="1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7013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70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Using a 4-bit synchronous binary counter to design a Module-8 counter, the activation of Load signal can be _____</a:t>
            </a:r>
            <a:r>
              <a:rPr kumimoji="0" lang="pt-BR" altLang="zh-CN" sz="1000" b="0" i="0" u="sng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_____.</a:t>
            </a:r>
            <a:endParaRPr kumimoji="0" lang="pt-BR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70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 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pt-BR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pt-BR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pt-BR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			B. 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pt-BR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pt-BR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pt-BR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pt-BR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70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C. 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pt-BR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pt-BR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pt-BR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			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D. 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2+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1+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" y="2895600"/>
            <a:ext cx="80313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5000"/>
              </a:lnSpc>
              <a:spcAft>
                <a:spcPts val="0"/>
              </a:spcAft>
              <a:tabLst>
                <a:tab pos="228600" algn="l"/>
              </a:tabLst>
            </a:pPr>
            <a:r>
              <a:rPr lang="en-US" altLang="zh-CN" dirty="0" smtClean="0">
                <a:latin typeface="Times New Roman" panose="02020603050405020304" pitchFamily="18" charset="0"/>
              </a:rPr>
              <a:t>2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74LS153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is a dual 4-to-1-line multiplexer, if the data input lines 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 ~ 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3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1010, selection inputs </a:t>
            </a:r>
            <a:r>
              <a:rPr lang="en-US" altLang="zh-CN" dirty="0" err="1">
                <a:latin typeface="Times New Roman" panose="02020603050405020304" pitchFamily="18" charset="0"/>
              </a:rPr>
              <a:t>S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1</a:t>
            </a:r>
            <a:r>
              <a:rPr lang="en-US" altLang="zh-CN" dirty="0" err="1">
                <a:latin typeface="Times New Roman" panose="02020603050405020304" pitchFamily="18" charset="0"/>
              </a:rPr>
              <a:t>S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 = 10, then the output of the multiplexer is Y=_______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_____, if the output Y is required to be square wave, then the selection inputs </a:t>
            </a:r>
            <a:r>
              <a:rPr lang="en-US" altLang="zh-CN" dirty="0" err="1">
                <a:latin typeface="Times New Roman" panose="02020603050405020304" pitchFamily="18" charset="0"/>
              </a:rPr>
              <a:t>S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1</a:t>
            </a:r>
            <a:r>
              <a:rPr lang="en-US" altLang="zh-CN" dirty="0" err="1">
                <a:latin typeface="Times New Roman" panose="02020603050405020304" pitchFamily="18" charset="0"/>
              </a:rPr>
              <a:t>S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 could </a:t>
            </a:r>
            <a:r>
              <a:rPr lang="en-US" altLang="zh-CN" dirty="0" err="1">
                <a:latin typeface="Times New Roman" panose="02020603050405020304" pitchFamily="18" charset="0"/>
              </a:rPr>
              <a:t>be_________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位计数器，或者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00-01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循环，或者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00-01-10-11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循环，或者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square wave</a:t>
            </a:r>
            <a:r>
              <a:rPr lang="en-US" altLang="zh-CN" dirty="0">
                <a:latin typeface="Times New Roman" panose="02020603050405020304" pitchFamily="18" charset="0"/>
              </a:rPr>
              <a:t>______.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89660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800"/>
            <a:ext cx="3281680" cy="2895600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85800" y="12192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209800"/>
            <a:ext cx="3788229" cy="2743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724400" y="12192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806889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48733" y="1219200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(2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%) How many flip flops will be complemented in a 8-bit binary up counter to reach the next count after the count 10100011: ____3______.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5666" y="3259161"/>
            <a:ext cx="1392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7889" name="图片 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973526"/>
            <a:ext cx="3191933" cy="306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8734" y="3389571"/>
            <a:ext cx="435186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What is the output function implemented by the following circuit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zh-CN" alt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. 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A’B’C+A’BC’+AB’C’+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AB’C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B’C+A’BC’+AB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’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3471971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4800" y="1143000"/>
            <a:ext cx="821442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7013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Using a 4-bit synchronous binary counter to design a Module-8</a:t>
            </a: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counter, the activation of Load signal can be _____</a:t>
            </a:r>
            <a:r>
              <a:rPr kumimoji="0" lang="pt-BR" altLang="zh-CN" b="0" i="0" u="sng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_____.</a:t>
            </a:r>
            <a:endParaRPr kumimoji="0" lang="pt-BR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70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kumimoji="0" lang="pt-BR" altLang="zh-CN" b="0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pt-BR" altLang="zh-CN" b="0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pt-BR" altLang="zh-CN" b="0" i="1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kumimoji="0" lang="pt-BR" altLang="zh-CN" b="0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pt-BR" altLang="zh-CN" b="0" i="1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kumimoji="0" lang="pt-BR" altLang="zh-CN" b="0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pt-BR" altLang="zh-CN" b="0" i="1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（上划线）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B. 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pt-BR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pt-BR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pt-BR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kumimoji="0" lang="pt-BR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70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pt-BR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 ~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pt-BR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 ~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pt-BR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en-US" altLang="zh-C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2+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en-US" altLang="zh-C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1+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en-US" altLang="zh-C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1666" y="2944587"/>
            <a:ext cx="887306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5000"/>
              </a:lnSpc>
              <a:spcAft>
                <a:spcPts val="0"/>
              </a:spcAft>
              <a:tabLst>
                <a:tab pos="228600" algn="l"/>
              </a:tabLst>
            </a:pPr>
            <a:r>
              <a:rPr lang="en-US" altLang="zh-CN" dirty="0" smtClean="0">
                <a:latin typeface="Times New Roman" panose="02020603050405020304" pitchFamily="18" charset="0"/>
              </a:rPr>
              <a:t>2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baseline="-25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baseline="-25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baseline="-25000" dirty="0" err="1" smtClean="0">
                <a:latin typeface="Times New Roman" panose="02020603050405020304" pitchFamily="18" charset="0"/>
              </a:rPr>
              <a:t>1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baseline="-25000" dirty="0" err="1" smtClean="0">
                <a:latin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are the outputs of a synchronous BCD counter</a:t>
            </a:r>
            <a:r>
              <a:rPr lang="zh-CN" altLang="zh-CN" dirty="0">
                <a:latin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</a:rPr>
              <a:t>Q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 is the most significant bit</a:t>
            </a:r>
            <a:r>
              <a:rPr lang="zh-CN" altLang="zh-CN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then the output period of </a:t>
            </a:r>
            <a:r>
              <a:rPr lang="en-US" altLang="zh-CN" dirty="0" err="1">
                <a:latin typeface="Times New Roman" panose="02020603050405020304" pitchFamily="18" charset="0"/>
              </a:rPr>
              <a:t>Q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 and its width of the positive pulse (HIGH voltage value) </a:t>
            </a:r>
            <a:r>
              <a:rPr lang="en-US" altLang="zh-CN" dirty="0" err="1">
                <a:latin typeface="Times New Roman" panose="02020603050405020304" pitchFamily="18" charset="0"/>
              </a:rPr>
              <a:t>are_____B</a:t>
            </a:r>
            <a:r>
              <a:rPr lang="en-US" altLang="zh-CN" dirty="0">
                <a:latin typeface="Times New Roman" panose="02020603050405020304" pitchFamily="18" charset="0"/>
              </a:rPr>
              <a:t>_____.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10 clock periods, its width of the positive pulse is 1 clock period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10 clock periods, its width of the positive pulse is 2 clock period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16 clock periods, its width of the positive pulse is 2 clock periods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D. 16 </a:t>
            </a:r>
            <a:r>
              <a:rPr lang="en-US" altLang="zh-CN" dirty="0">
                <a:latin typeface="Times New Roman" panose="02020603050405020304" pitchFamily="18" charset="0"/>
              </a:rPr>
              <a:t>clock periods, its width of the positive pulse is 10 clock periods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15175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37066" y="914400"/>
            <a:ext cx="844973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5000"/>
              </a:lnSpc>
              <a:spcAft>
                <a:spcPts val="0"/>
              </a:spcAft>
              <a:tabLst>
                <a:tab pos="228600" algn="l"/>
              </a:tabLst>
            </a:pPr>
            <a:r>
              <a:rPr lang="en-US" altLang="zh-CN" dirty="0" smtClean="0">
                <a:latin typeface="Times New Roman" panose="02020603050405020304" pitchFamily="18" charset="0"/>
              </a:rPr>
              <a:t>3 Using </a:t>
            </a:r>
            <a:r>
              <a:rPr lang="en-US" altLang="zh-CN" dirty="0">
                <a:latin typeface="Times New Roman" panose="02020603050405020304" pitchFamily="18" charset="0"/>
              </a:rPr>
              <a:t>synchronous binary counter to design a Module-N counter, the activation of Load signal is to make the counter</a:t>
            </a:r>
            <a:r>
              <a:rPr lang="pt-BR" altLang="zh-CN" dirty="0">
                <a:latin typeface="Times New Roman" panose="02020603050405020304" pitchFamily="18" charset="0"/>
              </a:rPr>
              <a:t>_____</a:t>
            </a:r>
            <a:r>
              <a:rPr lang="pt-B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pt-BR" altLang="zh-CN" dirty="0">
                <a:latin typeface="Times New Roman" panose="02020603050405020304" pitchFamily="18" charset="0"/>
              </a:rPr>
              <a:t>_____ under the control of clock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pPr indent="226695"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</a:rPr>
              <a:t>A. load the initial non-zero number at one time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pPr indent="226695"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</a:rPr>
              <a:t>B. initialize the starting states for all flip-flops at one time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pPr indent="226695"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</a:rPr>
              <a:t>C. load the initial number on the next clock transition before starting counting or when counting to N-1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pPr indent="226695"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</a:rPr>
              <a:t>D. none of the above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86266" y="4716985"/>
            <a:ext cx="8483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至少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_____C_____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位二进制计数器可以构成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N=2010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的计数器。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12		B. 11			C. 3			D. 2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26465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1246538"/>
            <a:ext cx="739139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 Given the Mod-N counter with synchronous reset signal shown below, N =</a:t>
            </a:r>
            <a:r>
              <a:rPr kumimoji="0" lang="pt-BR" altLang="zh-CN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  B     </a:t>
            </a:r>
            <a:endParaRPr kumimoji="0" lang="pt-BR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8913" name="图片 2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61" y="2919920"/>
            <a:ext cx="5000839" cy="286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2761" y="2216034"/>
            <a:ext cx="4724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A   6 </a:t>
            </a:r>
            <a:r>
              <a:rPr lang="pt-BR" altLang="zh-CN" dirty="0"/>
              <a:t> </a:t>
            </a:r>
            <a:r>
              <a:rPr lang="pt-BR" altLang="zh-CN" dirty="0" smtClean="0"/>
              <a:t>   B  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7</a:t>
            </a:r>
            <a:r>
              <a:rPr lang="pt-BR" altLang="zh-CN" dirty="0"/>
              <a:t> </a:t>
            </a:r>
            <a:r>
              <a:rPr lang="pt-BR" altLang="zh-CN" dirty="0" smtClean="0"/>
              <a:t>       C  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8</a:t>
            </a:r>
            <a:r>
              <a:rPr lang="pt-BR" altLang="zh-CN" dirty="0"/>
              <a:t> </a:t>
            </a:r>
            <a:r>
              <a:rPr lang="pt-BR" altLang="zh-CN" dirty="0" smtClean="0"/>
              <a:t>      D  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9</a:t>
            </a:r>
            <a:endParaRPr kumimoji="0" lang="pt-BR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77000" y="2446867"/>
            <a:ext cx="236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CLR</a:t>
            </a:r>
            <a:r>
              <a:rPr lang="en-US" altLang="zh-CN" dirty="0" smtClean="0"/>
              <a:t>’=0 </a:t>
            </a:r>
            <a:r>
              <a:rPr lang="zh-CN" altLang="en-US" dirty="0" smtClean="0"/>
              <a:t>复位</a:t>
            </a:r>
            <a:endParaRPr lang="en-US" altLang="zh-CN" dirty="0" smtClean="0"/>
          </a:p>
          <a:p>
            <a:r>
              <a:rPr lang="en-US" altLang="zh-CN" dirty="0" err="1" smtClean="0"/>
              <a:t>CLR</a:t>
            </a:r>
            <a:r>
              <a:rPr lang="en-US" altLang="zh-CN" dirty="0" smtClean="0"/>
              <a:t>’=1 </a:t>
            </a:r>
            <a:r>
              <a:rPr lang="zh-CN" altLang="en-US" dirty="0" smtClean="0"/>
              <a:t>且组合电路输出</a:t>
            </a:r>
            <a:r>
              <a:rPr lang="en-US" altLang="zh-CN" dirty="0"/>
              <a:t>0</a:t>
            </a:r>
            <a:r>
              <a:rPr lang="zh-CN" altLang="en-US" dirty="0" smtClean="0"/>
              <a:t>复位</a:t>
            </a:r>
            <a:endParaRPr lang="en-US" altLang="zh-CN" dirty="0" smtClean="0"/>
          </a:p>
          <a:p>
            <a:r>
              <a:rPr lang="zh-CN" altLang="en-US" dirty="0" smtClean="0"/>
              <a:t>那么必须反相器之前输出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31242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70599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682" y="609600"/>
            <a:ext cx="8382000" cy="457200"/>
          </a:xfrm>
        </p:spPr>
        <p:txBody>
          <a:bodyPr/>
          <a:lstStyle/>
          <a:p>
            <a:pPr lvl="0"/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Circuit design</a:t>
            </a:r>
            <a:r>
              <a:rPr lang="en-US" altLang="zh-CN" b="0" dirty="0">
                <a:solidFill>
                  <a:schemeClr val="tx1"/>
                </a:solidFill>
              </a:rPr>
              <a:t/>
            </a:r>
            <a:br>
              <a:rPr lang="en-US" altLang="zh-CN" b="0" dirty="0">
                <a:solidFill>
                  <a:schemeClr val="tx1"/>
                </a:solidFill>
              </a:rPr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192136"/>
              </p:ext>
            </p:extLst>
          </p:nvPr>
        </p:nvGraphicFramePr>
        <p:xfrm>
          <a:off x="1676400" y="3200400"/>
          <a:ext cx="6019800" cy="2783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0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B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X (A&gt;B)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Y (A&lt;B)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Z (A==B)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61682" y="1066800"/>
            <a:ext cx="867303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1 Magnitude comparators.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(1)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Construct the Truth Table for a one-bit unsigned magnitude comparator. There are two inputs: A and B with three outputs: X, Y, Z, and X is Boolean value for logic A&gt;B, Y for logic A&lt;B and Z for logic A==B.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6766874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57200" y="121920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“one 2-to-4 decoder” and some “logic gates” (i.e., OR, AND, and such) to implement this one-bit comparator.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图片 6" descr="C:\Users\Oliver\Dropbox\courses\逻辑与计算机基础\exam\images\cmp-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77409"/>
            <a:ext cx="8077200" cy="30241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983437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04800" y="982177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the 1-bit comparator you design as a building block (i.e., draw it as a box with 2 inputs and 3 outputs), now use two of these and other logic gates to design a 2-bit unsigned magnitude comparator. The new comparator consists of 4 inputs: A[1:0] and B[1:0], and 3 outputs: A&gt;B, A&lt;B, and A==B. Please show your logic circuits schematic and label the inputs and outputs properly.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图片 6" descr="C:\Users\Oliver\Dropbox\courses\逻辑与计算机基础\exam\images\cmp-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58278"/>
            <a:ext cx="5723467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705600" y="3657600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首位相同，次位比：</a:t>
            </a:r>
            <a:r>
              <a:rPr lang="en-US" altLang="zh-CN" dirty="0" smtClean="0"/>
              <a:t>x=</a:t>
            </a:r>
            <a:r>
              <a:rPr lang="en-US" altLang="zh-CN" dirty="0" err="1" smtClean="0"/>
              <a:t>x1+x0z0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43405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circuits design.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57200" y="982177"/>
            <a:ext cx="838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Design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2-bit up/down saturating counter using D Flip-Flops and other basic gates: derive the state diagram, state table, and draw the circuits. The counter consists of 2 inputs (one for controlling direction, the other one is the clock) and 2 outputs that represent the current count value. The functionality of this counter is described in the pseudo code on the right.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3505200"/>
            <a:ext cx="7239000" cy="220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6765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57200" y="1219200"/>
            <a:ext cx="64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the State Diagram (Mealy or Moore)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799" y="1828800"/>
            <a:ext cx="4614333" cy="198120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1066799" y="4114800"/>
            <a:ext cx="4614333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52192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57200" y="10668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Derive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 Table, write down next state equations and output equations, and simplify them.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6242765"/>
                  </p:ext>
                </p:extLst>
              </p:nvPr>
            </p:nvGraphicFramePr>
            <p:xfrm>
              <a:off x="457200" y="2099201"/>
              <a:ext cx="8534399" cy="411749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339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721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958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4603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2259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8273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81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689839">
                    <a:tc gridSpan="2"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Present State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403225" algn="l"/>
                            </a:tabLst>
                          </a:pPr>
                          <a:r>
                            <a:rPr lang="en-US" sz="2400" kern="100">
                              <a:effectLst/>
                            </a:rPr>
                            <a:t>Input (X)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Next State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Output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9893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P</a:t>
                          </a:r>
                          <a:r>
                            <a:rPr lang="en-US" sz="2400" kern="100" baseline="-250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P</a:t>
                          </a:r>
                          <a:r>
                            <a:rPr lang="en-US" sz="2400" kern="100" baseline="-250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zh-CN" sz="2400" i="1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</m:acc>
                                <m:r>
                                  <a:rPr lang="en-US" sz="2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N­</a:t>
                          </a:r>
                          <a:r>
                            <a:rPr lang="en-US" sz="2400" kern="100" baseline="-250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N</a:t>
                          </a:r>
                          <a:r>
                            <a:rPr lang="en-US" sz="2400" kern="100" baseline="-250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307975" algn="l"/>
                            </a:tabLst>
                          </a:pPr>
                          <a:r>
                            <a:rPr lang="en-US" sz="2400" kern="100">
                              <a:effectLst/>
                            </a:rPr>
                            <a:t>C1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C0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7396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4621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7396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64621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7396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64621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77396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77396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1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6242765"/>
                  </p:ext>
                </p:extLst>
              </p:nvPr>
            </p:nvGraphicFramePr>
            <p:xfrm>
              <a:off x="457200" y="2099201"/>
              <a:ext cx="8534399" cy="411749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33986"/>
                    <a:gridCol w="1272157"/>
                    <a:gridCol w="1395816"/>
                    <a:gridCol w="1146039"/>
                    <a:gridCol w="1022592"/>
                    <a:gridCol w="1182738"/>
                    <a:gridCol w="1181071"/>
                  </a:tblGrid>
                  <a:tr h="731520">
                    <a:tc gridSpan="2"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Present State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403225" algn="l"/>
                            </a:tabLst>
                          </a:pPr>
                          <a:r>
                            <a:rPr lang="en-US" sz="2400" kern="100">
                              <a:effectLst/>
                            </a:rPr>
                            <a:t>Input (X)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Next State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Output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459893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P</a:t>
                          </a:r>
                          <a:r>
                            <a:rPr lang="en-US" sz="2400" kern="100" baseline="-250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P</a:t>
                          </a:r>
                          <a:r>
                            <a:rPr lang="en-US" sz="2400" kern="100" baseline="-250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88596" t="-178947" r="-327632" b="-66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N­</a:t>
                          </a:r>
                          <a:r>
                            <a:rPr lang="en-US" sz="2400" kern="100" baseline="-250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N</a:t>
                          </a:r>
                          <a:r>
                            <a:rPr lang="en-US" sz="2400" kern="100" baseline="-250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307975" algn="l"/>
                            </a:tabLst>
                          </a:pPr>
                          <a:r>
                            <a:rPr lang="en-US" sz="2400" kern="100">
                              <a:effectLst/>
                            </a:rPr>
                            <a:t>C1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C0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1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6418661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55" y="2060348"/>
            <a:ext cx="5330045" cy="1216252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57200" y="1295400"/>
            <a:ext cx="2743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03766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28600" y="1363371"/>
                <a:ext cx="4800600" cy="52392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26670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m:rPr>
                          <m:sty m:val="p"/>
                        </m:rPr>
                        <a:rPr lang="en-US" altLang="zh-CN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̅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zh-CN" kern="100" dirty="0">
                  <a:effectLst/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71500" indent="26670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̅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zh-CN" kern="100" dirty="0">
                  <a:effectLst/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71500" indent="26670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n-US" altLang="zh-CN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0=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zh-CN" kern="100" dirty="0">
                  <a:effectLst/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71500" indent="26670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n-US" altLang="zh-CN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1=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zh-CN" kern="100" dirty="0">
                  <a:effectLst/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kern="100" dirty="0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</a:p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0=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1=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571500" indent="266700">
                  <a:spcAft>
                    <a:spcPts val="0"/>
                  </a:spcAft>
                </a:pPr>
                <a:endParaRPr lang="zh-CN" altLang="zh-CN" kern="100" dirty="0">
                  <a:effectLst/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363371"/>
                <a:ext cx="4800600" cy="5239255"/>
              </a:xfrm>
              <a:prstGeom prst="rect">
                <a:avLst/>
              </a:prstGeom>
              <a:blipFill rotWithShape="0">
                <a:blip r:embed="rId2"/>
                <a:stretch>
                  <a:fillRect l="-2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0778338"/>
                  </p:ext>
                </p:extLst>
              </p:nvPr>
            </p:nvGraphicFramePr>
            <p:xfrm>
              <a:off x="4876800" y="1380304"/>
              <a:ext cx="4267200" cy="4552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669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669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669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7301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1129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9136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9053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1053068">
                    <a:tc gridSpan="2"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Present State</a:t>
                          </a:r>
                          <a:endParaRPr lang="zh-CN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403225" algn="l"/>
                            </a:tabLst>
                          </a:pPr>
                          <a:r>
                            <a:rPr lang="en-US" sz="2000" kern="100">
                              <a:effectLst/>
                            </a:rPr>
                            <a:t>Input (X)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Next State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Output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90828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 err="1">
                              <a:effectLst/>
                            </a:rPr>
                            <a:t>P</a:t>
                          </a:r>
                          <a:r>
                            <a:rPr lang="en-US" sz="2000" kern="100" baseline="-25000" dirty="0" err="1">
                              <a:effectLst/>
                            </a:rPr>
                            <a:t>1</a:t>
                          </a:r>
                          <a:endParaRPr lang="zh-CN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P</a:t>
                          </a:r>
                          <a:r>
                            <a:rPr lang="en-US" sz="2000" kern="100" baseline="-250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zh-CN" sz="2000" i="1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</m:acc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N­</a:t>
                          </a:r>
                          <a:r>
                            <a:rPr lang="en-US" sz="2000" kern="100" baseline="-250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N</a:t>
                          </a:r>
                          <a:r>
                            <a:rPr lang="en-US" sz="2000" kern="100" baseline="-250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307975" algn="l"/>
                            </a:tabLst>
                          </a:pPr>
                          <a:r>
                            <a:rPr lang="en-US" sz="2000" kern="100">
                              <a:effectLst/>
                            </a:rPr>
                            <a:t>C1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C0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1023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0</a:t>
                          </a:r>
                          <a:endParaRPr lang="zh-CN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1023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1023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1023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1023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1023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1023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1023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0</a:t>
                          </a:r>
                          <a:endParaRPr lang="zh-CN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0778338"/>
                  </p:ext>
                </p:extLst>
              </p:nvPr>
            </p:nvGraphicFramePr>
            <p:xfrm>
              <a:off x="4876800" y="1380304"/>
              <a:ext cx="4267200" cy="4552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66993"/>
                    <a:gridCol w="666993"/>
                    <a:gridCol w="666993"/>
                    <a:gridCol w="573019"/>
                    <a:gridCol w="511297"/>
                    <a:gridCol w="591369"/>
                    <a:gridCol w="590536"/>
                  </a:tblGrid>
                  <a:tr h="1053068">
                    <a:tc gridSpan="2"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Present State</a:t>
                          </a:r>
                          <a:endParaRPr lang="zh-CN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403225" algn="l"/>
                            </a:tabLst>
                          </a:pPr>
                          <a:r>
                            <a:rPr lang="en-US" sz="2000" kern="100">
                              <a:effectLst/>
                            </a:rPr>
                            <a:t>Input (X)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Next State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Output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690828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 err="1">
                              <a:effectLst/>
                            </a:rPr>
                            <a:t>P</a:t>
                          </a:r>
                          <a:r>
                            <a:rPr lang="en-US" sz="2000" kern="100" baseline="-25000" dirty="0" err="1">
                              <a:effectLst/>
                            </a:rPr>
                            <a:t>1</a:t>
                          </a:r>
                          <a:endParaRPr lang="zh-CN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P</a:t>
                          </a:r>
                          <a:r>
                            <a:rPr lang="en-US" sz="2000" kern="100" baseline="-250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02752" t="-164035" r="-344037" b="-4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N­</a:t>
                          </a:r>
                          <a:r>
                            <a:rPr lang="en-US" sz="2000" kern="100" baseline="-250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N</a:t>
                          </a:r>
                          <a:r>
                            <a:rPr lang="en-US" sz="2000" kern="100" baseline="-250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307975" algn="l"/>
                            </a:tabLst>
                          </a:pPr>
                          <a:r>
                            <a:rPr lang="en-US" sz="2000" kern="100">
                              <a:effectLst/>
                            </a:rPr>
                            <a:t>C1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C0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51023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0</a:t>
                          </a:r>
                          <a:endParaRPr lang="zh-CN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51023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51023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51023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51023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51023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51023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51023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0</a:t>
                          </a:r>
                          <a:endParaRPr lang="zh-CN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3164639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28600" y="11430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Draw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sequential logic of this counter of your design. You do not need to draw the internals of the D Flip-Flop, simply draw each D Flip-Flop as a block.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0" y="2368728"/>
            <a:ext cx="5638800" cy="403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26805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填空和选择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3200" y="1173163"/>
            <a:ext cx="8229600" cy="510540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2400" dirty="0" smtClean="0"/>
              <a:t>1 </a:t>
            </a:r>
            <a:r>
              <a:rPr lang="en-US" altLang="zh-CN" sz="2400" dirty="0" err="1" smtClean="0"/>
              <a:t>SDRAM</a:t>
            </a:r>
            <a:r>
              <a:rPr lang="zh-CN" altLang="zh-CN" sz="2400" dirty="0"/>
              <a:t>在进行地址加载时一般是先加载</a:t>
            </a:r>
            <a:r>
              <a:rPr lang="en-US" altLang="zh-CN" sz="2400" dirty="0"/>
              <a:t>_____</a:t>
            </a:r>
            <a:r>
              <a:rPr lang="zh-CN" altLang="zh-CN" sz="2400" dirty="0"/>
              <a:t>行</a:t>
            </a:r>
            <a:r>
              <a:rPr lang="en-US" altLang="zh-CN" sz="2400" dirty="0"/>
              <a:t>_____</a:t>
            </a:r>
            <a:r>
              <a:rPr lang="zh-CN" altLang="zh-CN" sz="2400" dirty="0"/>
              <a:t>地址，再加载</a:t>
            </a:r>
            <a:r>
              <a:rPr lang="en-US" altLang="zh-CN" sz="2400" dirty="0"/>
              <a:t>____</a:t>
            </a:r>
            <a:r>
              <a:rPr lang="zh-CN" altLang="zh-CN" sz="2400" dirty="0"/>
              <a:t>列</a:t>
            </a:r>
            <a:r>
              <a:rPr lang="en-US" altLang="zh-CN" sz="2400" dirty="0"/>
              <a:t>_____</a:t>
            </a:r>
            <a:r>
              <a:rPr lang="zh-CN" altLang="zh-CN" sz="2400" dirty="0"/>
              <a:t>地址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8600" y="2110036"/>
            <a:ext cx="7848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计算机的各部分要用到两种类型的存储器：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________</a:t>
            </a:r>
            <a:r>
              <a:rPr kumimoji="0" lang="en-US" altLang="zh-CN" b="0" i="0" u="sng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RAM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________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28600" y="2941033"/>
            <a:ext cx="838261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  A DRAM has 15 address lines and 32 data lines,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it’s maximum capacity is ______</a:t>
            </a:r>
            <a:r>
              <a:rPr kumimoji="0" lang="en-US" altLang="zh-CN" b="0" i="0" u="sng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b="0" i="0" u="sng" strike="noStrike" cap="none" normalizeH="0" baseline="3000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_____Bytes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To ensure the information is consistently stored in a DRAM chip,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DRAM is required to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periodically______</a:t>
            </a:r>
            <a:r>
              <a:rPr kumimoji="0" lang="en-US" altLang="zh-CN" b="0" i="0" u="sng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refresh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71068" y="4569488"/>
            <a:ext cx="776366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33375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How many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8K×4bit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SRAM chips are needed to construct </a:t>
            </a: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32K×32bit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memory? _____</a:t>
            </a:r>
            <a:r>
              <a:rPr kumimoji="0" lang="en-US" altLang="zh-CN" b="0" i="0" u="sng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_____.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333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4		B. 8		C. 16		D. 32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29476344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dirty="0" smtClean="0"/>
              <a:t>  </a:t>
            </a:r>
            <a:r>
              <a:rPr lang="zh-CN" altLang="zh-CN" sz="2400" dirty="0" smtClean="0"/>
              <a:t>一</a:t>
            </a:r>
            <a:r>
              <a:rPr lang="zh-CN" altLang="zh-CN" sz="2400" dirty="0"/>
              <a:t>个位于十字路口的简单交通控制灯器，它使用一个模</a:t>
            </a:r>
            <a:r>
              <a:rPr lang="en-US" altLang="zh-CN" sz="2400" dirty="0"/>
              <a:t>-8</a:t>
            </a:r>
            <a:r>
              <a:rPr lang="zh-CN" altLang="zh-CN" sz="2400" dirty="0"/>
              <a:t>计数器输出</a:t>
            </a:r>
            <a:r>
              <a:rPr lang="en-US" altLang="zh-CN" sz="2400" dirty="0"/>
              <a:t>A</a:t>
            </a:r>
            <a:r>
              <a:rPr lang="zh-CN" altLang="zh-CN" sz="2400" dirty="0"/>
              <a:t>、</a:t>
            </a:r>
            <a:r>
              <a:rPr lang="en-US" altLang="zh-CN" sz="2400" dirty="0"/>
              <a:t>B</a:t>
            </a:r>
            <a:r>
              <a:rPr lang="zh-CN" altLang="zh-CN" sz="2400" dirty="0"/>
              <a:t>和</a:t>
            </a:r>
            <a:r>
              <a:rPr lang="en-US" altLang="zh-CN" sz="2400" dirty="0"/>
              <a:t>C</a:t>
            </a:r>
            <a:r>
              <a:rPr lang="zh-CN" altLang="zh-CN" sz="2400" dirty="0"/>
              <a:t>产生如下组合序列：</a:t>
            </a:r>
            <a:r>
              <a:rPr lang="en-US" altLang="zh-CN" sz="2400" dirty="0"/>
              <a:t>000</a:t>
            </a:r>
            <a:r>
              <a:rPr lang="zh-CN" altLang="zh-CN" sz="2400" dirty="0"/>
              <a:t>，</a:t>
            </a:r>
            <a:r>
              <a:rPr lang="en-US" altLang="zh-CN" sz="2400" dirty="0"/>
              <a:t>001</a:t>
            </a:r>
            <a:r>
              <a:rPr lang="zh-CN" altLang="zh-CN" sz="2400" dirty="0"/>
              <a:t>，</a:t>
            </a:r>
            <a:r>
              <a:rPr lang="en-US" altLang="zh-CN" sz="2400" dirty="0"/>
              <a:t>011</a:t>
            </a:r>
            <a:r>
              <a:rPr lang="zh-CN" altLang="zh-CN" sz="2400" dirty="0"/>
              <a:t>，</a:t>
            </a:r>
            <a:r>
              <a:rPr lang="en-US" altLang="zh-CN" sz="2400" dirty="0"/>
              <a:t>010</a:t>
            </a:r>
            <a:r>
              <a:rPr lang="zh-CN" altLang="zh-CN" sz="2400" dirty="0"/>
              <a:t>，</a:t>
            </a:r>
            <a:r>
              <a:rPr lang="en-US" altLang="zh-CN" sz="2400" dirty="0"/>
              <a:t>111</a:t>
            </a:r>
            <a:r>
              <a:rPr lang="zh-CN" altLang="zh-CN" sz="2400" dirty="0"/>
              <a:t>，</a:t>
            </a:r>
            <a:r>
              <a:rPr lang="en-US" altLang="zh-CN" sz="2400" dirty="0"/>
              <a:t>110</a:t>
            </a:r>
            <a:r>
              <a:rPr lang="zh-CN" altLang="zh-CN" sz="2400" dirty="0"/>
              <a:t>，</a:t>
            </a:r>
            <a:r>
              <a:rPr lang="en-US" altLang="zh-CN" sz="2400" dirty="0"/>
              <a:t>101</a:t>
            </a:r>
            <a:r>
              <a:rPr lang="zh-CN" altLang="zh-CN" sz="2400" dirty="0"/>
              <a:t>，</a:t>
            </a:r>
            <a:r>
              <a:rPr lang="en-US" altLang="zh-CN" sz="2400" dirty="0"/>
              <a:t>100</a:t>
            </a:r>
            <a:r>
              <a:rPr lang="zh-CN" altLang="zh-CN" sz="2400" dirty="0"/>
              <a:t>，在</a:t>
            </a:r>
            <a:r>
              <a:rPr lang="en-US" altLang="zh-CN" sz="2400" dirty="0"/>
              <a:t>100</a:t>
            </a:r>
            <a:r>
              <a:rPr lang="zh-CN" altLang="zh-CN" sz="2400" dirty="0"/>
              <a:t>之后，重复上述序列，即又从</a:t>
            </a:r>
            <a:r>
              <a:rPr lang="en-US" altLang="zh-CN" sz="2400" dirty="0"/>
              <a:t>000</a:t>
            </a:r>
            <a:r>
              <a:rPr lang="zh-CN" altLang="zh-CN" sz="2400" dirty="0"/>
              <a:t>开始，周而复始。计数器的时钟周期是</a:t>
            </a:r>
            <a:r>
              <a:rPr lang="en-US" altLang="zh-CN" sz="2400" dirty="0"/>
              <a:t>5</a:t>
            </a:r>
            <a:r>
              <a:rPr lang="zh-CN" altLang="zh-CN" sz="2400" dirty="0"/>
              <a:t>秒。</a:t>
            </a:r>
          </a:p>
          <a:p>
            <a:pPr marL="0" indent="0">
              <a:buNone/>
            </a:pPr>
            <a:r>
              <a:rPr lang="en-US" altLang="zh-CN" sz="2400" dirty="0" smtClean="0"/>
              <a:t>     </a:t>
            </a:r>
            <a:r>
              <a:rPr lang="zh-CN" altLang="zh-CN" sz="2400" dirty="0" smtClean="0"/>
              <a:t>计数器</a:t>
            </a:r>
            <a:r>
              <a:rPr lang="zh-CN" altLang="zh-CN" sz="2400" dirty="0"/>
              <a:t>输出驱动控制下列交通灯：</a:t>
            </a:r>
            <a:r>
              <a:rPr lang="en-US" altLang="zh-CN" sz="2400" dirty="0"/>
              <a:t>RNS</a:t>
            </a:r>
            <a:r>
              <a:rPr lang="zh-CN" altLang="zh-CN" sz="2400" dirty="0"/>
              <a:t>（</a:t>
            </a:r>
            <a:r>
              <a:rPr lang="en-US" altLang="zh-CN" sz="2400" dirty="0"/>
              <a:t>Red – North/South</a:t>
            </a:r>
            <a:r>
              <a:rPr lang="zh-CN" altLang="zh-CN" sz="2400" dirty="0"/>
              <a:t>）、</a:t>
            </a:r>
            <a:r>
              <a:rPr lang="en-US" altLang="zh-CN" sz="2400" dirty="0" err="1"/>
              <a:t>YNS</a:t>
            </a:r>
            <a:r>
              <a:rPr lang="zh-CN" altLang="zh-CN" sz="2400" dirty="0"/>
              <a:t>（</a:t>
            </a:r>
            <a:r>
              <a:rPr lang="en-US" altLang="zh-CN" sz="2400" dirty="0"/>
              <a:t>Yellow – North/South</a:t>
            </a:r>
            <a:r>
              <a:rPr lang="zh-CN" altLang="zh-CN" sz="2400" dirty="0"/>
              <a:t>）、</a:t>
            </a:r>
            <a:r>
              <a:rPr lang="en-US" altLang="zh-CN" sz="2400" dirty="0" err="1"/>
              <a:t>GNS</a:t>
            </a:r>
            <a:r>
              <a:rPr lang="zh-CN" altLang="zh-CN" sz="2400" dirty="0"/>
              <a:t>（</a:t>
            </a:r>
            <a:r>
              <a:rPr lang="en-US" altLang="zh-CN" sz="2400" dirty="0"/>
              <a:t>Green – North/South</a:t>
            </a:r>
            <a:r>
              <a:rPr lang="zh-CN" altLang="zh-CN" sz="2400" dirty="0"/>
              <a:t>）、</a:t>
            </a:r>
            <a:r>
              <a:rPr lang="en-US" altLang="zh-CN" sz="2400" dirty="0" err="1"/>
              <a:t>REW</a:t>
            </a:r>
            <a:r>
              <a:rPr lang="zh-CN" altLang="zh-CN" sz="2400" dirty="0"/>
              <a:t>（</a:t>
            </a:r>
            <a:r>
              <a:rPr lang="en-US" altLang="zh-CN" sz="2400" dirty="0"/>
              <a:t>Red – East/West</a:t>
            </a:r>
            <a:r>
              <a:rPr lang="zh-CN" altLang="zh-CN" sz="2400" dirty="0"/>
              <a:t>）、</a:t>
            </a:r>
            <a:r>
              <a:rPr lang="en-US" altLang="zh-CN" sz="2400" dirty="0"/>
              <a:t>YEW</a:t>
            </a:r>
            <a:r>
              <a:rPr lang="zh-CN" altLang="zh-CN" sz="2400" dirty="0"/>
              <a:t>（</a:t>
            </a:r>
            <a:r>
              <a:rPr lang="en-US" altLang="zh-CN" sz="2400" dirty="0"/>
              <a:t>Yellow – East/West</a:t>
            </a:r>
            <a:r>
              <a:rPr lang="zh-CN" altLang="zh-CN" sz="2400" dirty="0"/>
              <a:t>）以及</a:t>
            </a:r>
            <a:r>
              <a:rPr lang="en-US" altLang="zh-CN" sz="2400" dirty="0" err="1"/>
              <a:t>GEW</a:t>
            </a:r>
            <a:r>
              <a:rPr lang="zh-CN" altLang="zh-CN" sz="2400" dirty="0"/>
              <a:t>（</a:t>
            </a:r>
            <a:r>
              <a:rPr lang="en-US" altLang="zh-CN" sz="2400" dirty="0"/>
              <a:t>Green - -East/West</a:t>
            </a:r>
            <a:r>
              <a:rPr lang="zh-CN" altLang="zh-CN" sz="2400" dirty="0" smtClean="0"/>
              <a:t>）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zh-CN" altLang="zh-CN" sz="2400" dirty="0" smtClean="0"/>
              <a:t>当</a:t>
            </a:r>
            <a:r>
              <a:rPr lang="zh-CN" altLang="zh-CN" sz="2400" dirty="0"/>
              <a:t>输出端加载给灯的值为</a:t>
            </a:r>
            <a:r>
              <a:rPr lang="en-US" altLang="zh-CN" sz="2400" dirty="0"/>
              <a:t>1</a:t>
            </a:r>
            <a:r>
              <a:rPr lang="zh-CN" altLang="zh-CN" sz="2400" dirty="0"/>
              <a:t>时，被控制的灯亮，加载给灯的值为</a:t>
            </a:r>
            <a:r>
              <a:rPr lang="en-US" altLang="zh-CN" sz="2400" dirty="0"/>
              <a:t>0</a:t>
            </a:r>
            <a:r>
              <a:rPr lang="zh-CN" altLang="zh-CN" sz="2400" dirty="0"/>
              <a:t>时，被控制的灯灭。设定各方向，绿灯亮</a:t>
            </a:r>
            <a:r>
              <a:rPr lang="en-US" altLang="zh-CN" sz="2400" dirty="0"/>
              <a:t>10</a:t>
            </a:r>
            <a:r>
              <a:rPr lang="zh-CN" altLang="zh-CN" sz="2400" dirty="0"/>
              <a:t>秒，黄灯亮</a:t>
            </a:r>
            <a:r>
              <a:rPr lang="en-US" altLang="zh-CN" sz="2400" dirty="0"/>
              <a:t>5</a:t>
            </a:r>
            <a:r>
              <a:rPr lang="zh-CN" altLang="zh-CN" sz="2400" dirty="0"/>
              <a:t>秒，红灯亮</a:t>
            </a:r>
            <a:r>
              <a:rPr lang="en-US" altLang="zh-CN" sz="2400" dirty="0"/>
              <a:t>25</a:t>
            </a:r>
            <a:r>
              <a:rPr lang="zh-CN" altLang="zh-CN" sz="2400" dirty="0"/>
              <a:t>秒，如下图所示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421504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假设，对于计数输出为</a:t>
            </a:r>
            <a:r>
              <a:rPr lang="en-US" altLang="zh-CN" dirty="0"/>
              <a:t>000</a:t>
            </a:r>
            <a:r>
              <a:rPr lang="zh-CN" altLang="zh-CN" dirty="0"/>
              <a:t>时，交通灯刚刚发生改变，</a:t>
            </a:r>
            <a:r>
              <a:rPr lang="en-US" altLang="zh-CN" dirty="0" err="1"/>
              <a:t>GNS</a:t>
            </a:r>
            <a:r>
              <a:rPr lang="en-US" altLang="zh-CN" dirty="0"/>
              <a:t>=1</a:t>
            </a:r>
            <a:r>
              <a:rPr lang="zh-CN" altLang="zh-CN" dirty="0"/>
              <a:t>，</a:t>
            </a:r>
            <a:r>
              <a:rPr lang="en-US" altLang="zh-CN" dirty="0" err="1"/>
              <a:t>REW</a:t>
            </a:r>
            <a:r>
              <a:rPr lang="en-US" altLang="zh-CN" dirty="0"/>
              <a:t>=1</a:t>
            </a:r>
            <a:r>
              <a:rPr lang="zh-CN" altLang="zh-CN" dirty="0"/>
              <a:t>，同时，所有其他的灯的输出都是</a:t>
            </a:r>
            <a:r>
              <a:rPr lang="en-US" altLang="zh-CN" dirty="0"/>
              <a:t>0</a:t>
            </a:r>
            <a:r>
              <a:rPr lang="zh-CN" altLang="zh-CN" dirty="0"/>
              <a:t>。使用</a:t>
            </a:r>
            <a:r>
              <a:rPr lang="en-US" altLang="zh-CN" dirty="0"/>
              <a:t>D</a:t>
            </a:r>
            <a:r>
              <a:rPr lang="zh-CN" altLang="zh-CN" dirty="0"/>
              <a:t>触发器和逻辑门，产生这六种</a:t>
            </a:r>
            <a:r>
              <a:rPr lang="zh-CN" altLang="zh-CN" dirty="0" smtClean="0"/>
              <a:t>输出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sz="2800" dirty="0" smtClean="0"/>
              <a:t>画</a:t>
            </a:r>
            <a:r>
              <a:rPr lang="zh-CN" altLang="zh-CN" sz="2800" dirty="0"/>
              <a:t>出模</a:t>
            </a:r>
            <a:r>
              <a:rPr lang="en-US" altLang="zh-CN" sz="2800" dirty="0"/>
              <a:t>-8</a:t>
            </a:r>
            <a:r>
              <a:rPr lang="zh-CN" altLang="zh-CN" sz="2800" dirty="0"/>
              <a:t>计数器的</a:t>
            </a:r>
            <a:r>
              <a:rPr lang="zh-CN" altLang="zh-CN" sz="2800" dirty="0" smtClean="0"/>
              <a:t>状态图</a:t>
            </a:r>
            <a:r>
              <a:rPr lang="zh-CN" altLang="en-US" sz="2800" dirty="0" smtClean="0"/>
              <a:t>，（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</a:t>
            </a:r>
            <a:r>
              <a:rPr lang="zh-CN" altLang="zh-CN" sz="2800" dirty="0" smtClean="0"/>
              <a:t>写出</a:t>
            </a:r>
            <a:r>
              <a:rPr lang="zh-CN" altLang="zh-CN" sz="2800" dirty="0"/>
              <a:t>模</a:t>
            </a:r>
            <a:r>
              <a:rPr lang="en-US" altLang="zh-CN" sz="2800" dirty="0"/>
              <a:t>-8</a:t>
            </a:r>
            <a:r>
              <a:rPr lang="zh-CN" altLang="zh-CN" sz="2800" dirty="0"/>
              <a:t>计数器的状态表</a:t>
            </a:r>
            <a:r>
              <a:rPr lang="zh-CN" altLang="zh-CN" sz="2800" dirty="0" smtClean="0"/>
              <a:t>；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</a:t>
            </a:r>
            <a:r>
              <a:rPr lang="zh-CN" altLang="zh-CN" sz="2800" dirty="0" smtClean="0"/>
              <a:t>写出</a:t>
            </a:r>
            <a:r>
              <a:rPr lang="zh-CN" altLang="zh-CN" sz="2800" dirty="0"/>
              <a:t>电路的次态方程和输出方程</a:t>
            </a:r>
            <a:r>
              <a:rPr lang="zh-CN" altLang="zh-CN" sz="2800" dirty="0" smtClean="0"/>
              <a:t>；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）</a:t>
            </a:r>
            <a:r>
              <a:rPr lang="zh-CN" altLang="zh-CN" sz="2800" dirty="0" smtClean="0"/>
              <a:t>说明</a:t>
            </a:r>
            <a:r>
              <a:rPr lang="zh-CN" altLang="zh-CN" sz="2800" dirty="0"/>
              <a:t>所设计的电路是否能正常</a:t>
            </a:r>
            <a:r>
              <a:rPr lang="zh-CN" altLang="zh-CN" sz="2800" dirty="0" smtClean="0"/>
              <a:t>工作</a:t>
            </a:r>
            <a:r>
              <a:rPr lang="zh-CN" altLang="en-US" sz="2800" dirty="0" smtClean="0"/>
              <a:t>，能自恢复么？</a:t>
            </a:r>
            <a:endParaRPr lang="zh-CN" altLang="zh-CN" sz="3600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914400" y="1377583"/>
            <a:ext cx="107309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600"/>
          </a:p>
        </p:txBody>
      </p:sp>
      <p:grpSp>
        <p:nvGrpSpPr>
          <p:cNvPr id="7" name="Group 1"/>
          <p:cNvGrpSpPr>
            <a:grpSpLocks noChangeAspect="1"/>
          </p:cNvGrpSpPr>
          <p:nvPr/>
        </p:nvGrpSpPr>
        <p:grpSpPr bwMode="auto">
          <a:xfrm>
            <a:off x="867280" y="914400"/>
            <a:ext cx="7409439" cy="2403475"/>
            <a:chOff x="1755" y="6106"/>
            <a:chExt cx="7260" cy="2356"/>
          </a:xfrm>
        </p:grpSpPr>
        <p:sp>
          <p:nvSpPr>
            <p:cNvPr id="8" name="AutoShape 20"/>
            <p:cNvSpPr>
              <a:spLocks noChangeAspect="1" noChangeArrowheads="1" noTextEdit="1"/>
            </p:cNvSpPr>
            <p:nvPr/>
          </p:nvSpPr>
          <p:spPr bwMode="auto">
            <a:xfrm>
              <a:off x="1755" y="6106"/>
              <a:ext cx="7260" cy="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>
              <a:off x="2625" y="7014"/>
              <a:ext cx="1425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2700" y="6294"/>
              <a:ext cx="126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GNS=1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秒</a:t>
              </a: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3780" y="6294"/>
              <a:ext cx="126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YNS=1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秒</a:t>
              </a: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4185" y="7014"/>
              <a:ext cx="720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2625" y="7554"/>
              <a:ext cx="3105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700" y="7734"/>
              <a:ext cx="126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REW=1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秒</a:t>
              </a: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5055" y="7014"/>
              <a:ext cx="3045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5760" y="6294"/>
              <a:ext cx="126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RNS=1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秒</a:t>
              </a: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5835" y="7554"/>
              <a:ext cx="1425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7380" y="7554"/>
              <a:ext cx="720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5940" y="7734"/>
              <a:ext cx="126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GEW=1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秒</a:t>
              </a: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1800" y="7014"/>
              <a:ext cx="720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1" name="Text Box 7"/>
            <p:cNvSpPr txBox="1">
              <a:spLocks noChangeArrowheads="1"/>
            </p:cNvSpPr>
            <p:nvPr/>
          </p:nvSpPr>
          <p:spPr bwMode="auto">
            <a:xfrm>
              <a:off x="7020" y="7734"/>
              <a:ext cx="126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YEW=1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秒</a:t>
              </a: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2565" y="6120"/>
              <a:ext cx="1" cy="23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3" name="Line 5"/>
            <p:cNvSpPr>
              <a:spLocks noChangeShapeType="1"/>
            </p:cNvSpPr>
            <p:nvPr/>
          </p:nvSpPr>
          <p:spPr bwMode="auto">
            <a:xfrm>
              <a:off x="8160" y="6114"/>
              <a:ext cx="1" cy="23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4" name="Line 4"/>
            <p:cNvSpPr>
              <a:spLocks noChangeShapeType="1"/>
            </p:cNvSpPr>
            <p:nvPr/>
          </p:nvSpPr>
          <p:spPr bwMode="auto">
            <a:xfrm>
              <a:off x="8250" y="7554"/>
              <a:ext cx="720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5" name="Line 3"/>
            <p:cNvSpPr>
              <a:spLocks noChangeShapeType="1"/>
            </p:cNvSpPr>
            <p:nvPr/>
          </p:nvSpPr>
          <p:spPr bwMode="auto">
            <a:xfrm>
              <a:off x="8235" y="7006"/>
              <a:ext cx="720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6" name="Line 2"/>
            <p:cNvSpPr>
              <a:spLocks noChangeShapeType="1"/>
            </p:cNvSpPr>
            <p:nvPr/>
          </p:nvSpPr>
          <p:spPr bwMode="auto">
            <a:xfrm>
              <a:off x="1755" y="7546"/>
              <a:ext cx="720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463738237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1)</a:t>
            </a:r>
            <a:r>
              <a:rPr lang="zh-CN" altLang="en-US" dirty="0" smtClean="0"/>
              <a:t>状态图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）状态表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1371600" y="1905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" name="Group 1"/>
          <p:cNvGrpSpPr>
            <a:grpSpLocks noChangeAspect="1"/>
          </p:cNvGrpSpPr>
          <p:nvPr/>
        </p:nvGrpSpPr>
        <p:grpSpPr bwMode="auto">
          <a:xfrm>
            <a:off x="2540000" y="1447800"/>
            <a:ext cx="4640886" cy="1685925"/>
            <a:chOff x="2690" y="10165"/>
            <a:chExt cx="6317" cy="2296"/>
          </a:xfrm>
        </p:grpSpPr>
        <p:sp>
          <p:nvSpPr>
            <p:cNvPr id="8" name="AutoShape 18"/>
            <p:cNvSpPr>
              <a:spLocks noChangeAspect="1" noChangeArrowheads="1" noTextEdit="1"/>
            </p:cNvSpPr>
            <p:nvPr/>
          </p:nvSpPr>
          <p:spPr bwMode="auto">
            <a:xfrm>
              <a:off x="2690" y="10165"/>
              <a:ext cx="6317" cy="2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Oval 17"/>
            <p:cNvSpPr>
              <a:spLocks noChangeArrowheads="1"/>
            </p:cNvSpPr>
            <p:nvPr/>
          </p:nvSpPr>
          <p:spPr bwMode="auto">
            <a:xfrm>
              <a:off x="3061" y="10173"/>
              <a:ext cx="723" cy="72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90000" rIns="0" bIns="90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000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Oval 16"/>
            <p:cNvSpPr>
              <a:spLocks noChangeArrowheads="1"/>
            </p:cNvSpPr>
            <p:nvPr/>
          </p:nvSpPr>
          <p:spPr bwMode="auto">
            <a:xfrm>
              <a:off x="4677" y="10173"/>
              <a:ext cx="723" cy="72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90000" rIns="0" bIns="90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001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AutoShape 15"/>
            <p:cNvSpPr>
              <a:spLocks noChangeShapeType="1"/>
            </p:cNvSpPr>
            <p:nvPr/>
          </p:nvSpPr>
          <p:spPr bwMode="auto">
            <a:xfrm>
              <a:off x="3784" y="10535"/>
              <a:ext cx="89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6301" y="10173"/>
              <a:ext cx="723" cy="72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90000" rIns="0" bIns="90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011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7917" y="10173"/>
              <a:ext cx="723" cy="72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90000" rIns="0" bIns="90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010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AutoShape 12"/>
            <p:cNvSpPr>
              <a:spLocks noChangeShapeType="1"/>
            </p:cNvSpPr>
            <p:nvPr/>
          </p:nvSpPr>
          <p:spPr bwMode="auto">
            <a:xfrm>
              <a:off x="7024" y="10535"/>
              <a:ext cx="89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AutoShape 11"/>
            <p:cNvSpPr>
              <a:spLocks noChangeShapeType="1"/>
            </p:cNvSpPr>
            <p:nvPr/>
          </p:nvSpPr>
          <p:spPr bwMode="auto">
            <a:xfrm>
              <a:off x="5400" y="10535"/>
              <a:ext cx="90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3058" y="11730"/>
              <a:ext cx="723" cy="72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90000" rIns="0" bIns="90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4674" y="11730"/>
              <a:ext cx="723" cy="72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90000" rIns="0" bIns="90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AutoShape 8"/>
            <p:cNvSpPr>
              <a:spLocks noChangeShapeType="1"/>
            </p:cNvSpPr>
            <p:nvPr/>
          </p:nvSpPr>
          <p:spPr bwMode="auto">
            <a:xfrm>
              <a:off x="3781" y="12092"/>
              <a:ext cx="89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6298" y="11730"/>
              <a:ext cx="723" cy="72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90000" rIns="0" bIns="90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110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7914" y="11730"/>
              <a:ext cx="723" cy="72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90000" rIns="0" bIns="90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111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AutoShape 5"/>
            <p:cNvSpPr>
              <a:spLocks noChangeShapeType="1"/>
            </p:cNvSpPr>
            <p:nvPr/>
          </p:nvSpPr>
          <p:spPr bwMode="auto">
            <a:xfrm>
              <a:off x="7021" y="12092"/>
              <a:ext cx="89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AutoShape 4"/>
            <p:cNvSpPr>
              <a:spLocks noChangeShapeType="1"/>
            </p:cNvSpPr>
            <p:nvPr/>
          </p:nvSpPr>
          <p:spPr bwMode="auto">
            <a:xfrm>
              <a:off x="5397" y="12092"/>
              <a:ext cx="90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AutoShape 3"/>
            <p:cNvSpPr>
              <a:spLocks noChangeShapeType="1"/>
            </p:cNvSpPr>
            <p:nvPr/>
          </p:nvSpPr>
          <p:spPr bwMode="auto">
            <a:xfrm flipH="1">
              <a:off x="8637" y="10535"/>
              <a:ext cx="3" cy="1557"/>
            </a:xfrm>
            <a:prstGeom prst="curvedConnector3">
              <a:avLst>
                <a:gd name="adj1" fmla="val -1196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AutoShape 2"/>
            <p:cNvSpPr>
              <a:spLocks noChangeShapeType="1"/>
            </p:cNvSpPr>
            <p:nvPr/>
          </p:nvSpPr>
          <p:spPr bwMode="auto">
            <a:xfrm rot="10800000" flipH="1">
              <a:off x="3058" y="10535"/>
              <a:ext cx="3" cy="1557"/>
            </a:xfrm>
            <a:prstGeom prst="curvedConnector3">
              <a:avLst>
                <a:gd name="adj1" fmla="val -120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922839"/>
              </p:ext>
            </p:extLst>
          </p:nvPr>
        </p:nvGraphicFramePr>
        <p:xfrm>
          <a:off x="2810356" y="3543739"/>
          <a:ext cx="4581044" cy="24688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290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现态</a:t>
                      </a:r>
                      <a:r>
                        <a:rPr lang="en-US" sz="1800">
                          <a:effectLst/>
                        </a:rPr>
                        <a:t>ABC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次态</a:t>
                      </a:r>
                      <a:r>
                        <a:rPr lang="en-US" sz="1800">
                          <a:effectLst/>
                        </a:rPr>
                        <a:t>ABC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000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001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001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011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011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010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010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110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110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000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919759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66800"/>
            <a:ext cx="7330698" cy="3276600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724400"/>
            <a:ext cx="3421781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83999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15" y="1143000"/>
            <a:ext cx="7929664" cy="5105400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84439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1371600"/>
            <a:ext cx="5497285" cy="4191000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143000" y="1371600"/>
            <a:ext cx="12954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92650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11</a:t>
            </a:r>
            <a:r>
              <a:rPr lang="zh-CN" altLang="en-US" dirty="0" smtClean="0"/>
              <a:t>月日随堂练习解答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308686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Answer2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400" dirty="0" smtClean="0"/>
                  <a:t>1. Simply the function (6 points)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                                                                                     (18)</a:t>
                </a: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=</m:t>
                    </m:r>
                    <m:r>
                      <a:rPr lang="en-US" altLang="zh-CN" sz="2400" i="1">
                        <a:latin typeface="Cambria Math"/>
                      </a:rPr>
                      <m:t>𝐷</m:t>
                    </m:r>
                    <m:r>
                      <a:rPr lang="en-US" altLang="zh-CN" sz="2400" i="1">
                        <a:latin typeface="Cambria Math"/>
                      </a:rPr>
                      <m:t>+</m:t>
                    </m:r>
                    <m:r>
                      <a:rPr lang="en-US" altLang="zh-CN" sz="2400" i="1">
                        <a:latin typeface="Cambria Math"/>
                      </a:rPr>
                      <m:t>𝐶</m:t>
                    </m:r>
                    <m:r>
                      <a:rPr lang="en-US" altLang="zh-CN" sz="2400" i="1">
                        <a:latin typeface="Cambria Math"/>
                      </a:rPr>
                      <m:t>+</m:t>
                    </m:r>
                    <m:r>
                      <a:rPr lang="en-US" altLang="zh-CN" sz="2400" i="1">
                        <a:latin typeface="Cambria Math"/>
                      </a:rPr>
                      <m:t>𝐴𝐵</m:t>
                    </m:r>
                    <m:r>
                      <a:rPr lang="en-US" altLang="zh-CN" sz="2400" i="1">
                        <a:latin typeface="Cambria Math"/>
                      </a:rPr>
                      <m:t>+</m:t>
                    </m:r>
                    <m:r>
                      <a:rPr lang="en-US" altLang="zh-CN" sz="2400" i="1">
                        <a:latin typeface="Cambria Math"/>
                      </a:rPr>
                      <m:t>𝐵</m:t>
                    </m:r>
                  </m:oMath>
                </a14:m>
                <a:endParaRPr lang="en-US" altLang="zh-CN" sz="2400" i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                    </m:t>
                    </m:r>
                    <m:r>
                      <a:rPr lang="en-US" altLang="zh-CN" sz="2400" i="1">
                        <a:latin typeface="Cambria Math"/>
                      </a:rPr>
                      <m:t>=</m:t>
                    </m:r>
                    <m:r>
                      <a:rPr lang="en-US" altLang="zh-CN" sz="2400" i="1">
                        <a:latin typeface="Cambria Math"/>
                      </a:rPr>
                      <m:t>𝐷</m:t>
                    </m:r>
                    <m:r>
                      <a:rPr lang="en-US" altLang="zh-CN" sz="2400" i="1">
                        <a:latin typeface="Cambria Math"/>
                      </a:rPr>
                      <m:t>+</m:t>
                    </m:r>
                    <m:r>
                      <a:rPr lang="en-US" altLang="zh-CN" sz="2400" i="1">
                        <a:latin typeface="Cambria Math"/>
                      </a:rPr>
                      <m:t>𝐶</m:t>
                    </m:r>
                    <m:r>
                      <a:rPr lang="en-US" altLang="zh-CN" sz="2400" i="1">
                        <a:latin typeface="Cambria Math"/>
                      </a:rPr>
                      <m:t>+</m:t>
                    </m:r>
                    <m:r>
                      <a:rPr lang="en-US" altLang="zh-CN" sz="2400" i="1">
                        <a:latin typeface="Cambria Math"/>
                      </a:rPr>
                      <m:t>𝐵</m:t>
                    </m:r>
                  </m:oMath>
                </a14:m>
                <a:r>
                  <a:rPr lang="en-US" altLang="zh-CN" sz="2400" dirty="0" smtClean="0"/>
                  <a:t>                                                   (3)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257800"/>
              </a:xfrm>
              <a:blipFill rotWithShape="0">
                <a:blip r:embed="rId3"/>
                <a:stretch>
                  <a:fillRect l="-1111" t="-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57200" y="2895600"/>
            <a:ext cx="845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2. </a:t>
            </a:r>
            <a:r>
              <a:rPr lang="en-US" altLang="zh-CN" dirty="0"/>
              <a:t>F(A, B, C, D) =   ∑m(0,1,2,3,6,8) + ∑d (</a:t>
            </a:r>
            <a:r>
              <a:rPr lang="en-US" altLang="zh-CN" dirty="0" smtClean="0"/>
              <a:t>10,11,12,13,14,15)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686300" y="3610621"/>
                <a:ext cx="4287897" cy="30984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F = </a:t>
                </a:r>
                <a:r>
                  <a:rPr lang="zh-CN" altLang="zh-CN" dirty="0"/>
                  <a:t>Π</a:t>
                </a:r>
                <a:r>
                  <a:rPr lang="en-US" altLang="zh-CN" sz="1600" dirty="0"/>
                  <a:t>M</a:t>
                </a:r>
                <a:r>
                  <a:rPr lang="en-US" altLang="zh-CN" dirty="0"/>
                  <a:t>(4, 5, 7, 9</a:t>
                </a:r>
                <a:r>
                  <a:rPr lang="en-US" altLang="zh-CN" dirty="0" smtClean="0"/>
                  <a:t>)</a:t>
                </a:r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ABCD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𝐶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</m:acc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ABCD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𝐶</m:t>
                            </m:r>
                          </m:e>
                        </m:acc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𝐵𝐷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𝐴𝐷</m:t>
                        </m:r>
                      </m:e>
                    </m:acc>
                  </m:oMath>
                </a14:m>
                <a:endParaRPr lang="en-US" altLang="zh-CN" i="1" dirty="0" smtClean="0">
                  <a:latin typeface="Cambria Math"/>
                </a:endParaRPr>
              </a:p>
              <a:p>
                <a:r>
                  <a:rPr lang="en-US" altLang="zh-CN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=(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B</m:t>
                        </m:r>
                      </m:e>
                    </m:acc>
                    <m:r>
                      <a:rPr lang="en-US" altLang="zh-CN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</m:t>
                    </m:r>
                    <m:r>
                      <a:rPr lang="en-US" altLang="zh-CN">
                        <a:latin typeface="Cambria Math"/>
                      </a:rPr>
                      <m:t>)(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B</m:t>
                        </m:r>
                      </m:e>
                    </m:acc>
                    <m:r>
                      <a:rPr lang="en-US" altLang="zh-CN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D</m:t>
                        </m:r>
                      </m:e>
                    </m:acc>
                    <m:r>
                      <a:rPr lang="en-US" altLang="zh-CN">
                        <a:latin typeface="Cambria Math"/>
                      </a:rPr>
                      <m:t>)(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A</m:t>
                        </m:r>
                      </m:e>
                    </m:acc>
                    <m:r>
                      <a:rPr lang="en-US" altLang="zh-CN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D</m:t>
                        </m:r>
                      </m:e>
                    </m:acc>
                    <m:r>
                      <a:rPr lang="en-US" altLang="zh-CN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300" y="3610621"/>
                <a:ext cx="4287897" cy="3098412"/>
              </a:xfrm>
              <a:prstGeom prst="rect">
                <a:avLst/>
              </a:prstGeom>
              <a:blipFill rotWithShape="0">
                <a:blip r:embed="rId4"/>
                <a:stretch>
                  <a:fillRect l="-1991" t="-1375" r="-5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1524000" y="1417835"/>
          <a:ext cx="5334000" cy="48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公式" r:id="rId5" imgW="2387520" imgH="215640" progId="Equation.3">
                  <p:embed/>
                </p:oleObj>
              </mc:Choice>
              <mc:Fallback>
                <p:oleObj name="公式" r:id="rId5" imgW="2387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417835"/>
                        <a:ext cx="5334000" cy="4871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1143000" y="3733800"/>
          <a:ext cx="2743200" cy="21805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5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145"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717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5105400"/>
          </a:xfrm>
        </p:spPr>
        <p:txBody>
          <a:bodyPr/>
          <a:lstStyle/>
          <a:p>
            <a:r>
              <a:rPr lang="zh-CN" altLang="zh-CN" b="1" dirty="0"/>
              <a:t>一、填空</a:t>
            </a:r>
            <a:r>
              <a:rPr lang="zh-CN" altLang="zh-CN" b="1" dirty="0" smtClean="0"/>
              <a:t>题</a:t>
            </a:r>
            <a:endParaRPr lang="zh-CN" altLang="zh-CN" dirty="0"/>
          </a:p>
          <a:p>
            <a:pPr lvl="0"/>
            <a:r>
              <a:rPr lang="zh-CN" altLang="zh-CN" dirty="0"/>
              <a:t>三态缓冲器的输出有</a:t>
            </a:r>
            <a:r>
              <a:rPr lang="en-US" altLang="zh-CN" dirty="0"/>
              <a:t>____3_____</a:t>
            </a:r>
            <a:r>
              <a:rPr lang="zh-CN" altLang="zh-CN" dirty="0"/>
              <a:t>个状态，若将几个三态缓冲器的输出端并联在一起，则最多允许</a:t>
            </a:r>
            <a:r>
              <a:rPr lang="en-US" altLang="zh-CN" dirty="0"/>
              <a:t>_____1______</a:t>
            </a:r>
            <a:r>
              <a:rPr lang="zh-CN" altLang="zh-CN" dirty="0"/>
              <a:t>个三态缓冲器输出使能。</a:t>
            </a:r>
          </a:p>
          <a:p>
            <a:pPr lvl="0"/>
            <a:r>
              <a:rPr lang="zh-CN" altLang="zh-CN" dirty="0"/>
              <a:t>数制转换：</a:t>
            </a:r>
            <a:r>
              <a:rPr lang="en-US" altLang="zh-CN" dirty="0"/>
              <a:t>(17.5)</a:t>
            </a:r>
            <a:r>
              <a:rPr lang="en-US" altLang="zh-CN" baseline="-25000" dirty="0"/>
              <a:t>8</a:t>
            </a:r>
            <a:r>
              <a:rPr lang="en-US" altLang="zh-CN" dirty="0"/>
              <a:t> = (____15.625______)</a:t>
            </a:r>
            <a:r>
              <a:rPr lang="en-US" altLang="zh-CN" baseline="-25000" dirty="0"/>
              <a:t>10</a:t>
            </a:r>
            <a:r>
              <a:rPr lang="en-US" altLang="zh-CN" dirty="0"/>
              <a:t>= (____</a:t>
            </a:r>
            <a:r>
              <a:rPr lang="en-US" altLang="zh-CN" dirty="0" err="1"/>
              <a:t>F.A</a:t>
            </a:r>
            <a:r>
              <a:rPr lang="en-US" altLang="zh-CN" dirty="0"/>
              <a:t>______)</a:t>
            </a:r>
            <a:r>
              <a:rPr lang="en-US" altLang="zh-CN" baseline="-25000" dirty="0"/>
              <a:t>16</a:t>
            </a:r>
            <a:r>
              <a:rPr lang="zh-CN" altLang="zh-CN" dirty="0"/>
              <a:t>。</a:t>
            </a:r>
          </a:p>
          <a:p>
            <a:pPr lvl="0"/>
            <a:r>
              <a:rPr lang="en-US" altLang="zh-CN" dirty="0"/>
              <a:t>(-7.7)</a:t>
            </a:r>
            <a:r>
              <a:rPr lang="en-US" altLang="zh-CN" baseline="-25000" dirty="0"/>
              <a:t>10</a:t>
            </a:r>
            <a:r>
              <a:rPr lang="zh-CN" altLang="zh-CN" dirty="0"/>
              <a:t>的</a:t>
            </a:r>
            <a:r>
              <a:rPr lang="en-US" altLang="zh-CN" dirty="0"/>
              <a:t>8</a:t>
            </a:r>
            <a:r>
              <a:rPr lang="zh-CN" altLang="zh-CN" dirty="0"/>
              <a:t>位机器数（</a:t>
            </a:r>
            <a:r>
              <a:rPr lang="en-US" altLang="zh-CN" dirty="0"/>
              <a:t>3</a:t>
            </a:r>
            <a:r>
              <a:rPr lang="zh-CN" altLang="zh-CN" dirty="0"/>
              <a:t>位小数，</a:t>
            </a:r>
            <a:r>
              <a:rPr lang="en-US" altLang="zh-CN" dirty="0"/>
              <a:t>1</a:t>
            </a:r>
            <a:r>
              <a:rPr lang="zh-CN" altLang="zh-CN" dirty="0"/>
              <a:t>位符号位）是</a:t>
            </a:r>
            <a:r>
              <a:rPr lang="en-US" altLang="zh-CN" dirty="0"/>
              <a:t>_______10111.101________</a:t>
            </a:r>
            <a:r>
              <a:rPr lang="zh-CN" altLang="zh-CN" dirty="0"/>
              <a:t>；反码是</a:t>
            </a:r>
            <a:r>
              <a:rPr lang="en-US" altLang="zh-CN" dirty="0"/>
              <a:t>_______11000.010_________</a:t>
            </a:r>
            <a:r>
              <a:rPr lang="zh-CN" altLang="zh-CN" dirty="0"/>
              <a:t>；补码是</a:t>
            </a:r>
            <a:r>
              <a:rPr lang="en-US" altLang="zh-CN" dirty="0"/>
              <a:t>________11001.011_________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一个</a:t>
            </a:r>
            <a:r>
              <a:rPr lang="en-US" altLang="zh-CN" dirty="0"/>
              <a:t>10</a:t>
            </a:r>
            <a:r>
              <a:rPr lang="zh-CN" altLang="zh-CN" dirty="0"/>
              <a:t>位地址码、</a:t>
            </a:r>
            <a:r>
              <a:rPr lang="en-US" altLang="zh-CN" dirty="0"/>
              <a:t>8</a:t>
            </a:r>
            <a:r>
              <a:rPr lang="zh-CN" altLang="zh-CN" dirty="0"/>
              <a:t>位输出的</a:t>
            </a:r>
            <a:r>
              <a:rPr lang="en-US" altLang="zh-CN" dirty="0"/>
              <a:t>ROM</a:t>
            </a:r>
            <a:r>
              <a:rPr lang="zh-CN" altLang="zh-CN" dirty="0"/>
              <a:t>，其存储容量为</a:t>
            </a:r>
            <a:r>
              <a:rPr lang="en-US" altLang="zh-CN" dirty="0"/>
              <a:t>_________8192________</a:t>
            </a:r>
            <a:r>
              <a:rPr lang="zh-CN" altLang="zh-CN" dirty="0"/>
              <a:t>位。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123460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2021年1月8日星期五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752061" y="1630272"/>
          <a:ext cx="7325139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4" name="Equation" r:id="rId3" imgW="1778000" imgH="241300" progId="Equation.DSMT4">
                  <p:embed/>
                </p:oleObj>
              </mc:Choice>
              <mc:Fallback>
                <p:oleObj name="Equation" r:id="rId3" imgW="1778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061" y="1630272"/>
                        <a:ext cx="7325139" cy="83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267099"/>
              </p:ext>
            </p:extLst>
          </p:nvPr>
        </p:nvGraphicFramePr>
        <p:xfrm>
          <a:off x="3576049" y="2630181"/>
          <a:ext cx="1233487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5" name="Equation" r:id="rId5" imgW="380880" imgH="203040" progId="Equation.DSMT4">
                  <p:embed/>
                </p:oleObj>
              </mc:Choice>
              <mc:Fallback>
                <p:oleObj name="Equation" r:id="rId5" imgW="380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049" y="2630181"/>
                        <a:ext cx="1233487" cy="671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57200" y="1202486"/>
            <a:ext cx="1676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已知某函数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74389" y="2809297"/>
            <a:ext cx="35184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该函数的简形式的反函数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57200" y="3772646"/>
            <a:ext cx="6705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</a:tabLst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42900" algn="l"/>
              </a:tabLst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可以被用作可控门的逻辑门是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异或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___________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门。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21439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70Gp_natural_light">
  <a:themeElements>
    <a:clrScheme name="170Gp_natural_light 2">
      <a:dk1>
        <a:srgbClr val="000000"/>
      </a:dk1>
      <a:lt1>
        <a:srgbClr val="FFFFFF"/>
      </a:lt1>
      <a:dk2>
        <a:srgbClr val="26728A"/>
      </a:dk2>
      <a:lt2>
        <a:srgbClr val="DDDDDD"/>
      </a:lt2>
      <a:accent1>
        <a:srgbClr val="9FCAD3"/>
      </a:accent1>
      <a:accent2>
        <a:srgbClr val="9999FF"/>
      </a:accent2>
      <a:accent3>
        <a:srgbClr val="FFFFFF"/>
      </a:accent3>
      <a:accent4>
        <a:srgbClr val="000000"/>
      </a:accent4>
      <a:accent5>
        <a:srgbClr val="CDE1E6"/>
      </a:accent5>
      <a:accent6>
        <a:srgbClr val="8A8AE7"/>
      </a:accent6>
      <a:hlink>
        <a:srgbClr val="71A5DF"/>
      </a:hlink>
      <a:folHlink>
        <a:srgbClr val="F1CA69"/>
      </a:folHlink>
    </a:clrScheme>
    <a:fontScheme name="170Gp_natur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70Gp_natural_light 1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2">
        <a:dk1>
          <a:srgbClr val="000000"/>
        </a:dk1>
        <a:lt1>
          <a:srgbClr val="FFFFFF"/>
        </a:lt1>
        <a:dk2>
          <a:srgbClr val="26728A"/>
        </a:dk2>
        <a:lt2>
          <a:srgbClr val="DDDDDD"/>
        </a:lt2>
        <a:accent1>
          <a:srgbClr val="9FCAD3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8A8AE7"/>
        </a:accent6>
        <a:hlink>
          <a:srgbClr val="71A5DF"/>
        </a:hlink>
        <a:folHlink>
          <a:srgbClr val="F1CA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3">
        <a:dk1>
          <a:srgbClr val="000000"/>
        </a:dk1>
        <a:lt1>
          <a:srgbClr val="FFFFFF"/>
        </a:lt1>
        <a:dk2>
          <a:srgbClr val="333399"/>
        </a:dk2>
        <a:lt2>
          <a:srgbClr val="C0C0C0"/>
        </a:lt2>
        <a:accent1>
          <a:srgbClr val="8FABD5"/>
        </a:accent1>
        <a:accent2>
          <a:srgbClr val="F1900F"/>
        </a:accent2>
        <a:accent3>
          <a:srgbClr val="FFFFFF"/>
        </a:accent3>
        <a:accent4>
          <a:srgbClr val="000000"/>
        </a:accent4>
        <a:accent5>
          <a:srgbClr val="C6D2E7"/>
        </a:accent5>
        <a:accent6>
          <a:srgbClr val="DA820C"/>
        </a:accent6>
        <a:hlink>
          <a:srgbClr val="AE0404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11323</TotalTime>
  <Words>2615</Words>
  <Application>Microsoft Office PowerPoint</Application>
  <PresentationFormat>全屏显示(4:3)</PresentationFormat>
  <Paragraphs>714</Paragraphs>
  <Slides>47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47</vt:i4>
      </vt:variant>
    </vt:vector>
  </HeadingPairs>
  <TitlesOfParts>
    <vt:vector size="58" baseType="lpstr">
      <vt:lpstr>宋体</vt:lpstr>
      <vt:lpstr>Arial</vt:lpstr>
      <vt:lpstr>Calibri</vt:lpstr>
      <vt:lpstr>Cambria Math</vt:lpstr>
      <vt:lpstr>Times New Roman</vt:lpstr>
      <vt:lpstr>Wingdings</vt:lpstr>
      <vt:lpstr>170Gp_natural_light</vt:lpstr>
      <vt:lpstr>位图图像</vt:lpstr>
      <vt:lpstr>公式</vt:lpstr>
      <vt:lpstr>Equation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Answer2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填空</vt:lpstr>
      <vt:lpstr>PowerPoint 演示文稿</vt:lpstr>
      <vt:lpstr>选择</vt:lpstr>
      <vt:lpstr>PowerPoint 演示文稿</vt:lpstr>
      <vt:lpstr>PowerPoint 演示文稿</vt:lpstr>
      <vt:lpstr>Circuit design </vt:lpstr>
      <vt:lpstr>PowerPoint 演示文稿</vt:lpstr>
      <vt:lpstr>PowerPoint 演示文稿</vt:lpstr>
      <vt:lpstr>Sequential circuits design.</vt:lpstr>
      <vt:lpstr>PowerPoint 演示文稿</vt:lpstr>
      <vt:lpstr>PowerPoint 演示文稿</vt:lpstr>
      <vt:lpstr>PowerPoint 演示文稿</vt:lpstr>
      <vt:lpstr>PowerPoint 演示文稿</vt:lpstr>
      <vt:lpstr>填空和选择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Guilddesign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</dc:creator>
  <cp:lastModifiedBy>zdz</cp:lastModifiedBy>
  <cp:revision>414</cp:revision>
  <dcterms:created xsi:type="dcterms:W3CDTF">2004-07-24T05:38:31Z</dcterms:created>
  <dcterms:modified xsi:type="dcterms:W3CDTF">2021-01-08T02:45:45Z</dcterms:modified>
</cp:coreProperties>
</file>