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4" r:id="rId3"/>
    <p:sldId id="285" r:id="rId4"/>
    <p:sldId id="283" r:id="rId5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3667" autoAdjust="0"/>
  </p:normalViewPr>
  <p:slideViewPr>
    <p:cSldViewPr>
      <p:cViewPr varScale="1">
        <p:scale>
          <a:sx n="62" d="100"/>
          <a:sy n="62" d="100"/>
        </p:scale>
        <p:origin x="19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7D9C55-3DB3-4834-8D61-3548F5FCCBAC}" type="slidenum">
              <a:rPr lang="zh-CN" altLang="en-US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/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/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/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位图图像" r:id="rId3" imgW="5381625" imgH="2400300" progId="Paint.Picture">
                  <p:embed/>
                </p:oleObj>
              </mc:Choice>
              <mc:Fallback>
                <p:oleObj name="位图图像" r:id="rId3" imgW="5381625" imgH="2400300" progId="Paint.Picture">
                  <p:embed/>
                  <p:pic>
                    <p:nvPicPr>
                      <p:cNvPr id="0" name="图片 19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/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/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/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日随堂练习</a:t>
            </a:r>
            <a:endParaRPr lang="en-US" altLang="zh-CN" dirty="0" smtClean="0"/>
          </a:p>
          <a:p>
            <a:r>
              <a:rPr lang="en-US" altLang="zh-CN" dirty="0" smtClean="0"/>
              <a:t>3.8</a:t>
            </a:r>
            <a:endParaRPr lang="en-US" altLang="zh-CN" dirty="0" smtClean="0"/>
          </a:p>
          <a:p>
            <a:r>
              <a:rPr lang="en-US" altLang="zh-CN" dirty="0" smtClean="0"/>
              <a:t>2.16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a)   2.24(b)</a:t>
            </a:r>
            <a:endParaRPr lang="en-US" altLang="zh-CN" dirty="0" smtClean="0"/>
          </a:p>
          <a:p>
            <a:r>
              <a:rPr lang="en-US" altLang="zh-CN" dirty="0" smtClean="0"/>
              <a:t>2.19(c)</a:t>
            </a:r>
            <a:endParaRPr lang="en-US" altLang="zh-CN" dirty="0" smtClean="0"/>
          </a:p>
          <a:p>
            <a:r>
              <a:rPr lang="en-US" altLang="zh-CN" dirty="0" smtClean="0"/>
              <a:t>2.34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8713" y="1212852"/>
          <a:ext cx="6351687" cy="64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" imgW="2362200" imgH="241300" progId="Equation.DSMT4">
                  <p:embed/>
                </p:oleObj>
              </mc:Choice>
              <mc:Fallback>
                <p:oleObj name="Equation" r:id="rId1" imgW="23622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3" y="1212852"/>
                        <a:ext cx="6351687" cy="64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11218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0246" y="1944161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17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（用公式化简，注明每步的主要公式）。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17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4800" y="3634524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304800"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1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417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用卡诺图化简以下函数为最简与非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与非表达式：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= ∑m(0, 1, 5, 7, 8, 11, 13) + ∑d (3, 9, 12, 15)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。（标出最大维块及对应的与项）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17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43000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分析下列逻辑电路，其中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为输入，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为输出。请列出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的真值表，写出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的逻辑表达式，分析此电路最大可能的功能。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66799" y="2819400"/>
          <a:ext cx="4960991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" r:id="rId1" imgW="5181600" imgH="2578100" progId="Visio.Drawing.11">
                  <p:embed/>
                </p:oleObj>
              </mc:Choice>
              <mc:Fallback>
                <p:oleObj name="" r:id="rId1" imgW="5181600" imgH="2578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819400"/>
                        <a:ext cx="4960991" cy="246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7200" y="2438343"/>
          <a:ext cx="2964968" cy="4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1" imgW="1371600" imgH="228600" progId="Equation.DSMT4">
                  <p:embed/>
                </p:oleObj>
              </mc:Choice>
              <mc:Fallback>
                <p:oleObj name="Equation" r:id="rId1" imgW="137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343"/>
                        <a:ext cx="2964968" cy="488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548" y="3349122"/>
          <a:ext cx="2081252" cy="4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3" imgW="951865" imgH="203200" progId="Equation.DSMT4">
                  <p:embed/>
                </p:oleObj>
              </mc:Choice>
              <mc:Fallback>
                <p:oleObj name="Equation" r:id="rId3" imgW="951865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8" y="3349122"/>
                        <a:ext cx="2081252" cy="43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1184702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在下图的可编程逻辑阵列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上实现下列逻辑函数功能并作简要的设计说明（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8700" y="194747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287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69" y="2339058"/>
            <a:ext cx="5497627" cy="337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随堂练习</a:t>
            </a:r>
            <a:r>
              <a:rPr lang="en-US" altLang="zh-CN" dirty="0" smtClean="0"/>
              <a:t>3: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333" y="914400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时序电路的次态不仅与当前输入有关，而且还与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有关。</a:t>
            </a:r>
            <a:endParaRPr lang="zh-CN" altLang="zh-CN" sz="2400" dirty="0"/>
          </a:p>
          <a:p>
            <a:pPr lvl="0"/>
            <a:r>
              <a:rPr lang="zh-CN" altLang="zh-CN" sz="2400" dirty="0" smtClean="0"/>
              <a:t>通常</a:t>
            </a:r>
            <a:r>
              <a:rPr lang="zh-CN" altLang="zh-CN" sz="2400" dirty="0"/>
              <a:t>情况下，主从触发器的建立时间要</a:t>
            </a:r>
            <a:r>
              <a:rPr lang="en-US" altLang="zh-CN" sz="2400" dirty="0" smtClean="0"/>
              <a:t>_____</a:t>
            </a:r>
            <a:r>
              <a:rPr lang="zh-CN" altLang="zh-CN" sz="2400" dirty="0"/>
              <a:t>边沿</a:t>
            </a:r>
            <a:r>
              <a:rPr lang="zh-CN" altLang="zh-CN" sz="2400" dirty="0" smtClean="0"/>
              <a:t>触发器</a:t>
            </a:r>
            <a:endParaRPr lang="zh-CN" altLang="zh-CN" sz="2400" dirty="0"/>
          </a:p>
          <a:p>
            <a:pPr lvl="0"/>
            <a:r>
              <a:rPr lang="zh-CN" altLang="zh-CN" sz="2400" dirty="0"/>
              <a:t>电路输出方程只与电路现态相关的时序电路是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型电路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如果对键盘上</a:t>
            </a:r>
            <a:r>
              <a:rPr lang="en-US" altLang="zh-CN" sz="2400" dirty="0"/>
              <a:t>108</a:t>
            </a:r>
            <a:r>
              <a:rPr lang="zh-CN" altLang="zh-CN" sz="2400" dirty="0"/>
              <a:t>个符号进行二进制编码，则至少要</a:t>
            </a:r>
            <a:r>
              <a:rPr lang="en-US" altLang="zh-CN" sz="2400" dirty="0" smtClean="0"/>
              <a:t>______</a:t>
            </a:r>
            <a:r>
              <a:rPr lang="zh-CN" altLang="zh-CN" sz="2400" dirty="0"/>
              <a:t>位二进制数码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传输延迟（</a:t>
            </a:r>
            <a:r>
              <a:rPr lang="en-US" altLang="zh-CN" sz="2400" dirty="0"/>
              <a:t>Propagation Delay</a:t>
            </a:r>
            <a:r>
              <a:rPr lang="zh-CN" altLang="zh-CN" sz="2400" dirty="0"/>
              <a:t>）是指变化的信号从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传输到</a:t>
            </a:r>
            <a:r>
              <a:rPr lang="en-US" altLang="zh-CN" sz="2400" dirty="0" smtClean="0"/>
              <a:t>____________</a:t>
            </a:r>
            <a:r>
              <a:rPr lang="zh-CN" altLang="zh-CN" sz="2400" dirty="0"/>
              <a:t>所需要的时间，电路的处理速度与电路门的最大传输延迟成反比例关系。</a:t>
            </a:r>
            <a:endParaRPr lang="zh-CN" altLang="zh-CN" sz="2400" dirty="0"/>
          </a:p>
          <a:p>
            <a:r>
              <a:rPr lang="zh-CN" altLang="zh-CN" sz="2400" dirty="0"/>
              <a:t>用</a:t>
            </a:r>
            <a:r>
              <a:rPr lang="en-US" altLang="zh-CN" sz="2400" dirty="0"/>
              <a:t>2</a:t>
            </a:r>
            <a:r>
              <a:rPr lang="zh-CN" altLang="zh-CN" sz="2400" dirty="0"/>
              <a:t>个或非门构成的基本</a:t>
            </a:r>
            <a:r>
              <a:rPr lang="en-US" altLang="zh-CN" sz="2400" dirty="0"/>
              <a:t>S-R</a:t>
            </a:r>
            <a:r>
              <a:rPr lang="zh-CN" altLang="zh-CN" sz="2400" dirty="0"/>
              <a:t>锁存器两个输入同时为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时，其功能 为输出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_____________________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基本</a:t>
            </a:r>
            <a:r>
              <a:rPr lang="en-US" altLang="zh-CN" dirty="0"/>
              <a:t>R-S</a:t>
            </a:r>
            <a:r>
              <a:rPr lang="zh-CN" altLang="zh-CN" dirty="0"/>
              <a:t>型触发器不具有</a:t>
            </a:r>
            <a:r>
              <a:rPr lang="en-US" altLang="zh-CN" dirty="0" smtClean="0"/>
              <a:t>___________</a:t>
            </a:r>
            <a:r>
              <a:rPr lang="zh-CN" altLang="zh-CN" dirty="0"/>
              <a:t>功能。</a:t>
            </a:r>
            <a:endParaRPr lang="zh-CN" altLang="zh-CN" dirty="0"/>
          </a:p>
          <a:p>
            <a:pPr marL="514350" indent="-514350">
              <a:buAutoNum type="alphaUcPeriod"/>
            </a:pPr>
            <a:r>
              <a:rPr lang="zh-CN" altLang="zh-CN" dirty="0" smtClean="0"/>
              <a:t>保持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翻转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/>
              <a:t>1	</a:t>
            </a:r>
            <a:r>
              <a:rPr lang="en-US" altLang="zh-CN" dirty="0" smtClean="0"/>
              <a:t>D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marL="514350" indent="-514350">
              <a:buAutoNum type="alphaUcPeriod"/>
            </a:pPr>
            <a:endParaRPr lang="en-US" altLang="zh-CN" dirty="0"/>
          </a:p>
          <a:p>
            <a:pPr lvl="0"/>
            <a:r>
              <a:rPr lang="zh-CN" altLang="zh-CN" dirty="0"/>
              <a:t>存在“一次性采样”问题的触发器是</a:t>
            </a:r>
            <a:r>
              <a:rPr lang="en-US" altLang="zh-CN" dirty="0" smtClean="0"/>
              <a:t>________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S-R</a:t>
            </a:r>
            <a:r>
              <a:rPr lang="zh-CN" altLang="zh-CN" dirty="0"/>
              <a:t>锁存器</a:t>
            </a:r>
            <a:r>
              <a:rPr lang="en-US" altLang="zh-CN" dirty="0"/>
              <a:t>			</a:t>
            </a:r>
            <a:r>
              <a:rPr lang="en-US" altLang="zh-CN" dirty="0" smtClean="0"/>
              <a:t>B</a:t>
            </a:r>
            <a:r>
              <a:rPr lang="en-US" altLang="zh-CN" dirty="0"/>
              <a:t>. D</a:t>
            </a:r>
            <a:r>
              <a:rPr lang="zh-CN" altLang="zh-CN" dirty="0"/>
              <a:t>锁存器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边沿触发的</a:t>
            </a:r>
            <a:r>
              <a:rPr lang="en-US" altLang="zh-CN" dirty="0"/>
              <a:t>D</a:t>
            </a:r>
            <a:r>
              <a:rPr lang="zh-CN" altLang="zh-CN" dirty="0"/>
              <a:t>触发器</a:t>
            </a:r>
            <a:r>
              <a:rPr lang="en-US" altLang="zh-CN" dirty="0"/>
              <a:t>		</a:t>
            </a:r>
            <a:r>
              <a:rPr lang="en-US" altLang="zh-CN" dirty="0" smtClean="0"/>
              <a:t>D</a:t>
            </a:r>
            <a:r>
              <a:rPr lang="en-US" altLang="zh-CN" dirty="0"/>
              <a:t>. S-R</a:t>
            </a:r>
            <a:r>
              <a:rPr lang="zh-CN" altLang="zh-CN" dirty="0"/>
              <a:t>主从触发器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66" y="1054057"/>
            <a:ext cx="8229600" cy="5105400"/>
          </a:xfrm>
        </p:spPr>
        <p:txBody>
          <a:bodyPr/>
          <a:lstStyle/>
          <a:p>
            <a:pPr lvl="0"/>
            <a:r>
              <a:rPr lang="zh-CN" altLang="zh-CN" dirty="0"/>
              <a:t>设下图时序电路中门与触发器的参数如下：异或门的延时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，与门的延时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1.5ns</a:t>
            </a:r>
            <a:r>
              <a:rPr lang="zh-CN" altLang="zh-CN" dirty="0"/>
              <a:t>，触发器延时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，建立时间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dirty="0" err="1"/>
              <a:t>1.0ns</a:t>
            </a:r>
            <a:r>
              <a:rPr lang="zh-CN" altLang="zh-CN" dirty="0"/>
              <a:t>，保持时间</a:t>
            </a:r>
            <a:r>
              <a:rPr lang="en-US" altLang="zh-CN" dirty="0"/>
              <a:t>t</a:t>
            </a:r>
            <a:r>
              <a:rPr lang="en-US" altLang="zh-CN" baseline="-25000" dirty="0"/>
              <a:t>h</a:t>
            </a:r>
            <a:r>
              <a:rPr lang="en-US" altLang="zh-CN" dirty="0"/>
              <a:t>=</a:t>
            </a:r>
            <a:r>
              <a:rPr lang="en-US" altLang="zh-CN" dirty="0" err="1"/>
              <a:t>0.25ns</a:t>
            </a:r>
            <a:r>
              <a:rPr lang="zh-CN" altLang="zh-CN" dirty="0"/>
              <a:t>。外部输入需要在时钟脉冲上升沿的</a:t>
            </a:r>
            <a:r>
              <a:rPr lang="en-US" altLang="zh-CN" dirty="0" smtClean="0"/>
              <a:t>___________</a:t>
            </a:r>
            <a:r>
              <a:rPr lang="zh-CN" altLang="zh-CN" dirty="0"/>
              <a:t>之前就需要确定下来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1733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14400" y="4219440"/>
          <a:ext cx="6421485" cy="231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" r:id="rId1" imgW="9499600" imgH="3441700" progId="Visio.Drawing.11">
                  <p:embed/>
                </p:oleObj>
              </mc:Choice>
              <mc:Fallback>
                <p:oleObj name="" r:id="rId1" imgW="9499600" imgH="3441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19440"/>
                        <a:ext cx="6421485" cy="231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	8.5ns					B.	7.5ns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	6.5ns					D.	5.5ns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433" y="3282345"/>
            <a:ext cx="7391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B.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7.5ns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D.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014" y="1066800"/>
            <a:ext cx="61398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根据下图写出电路的输出方程、次态方程，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列出状态表，画出状态图。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5800" y="2166329"/>
          <a:ext cx="3352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" r:id="rId1" imgW="3002915" imgH="3002915" progId="Visio.Drawing.11">
                  <p:embed/>
                </p:oleObj>
              </mc:Choice>
              <mc:Fallback>
                <p:oleObj name="" r:id="rId1" imgW="3002915" imgH="30029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66329"/>
                        <a:ext cx="3352800" cy="335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采用米利模型设计一个电路，来识别两个序列</a:t>
            </a:r>
            <a:r>
              <a:rPr lang="en-US" altLang="zh-CN" dirty="0"/>
              <a:t>101</a:t>
            </a:r>
            <a:r>
              <a:rPr lang="zh-CN" altLang="zh-CN" dirty="0"/>
              <a:t>和</a:t>
            </a:r>
            <a:r>
              <a:rPr lang="en-US" altLang="zh-CN" dirty="0"/>
              <a:t>110</a:t>
            </a:r>
            <a:r>
              <a:rPr lang="zh-CN" altLang="zh-CN" dirty="0"/>
              <a:t>。当识别到序列</a:t>
            </a:r>
            <a:r>
              <a:rPr lang="en-US" altLang="zh-CN" dirty="0"/>
              <a:t>101</a:t>
            </a:r>
            <a:r>
              <a:rPr lang="zh-CN" altLang="zh-CN" dirty="0"/>
              <a:t>时，电路输出</a:t>
            </a:r>
            <a:r>
              <a:rPr lang="en-US" altLang="zh-CN" dirty="0"/>
              <a:t>10</a:t>
            </a:r>
            <a:r>
              <a:rPr lang="zh-CN" altLang="zh-CN" dirty="0"/>
              <a:t>，当识别到序列</a:t>
            </a:r>
            <a:r>
              <a:rPr lang="en-US" altLang="zh-CN" dirty="0"/>
              <a:t>110</a:t>
            </a:r>
            <a:r>
              <a:rPr lang="zh-CN" altLang="zh-CN" dirty="0"/>
              <a:t>时，输出</a:t>
            </a:r>
            <a:r>
              <a:rPr lang="en-US" altLang="zh-CN" dirty="0"/>
              <a:t>11</a:t>
            </a:r>
            <a:r>
              <a:rPr lang="zh-CN" altLang="zh-CN" dirty="0"/>
              <a:t>。否则，电路输出</a:t>
            </a:r>
            <a:r>
              <a:rPr lang="en-US" altLang="zh-CN" dirty="0"/>
              <a:t>00</a:t>
            </a:r>
            <a:r>
              <a:rPr lang="zh-CN" altLang="zh-CN" dirty="0"/>
              <a:t>。请画出状态图、状态表、次态方程和输出方程，并画出电路图。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随堂练习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(</a:t>
            </a:r>
            <a:r>
              <a:rPr lang="zh-CN" altLang="en-US" dirty="0" smtClean="0"/>
              <a:t>题中所有公式及图都需要化简，必须去掉等价状态）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月日随堂练习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0313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7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877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Given two 8-bit registers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with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(1011 0101)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877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(0111 0110)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two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microoperations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>
                <a:tab pos="318770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and             b)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⊕R2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8770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=  (_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kumimoji="0" lang="en-US" altLang="zh-CN" sz="2400" b="0" i="0" u="sng" strike="noStrike" cap="none" normalizeH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_)</a:t>
            </a:r>
            <a:r>
              <a:rPr kumimoji="0" lang="en-US" altLang="zh-CN" sz="1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2733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73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a 4-bit synchronous binary counter to design a Module-8 counter, the activation of Load signal can be _____</a:t>
            </a:r>
            <a:r>
              <a:rPr kumimoji="0" lang="pt-BR" altLang="zh-CN" sz="10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_____.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3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B.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3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2895600"/>
            <a:ext cx="80313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74LS153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a dual 4-to-1-line multiplexer, if the data input lines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~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1010,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= 10, then the output of the multiplexer is Y</a:t>
            </a:r>
            <a:r>
              <a:rPr lang="en-US" altLang="zh-CN" dirty="0" smtClean="0">
                <a:latin typeface="Times New Roman" panose="02020603050405020304" pitchFamily="18" charset="0"/>
              </a:rPr>
              <a:t>=__________, </a:t>
            </a:r>
            <a:r>
              <a:rPr lang="en-US" altLang="zh-CN" dirty="0">
                <a:latin typeface="Times New Roman" panose="02020603050405020304" pitchFamily="18" charset="0"/>
              </a:rPr>
              <a:t>if the output Y is required to be square wave, then the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could be</a:t>
            </a:r>
            <a:r>
              <a:rPr lang="en-US" altLang="zh-CN" dirty="0" smtClean="0">
                <a:latin typeface="Times New Roman" panose="02020603050405020304" pitchFamily="18" charset="0"/>
              </a:rPr>
              <a:t>_______________.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48733" y="12192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(2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 How many flip flops will be complemented in a 8-bit binary up counter to reach the next count after the count 10100011: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5666" y="3259161"/>
            <a:ext cx="139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89" name="图片 2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3526"/>
            <a:ext cx="3191933" cy="306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8734" y="3758903"/>
            <a:ext cx="43518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What is the output function implemented by the following circuit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1143000"/>
            <a:ext cx="82144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2733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Using a 4-bit synchronous binary counter to design a Module-8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counter, the activation of Load signal can be ________.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3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（上划线）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B.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3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666" y="2944587"/>
            <a:ext cx="887306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1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are the outputs of a synchronous BCD counter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is the most significant bit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then the output period of 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and its width of the positive pulse (HIGH voltage value) are</a:t>
            </a:r>
            <a:r>
              <a:rPr lang="en-US" altLang="zh-CN" dirty="0" smtClean="0">
                <a:latin typeface="Times New Roman" panose="02020603050405020304" pitchFamily="18" charset="0"/>
              </a:rPr>
              <a:t>_________.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1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2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16 clock periods, its width of the positive pulse is 2 clock periods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D. 16 </a:t>
            </a:r>
            <a:r>
              <a:rPr lang="en-US" altLang="zh-CN" dirty="0">
                <a:latin typeface="Times New Roman" panose="02020603050405020304" pitchFamily="18" charset="0"/>
              </a:rPr>
              <a:t>clock periods, its width of the positive pulse is 10 clock periods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37066" y="914400"/>
            <a:ext cx="84497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3 Using </a:t>
            </a:r>
            <a:r>
              <a:rPr lang="en-US" altLang="zh-CN" dirty="0">
                <a:latin typeface="Times New Roman" panose="02020603050405020304" pitchFamily="18" charset="0"/>
              </a:rPr>
              <a:t>synchronous binary counter to design a Module-N counter, the activation of Load signal is to make the counter</a:t>
            </a:r>
            <a:r>
              <a:rPr lang="pt-BR" altLang="zh-CN" dirty="0" smtClean="0">
                <a:latin typeface="Times New Roman" panose="02020603050405020304" pitchFamily="18" charset="0"/>
              </a:rPr>
              <a:t>_________ </a:t>
            </a:r>
            <a:r>
              <a:rPr lang="pt-BR" altLang="zh-CN" dirty="0">
                <a:latin typeface="Times New Roman" panose="02020603050405020304" pitchFamily="18" charset="0"/>
              </a:rPr>
              <a:t>under the control of clock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A. load the initial non-zero number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B. initialize the starting states for all flip-flops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C. load the initial number on the next clock transition before starting counting or when counting to N-1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D. none of the above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6266" y="4716985"/>
            <a:ext cx="848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至少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位二进制计数器可以构成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N=2010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的计数器。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12		B. 11			C. 3			D. 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246538"/>
            <a:ext cx="73913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Given the Mod-N counter with synchronous reset signal shown below, N =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913" name="图片 2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1" y="2919920"/>
            <a:ext cx="5000839" cy="28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2761" y="2216034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A   6 </a:t>
            </a:r>
            <a:r>
              <a:rPr lang="pt-BR" altLang="zh-CN" dirty="0"/>
              <a:t> </a:t>
            </a:r>
            <a:r>
              <a:rPr lang="pt-BR" altLang="zh-CN" dirty="0" smtClean="0"/>
              <a:t>   B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pt-BR" altLang="zh-CN" dirty="0"/>
              <a:t> </a:t>
            </a:r>
            <a:r>
              <a:rPr lang="pt-BR" altLang="zh-CN" dirty="0" smtClean="0"/>
              <a:t>       C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dirty="0"/>
              <a:t> </a:t>
            </a:r>
            <a:r>
              <a:rPr lang="pt-BR" altLang="zh-CN" dirty="0" smtClean="0"/>
              <a:t>      D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9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82" y="609600"/>
            <a:ext cx="8382000" cy="457200"/>
          </a:xfrm>
        </p:spPr>
        <p:txBody>
          <a:bodyPr/>
          <a:lstStyle/>
          <a:p>
            <a:pPr lvl="0"/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Circuit design</a:t>
            </a:r>
            <a:br>
              <a:rPr lang="en-US" altLang="zh-CN" b="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76400" y="3200400"/>
          <a:ext cx="6019800" cy="278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/>
                <a:gridCol w="1203960"/>
                <a:gridCol w="1203960"/>
                <a:gridCol w="1203960"/>
                <a:gridCol w="1203960"/>
              </a:tblGrid>
              <a:tr h="1310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 (A&gt;B)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 (A&lt;B)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Z (A==B)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682" y="1066800"/>
            <a:ext cx="86730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1 Magnitude comparators.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Construct the Truth Table for a one-bit unsigned magnitude comparator. There are two inputs: A and B with three outputs: X, Y, Z, and X is Boolean value for logic A&gt;B, Y for logic A&lt;B and Z for logic A==B.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“one 2-to-4 decoder” and some “logic gates” (i.e., OR, AND, and such) to implement this one-bit comparator.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2354997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1-bit comparator you design as a building block (i.e., draw it as a box with 2 inputs and 3 outputs), now use two of these and other logic gates to design a 2-bit unsigned magnitude comparator. The new comparator consists of 4 inputs: A[1:0] and B[1:0], and 3 outputs: A&gt;B, A&lt;B, and A==B. Please show your logic circuits schematic and label the inputs and outputs properly.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 design.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982177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Design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2-bit up/down saturating counter using D Flip-Flops and other basic gates: derive the state diagram, state table, and draw the circuits. The counter consists of 2 inputs (one for controlling direction, the other one is the clock) and 2 outputs that represent the current count value. The functionality of this counter is described in the pseudo code on the right.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505200"/>
            <a:ext cx="7239000" cy="22043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State Diagram (Mealy or Moore)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1828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Derive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Table, write down next state equations and output equations, and simplify them.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40" y="2746189"/>
            <a:ext cx="8571719" cy="13656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3B3DD7-3FA5-445F-8F23-2BB424E177C6}" type="datetime3">
              <a:rPr lang="zh-CN" altLang="en-US" sz="1400" smtClean="0"/>
            </a:fld>
            <a:endParaRPr lang="en-US" altLang="zh-CN" sz="1400" smtClean="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1C6A72-5B4C-4279-A0FC-DE6458C6BFCC}" type="slidenum">
              <a:rPr lang="zh-CN" altLang="en-US" sz="1400" smtClean="0"/>
            </a:fld>
            <a:endParaRPr lang="en-US" altLang="zh-CN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Quiz2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r>
              <a:rPr lang="en-US" altLang="zh-CN" sz="2400" dirty="0" smtClean="0"/>
              <a:t>Simplify the following with formulas and calculate the gate input cost for the original F and the simplified result. (6 pts)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For the following function, answer questions: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en-US" altLang="zh-CN" sz="2400" dirty="0" smtClean="0">
                <a:ea typeface="宋体" panose="02010600030101010101" pitchFamily="2" charset="-122"/>
              </a:rPr>
              <a:t>F(A, B, C, D) =   ∑m(0,1,2,3,6,8) + ∑d (10,11,12,13,14,15)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/>
              <a:t>Draw the K-map and express </a:t>
            </a:r>
            <a:r>
              <a:rPr lang="en-US" altLang="zh-CN" sz="2400" dirty="0"/>
              <a:t>F in product-of-</a:t>
            </a:r>
            <a:r>
              <a:rPr lang="en-US" altLang="zh-CN" sz="2400" dirty="0" err="1"/>
              <a:t>maxterms</a:t>
            </a:r>
            <a:r>
              <a:rPr lang="en-US" altLang="zh-CN" sz="2400" dirty="0"/>
              <a:t> algebraic form (∏</a:t>
            </a:r>
            <a:r>
              <a:rPr lang="en-US" altLang="zh-CN" sz="2400" baseline="-25000" dirty="0"/>
              <a:t>M</a:t>
            </a:r>
            <a:r>
              <a:rPr lang="en-US" altLang="zh-CN" sz="2400" dirty="0" smtClean="0"/>
              <a:t>(…)); (4 pts)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Circle </a:t>
            </a:r>
            <a:r>
              <a:rPr lang="en-US" altLang="zh-CN" sz="2400" dirty="0"/>
              <a:t>the essential prime </a:t>
            </a:r>
            <a:r>
              <a:rPr lang="en-US" altLang="zh-CN" sz="2400" dirty="0" err="1"/>
              <a:t>implicants</a:t>
            </a:r>
            <a:r>
              <a:rPr lang="en-US" altLang="zh-CN" sz="2400" dirty="0"/>
              <a:t> and </a:t>
            </a:r>
            <a:r>
              <a:rPr lang="en-US" altLang="zh-CN" sz="2400" dirty="0" smtClean="0"/>
              <a:t>list the </a:t>
            </a:r>
            <a:r>
              <a:rPr lang="en-US" altLang="zh-CN" sz="2400" dirty="0"/>
              <a:t>corresponding AND terms</a:t>
            </a:r>
            <a:r>
              <a:rPr lang="en-US" altLang="zh-CN" sz="2400" dirty="0" smtClean="0"/>
              <a:t>; (6 pts)</a:t>
            </a:r>
            <a:endParaRPr lang="zh-CN" altLang="zh-CN" sz="2400" dirty="0"/>
          </a:p>
          <a:p>
            <a:pPr lvl="1"/>
            <a:r>
              <a:rPr lang="en-US" altLang="zh-CN" sz="2400" dirty="0"/>
              <a:t>Perform the optimization in the form of </a:t>
            </a:r>
            <a:r>
              <a:rPr lang="en-US" altLang="zh-CN" sz="2400" dirty="0" smtClean="0"/>
              <a:t>SOP </a:t>
            </a:r>
            <a:r>
              <a:rPr lang="en-US" altLang="zh-CN" sz="2400" dirty="0"/>
              <a:t>and POS</a:t>
            </a:r>
            <a:r>
              <a:rPr lang="en-US" altLang="zh-CN" sz="2400" dirty="0" smtClean="0"/>
              <a:t>; (4 pts)</a:t>
            </a:r>
            <a:endParaRPr lang="zh-CN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62075" y="1998663"/>
          <a:ext cx="6483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1" imgW="57302400" imgH="5181600" progId="Equation.3">
                  <p:embed/>
                </p:oleObj>
              </mc:Choice>
              <mc:Fallback>
                <p:oleObj name="公式" r:id="rId1" imgW="573024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98663"/>
                        <a:ext cx="64833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05400"/>
          </a:xfrm>
        </p:spPr>
        <p:txBody>
          <a:bodyPr/>
          <a:lstStyle/>
          <a:p>
            <a:r>
              <a:rPr lang="zh-CN" altLang="zh-CN" b="1" dirty="0"/>
              <a:t>一、填空</a:t>
            </a:r>
            <a:r>
              <a:rPr lang="zh-CN" altLang="zh-CN" b="1" dirty="0" smtClean="0"/>
              <a:t>题</a:t>
            </a:r>
            <a:endParaRPr lang="zh-CN" altLang="zh-CN" dirty="0"/>
          </a:p>
          <a:p>
            <a:pPr lvl="0"/>
            <a:r>
              <a:rPr lang="zh-CN" altLang="zh-CN" dirty="0"/>
              <a:t>三态缓冲器的输出有</a:t>
            </a:r>
            <a:r>
              <a:rPr lang="en-US" altLang="zh-CN" dirty="0" smtClean="0"/>
              <a:t>________</a:t>
            </a:r>
            <a:r>
              <a:rPr lang="zh-CN" altLang="zh-CN" dirty="0"/>
              <a:t>个状态，若将几个三态缓冲器的输出端并联在一起，则最多允许</a:t>
            </a:r>
            <a:r>
              <a:rPr lang="en-US" altLang="zh-CN" dirty="0" smtClean="0"/>
              <a:t>__________</a:t>
            </a:r>
            <a:r>
              <a:rPr lang="zh-CN" altLang="zh-CN" dirty="0"/>
              <a:t>个三态缓冲器输出使能。</a:t>
            </a:r>
            <a:endParaRPr lang="zh-CN" altLang="zh-CN" dirty="0"/>
          </a:p>
          <a:p>
            <a:pPr lvl="0"/>
            <a:r>
              <a:rPr lang="zh-CN" altLang="zh-CN" dirty="0"/>
              <a:t>数制转换：</a:t>
            </a:r>
            <a:r>
              <a:rPr lang="en-US" altLang="zh-CN" dirty="0"/>
              <a:t>(17.5)</a:t>
            </a:r>
            <a:r>
              <a:rPr lang="en-US" altLang="zh-CN" baseline="-25000" dirty="0"/>
              <a:t>8</a:t>
            </a:r>
            <a:r>
              <a:rPr lang="en-US" altLang="zh-CN" dirty="0"/>
              <a:t> = </a:t>
            </a:r>
            <a:r>
              <a:rPr lang="en-US" altLang="zh-CN" dirty="0" smtClean="0"/>
              <a:t>(______)</a:t>
            </a:r>
            <a:r>
              <a:rPr lang="en-US" altLang="zh-CN" baseline="-25000" dirty="0"/>
              <a:t>10</a:t>
            </a:r>
            <a:r>
              <a:rPr lang="en-US" altLang="zh-CN" dirty="0"/>
              <a:t>= </a:t>
            </a:r>
            <a:r>
              <a:rPr lang="en-US" altLang="zh-CN" dirty="0" smtClean="0"/>
              <a:t>(________)</a:t>
            </a:r>
            <a:r>
              <a:rPr lang="en-US" altLang="zh-CN" baseline="-25000" dirty="0"/>
              <a:t>16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/>
            <a:r>
              <a:rPr lang="en-US" altLang="zh-CN" dirty="0"/>
              <a:t>(-7.7)</a:t>
            </a:r>
            <a:r>
              <a:rPr lang="en-US" altLang="zh-CN" baseline="-25000" dirty="0"/>
              <a:t>10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位机器数（</a:t>
            </a:r>
            <a:r>
              <a:rPr lang="en-US" altLang="zh-CN" dirty="0"/>
              <a:t>3</a:t>
            </a:r>
            <a:r>
              <a:rPr lang="zh-CN" altLang="zh-CN" dirty="0"/>
              <a:t>位小数，</a:t>
            </a:r>
            <a:r>
              <a:rPr lang="en-US" altLang="zh-CN" dirty="0"/>
              <a:t>1</a:t>
            </a:r>
            <a:r>
              <a:rPr lang="zh-CN" altLang="zh-CN" dirty="0"/>
              <a:t>位符号位）是</a:t>
            </a:r>
            <a:r>
              <a:rPr lang="en-US" altLang="zh-CN" dirty="0" smtClean="0"/>
              <a:t>_______</a:t>
            </a:r>
            <a:r>
              <a:rPr lang="zh-CN" altLang="zh-CN" dirty="0"/>
              <a:t>；反码是</a:t>
            </a:r>
            <a:r>
              <a:rPr lang="en-US" altLang="zh-CN" dirty="0" smtClean="0"/>
              <a:t>_____________</a:t>
            </a:r>
            <a:r>
              <a:rPr lang="zh-CN" altLang="zh-CN" dirty="0"/>
              <a:t>；补码是</a:t>
            </a:r>
            <a:r>
              <a:rPr lang="en-US" altLang="zh-CN" dirty="0" smtClean="0"/>
              <a:t>____________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一个</a:t>
            </a:r>
            <a:r>
              <a:rPr lang="en-US" altLang="zh-CN" dirty="0"/>
              <a:t>10</a:t>
            </a:r>
            <a:r>
              <a:rPr lang="zh-CN" altLang="zh-CN" dirty="0"/>
              <a:t>位地址码、</a:t>
            </a:r>
            <a:r>
              <a:rPr lang="en-US" altLang="zh-CN" dirty="0"/>
              <a:t>8</a:t>
            </a:r>
            <a:r>
              <a:rPr lang="zh-CN" altLang="zh-CN" dirty="0"/>
              <a:t>位输出的</a:t>
            </a:r>
            <a:r>
              <a:rPr lang="en-US" altLang="zh-CN" dirty="0"/>
              <a:t>ROM</a:t>
            </a:r>
            <a:r>
              <a:rPr lang="zh-CN" altLang="zh-CN" dirty="0"/>
              <a:t>，其存储容量为</a:t>
            </a:r>
            <a:r>
              <a:rPr lang="en-US" altLang="zh-CN" dirty="0" smtClean="0"/>
              <a:t>_____________</a:t>
            </a:r>
            <a:r>
              <a:rPr lang="zh-CN" altLang="zh-CN" dirty="0"/>
              <a:t>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2061" y="1630272"/>
          <a:ext cx="732513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" imgW="1778000" imgH="241300" progId="Equation.DSMT4">
                  <p:embed/>
                </p:oleObj>
              </mc:Choice>
              <mc:Fallback>
                <p:oleObj name="Equation" r:id="rId1" imgW="1778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61" y="1630272"/>
                        <a:ext cx="732513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518222" y="2633707"/>
          <a:ext cx="9048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6705600" imgH="4572000" progId="Equation.DSMT4">
                  <p:embed/>
                </p:oleObj>
              </mc:Choice>
              <mc:Fallback>
                <p:oleObj name="Equation" r:id="rId3" imgW="6705600" imgH="457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22" y="2633707"/>
                        <a:ext cx="904875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120248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已知某函数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4389" y="2809297"/>
            <a:ext cx="351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该函数的简形式的反函数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7200" y="3772646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可以被用作可控门的逻辑门是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门。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选择题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二</a:t>
            </a:r>
            <a:r>
              <a:rPr lang="zh-CN" altLang="zh-CN" dirty="0"/>
              <a:t>值逻辑处理二进制的变量，其变量只取</a:t>
            </a:r>
            <a:r>
              <a:rPr lang="en-US" altLang="zh-CN" dirty="0" smtClean="0"/>
              <a:t>____________</a:t>
            </a:r>
            <a:r>
              <a:rPr lang="zh-CN" altLang="zh-CN" dirty="0"/>
              <a:t>个离散值。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1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2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3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en-US" altLang="zh-CN" dirty="0"/>
              <a:t>. 4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69995" y="1225777"/>
          <a:ext cx="4796353" cy="6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1" imgW="1409065" imgH="241300" progId="Equation.DSMT4">
                  <p:embed/>
                </p:oleObj>
              </mc:Choice>
              <mc:Fallback>
                <p:oleObj name="Equation" r:id="rId1" imgW="1409065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95" y="1225777"/>
                        <a:ext cx="4796353" cy="6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2600" y="3582949"/>
          <a:ext cx="1794353" cy="54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3" imgW="723900" imgH="215900" progId="Equation.DSMT4">
                  <p:embed/>
                </p:oleObj>
              </mc:Choice>
              <mc:Fallback>
                <p:oleObj name="Equation" r:id="rId3" imgW="723900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582949"/>
                        <a:ext cx="1794353" cy="543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" y="1281083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9728" y="2035922"/>
            <a:ext cx="53424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的门输入成本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9	  B. 10	       C. 11    	   D. 12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2600" y="4204552"/>
            <a:ext cx="55563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在四变量卡诺图中有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个小格是“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A. 13	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12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6		D. 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438400" y="2235609"/>
          <a:ext cx="3505200" cy="33212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83384"/>
                <a:gridCol w="584608"/>
                <a:gridCol w="584608"/>
                <a:gridCol w="583384"/>
                <a:gridCol w="584608"/>
                <a:gridCol w="584608"/>
              </a:tblGrid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55354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035278"/>
            <a:ext cx="82157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下列卡诺图表示的函数中，质蕴涵项共有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5			C. 6			D. 7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只读存储器</a:t>
            </a:r>
            <a:r>
              <a:rPr lang="en-US" altLang="zh-CN" dirty="0"/>
              <a:t> (ROM) </a:t>
            </a:r>
            <a:r>
              <a:rPr lang="zh-CN" altLang="zh-CN" dirty="0"/>
              <a:t>是由</a:t>
            </a:r>
            <a:r>
              <a:rPr lang="en-US" altLang="zh-CN" dirty="0" smtClean="0"/>
              <a:t>________</a:t>
            </a:r>
            <a:r>
              <a:rPr lang="zh-CN" altLang="zh-CN" dirty="0"/>
              <a:t>与门陈列和</a:t>
            </a:r>
            <a:r>
              <a:rPr lang="en-US" altLang="zh-CN" dirty="0"/>
              <a:t>_________</a:t>
            </a:r>
            <a:r>
              <a:rPr lang="zh-CN" altLang="zh-CN" dirty="0"/>
              <a:t>或门陈列组成的组合逻辑结构。</a:t>
            </a:r>
            <a:endParaRPr lang="zh-CN" altLang="zh-CN" dirty="0"/>
          </a:p>
          <a:p>
            <a:pPr marL="514350" indent="-514350">
              <a:buAutoNum type="alphaUcPeriod"/>
            </a:pPr>
            <a:r>
              <a:rPr lang="zh-CN" altLang="zh-CN" dirty="0" smtClean="0"/>
              <a:t>可编程</a:t>
            </a:r>
            <a:r>
              <a:rPr lang="zh-CN" altLang="zh-CN" dirty="0"/>
              <a:t>，固定的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可编程，可编程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固定的，可编程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.  </a:t>
            </a:r>
            <a:r>
              <a:rPr lang="zh-CN" altLang="zh-CN" dirty="0"/>
              <a:t>固定的，固定的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5598</Words>
  <Application>WPS 演示</Application>
  <PresentationFormat>全屏显示(4:3)</PresentationFormat>
  <Paragraphs>382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微软雅黑</vt:lpstr>
      <vt:lpstr>Arial Unicode MS</vt:lpstr>
      <vt:lpstr>Cambria Math</vt:lpstr>
      <vt:lpstr>Calibri</vt:lpstr>
      <vt:lpstr>170Gp_natural_light</vt:lpstr>
      <vt:lpstr>Paint.Picture</vt:lpstr>
      <vt:lpstr>Equation.DSMT4</vt:lpstr>
      <vt:lpstr>Visio.Drawing.11</vt:lpstr>
      <vt:lpstr>Visio.Drawing.11</vt:lpstr>
      <vt:lpstr>Equation.3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PowerPoint 演示文稿</vt:lpstr>
      <vt:lpstr>PowerPoint 演示文稿</vt:lpstr>
      <vt:lpstr>Quiz2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</vt:lpstr>
      <vt:lpstr>PowerPoint 演示文稿</vt:lpstr>
      <vt:lpstr>选择</vt:lpstr>
      <vt:lpstr>PowerPoint 演示文稿</vt:lpstr>
      <vt:lpstr>PowerPoint 演示文稿</vt:lpstr>
      <vt:lpstr>Circuit design </vt:lpstr>
      <vt:lpstr>PowerPoint 演示文稿</vt:lpstr>
      <vt:lpstr>Sequential circuits design.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zdz</cp:lastModifiedBy>
  <cp:revision>351</cp:revision>
  <dcterms:created xsi:type="dcterms:W3CDTF">2004-07-24T05:38:00Z</dcterms:created>
  <dcterms:modified xsi:type="dcterms:W3CDTF">2021-01-08T02:49:23Z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