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10"/>
  </p:notesMasterIdLst>
  <p:handoutMasterIdLst>
    <p:handoutMasterId r:id="rId11"/>
  </p:handoutMasterIdLst>
  <p:sldIdLst>
    <p:sldId id="3109" r:id="rId2"/>
    <p:sldId id="3111" r:id="rId3"/>
    <p:sldId id="3113" r:id="rId4"/>
    <p:sldId id="3114" r:id="rId5"/>
    <p:sldId id="3116" r:id="rId6"/>
    <p:sldId id="3119" r:id="rId7"/>
    <p:sldId id="3118" r:id="rId8"/>
    <p:sldId id="3120" r:id="rId9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072"/>
    <a:srgbClr val="D47ECE"/>
    <a:srgbClr val="C84E97"/>
    <a:srgbClr val="BC3A8B"/>
    <a:srgbClr val="2AB2CC"/>
    <a:srgbClr val="66C3C3"/>
    <a:srgbClr val="F7FD0F"/>
    <a:srgbClr val="FFFFFF"/>
    <a:srgbClr val="FF6A05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8" autoAdjust="0"/>
    <p:restoredTop sz="95833" autoAdjust="0"/>
  </p:normalViewPr>
  <p:slideViewPr>
    <p:cSldViewPr>
      <p:cViewPr varScale="1">
        <p:scale>
          <a:sx n="83" d="100"/>
          <a:sy n="83" d="100"/>
        </p:scale>
        <p:origin x="186" y="9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8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3120962" y="2306732"/>
            <a:ext cx="1794718" cy="835465"/>
            <a:chOff x="1624548" y="907750"/>
            <a:chExt cx="1275920" cy="593958"/>
          </a:xfrm>
        </p:grpSpPr>
        <p:sp>
          <p:nvSpPr>
            <p:cNvPr id="8" name="罐形 7"/>
            <p:cNvSpPr/>
            <p:nvPr/>
          </p:nvSpPr>
          <p:spPr bwMode="auto">
            <a:xfrm>
              <a:off x="2110813" y="1110044"/>
              <a:ext cx="246638" cy="391664"/>
            </a:xfrm>
            <a:prstGeom prst="can">
              <a:avLst/>
            </a:prstGeom>
            <a:solidFill>
              <a:srgbClr val="747E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24548" y="907750"/>
              <a:ext cx="1275920" cy="218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SSO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维护员工信息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DB</a:t>
              </a:r>
              <a:endParaRPr kumimoji="1"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1100783" y="2288235"/>
            <a:ext cx="1791088" cy="853962"/>
            <a:chOff x="227890" y="894600"/>
            <a:chExt cx="1273339" cy="607108"/>
          </a:xfrm>
        </p:grpSpPr>
        <p:sp>
          <p:nvSpPr>
            <p:cNvPr id="7" name="罐形 6"/>
            <p:cNvSpPr/>
            <p:nvPr/>
          </p:nvSpPr>
          <p:spPr bwMode="auto">
            <a:xfrm>
              <a:off x="740943" y="1110044"/>
              <a:ext cx="246638" cy="391664"/>
            </a:xfrm>
            <a:prstGeom prst="can">
              <a:avLst/>
            </a:prstGeom>
            <a:solidFill>
              <a:srgbClr val="747E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7890" y="894600"/>
              <a:ext cx="1273339" cy="218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>
                      <a:lumMod val="50000"/>
                    </a:schemeClr>
                  </a:solidFill>
                </a:rPr>
                <a:t>Centa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Face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File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Server</a:t>
              </a:r>
              <a:endParaRPr kumimoji="1"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" name="直线箭头连接符 11"/>
          <p:cNvCxnSpPr>
            <a:stCxn id="7" idx="4"/>
            <a:endCxn id="8" idx="2"/>
          </p:cNvCxnSpPr>
          <p:nvPr/>
        </p:nvCxnSpPr>
        <p:spPr bwMode="auto">
          <a:xfrm>
            <a:off x="2169370" y="2866739"/>
            <a:ext cx="16355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1640998" y="4255827"/>
            <a:ext cx="709820" cy="321542"/>
          </a:xfrm>
          <a:prstGeom prst="roundRect">
            <a:avLst>
              <a:gd name="adj" fmla="val 1271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620" tIns="64310" rIns="128620" bIns="64310" numCol="1" rtlCol="0" anchor="ctr" anchorCtr="0" compatLnSpc="1">
            <a:prstTxWarp prst="textNoShape">
              <a:avLst/>
            </a:prstTxWarp>
          </a:bodyPr>
          <a:lstStyle/>
          <a:p>
            <a:pPr algn="ctr" defTabSz="1286195"/>
            <a:r>
              <a:rPr lang="en-US" altLang="zh-CN" sz="1407" dirty="0" err="1">
                <a:solidFill>
                  <a:schemeClr val="bg1"/>
                </a:solidFill>
                <a:latin typeface="Arial" pitchFamily="34" charset="0"/>
              </a:rPr>
              <a:t>Api</a:t>
            </a:r>
            <a:endParaRPr lang="zh-CN" altLang="en-US" sz="1407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17" name="直线箭头连接符 16"/>
          <p:cNvCxnSpPr>
            <a:stCxn id="15" idx="0"/>
            <a:endCxn id="7" idx="3"/>
          </p:cNvCxnSpPr>
          <p:nvPr/>
        </p:nvCxnSpPr>
        <p:spPr bwMode="auto">
          <a:xfrm flipV="1">
            <a:off x="1995908" y="3142197"/>
            <a:ext cx="1" cy="1113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2377843" y="4178020"/>
            <a:ext cx="159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策略、保存位置、员工信息对接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1808702" y="5709307"/>
            <a:ext cx="374409" cy="750264"/>
            <a:chOff x="713830" y="3485332"/>
            <a:chExt cx="276039" cy="533386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713830" y="3485332"/>
              <a:ext cx="276039" cy="533386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2532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cxnSp>
          <p:nvCxnSpPr>
            <p:cNvPr id="31" name="直线连接符 30"/>
            <p:cNvCxnSpPr/>
            <p:nvPr/>
          </p:nvCxnSpPr>
          <p:spPr bwMode="auto">
            <a:xfrm>
              <a:off x="713831" y="3952800"/>
              <a:ext cx="2760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/>
            <p:cNvSpPr/>
            <p:nvPr/>
          </p:nvSpPr>
          <p:spPr bwMode="auto">
            <a:xfrm flipV="1">
              <a:off x="837474" y="3967200"/>
              <a:ext cx="36000" cy="3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2532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</p:grpSp>
      <p:sp>
        <p:nvSpPr>
          <p:cNvPr id="36" name="笑脸 35"/>
          <p:cNvSpPr/>
          <p:nvPr/>
        </p:nvSpPr>
        <p:spPr bwMode="auto">
          <a:xfrm>
            <a:off x="1866993" y="5840211"/>
            <a:ext cx="222701" cy="222701"/>
          </a:xfrm>
          <a:prstGeom prst="smileyFac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620" tIns="64310" rIns="128620" bIns="64310" numCol="1" rtlCol="0" anchor="t" anchorCtr="0" compatLnSpc="1">
            <a:prstTxWarp prst="textNoShape">
              <a:avLst/>
            </a:prstTxWarp>
          </a:bodyPr>
          <a:lstStyle/>
          <a:p>
            <a:pPr defTabSz="1286195"/>
            <a:endParaRPr lang="zh-CN" altLang="en-US" sz="2532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3192303" y="5751960"/>
            <a:ext cx="283775" cy="669499"/>
            <a:chOff x="1523255" y="3631799"/>
            <a:chExt cx="228595" cy="539315"/>
          </a:xfrm>
        </p:grpSpPr>
        <p:sp>
          <p:nvSpPr>
            <p:cNvPr id="35" name="笑脸 34"/>
            <p:cNvSpPr/>
            <p:nvPr/>
          </p:nvSpPr>
          <p:spPr bwMode="auto">
            <a:xfrm>
              <a:off x="1523256" y="3631799"/>
              <a:ext cx="228594" cy="228594"/>
            </a:xfrm>
            <a:prstGeom prst="smileyFac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2532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cxnSp>
          <p:nvCxnSpPr>
            <p:cNvPr id="38" name="直线连接符 37"/>
            <p:cNvCxnSpPr>
              <a:stCxn id="35" idx="4"/>
            </p:cNvCxnSpPr>
            <p:nvPr/>
          </p:nvCxnSpPr>
          <p:spPr bwMode="auto">
            <a:xfrm>
              <a:off x="1637553" y="3860393"/>
              <a:ext cx="0" cy="15832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 bwMode="auto">
            <a:xfrm flipH="1">
              <a:off x="1523256" y="4018718"/>
              <a:ext cx="114297" cy="152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线连接符 41"/>
            <p:cNvCxnSpPr/>
            <p:nvPr/>
          </p:nvCxnSpPr>
          <p:spPr bwMode="auto">
            <a:xfrm>
              <a:off x="1637553" y="4018718"/>
              <a:ext cx="114297" cy="152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线连接符 43"/>
            <p:cNvCxnSpPr/>
            <p:nvPr/>
          </p:nvCxnSpPr>
          <p:spPr bwMode="auto">
            <a:xfrm>
              <a:off x="1637553" y="3939555"/>
              <a:ext cx="1142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线连接符 49"/>
            <p:cNvCxnSpPr/>
            <p:nvPr/>
          </p:nvCxnSpPr>
          <p:spPr bwMode="auto">
            <a:xfrm flipH="1">
              <a:off x="1523255" y="3939555"/>
              <a:ext cx="114298" cy="425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3" name="直线箭头连接符 52"/>
          <p:cNvCxnSpPr>
            <a:stCxn id="29" idx="0"/>
            <a:endCxn id="15" idx="2"/>
          </p:cNvCxnSpPr>
          <p:nvPr/>
        </p:nvCxnSpPr>
        <p:spPr bwMode="auto">
          <a:xfrm flipV="1">
            <a:off x="1995907" y="4577369"/>
            <a:ext cx="1" cy="1131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53"/>
          <p:cNvSpPr txBox="1"/>
          <p:nvPr/>
        </p:nvSpPr>
        <p:spPr>
          <a:xfrm>
            <a:off x="1340612" y="6590475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Client Collection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964879" y="4901829"/>
            <a:ext cx="214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StaffNo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Collection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862450" y="13625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人脸采集过程</a:t>
            </a:r>
          </a:p>
        </p:txBody>
      </p:sp>
      <p:grpSp>
        <p:nvGrpSpPr>
          <p:cNvPr id="74" name="组 73"/>
          <p:cNvGrpSpPr/>
          <p:nvPr/>
        </p:nvGrpSpPr>
        <p:grpSpPr>
          <a:xfrm>
            <a:off x="9957767" y="2665953"/>
            <a:ext cx="1790924" cy="835465"/>
            <a:chOff x="1624548" y="907750"/>
            <a:chExt cx="1219168" cy="593958"/>
          </a:xfrm>
        </p:grpSpPr>
        <p:sp>
          <p:nvSpPr>
            <p:cNvPr id="75" name="罐形 74"/>
            <p:cNvSpPr/>
            <p:nvPr/>
          </p:nvSpPr>
          <p:spPr bwMode="auto">
            <a:xfrm>
              <a:off x="2110813" y="1110044"/>
              <a:ext cx="246638" cy="391664"/>
            </a:xfrm>
            <a:prstGeom prst="can">
              <a:avLst/>
            </a:prstGeom>
            <a:solidFill>
              <a:srgbClr val="747E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24548" y="907750"/>
              <a:ext cx="1219168" cy="218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SSO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维护员工信息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DB</a:t>
              </a:r>
              <a:endParaRPr kumimoji="1"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圆角矩形 80"/>
          <p:cNvSpPr/>
          <p:nvPr/>
        </p:nvSpPr>
        <p:spPr bwMode="auto">
          <a:xfrm>
            <a:off x="8075422" y="4256683"/>
            <a:ext cx="709820" cy="32154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620" tIns="64310" rIns="128620" bIns="64310" numCol="1" rtlCol="0" anchor="ctr" anchorCtr="0" compatLnSpc="1">
            <a:prstTxWarp prst="textNoShape">
              <a:avLst/>
            </a:prstTxWarp>
          </a:bodyPr>
          <a:lstStyle/>
          <a:p>
            <a:pPr algn="ctr" defTabSz="1286195"/>
            <a:r>
              <a:rPr lang="en-US" altLang="zh-CN" sz="1407" dirty="0" err="1">
                <a:solidFill>
                  <a:schemeClr val="bg1"/>
                </a:solidFill>
                <a:latin typeface="Arial" pitchFamily="34" charset="0"/>
              </a:rPr>
              <a:t>Api</a:t>
            </a:r>
            <a:endParaRPr lang="zh-CN" altLang="en-US" sz="1407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67908" y="4070868"/>
            <a:ext cx="11016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识别策略、</a:t>
            </a: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ak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维护、员工捞取、</a:t>
            </a:r>
            <a:endParaRPr kumimoji="1"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定义成功域值范围</a:t>
            </a:r>
          </a:p>
        </p:txBody>
      </p:sp>
      <p:grpSp>
        <p:nvGrpSpPr>
          <p:cNvPr id="84" name="组 83"/>
          <p:cNvGrpSpPr/>
          <p:nvPr/>
        </p:nvGrpSpPr>
        <p:grpSpPr>
          <a:xfrm>
            <a:off x="8257579" y="5709307"/>
            <a:ext cx="374409" cy="750264"/>
            <a:chOff x="713830" y="3485332"/>
            <a:chExt cx="276039" cy="533386"/>
          </a:xfrm>
        </p:grpSpPr>
        <p:sp>
          <p:nvSpPr>
            <p:cNvPr id="85" name="圆角矩形 84"/>
            <p:cNvSpPr/>
            <p:nvPr/>
          </p:nvSpPr>
          <p:spPr bwMode="auto">
            <a:xfrm>
              <a:off x="713830" y="3485332"/>
              <a:ext cx="276039" cy="533386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2532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cxnSp>
          <p:nvCxnSpPr>
            <p:cNvPr id="86" name="直线连接符 85"/>
            <p:cNvCxnSpPr/>
            <p:nvPr/>
          </p:nvCxnSpPr>
          <p:spPr bwMode="auto">
            <a:xfrm>
              <a:off x="713831" y="3952800"/>
              <a:ext cx="2760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椭圆 86"/>
            <p:cNvSpPr/>
            <p:nvPr/>
          </p:nvSpPr>
          <p:spPr bwMode="auto">
            <a:xfrm flipV="1">
              <a:off x="837474" y="3967200"/>
              <a:ext cx="36000" cy="3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2532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</p:grpSp>
      <p:sp>
        <p:nvSpPr>
          <p:cNvPr id="88" name="笑脸 87"/>
          <p:cNvSpPr/>
          <p:nvPr/>
        </p:nvSpPr>
        <p:spPr bwMode="auto">
          <a:xfrm>
            <a:off x="8315870" y="5840211"/>
            <a:ext cx="222701" cy="222701"/>
          </a:xfrm>
          <a:prstGeom prst="smileyFac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620" tIns="64310" rIns="128620" bIns="64310" numCol="1" rtlCol="0" anchor="t" anchorCtr="0" compatLnSpc="1">
            <a:prstTxWarp prst="textNoShape">
              <a:avLst/>
            </a:prstTxWarp>
          </a:bodyPr>
          <a:lstStyle/>
          <a:p>
            <a:pPr defTabSz="1286195"/>
            <a:endParaRPr lang="zh-CN" altLang="en-US" sz="2532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9641180" y="5751960"/>
            <a:ext cx="283775" cy="669499"/>
            <a:chOff x="1523255" y="3631799"/>
            <a:chExt cx="228595" cy="539315"/>
          </a:xfrm>
        </p:grpSpPr>
        <p:sp>
          <p:nvSpPr>
            <p:cNvPr id="90" name="笑脸 89"/>
            <p:cNvSpPr/>
            <p:nvPr/>
          </p:nvSpPr>
          <p:spPr bwMode="auto">
            <a:xfrm>
              <a:off x="1523256" y="3631799"/>
              <a:ext cx="228594" cy="228594"/>
            </a:xfrm>
            <a:prstGeom prst="smileyFac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2532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cxnSp>
          <p:nvCxnSpPr>
            <p:cNvPr id="91" name="直线连接符 90"/>
            <p:cNvCxnSpPr/>
            <p:nvPr/>
          </p:nvCxnSpPr>
          <p:spPr bwMode="auto">
            <a:xfrm>
              <a:off x="1637553" y="3860393"/>
              <a:ext cx="0" cy="158325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/>
            <p:nvPr/>
          </p:nvCxnSpPr>
          <p:spPr bwMode="auto">
            <a:xfrm flipH="1">
              <a:off x="1523256" y="4018718"/>
              <a:ext cx="114297" cy="152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线连接符 92"/>
            <p:cNvCxnSpPr/>
            <p:nvPr/>
          </p:nvCxnSpPr>
          <p:spPr bwMode="auto">
            <a:xfrm>
              <a:off x="1637553" y="4018718"/>
              <a:ext cx="114297" cy="152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线连接符 93"/>
            <p:cNvCxnSpPr/>
            <p:nvPr/>
          </p:nvCxnSpPr>
          <p:spPr bwMode="auto">
            <a:xfrm>
              <a:off x="1637553" y="3939555"/>
              <a:ext cx="1142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直线连接符 94"/>
            <p:cNvCxnSpPr/>
            <p:nvPr/>
          </p:nvCxnSpPr>
          <p:spPr bwMode="auto">
            <a:xfrm flipH="1">
              <a:off x="1523255" y="3939555"/>
              <a:ext cx="114298" cy="425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6" name="直线箭头连接符 95"/>
          <p:cNvCxnSpPr>
            <a:endCxn id="81" idx="2"/>
          </p:cNvCxnSpPr>
          <p:nvPr/>
        </p:nvCxnSpPr>
        <p:spPr bwMode="auto">
          <a:xfrm flipH="1" flipV="1">
            <a:off x="8430332" y="4578225"/>
            <a:ext cx="14451" cy="1131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文本框 96"/>
          <p:cNvSpPr txBox="1"/>
          <p:nvPr/>
        </p:nvSpPr>
        <p:spPr>
          <a:xfrm>
            <a:off x="7789489" y="6590475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Client Collection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457174" y="5120143"/>
            <a:ext cx="214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StaffNo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Collection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414910" y="13625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人脸识别过程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9894871" y="3984627"/>
            <a:ext cx="1791088" cy="870416"/>
            <a:chOff x="200507" y="1110044"/>
            <a:chExt cx="1273339" cy="618806"/>
          </a:xfrm>
        </p:grpSpPr>
        <p:sp>
          <p:nvSpPr>
            <p:cNvPr id="101" name="罐形 100"/>
            <p:cNvSpPr/>
            <p:nvPr/>
          </p:nvSpPr>
          <p:spPr bwMode="auto">
            <a:xfrm>
              <a:off x="740943" y="1110044"/>
              <a:ext cx="246638" cy="391664"/>
            </a:xfrm>
            <a:prstGeom prst="can">
              <a:avLst/>
            </a:prstGeom>
            <a:solidFill>
              <a:srgbClr val="747E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200507" y="1510042"/>
              <a:ext cx="1273339" cy="218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>
                      <a:lumMod val="50000"/>
                    </a:schemeClr>
                  </a:solidFill>
                </a:rPr>
                <a:t>Centa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Face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File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Server</a:t>
              </a:r>
              <a:endParaRPr kumimoji="1"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04" name="直线箭头连接符 103"/>
          <p:cNvCxnSpPr>
            <a:stCxn id="107" idx="1"/>
            <a:endCxn id="81" idx="3"/>
          </p:cNvCxnSpPr>
          <p:nvPr/>
        </p:nvCxnSpPr>
        <p:spPr bwMode="auto">
          <a:xfrm flipH="1">
            <a:off x="8785242" y="3738369"/>
            <a:ext cx="1702353" cy="679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文本框 104"/>
          <p:cNvSpPr txBox="1"/>
          <p:nvPr/>
        </p:nvSpPr>
        <p:spPr>
          <a:xfrm rot="20289610">
            <a:off x="9185546" y="4101019"/>
            <a:ext cx="96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StaffImage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左中括号 106"/>
          <p:cNvSpPr/>
          <p:nvPr/>
        </p:nvSpPr>
        <p:spPr bwMode="auto">
          <a:xfrm>
            <a:off x="10487595" y="3095267"/>
            <a:ext cx="102896" cy="1286201"/>
          </a:xfrm>
          <a:prstGeom prst="leftBracke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620" tIns="64310" rIns="128620" bIns="64310" numCol="1" rtlCol="0" anchor="t" anchorCtr="0" compatLnSpc="1">
            <a:prstTxWarp prst="textNoShape">
              <a:avLst/>
            </a:prstTxWarp>
          </a:bodyPr>
          <a:lstStyle/>
          <a:p>
            <a:pPr defTabSz="1286195"/>
            <a:endParaRPr lang="zh-CN" altLang="en-US" sz="2532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11" name="云形 110"/>
          <p:cNvSpPr/>
          <p:nvPr/>
        </p:nvSpPr>
        <p:spPr bwMode="auto">
          <a:xfrm>
            <a:off x="7463318" y="2020415"/>
            <a:ext cx="1903184" cy="838608"/>
          </a:xfrm>
          <a:prstGeom prst="cloud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620" tIns="64310" rIns="128620" bIns="64310" numCol="1" rtlCol="0" anchor="ctr" anchorCtr="0" compatLnSpc="1">
            <a:prstTxWarp prst="textNoShape">
              <a:avLst/>
            </a:prstTxWarp>
          </a:bodyPr>
          <a:lstStyle/>
          <a:p>
            <a:pPr algn="ctr" defTabSz="1286195"/>
            <a:r>
              <a:rPr lang="en-US" altLang="zh-CN" sz="1266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FaceID</a:t>
            </a:r>
            <a:r>
              <a:rPr lang="zh-CN" altLang="en-US" sz="1266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altLang="zh-CN" sz="1266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Cloud</a:t>
            </a:r>
            <a:endParaRPr lang="zh-CN" altLang="en-US" sz="1266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cxnSp>
        <p:nvCxnSpPr>
          <p:cNvPr id="113" name="直线箭头连接符 112"/>
          <p:cNvCxnSpPr>
            <a:stCxn id="81" idx="0"/>
            <a:endCxn id="111" idx="1"/>
          </p:cNvCxnSpPr>
          <p:nvPr/>
        </p:nvCxnSpPr>
        <p:spPr bwMode="auto">
          <a:xfrm flipH="1" flipV="1">
            <a:off x="8414910" y="2858130"/>
            <a:ext cx="15422" cy="13985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文本框 113"/>
          <p:cNvSpPr txBox="1"/>
          <p:nvPr/>
        </p:nvSpPr>
        <p:spPr>
          <a:xfrm>
            <a:off x="8437557" y="3212118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Staff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Collection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9347246" y="2144685"/>
            <a:ext cx="135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Compare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5" name="直线连接符 124"/>
          <p:cNvCxnSpPr/>
          <p:nvPr/>
        </p:nvCxnSpPr>
        <p:spPr bwMode="auto">
          <a:xfrm flipH="1">
            <a:off x="6019050" y="1466402"/>
            <a:ext cx="370" cy="5534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矩形 62"/>
          <p:cNvSpPr/>
          <p:nvPr/>
        </p:nvSpPr>
        <p:spPr>
          <a:xfrm>
            <a:off x="10769598" y="408631"/>
            <a:ext cx="1357473" cy="428257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8"/>
          <p:cNvSpPr txBox="1"/>
          <p:nvPr/>
        </p:nvSpPr>
        <p:spPr>
          <a:xfrm>
            <a:off x="824036" y="336476"/>
            <a:ext cx="2220963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人脸识别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5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703" y="231949"/>
            <a:ext cx="6602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拨打电话</a:t>
            </a:r>
          </a:p>
        </p:txBody>
      </p:sp>
      <p:sp>
        <p:nvSpPr>
          <p:cNvPr id="3" name="矩形 2"/>
          <p:cNvSpPr/>
          <p:nvPr/>
        </p:nvSpPr>
        <p:spPr>
          <a:xfrm>
            <a:off x="10769598" y="408631"/>
            <a:ext cx="1357473" cy="428257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0783" y="3472309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判断权限</a:t>
            </a:r>
          </a:p>
          <a:p>
            <a:endParaRPr lang="zh-CN" altLang="en-US" dirty="0"/>
          </a:p>
        </p:txBody>
      </p:sp>
      <p:sp>
        <p:nvSpPr>
          <p:cNvPr id="5" name="双括号 4"/>
          <p:cNvSpPr/>
          <p:nvPr/>
        </p:nvSpPr>
        <p:spPr>
          <a:xfrm>
            <a:off x="2540943" y="997325"/>
            <a:ext cx="10225136" cy="56886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51450" y="1704660"/>
            <a:ext cx="1883241" cy="36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有权限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00983" y="58485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无权限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693071" y="188813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37087" y="152809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网络请求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37087" y="196014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aRequest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682038" y="584498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Toast</a:t>
            </a:r>
            <a:r>
              <a:rPr lang="zh-CN" altLang="en-US" dirty="0"/>
              <a:t>（没有</a:t>
            </a:r>
            <a:r>
              <a:rPr lang="zh-CN" altLang="en-US" dirty="0" smtClean="0"/>
              <a:t>相关权限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77222" y="1528093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判断能否浏览，是否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r>
              <a:rPr lang="zh-CN" altLang="en-US" dirty="0" smtClean="0"/>
              <a:t>免</a:t>
            </a:r>
            <a:r>
              <a:rPr lang="zh-CN" altLang="en-US" dirty="0"/>
              <a:t>扰信息</a:t>
            </a:r>
            <a:r>
              <a:rPr lang="en-US" altLang="zh-CN" dirty="0"/>
              <a:t>(</a:t>
            </a:r>
            <a:r>
              <a:rPr lang="en-US" altLang="zh-CN" dirty="0" err="1"/>
              <a:t>isCanBrowse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054791" y="188813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597727" y="1456085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浏览联系人列表是否达到限制</a:t>
            </a:r>
            <a:r>
              <a:rPr lang="en-US" altLang="zh-CN" dirty="0"/>
              <a:t>(</a:t>
            </a:r>
            <a:r>
              <a:rPr lang="en-US" altLang="zh-CN" dirty="0" err="1"/>
              <a:t>UseBrowsetotalCount</a:t>
            </a:r>
            <a:r>
              <a:rPr lang="en-US" altLang="zh-CN" dirty="0"/>
              <a:t> )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0965879" y="2071605"/>
            <a:ext cx="0" cy="53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flipH="1">
            <a:off x="9885759" y="2665703"/>
            <a:ext cx="4788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获取联系人列表对话框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getTrustorsDialog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853311" y="2753132"/>
            <a:ext cx="295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获取联系人列表对话框</a:t>
            </a:r>
            <a:r>
              <a:rPr lang="zh-CN" altLang="en-US" dirty="0"/>
              <a:t>的</a:t>
            </a:r>
            <a:r>
              <a:rPr lang="en-US" altLang="zh-CN" dirty="0" smtClean="0"/>
              <a:t>title(</a:t>
            </a:r>
            <a:r>
              <a:rPr lang="en-US" altLang="zh-CN" dirty="0" err="1" smtClean="0"/>
              <a:t>getTrustorsDialogTitle</a:t>
            </a:r>
            <a:r>
              <a:rPr lang="en-US" altLang="zh-CN" dirty="0" smtClean="0"/>
              <a:t>)</a:t>
            </a:r>
            <a:endParaRPr lang="zh-CN" altLang="en-US" sz="1400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8517607" y="3184277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 rot="10800000" flipV="1">
            <a:off x="5997327" y="4705736"/>
            <a:ext cx="22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是否开虚拟号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8976306" y="3078850"/>
            <a:ext cx="1015663" cy="2360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开虚拟号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获取虚拟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     配置信息）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 rot="16200000">
            <a:off x="9852406" y="3768557"/>
            <a:ext cx="461665" cy="1763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    </a:t>
            </a:r>
            <a:endParaRPr lang="zh-CN" altLang="en-US" dirty="0"/>
          </a:p>
        </p:txBody>
      </p:sp>
      <p:sp>
        <p:nvSpPr>
          <p:cNvPr id="53" name="左大括号 52"/>
          <p:cNvSpPr/>
          <p:nvPr/>
        </p:nvSpPr>
        <p:spPr>
          <a:xfrm>
            <a:off x="8047233" y="4012764"/>
            <a:ext cx="256524" cy="1755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9738935" y="4552429"/>
            <a:ext cx="540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373591" y="534451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关闭虚拟号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294984" y="4201817"/>
            <a:ext cx="211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拨打</a:t>
            </a:r>
            <a:endParaRPr lang="en-US" altLang="zh-CN" dirty="0"/>
          </a:p>
          <a:p>
            <a:r>
              <a:rPr lang="en-US" altLang="zh-CN" dirty="0" err="1"/>
              <a:t>Dascom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756931" y="5333679"/>
            <a:ext cx="183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拨打系统电话</a:t>
            </a:r>
            <a:endParaRPr lang="en-US" altLang="zh-CN" dirty="0"/>
          </a:p>
        </p:txBody>
      </p:sp>
      <p:sp>
        <p:nvSpPr>
          <p:cNvPr id="69" name="文本框 68"/>
          <p:cNvSpPr txBox="1"/>
          <p:nvPr/>
        </p:nvSpPr>
        <p:spPr>
          <a:xfrm>
            <a:off x="9668331" y="5548152"/>
            <a:ext cx="136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判断拨打真实号码次数</a:t>
            </a:r>
            <a:endParaRPr lang="zh-CN" altLang="en-US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9738935" y="5529183"/>
            <a:ext cx="1226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1181903" y="4478680"/>
            <a:ext cx="168254" cy="40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1202147" y="4552430"/>
            <a:ext cx="78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TQ</a:t>
            </a:r>
          </a:p>
          <a:p>
            <a:endParaRPr lang="zh-CN" altLang="en-US" dirty="0"/>
          </a:p>
        </p:txBody>
      </p:sp>
      <p:cxnSp>
        <p:nvCxnSpPr>
          <p:cNvPr id="87" name="直接箭头连接符 86"/>
          <p:cNvCxnSpPr>
            <a:stCxn id="34" idx="1"/>
          </p:cNvCxnSpPr>
          <p:nvPr/>
        </p:nvCxnSpPr>
        <p:spPr>
          <a:xfrm flipH="1" flipV="1">
            <a:off x="4485159" y="3076297"/>
            <a:ext cx="13681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751450" y="2753132"/>
            <a:ext cx="188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验证电话号码是否符合</a:t>
            </a:r>
            <a:r>
              <a:rPr lang="en-US" altLang="zh-CN" dirty="0"/>
              <a:t>A+</a:t>
            </a:r>
            <a:r>
              <a:rPr lang="zh-CN" altLang="en-US" dirty="0"/>
              <a:t>业务需求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682038" y="3472309"/>
            <a:ext cx="0" cy="140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693071" y="4881322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69598" y="408631"/>
            <a:ext cx="1357473" cy="428257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671" y="2505595"/>
            <a:ext cx="252028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判断有无新增实勘权限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AbsPropDetailPresenter</a:t>
            </a:r>
            <a:r>
              <a:rPr lang="en-US" altLang="zh-CN" dirty="0" smtClean="0"/>
              <a:t>)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2576168" y="1498117"/>
            <a:ext cx="144016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84180" y="15262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有权限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48176" y="36771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无权限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41587" y="367718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Toast</a:t>
            </a:r>
            <a:r>
              <a:rPr lang="zh-CN" altLang="en-US" dirty="0"/>
              <a:t>（没有</a:t>
            </a:r>
            <a:r>
              <a:rPr lang="zh-CN" altLang="en-US" dirty="0" smtClean="0"/>
              <a:t>相关权限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206234" y="127443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根据房源状态判断是否验证实勘保护期</a:t>
            </a:r>
            <a:r>
              <a:rPr lang="en-US" altLang="zh-CN" dirty="0" smtClean="0"/>
              <a:t>(</a:t>
            </a:r>
            <a:r>
              <a:rPr lang="zh-CN" altLang="en-US" dirty="0" smtClean="0"/>
              <a:t>深圳需判断房源状态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7" idx="3"/>
          </p:cNvCxnSpPr>
          <p:nvPr/>
        </p:nvCxnSpPr>
        <p:spPr>
          <a:xfrm>
            <a:off x="3620284" y="171089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21371" y="25299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26304" y="53245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168604" y="516693"/>
            <a:ext cx="345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Toast  (</a:t>
            </a:r>
            <a:r>
              <a:rPr lang="zh-CN" altLang="en-US" dirty="0" smtClean="0"/>
              <a:t>非有效房源无法上传实勘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202368" y="2293583"/>
            <a:ext cx="3881192" cy="6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</a:t>
            </a:r>
            <a:r>
              <a:rPr lang="zh-CN" altLang="en-US" dirty="0"/>
              <a:t>过</a:t>
            </a:r>
            <a:r>
              <a:rPr lang="en-US" altLang="zh-CN" dirty="0" err="1" smtClean="0"/>
              <a:t>RealProtectedDurationApi</a:t>
            </a:r>
            <a:r>
              <a:rPr lang="zh-CN" altLang="en-US" dirty="0" smtClean="0"/>
              <a:t>获取请求参数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aRequest</a:t>
            </a:r>
            <a:r>
              <a:rPr lang="zh-CN" altLang="en-US" dirty="0" smtClean="0"/>
              <a:t>进行网络请求</a:t>
            </a:r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>
            <a:off x="6519071" y="444686"/>
            <a:ext cx="235017" cy="2559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870535" y="4369965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选择图片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判断图片是否超出最大上传数量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074630" y="595288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选择分类，弹出</a:t>
            </a:r>
            <a:r>
              <a:rPr lang="en-US" altLang="zh-CN" dirty="0" smtClean="0"/>
              <a:t>Dialog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1380" y="5916792"/>
            <a:ext cx="1103507" cy="91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验证装修情况是否已选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757941" y="593261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判断上传数量</a:t>
            </a:r>
            <a:endParaRPr lang="en-US" altLang="zh-CN" dirty="0" smtClean="0"/>
          </a:p>
          <a:p>
            <a:r>
              <a:rPr lang="zh-CN" altLang="en-US" dirty="0" smtClean="0"/>
              <a:t>是否达到上限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31678" y="5495175"/>
            <a:ext cx="54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3086" y="4187774"/>
            <a:ext cx="1373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选择装修情况</a:t>
            </a:r>
            <a:r>
              <a:rPr lang="en-US" altLang="zh-CN" dirty="0" smtClean="0"/>
              <a:t>(</a:t>
            </a:r>
            <a:r>
              <a:rPr lang="zh-CN" altLang="en-US" dirty="0" smtClean="0"/>
              <a:t>天津没有默认值，需要选择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61401" y="3358483"/>
            <a:ext cx="276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</a:t>
            </a:r>
            <a:r>
              <a:rPr lang="zh-CN" altLang="en-US" dirty="0"/>
              <a:t>过</a:t>
            </a:r>
            <a:r>
              <a:rPr lang="en-US" altLang="zh-CN" dirty="0" err="1" smtClean="0"/>
              <a:t>UpLoadImageActivity</a:t>
            </a:r>
            <a:r>
              <a:rPr lang="zh-CN" altLang="en-US" dirty="0" smtClean="0"/>
              <a:t>请求</a:t>
            </a:r>
            <a:r>
              <a:rPr lang="en-US" altLang="zh-CN" dirty="0" err="1" smtClean="0"/>
              <a:t>UpLoadImageApi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453659" y="5530891"/>
            <a:ext cx="54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3350613" y="5917744"/>
            <a:ext cx="54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3612460" y="4996383"/>
            <a:ext cx="272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Toast(</a:t>
            </a:r>
            <a:r>
              <a:rPr lang="zh-CN" altLang="en-US" dirty="0" smtClean="0"/>
              <a:t>上传数量达到限制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471359" y="5929549"/>
            <a:ext cx="191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判断每种类型图片最大最小数量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141608" y="4846512"/>
            <a:ext cx="3186966" cy="374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裁剪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131559" y="5293295"/>
            <a:ext cx="95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多选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9686242" y="4301480"/>
            <a:ext cx="45719" cy="1022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41455" y="5700855"/>
            <a:ext cx="308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选择图片类型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天津选择室内照，小区图和全景选项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，全景图，根据索引</a:t>
            </a:r>
            <a:r>
              <a:rPr lang="zh-CN" altLang="en-US" dirty="0"/>
              <a:t>获取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isUploadImagePanorama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48" idx="1"/>
          </p:cNvCxnSpPr>
          <p:nvPr/>
        </p:nvCxnSpPr>
        <p:spPr>
          <a:xfrm flipH="1" flipV="1">
            <a:off x="5267368" y="6276049"/>
            <a:ext cx="807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485159" y="5353919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202368" y="6310221"/>
            <a:ext cx="710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116228" y="6255775"/>
            <a:ext cx="72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33" idx="0"/>
          </p:cNvCxnSpPr>
          <p:nvPr/>
        </p:nvCxnSpPr>
        <p:spPr>
          <a:xfrm>
            <a:off x="8802383" y="3979393"/>
            <a:ext cx="4256" cy="39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92598" y="4258357"/>
            <a:ext cx="46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723473" y="5056915"/>
            <a:ext cx="55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5" name="左大括号 34"/>
          <p:cNvSpPr/>
          <p:nvPr/>
        </p:nvSpPr>
        <p:spPr>
          <a:xfrm>
            <a:off x="10113428" y="4933364"/>
            <a:ext cx="112665" cy="616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18999" y="4757198"/>
            <a:ext cx="177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弹框提示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86" idx="0"/>
          </p:cNvCxnSpPr>
          <p:nvPr/>
        </p:nvCxnSpPr>
        <p:spPr>
          <a:xfrm flipH="1" flipV="1">
            <a:off x="2431031" y="5056915"/>
            <a:ext cx="1" cy="87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372752" y="5220640"/>
            <a:ext cx="121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符合数量限制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1022947" y="6276049"/>
            <a:ext cx="59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0"/>
          </p:cNvCxnSpPr>
          <p:nvPr/>
        </p:nvCxnSpPr>
        <p:spPr>
          <a:xfrm flipH="1" flipV="1">
            <a:off x="623133" y="5314247"/>
            <a:ext cx="1" cy="60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8783113" y="2899247"/>
            <a:ext cx="0" cy="4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3" idx="2"/>
          </p:cNvCxnSpPr>
          <p:nvPr/>
        </p:nvCxnSpPr>
        <p:spPr>
          <a:xfrm flipH="1">
            <a:off x="8802383" y="5293295"/>
            <a:ext cx="4256" cy="48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0030587" y="4443023"/>
            <a:ext cx="39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421599" y="424436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提示最多选择</a:t>
            </a:r>
            <a:r>
              <a:rPr lang="en-US" altLang="zh-CN" dirty="0" smtClean="0"/>
              <a:t>xx</a:t>
            </a:r>
            <a:r>
              <a:rPr lang="zh-CN" altLang="en-US" dirty="0" smtClean="0"/>
              <a:t>张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9298" y="5654688"/>
            <a:ext cx="113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5310" y="29807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</a:t>
            </a: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传实勘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7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69598" y="408631"/>
            <a:ext cx="1357473" cy="428257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0703" y="389170"/>
            <a:ext cx="2210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网络请求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930479" y="2231012"/>
            <a:ext cx="135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88" name="圆柱形 87"/>
          <p:cNvSpPr/>
          <p:nvPr/>
        </p:nvSpPr>
        <p:spPr>
          <a:xfrm>
            <a:off x="5335700" y="2464460"/>
            <a:ext cx="548805" cy="778538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实体</a:t>
            </a:r>
            <a:endParaRPr lang="zh-CN" altLang="en-US" dirty="0"/>
          </a:p>
        </p:txBody>
      </p:sp>
      <p:sp>
        <p:nvSpPr>
          <p:cNvPr id="89" name="圆柱形 88"/>
          <p:cNvSpPr/>
          <p:nvPr/>
        </p:nvSpPr>
        <p:spPr>
          <a:xfrm>
            <a:off x="4748333" y="2448508"/>
            <a:ext cx="549604" cy="792246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</a:p>
          <a:p>
            <a:pPr algn="ctr"/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361899" y="1946503"/>
            <a:ext cx="1293671" cy="1861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调</a:t>
            </a:r>
            <a:r>
              <a:rPr lang="en-US" altLang="zh-CN" dirty="0" err="1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请求参数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968564" y="1946600"/>
            <a:ext cx="1399530" cy="1861486"/>
          </a:xfrm>
          <a:prstGeom prst="rect">
            <a:avLst/>
          </a:prstGeom>
          <a:solidFill>
            <a:srgbClr val="C84E97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返回结果封装成</a:t>
            </a:r>
            <a:r>
              <a:rPr lang="en-US" altLang="zh-CN" dirty="0" smtClean="0">
                <a:solidFill>
                  <a:schemeClr val="tx1"/>
                </a:solidFill>
              </a:rPr>
              <a:t>Response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658599" y="1946600"/>
            <a:ext cx="1200151" cy="1861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检查响应数据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checkResponseData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189668" y="1343691"/>
            <a:ext cx="1582150" cy="761583"/>
          </a:xfrm>
          <a:prstGeom prst="roundRect">
            <a:avLst/>
          </a:prstGeom>
          <a:solidFill>
            <a:srgbClr val="2AB2CC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HttpUrl</a:t>
            </a:r>
            <a:endParaRPr lang="zh-CN" altLang="en-US" dirty="0"/>
          </a:p>
        </p:txBody>
      </p:sp>
      <p:sp>
        <p:nvSpPr>
          <p:cNvPr id="127" name="圆角矩形 126"/>
          <p:cNvSpPr/>
          <p:nvPr/>
        </p:nvSpPr>
        <p:spPr>
          <a:xfrm>
            <a:off x="169428" y="2317000"/>
            <a:ext cx="1582150" cy="741645"/>
          </a:xfrm>
          <a:prstGeom prst="roundRect">
            <a:avLst/>
          </a:prstGeom>
          <a:solidFill>
            <a:srgbClr val="2AB2CC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134715" y="4145774"/>
            <a:ext cx="1605651" cy="694687"/>
          </a:xfrm>
          <a:prstGeom prst="roundRect">
            <a:avLst/>
          </a:prstGeom>
          <a:solidFill>
            <a:srgbClr val="2AB2CC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Header</a:t>
            </a:r>
          </a:p>
          <a:p>
            <a:pPr algn="ctr"/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134715" y="3279043"/>
            <a:ext cx="1605651" cy="697322"/>
          </a:xfrm>
          <a:prstGeom prst="roundRect">
            <a:avLst/>
          </a:prstGeom>
          <a:solidFill>
            <a:srgbClr val="2AB2CC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139" name="六角星 138"/>
          <p:cNvSpPr/>
          <p:nvPr/>
        </p:nvSpPr>
        <p:spPr>
          <a:xfrm>
            <a:off x="2971414" y="2387431"/>
            <a:ext cx="914400" cy="914400"/>
          </a:xfrm>
          <a:prstGeom prst="star6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6750079" y="1946600"/>
            <a:ext cx="1321315" cy="1861486"/>
          </a:xfrm>
          <a:prstGeom prst="rect">
            <a:avLst/>
          </a:prstGeom>
          <a:solidFill>
            <a:srgbClr val="C84E97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加入到</a:t>
            </a:r>
            <a:r>
              <a:rPr lang="en-US" altLang="zh-CN" dirty="0" err="1">
                <a:solidFill>
                  <a:schemeClr val="tx1"/>
                </a:solidFill>
              </a:rPr>
              <a:t>RequestQueue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左中括号 26"/>
          <p:cNvSpPr/>
          <p:nvPr/>
        </p:nvSpPr>
        <p:spPr bwMode="auto">
          <a:xfrm flipH="1">
            <a:off x="1865869" y="1363884"/>
            <a:ext cx="84995" cy="3496770"/>
          </a:xfrm>
          <a:prstGeom prst="leftBracke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620" tIns="64310" rIns="128620" bIns="64310" numCol="1" rtlCol="0" anchor="t" anchorCtr="0" compatLnSpc="1">
            <a:prstTxWarp prst="textNoShape">
              <a:avLst/>
            </a:prstTxWarp>
          </a:bodyPr>
          <a:lstStyle/>
          <a:p>
            <a:pPr defTabSz="1286195"/>
            <a:endParaRPr lang="zh-CN" altLang="en-US" sz="2532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108895" y="2844631"/>
            <a:ext cx="862519" cy="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0" idx="2"/>
          </p:cNvCxnSpPr>
          <p:nvPr/>
        </p:nvCxnSpPr>
        <p:spPr>
          <a:xfrm flipH="1">
            <a:off x="3930479" y="2877343"/>
            <a:ext cx="675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997327" y="2844631"/>
            <a:ext cx="720080" cy="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1368094" y="2838710"/>
            <a:ext cx="290505" cy="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8071394" y="2842143"/>
            <a:ext cx="290505" cy="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9681281" y="2873812"/>
            <a:ext cx="290505" cy="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4719" y="40863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</a:t>
            </a:r>
          </a:p>
        </p:txBody>
      </p:sp>
      <p:sp>
        <p:nvSpPr>
          <p:cNvPr id="3" name="矩形 2"/>
          <p:cNvSpPr/>
          <p:nvPr/>
        </p:nvSpPr>
        <p:spPr>
          <a:xfrm>
            <a:off x="10769598" y="408631"/>
            <a:ext cx="1357473" cy="428257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78617" y="2464197"/>
            <a:ext cx="1800200" cy="1728192"/>
          </a:xfrm>
          <a:prstGeom prst="flowChartConnector">
            <a:avLst/>
          </a:prstGeom>
          <a:solidFill>
            <a:srgbClr val="C84E97"/>
          </a:solidFill>
          <a:ln>
            <a:solidFill>
              <a:srgbClr val="C84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登录极光官网</a:t>
            </a:r>
          </a:p>
        </p:txBody>
      </p:sp>
      <p:sp>
        <p:nvSpPr>
          <p:cNvPr id="8" name="流程图: 决策 7"/>
          <p:cNvSpPr/>
          <p:nvPr/>
        </p:nvSpPr>
        <p:spPr>
          <a:xfrm>
            <a:off x="3333031" y="2680221"/>
            <a:ext cx="2088232" cy="1440160"/>
          </a:xfrm>
          <a:prstGeom prst="flowChartDecision">
            <a:avLst/>
          </a:prstGeom>
          <a:solidFill>
            <a:srgbClr val="66C3C3"/>
          </a:solidFill>
          <a:ln>
            <a:solidFill>
              <a:srgbClr val="66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查看是否有推送记录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09095" y="3976365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133231" y="2032149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29292" y="426439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有</a:t>
            </a:r>
          </a:p>
        </p:txBody>
      </p:sp>
      <p:sp>
        <p:nvSpPr>
          <p:cNvPr id="16" name="矩形 15"/>
          <p:cNvSpPr/>
          <p:nvPr/>
        </p:nvSpPr>
        <p:spPr>
          <a:xfrm>
            <a:off x="5133231" y="24462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无</a:t>
            </a:r>
          </a:p>
        </p:txBody>
      </p:sp>
      <p:sp>
        <p:nvSpPr>
          <p:cNvPr id="20" name="流程图: 联系 19"/>
          <p:cNvSpPr/>
          <p:nvPr/>
        </p:nvSpPr>
        <p:spPr>
          <a:xfrm>
            <a:off x="3144761" y="5008188"/>
            <a:ext cx="1528667" cy="110470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目标是否为</a:t>
            </a:r>
            <a:r>
              <a:rPr lang="en-US" altLang="zh-CN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4468660" y="891224"/>
            <a:ext cx="1512168" cy="1068917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去移动</a:t>
            </a:r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A+</a:t>
            </a:r>
            <a:r>
              <a:rPr lang="zh-CN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工具平台测试推送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723309" y="5676337"/>
            <a:ext cx="139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89215" y="530700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567835" y="303096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有</a:t>
            </a:r>
          </a:p>
        </p:txBody>
      </p:sp>
      <p:sp>
        <p:nvSpPr>
          <p:cNvPr id="42" name="上弧形箭头 41"/>
          <p:cNvSpPr/>
          <p:nvPr/>
        </p:nvSpPr>
        <p:spPr>
          <a:xfrm rot="2000703">
            <a:off x="6166985" y="1118085"/>
            <a:ext cx="2486741" cy="956142"/>
          </a:xfrm>
          <a:prstGeom prst="curvedDownArrow">
            <a:avLst>
              <a:gd name="adj1" fmla="val 28632"/>
              <a:gd name="adj2" fmla="val 50000"/>
              <a:gd name="adj3" fmla="val 25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10543493" y="2550315"/>
            <a:ext cx="1661516" cy="1593468"/>
          </a:xfrm>
          <a:prstGeom prst="flowChartConnector">
            <a:avLst/>
          </a:prstGeom>
          <a:solidFill>
            <a:srgbClr val="C84E97"/>
          </a:solidFill>
          <a:ln>
            <a:solidFill>
              <a:srgbClr val="C84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>
            <a:stCxn id="8" idx="1"/>
          </p:cNvCxnSpPr>
          <p:nvPr/>
        </p:nvCxnSpPr>
        <p:spPr>
          <a:xfrm flipH="1">
            <a:off x="1978817" y="3400301"/>
            <a:ext cx="135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8" idx="3"/>
          </p:cNvCxnSpPr>
          <p:nvPr/>
        </p:nvCxnSpPr>
        <p:spPr>
          <a:xfrm>
            <a:off x="5421263" y="3400301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028604" y="3407940"/>
            <a:ext cx="15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决策 23"/>
          <p:cNvSpPr/>
          <p:nvPr/>
        </p:nvSpPr>
        <p:spPr>
          <a:xfrm>
            <a:off x="6921047" y="2694330"/>
            <a:ext cx="2088232" cy="1440160"/>
          </a:xfrm>
          <a:prstGeom prst="flowChartDecision">
            <a:avLst/>
          </a:prstGeom>
          <a:solidFill>
            <a:srgbClr val="66C3C3"/>
          </a:solidFill>
          <a:ln>
            <a:solidFill>
              <a:srgbClr val="66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查看是否有推送记录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7" name="组 33"/>
          <p:cNvGrpSpPr/>
          <p:nvPr/>
        </p:nvGrpSpPr>
        <p:grpSpPr>
          <a:xfrm>
            <a:off x="6169097" y="5307005"/>
            <a:ext cx="374409" cy="750264"/>
            <a:chOff x="713830" y="3485332"/>
            <a:chExt cx="276039" cy="533386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713830" y="3485332"/>
              <a:ext cx="276039" cy="533386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2532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cxnSp>
          <p:nvCxnSpPr>
            <p:cNvPr id="29" name="直线连接符 30"/>
            <p:cNvCxnSpPr/>
            <p:nvPr/>
          </p:nvCxnSpPr>
          <p:spPr bwMode="auto">
            <a:xfrm>
              <a:off x="713831" y="3952800"/>
              <a:ext cx="2760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椭圆 29"/>
            <p:cNvSpPr/>
            <p:nvPr/>
          </p:nvSpPr>
          <p:spPr bwMode="auto">
            <a:xfrm flipV="1">
              <a:off x="837474" y="3967200"/>
              <a:ext cx="36000" cy="3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8620" tIns="64310" rIns="128620" bIns="64310" numCol="1" rtlCol="0" anchor="t" anchorCtr="0" compatLnSpc="1">
              <a:prstTxWarp prst="textNoShape">
                <a:avLst/>
              </a:prstTxWarp>
            </a:bodyPr>
            <a:lstStyle/>
            <a:p>
              <a:pPr defTabSz="1286195"/>
              <a:endParaRPr lang="zh-CN" altLang="en-US" sz="2532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</p:grpSp>
      <p:sp>
        <p:nvSpPr>
          <p:cNvPr id="32" name="笑脸 31"/>
          <p:cNvSpPr/>
          <p:nvPr/>
        </p:nvSpPr>
        <p:spPr bwMode="auto">
          <a:xfrm>
            <a:off x="6213351" y="5349784"/>
            <a:ext cx="283774" cy="283774"/>
          </a:xfrm>
          <a:prstGeom prst="smileyFac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620" tIns="64310" rIns="128620" bIns="64310" numCol="1" rtlCol="0" anchor="t" anchorCtr="0" compatLnSpc="1">
            <a:prstTxWarp prst="textNoShape">
              <a:avLst/>
            </a:prstTxWarp>
          </a:bodyPr>
          <a:lstStyle/>
          <a:p>
            <a:pPr defTabSz="1286195"/>
            <a:endParaRPr lang="zh-CN" altLang="en-US" sz="2532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2680" y="5214672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没有注册成功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16490" y="35044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</a:p>
        </p:txBody>
      </p:sp>
      <p:sp>
        <p:nvSpPr>
          <p:cNvPr id="17" name="矩形 16"/>
          <p:cNvSpPr/>
          <p:nvPr/>
        </p:nvSpPr>
        <p:spPr>
          <a:xfrm>
            <a:off x="10769598" y="408631"/>
            <a:ext cx="1357473" cy="428257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6017" y="1453352"/>
            <a:ext cx="1372555" cy="2234981"/>
          </a:xfrm>
          <a:prstGeom prst="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</a:t>
            </a:r>
            <a:r>
              <a:rPr lang="zh-CN" altLang="en-US" dirty="0" smtClean="0"/>
              <a:t>提示账号密码错误而报障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36687" y="3688333"/>
            <a:ext cx="12385376" cy="610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921784" y="3459733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10126" y="3740234"/>
            <a:ext cx="1536041" cy="2204467"/>
          </a:xfrm>
          <a:prstGeom prst="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登录移动</a:t>
            </a:r>
            <a:r>
              <a:rPr lang="en-US" altLang="zh-CN" dirty="0"/>
              <a:t>A+</a:t>
            </a:r>
            <a:r>
              <a:rPr lang="zh-CN" altLang="en-US" dirty="0"/>
              <a:t>工具平台进行</a:t>
            </a:r>
            <a:r>
              <a:rPr lang="zh-CN" altLang="en-US" dirty="0" smtClean="0"/>
              <a:t>测试，点击外链</a:t>
            </a:r>
            <a:endParaRPr lang="zh-CN" altLang="en-US" dirty="0"/>
          </a:p>
        </p:txBody>
      </p:sp>
      <p:sp>
        <p:nvSpPr>
          <p:cNvPr id="24" name="流程图: 联系 23"/>
          <p:cNvSpPr/>
          <p:nvPr/>
        </p:nvSpPr>
        <p:spPr>
          <a:xfrm>
            <a:off x="3593484" y="3459733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924070" y="1483866"/>
            <a:ext cx="1372555" cy="2234981"/>
          </a:xfrm>
          <a:prstGeom prst="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点击其他中的</a:t>
            </a:r>
            <a:r>
              <a:rPr lang="en-US" altLang="zh-CN" dirty="0" smtClean="0"/>
              <a:t>SSO</a:t>
            </a:r>
            <a:r>
              <a:rPr lang="zh-CN" altLang="en-US" dirty="0" smtClean="0"/>
              <a:t>人事</a:t>
            </a:r>
            <a:r>
              <a:rPr lang="zh-CN" altLang="en-US" dirty="0"/>
              <a:t>状态</a:t>
            </a:r>
          </a:p>
          <a:p>
            <a:pPr algn="ctr"/>
            <a:r>
              <a:rPr lang="zh-CN" altLang="en-US" dirty="0" smtClean="0"/>
              <a:t>查看</a:t>
            </a:r>
            <a:r>
              <a:rPr lang="zh-CN" altLang="en-US" dirty="0"/>
              <a:t>该员工的员工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是否在职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6446109" y="3490247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780474" y="3749362"/>
            <a:ext cx="1372555" cy="2234981"/>
          </a:xfrm>
          <a:prstGeom prst="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</a:t>
            </a:r>
            <a:r>
              <a:rPr lang="zh-CN" altLang="en-US" dirty="0" smtClean="0"/>
              <a:t>报障的人要密码，去移动</a:t>
            </a:r>
            <a:r>
              <a:rPr lang="en-US" altLang="zh-CN" dirty="0" smtClean="0"/>
              <a:t>A+</a:t>
            </a:r>
            <a:r>
              <a:rPr lang="zh-CN" altLang="en-US" dirty="0"/>
              <a:t>工具</a:t>
            </a:r>
            <a:r>
              <a:rPr lang="zh-CN" altLang="en-US" dirty="0" smtClean="0"/>
              <a:t>平台中的移动</a:t>
            </a:r>
            <a:r>
              <a:rPr lang="en-US" altLang="zh-CN" dirty="0" smtClean="0"/>
              <a:t>A+</a:t>
            </a:r>
            <a:r>
              <a:rPr lang="zh-CN" altLang="en-US" dirty="0" smtClean="0"/>
              <a:t>登录诊断进行账号密码测试</a:t>
            </a:r>
            <a:endParaRPr lang="zh-CN" altLang="en-US" dirty="0"/>
          </a:p>
        </p:txBody>
      </p:sp>
      <p:sp>
        <p:nvSpPr>
          <p:cNvPr id="39" name="流程图: 联系 38"/>
          <p:cNvSpPr/>
          <p:nvPr/>
        </p:nvSpPr>
        <p:spPr>
          <a:xfrm>
            <a:off x="9238152" y="3490626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1343917" y="1514381"/>
            <a:ext cx="1372555" cy="2234981"/>
          </a:xfrm>
          <a:prstGeom prst="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</a:t>
            </a:r>
            <a:r>
              <a:rPr lang="en-US" altLang="zh-CN" dirty="0"/>
              <a:t>PC</a:t>
            </a:r>
            <a:r>
              <a:rPr lang="zh-CN" altLang="en-US" dirty="0"/>
              <a:t>查看是否有该员工，该员工是否登录过</a:t>
            </a:r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47" name="流程图: 联系 46"/>
          <p:cNvSpPr/>
          <p:nvPr/>
        </p:nvSpPr>
        <p:spPr>
          <a:xfrm>
            <a:off x="11855997" y="3520762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41952" y="3349765"/>
            <a:ext cx="936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有账号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72520" y="338418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在职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376588" y="3384183"/>
            <a:ext cx="114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0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4719" y="447973"/>
            <a:ext cx="13452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69598" y="408631"/>
            <a:ext cx="1357473" cy="428257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409568" y="1856774"/>
            <a:ext cx="1944216" cy="1944216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3745819" y="2932249"/>
            <a:ext cx="1944216" cy="1944216"/>
          </a:xfrm>
          <a:prstGeom prst="diamond">
            <a:avLst/>
          </a:prstGeom>
          <a:solidFill>
            <a:srgbClr val="1D9C90"/>
          </a:solidFill>
          <a:ln>
            <a:solidFill>
              <a:srgbClr val="CB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7286864" y="1088490"/>
            <a:ext cx="1944216" cy="1944216"/>
          </a:xfrm>
          <a:prstGeom prst="diamond">
            <a:avLst/>
          </a:prstGeom>
          <a:solidFill>
            <a:srgbClr val="1D9C90"/>
          </a:solidFill>
          <a:ln>
            <a:solidFill>
              <a:srgbClr val="CB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dirty="0"/>
          </a:p>
        </p:txBody>
      </p:sp>
      <p:sp>
        <p:nvSpPr>
          <p:cNvPr id="7" name="菱形 6"/>
          <p:cNvSpPr/>
          <p:nvPr/>
        </p:nvSpPr>
        <p:spPr>
          <a:xfrm>
            <a:off x="10182855" y="2932249"/>
            <a:ext cx="1944216" cy="1944216"/>
          </a:xfrm>
          <a:prstGeom prst="diamond">
            <a:avLst/>
          </a:prstGeom>
          <a:solidFill>
            <a:srgbClr val="1D9C90"/>
          </a:solidFill>
          <a:ln>
            <a:solidFill>
              <a:srgbClr val="CB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324919" y="3040261"/>
            <a:ext cx="1368152" cy="87168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726571" y="2464197"/>
            <a:ext cx="1854932" cy="129614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044575" y="2248173"/>
            <a:ext cx="1578540" cy="108012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96727" y="3256285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59732" y="4264397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13008" y="2401268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0403071" y="4264397"/>
            <a:ext cx="1503784" cy="8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73493" y="2406865"/>
            <a:ext cx="98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sz="4400" dirty="0" smtClean="0">
                <a:solidFill>
                  <a:schemeClr val="bg1"/>
                </a:solidFill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74497" y="3416270"/>
            <a:ext cx="8258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sz="4400" dirty="0" smtClean="0">
                <a:solidFill>
                  <a:schemeClr val="bg1"/>
                </a:solidFill>
              </a:rPr>
              <a:t>02</a:t>
            </a:r>
            <a:endParaRPr lang="zh-CN" altLang="en-US" sz="4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62928" y="1571354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04794" y="3550414"/>
            <a:ext cx="700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04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4921" y="4009466"/>
            <a:ext cx="133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打开网络和共享中心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21063" y="501506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设置新的链接和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403071" y="4914210"/>
            <a:ext cx="17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 </a:t>
            </a:r>
            <a:r>
              <a:rPr lang="en-US" altLang="zh-CN" dirty="0" err="1"/>
              <a:t>vpn</a:t>
            </a:r>
            <a:r>
              <a:rPr lang="en-US" altLang="zh-CN" dirty="0"/>
              <a:t>  </a:t>
            </a:r>
            <a:r>
              <a:rPr lang="zh-CN" altLang="en-US" dirty="0" smtClean="0"/>
              <a:t>地址账号和密码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513008" y="3175988"/>
            <a:ext cx="1698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点击链接到工作区，创建新的链接，使用我的</a:t>
            </a:r>
            <a:r>
              <a:rPr lang="en-US" altLang="zh-CN" dirty="0"/>
              <a:t>Internet</a:t>
            </a:r>
            <a:r>
              <a:rPr lang="zh-CN" altLang="en-US" dirty="0"/>
              <a:t>连接</a:t>
            </a:r>
            <a:r>
              <a:rPr lang="en-US" altLang="zh-CN" dirty="0" err="1"/>
              <a:t>vpn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2711" y="375965"/>
            <a:ext cx="1313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</a:p>
        </p:txBody>
      </p:sp>
      <p:sp>
        <p:nvSpPr>
          <p:cNvPr id="3" name="矩形 2"/>
          <p:cNvSpPr/>
          <p:nvPr/>
        </p:nvSpPr>
        <p:spPr>
          <a:xfrm>
            <a:off x="10769598" y="408631"/>
            <a:ext cx="1357473" cy="428257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358234" y="1983774"/>
            <a:ext cx="106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83859" y="164849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没有账号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2452283" y="1541459"/>
            <a:ext cx="1224136" cy="648072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要账号</a:t>
            </a:r>
            <a:endParaRPr lang="zh-CN" altLang="en-US" sz="1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76419" y="1983774"/>
            <a:ext cx="88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597353" y="1541459"/>
            <a:ext cx="1372134" cy="671346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登录移动</a:t>
            </a:r>
            <a:r>
              <a:rPr lang="en-US" altLang="zh-CN" sz="1400" dirty="0"/>
              <a:t>A+</a:t>
            </a:r>
            <a:r>
              <a:rPr lang="zh-CN" altLang="en-US" sz="1400" dirty="0"/>
              <a:t>工具平台进行</a:t>
            </a:r>
            <a:r>
              <a:rPr lang="zh-CN" altLang="en-US" sz="1400" dirty="0" smtClean="0"/>
              <a:t>测试</a:t>
            </a:r>
            <a:endParaRPr lang="zh-CN" altLang="en-US" sz="14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969487" y="1980238"/>
            <a:ext cx="88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856104" y="1541459"/>
            <a:ext cx="1362729" cy="648072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点击</a:t>
            </a:r>
            <a:r>
              <a:rPr lang="zh-CN" altLang="en-US" sz="1400" dirty="0"/>
              <a:t>外</a:t>
            </a:r>
            <a:r>
              <a:rPr lang="zh-CN" altLang="en-US" sz="1400" dirty="0" smtClean="0"/>
              <a:t>链，</a:t>
            </a:r>
            <a:r>
              <a:rPr lang="zh-CN" altLang="en-US" sz="1400" dirty="0"/>
              <a:t>点击其他中的</a:t>
            </a:r>
            <a:r>
              <a:rPr lang="en-US" altLang="zh-CN" sz="1400" dirty="0"/>
              <a:t>SSO</a:t>
            </a:r>
            <a:r>
              <a:rPr lang="zh-CN" altLang="en-US" sz="1400" dirty="0"/>
              <a:t>人事状态</a:t>
            </a:r>
          </a:p>
          <a:p>
            <a:pPr algn="ctr"/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218833" y="1991141"/>
            <a:ext cx="95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9190547" y="1550391"/>
            <a:ext cx="1224136" cy="648072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查看该员工的员工状态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378252" y="1718188"/>
            <a:ext cx="906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查不到</a:t>
            </a:r>
            <a:endParaRPr lang="zh-CN" altLang="en-US" sz="1600" dirty="0"/>
          </a:p>
        </p:txBody>
      </p:sp>
      <p:sp>
        <p:nvSpPr>
          <p:cNvPr id="24" name="菱形 23"/>
          <p:cNvSpPr/>
          <p:nvPr/>
        </p:nvSpPr>
        <p:spPr>
          <a:xfrm>
            <a:off x="11202483" y="1526053"/>
            <a:ext cx="1644432" cy="875994"/>
          </a:xfrm>
          <a:prstGeom prst="diamond">
            <a:avLst/>
          </a:prstGeom>
          <a:solidFill>
            <a:srgbClr val="D47ECE"/>
          </a:solidFill>
          <a:ln>
            <a:solidFill>
              <a:srgbClr val="D47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是否刚入职第一天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302985" y="2198462"/>
            <a:ext cx="3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能查到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1685959" y="2229065"/>
            <a:ext cx="0" cy="75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614470" y="24042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2347213" y="2422123"/>
            <a:ext cx="3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739048" y="4613716"/>
            <a:ext cx="879375" cy="621799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问报障的人要密码</a:t>
            </a:r>
          </a:p>
        </p:txBody>
      </p:sp>
      <p:sp>
        <p:nvSpPr>
          <p:cNvPr id="39" name="流程图: 终止 38"/>
          <p:cNvSpPr/>
          <p:nvPr/>
        </p:nvSpPr>
        <p:spPr>
          <a:xfrm>
            <a:off x="31231" y="1550391"/>
            <a:ext cx="1296038" cy="662414"/>
          </a:xfrm>
          <a:prstGeom prst="flowChartTerminator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如果提示账号密码错误而报障</a:t>
            </a:r>
          </a:p>
        </p:txBody>
      </p:sp>
      <p:sp>
        <p:nvSpPr>
          <p:cNvPr id="40" name="菱形 39"/>
          <p:cNvSpPr/>
          <p:nvPr/>
        </p:nvSpPr>
        <p:spPr>
          <a:xfrm>
            <a:off x="8887676" y="3007728"/>
            <a:ext cx="1602234" cy="914400"/>
          </a:xfrm>
          <a:prstGeom prst="diamond">
            <a:avLst/>
          </a:prstGeom>
          <a:solidFill>
            <a:srgbClr val="D47ECE"/>
          </a:solidFill>
          <a:ln>
            <a:solidFill>
              <a:srgbClr val="D47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是否离职</a:t>
            </a:r>
            <a:endParaRPr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190240" y="3877439"/>
            <a:ext cx="248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zh-CN" altLang="en-US" sz="1600" dirty="0" smtClean="0"/>
              <a:t>职</a:t>
            </a:r>
            <a:endParaRPr lang="zh-CN" altLang="en-US"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024911" y="3877439"/>
            <a:ext cx="36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离</a:t>
            </a:r>
            <a:r>
              <a:rPr lang="zh-CN" altLang="en-US" sz="1600" dirty="0" smtClean="0"/>
              <a:t>职</a:t>
            </a:r>
            <a:endParaRPr lang="zh-CN" altLang="en-US" sz="1600" dirty="0"/>
          </a:p>
        </p:txBody>
      </p:sp>
      <p:sp>
        <p:nvSpPr>
          <p:cNvPr id="59" name="圆角矩形 58"/>
          <p:cNvSpPr/>
          <p:nvPr/>
        </p:nvSpPr>
        <p:spPr>
          <a:xfrm>
            <a:off x="6225046" y="4595655"/>
            <a:ext cx="1860513" cy="733643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去移动</a:t>
            </a:r>
            <a:r>
              <a:rPr lang="en-US" altLang="zh-CN" sz="1400" dirty="0"/>
              <a:t>A+</a:t>
            </a:r>
            <a:r>
              <a:rPr lang="zh-CN" altLang="en-US" sz="1400" dirty="0"/>
              <a:t>工具平台中的移动</a:t>
            </a:r>
            <a:r>
              <a:rPr lang="en-US" altLang="zh-CN" sz="1400" dirty="0"/>
              <a:t>A+</a:t>
            </a:r>
            <a:r>
              <a:rPr lang="zh-CN" altLang="en-US" sz="1400" dirty="0"/>
              <a:t>登录诊断进行账号密码测试</a:t>
            </a:r>
          </a:p>
        </p:txBody>
      </p:sp>
      <p:cxnSp>
        <p:nvCxnSpPr>
          <p:cNvPr id="63" name="直接箭头连接符 62"/>
          <p:cNvCxnSpPr>
            <a:stCxn id="59" idx="2"/>
          </p:cNvCxnSpPr>
          <p:nvPr/>
        </p:nvCxnSpPr>
        <p:spPr>
          <a:xfrm flipH="1">
            <a:off x="7149455" y="5329298"/>
            <a:ext cx="5848" cy="95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149455" y="535729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账号密码错误</a:t>
            </a:r>
            <a:endParaRPr lang="zh-CN" altLang="en-US" sz="16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414901" y="4429136"/>
            <a:ext cx="89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权限返回为空</a:t>
            </a:r>
            <a:endParaRPr lang="zh-CN" altLang="en-US" sz="1600" dirty="0"/>
          </a:p>
        </p:txBody>
      </p:sp>
      <p:sp>
        <p:nvSpPr>
          <p:cNvPr id="68" name="圆角矩形 67"/>
          <p:cNvSpPr/>
          <p:nvPr/>
        </p:nvSpPr>
        <p:spPr>
          <a:xfrm>
            <a:off x="6537387" y="6308614"/>
            <a:ext cx="1224136" cy="648072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413727" y="5620293"/>
            <a:ext cx="287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</a:t>
            </a:r>
            <a:endParaRPr lang="zh-CN" altLang="en-US" sz="1600" dirty="0"/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2194029" y="4971138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555604" y="4632584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有</a:t>
            </a:r>
            <a:endParaRPr lang="zh-CN" altLang="en-US" sz="1600" dirty="0"/>
          </a:p>
        </p:txBody>
      </p:sp>
      <p:sp>
        <p:nvSpPr>
          <p:cNvPr id="79" name="圆角矩形 78"/>
          <p:cNvSpPr/>
          <p:nvPr/>
        </p:nvSpPr>
        <p:spPr>
          <a:xfrm>
            <a:off x="3801659" y="6280621"/>
            <a:ext cx="1224136" cy="648072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人事没有录入该员工</a:t>
            </a:r>
            <a:endParaRPr lang="zh-CN" altLang="en-US" sz="1400" dirty="0"/>
          </a:p>
        </p:txBody>
      </p:sp>
      <p:sp>
        <p:nvSpPr>
          <p:cNvPr id="80" name="菱形 79"/>
          <p:cNvSpPr/>
          <p:nvPr/>
        </p:nvSpPr>
        <p:spPr>
          <a:xfrm>
            <a:off x="3389835" y="4449617"/>
            <a:ext cx="1981185" cy="987621"/>
          </a:xfrm>
          <a:prstGeom prst="diamond">
            <a:avLst/>
          </a:prstGeom>
          <a:solidFill>
            <a:srgbClr val="D47ECE"/>
          </a:solidFill>
          <a:ln>
            <a:solidFill>
              <a:srgbClr val="D47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去</a:t>
            </a:r>
            <a:r>
              <a:rPr lang="en-US" altLang="zh-CN" sz="1400" dirty="0"/>
              <a:t>PC</a:t>
            </a:r>
            <a:r>
              <a:rPr lang="zh-CN" altLang="en-US" sz="1400" dirty="0"/>
              <a:t>查看是否有该员工</a:t>
            </a:r>
          </a:p>
        </p:txBody>
      </p:sp>
      <p:sp>
        <p:nvSpPr>
          <p:cNvPr id="83" name="菱形 82"/>
          <p:cNvSpPr/>
          <p:nvPr/>
        </p:nvSpPr>
        <p:spPr>
          <a:xfrm>
            <a:off x="214923" y="4487714"/>
            <a:ext cx="1914006" cy="949524"/>
          </a:xfrm>
          <a:prstGeom prst="diamond">
            <a:avLst/>
          </a:prstGeom>
          <a:solidFill>
            <a:srgbClr val="D47ECE"/>
          </a:solidFill>
          <a:ln>
            <a:solidFill>
              <a:srgbClr val="D47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该员工是否登录过</a:t>
            </a:r>
            <a:r>
              <a:rPr lang="en-US" altLang="zh-CN" sz="1400" dirty="0"/>
              <a:t>PC</a:t>
            </a:r>
            <a:endParaRPr lang="zh-CN" altLang="en-US" sz="1400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9687893" y="2229065"/>
            <a:ext cx="0" cy="76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9190547" y="3743999"/>
            <a:ext cx="0" cy="85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0079086" y="3743999"/>
            <a:ext cx="0" cy="85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5399406" y="4971138"/>
            <a:ext cx="825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80059" y="4962476"/>
            <a:ext cx="61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11432258" y="3014438"/>
            <a:ext cx="637367" cy="828359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第二天才能查到</a:t>
            </a:r>
            <a:endParaRPr lang="zh-CN" altLang="en-US" sz="1400" dirty="0"/>
          </a:p>
        </p:txBody>
      </p:sp>
      <p:sp>
        <p:nvSpPr>
          <p:cNvPr id="113" name="圆角矩形 112"/>
          <p:cNvSpPr/>
          <p:nvPr/>
        </p:nvSpPr>
        <p:spPr>
          <a:xfrm>
            <a:off x="12192804" y="3010204"/>
            <a:ext cx="654111" cy="836826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找李伟岸问原因</a:t>
            </a:r>
            <a:endParaRPr lang="zh-CN" altLang="en-US" sz="1400" dirty="0"/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12392527" y="2229065"/>
            <a:ext cx="0" cy="75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9762168" y="4613716"/>
            <a:ext cx="316918" cy="989488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二次入职</a:t>
            </a:r>
            <a:endParaRPr lang="zh-CN" altLang="en-US" sz="1400" dirty="0"/>
          </a:p>
        </p:txBody>
      </p:sp>
      <p:sp>
        <p:nvSpPr>
          <p:cNvPr id="117" name="圆角矩形 116"/>
          <p:cNvSpPr/>
          <p:nvPr/>
        </p:nvSpPr>
        <p:spPr>
          <a:xfrm>
            <a:off x="10173507" y="4613717"/>
            <a:ext cx="302893" cy="986446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真离职</a:t>
            </a:r>
            <a:endParaRPr lang="zh-CN" altLang="en-US" sz="1400" dirty="0"/>
          </a:p>
        </p:txBody>
      </p:sp>
      <p:sp>
        <p:nvSpPr>
          <p:cNvPr id="123" name="圆角矩形 122"/>
          <p:cNvSpPr/>
          <p:nvPr/>
        </p:nvSpPr>
        <p:spPr>
          <a:xfrm>
            <a:off x="9346013" y="6282911"/>
            <a:ext cx="1243605" cy="648072"/>
          </a:xfrm>
          <a:prstGeom prst="roundRect">
            <a:avLst/>
          </a:prstGeom>
          <a:solidFill>
            <a:srgbClr val="8FE072"/>
          </a:solidFill>
          <a:ln>
            <a:solidFill>
              <a:srgbClr val="8FE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找李伟岸同步数据</a:t>
            </a:r>
            <a:endParaRPr lang="zh-CN" altLang="en-US" sz="1400" dirty="0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9920627" y="5666305"/>
            <a:ext cx="0" cy="58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4394350" y="5500339"/>
            <a:ext cx="0" cy="75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10442376" y="1987048"/>
            <a:ext cx="726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39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Theme">
  <a:themeElements>
    <a:clrScheme name="自定义 1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30000"/>
      </a:accent1>
      <a:accent2>
        <a:srgbClr val="3A3838"/>
      </a:accent2>
      <a:accent3>
        <a:srgbClr val="B30000"/>
      </a:accent3>
      <a:accent4>
        <a:srgbClr val="3A3838"/>
      </a:accent4>
      <a:accent5>
        <a:srgbClr val="B30000"/>
      </a:accent5>
      <a:accent6>
        <a:srgbClr val="3A3838"/>
      </a:accent6>
      <a:hlink>
        <a:srgbClr val="B30000"/>
      </a:hlink>
      <a:folHlink>
        <a:srgbClr val="3A383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发光边缘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自定义</PresentationFormat>
  <Paragraphs>167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SimHei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bt397</dc:title>
  <dc:creator/>
  <cp:lastModifiedBy/>
  <cp:revision>1</cp:revision>
  <dcterms:created xsi:type="dcterms:W3CDTF">2016-12-22T15:35:11Z</dcterms:created>
  <dcterms:modified xsi:type="dcterms:W3CDTF">2018-01-29T06:18:55Z</dcterms:modified>
</cp:coreProperties>
</file>