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D Chu" initials="ADC" lastIdx="2" clrIdx="0">
    <p:extLst>
      <p:ext uri="{19B8F6BF-5375-455C-9EA6-DF929625EA0E}">
        <p15:presenceInfo xmlns:p15="http://schemas.microsoft.com/office/powerpoint/2012/main" userId="S::Andy.D.Chu@stonybrook.edu::ae287c22-4c9f-4e13-96db-b38feeeb69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3T18:32:39.2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3T18:35:45.4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A86AC-84C6-401C-939B-075D15E0C9F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9B32D-0D8A-432D-810A-5E3E09EEC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1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5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0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8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87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5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0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7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2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3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8242A-4D01-4CB9-8844-E6F54B2AFD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602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C8D4F5-E9C2-44DB-8F1F-FF8994F09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/>
              <a:t>Battle of the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96173-1079-4334-ABE1-059F24A01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/>
              <a:t>Capstone Project</a:t>
            </a:r>
          </a:p>
          <a:p>
            <a:pPr algn="ctr">
              <a:lnSpc>
                <a:spcPct val="100000"/>
              </a:lnSpc>
            </a:pPr>
            <a:r>
              <a:rPr lang="en-US" sz="3200"/>
              <a:t>By Andy Chu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81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AABF4-9368-42E1-B105-4CED6B1D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5455920" cy="1435448"/>
          </a:xfrm>
        </p:spPr>
        <p:txBody>
          <a:bodyPr anchor="b">
            <a:norm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13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9B768"/>
          </a:solidFill>
          <a:ln w="38100" cap="rnd">
            <a:solidFill>
              <a:srgbClr val="29B76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F603-B052-415A-9EA2-F86F00C9C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566737"/>
            <a:ext cx="6089582" cy="35900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in-depth look into the cluster tables will also show what kinds of venues are most common within each neighborhood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Cluster 8, New York neighborhoods have Pizza restaurants as their #1 venue. On the other hand, Toronto neighborhoods prefer cafes and coffee shops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Moreover, although New York does outnumber Toronto in terms of neighborhoods per cluster, they are equal in terms of venues per neighborhood.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one outlier, Cluster 6 is evidence that Toronto holds more venues than any single New York neighborhood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 result, the cluster tables serve as better analysis rather than the visual maps alone.</a:t>
            </a:r>
          </a:p>
          <a:p>
            <a:pPr>
              <a:lnSpc>
                <a:spcPct val="100000"/>
              </a:lnSpc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063479A-B3FB-4CE4-8DE7-B1EA8EFDEB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663" y="1062430"/>
            <a:ext cx="5285874" cy="2643296"/>
          </a:xfrm>
          <a:prstGeom prst="rect">
            <a:avLst/>
          </a:prstGeom>
        </p:spPr>
      </p:pic>
      <p:pic>
        <p:nvPicPr>
          <p:cNvPr id="6" name="Picture 5" descr="Table, calendar&#10;&#10;Description automatically generated">
            <a:extLst>
              <a:ext uri="{FF2B5EF4-FFF2-40B4-BE49-F238E27FC236}">
                <a16:creationId xmlns:a16="http://schemas.microsoft.com/office/drawing/2014/main" id="{09B2901A-A504-44C4-9961-C34E4E6CE2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663" y="4572001"/>
            <a:ext cx="5285874" cy="14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9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9829-6093-4014-A06D-6ECA174B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82618-9581-46BA-8AB9-832A65216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760242" cy="425196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the cluster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maps,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York significantly outnumbers Toronto in terms of neighborhoods</a:t>
            </a:r>
          </a:p>
          <a:p>
            <a:pPr marL="5143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However, this could be attributed to a lack of data</a:t>
            </a:r>
          </a:p>
          <a:p>
            <a:pPr marL="5143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Because Toronto is located outside the U.S. it may not be possible to retrieve enough information on neighborhood names and their coordinates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terms of venues per neighborhood, New York and Toronto are on equal standing</a:t>
            </a:r>
          </a:p>
          <a:p>
            <a:pPr marL="5143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biggest difference would be the types of venues offered</a:t>
            </a:r>
          </a:p>
          <a:p>
            <a:pPr marL="5143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Ex: For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majority of New York neighborhoods, the most common venue is Pizza Place. Meanwhile, Toronto neighborhoods is highly populated with Coffee Shops.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a person were to migrate from New York to Toronto, their options for available neighborhoods may be limited</a:t>
            </a:r>
          </a:p>
          <a:p>
            <a:pPr marL="5143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However, the choice for stores, food, and entertainment are plentiful</a:t>
            </a:r>
          </a:p>
          <a:p>
            <a:pPr marL="5143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 tastes may also play a factor, as the types of popular restaurants and stores may differ between locations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Overall, the freedom of choice is still present, which means the individual will not have to sacrifice much if they plan to move.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3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5398-F2AE-446B-AAED-87B1B251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6090-E4D8-416B-8CB3-419E428B5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1929384"/>
            <a:ext cx="11157283" cy="3717437"/>
          </a:xfrm>
        </p:spPr>
        <p:txBody>
          <a:bodyPr/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New York and Toronto are located within different countries, the city aspects do not seem to change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Both locations offer a wide variety of venues across all available neighborhoods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supermarkets to banks, everyday commodities stay the same.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During a time of great stress and change, it is good that there are still constants no matter where we 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9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B06D62A2-ECA3-4A1D-B1BB-F2659EAF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E6BEAE-4B46-4888-A9AE-40F059E8A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524" y="624231"/>
            <a:ext cx="12192000" cy="485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3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29B768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44C07-D936-4DED-A478-F2EACF59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24AB-FCAD-4D44-B4C5-2E3943EE6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 York is one U.S. state that has seen a major spoke in COVID-19 cases since the pandemic began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prominent solution is to migrate to Toronto to avoid potential infection</a:t>
            </a:r>
          </a:p>
          <a:p>
            <a:pPr marL="514350" lvl="1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located in another country,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Cananda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is closer to New York than some other U.S. states</a:t>
            </a:r>
          </a:p>
          <a:p>
            <a:pPr marL="0" marR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we must assess what commodities we will lose and gain by moving</a:t>
            </a:r>
          </a:p>
          <a:p>
            <a:pPr marL="514350" lvl="1" indent="-285750">
              <a:lnSpc>
                <a:spcPct val="10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(Ex: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stores, banks, restaurants, and supermarkets)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aims to compare the frequency and distribution of stores between New York and Toronto. This way we have a clear understanding of what we gain and lose by moving.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072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29B768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0790D-22C3-4F17-947F-40B64446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12B1-F8BE-40C2-B41F-FADA95E33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6140923" cy="5568696"/>
          </a:xfrm>
        </p:spPr>
        <p:txBody>
          <a:bodyPr anchor="ctr">
            <a:normAutofit/>
          </a:bodyPr>
          <a:lstStyle/>
          <a:p>
            <a:pPr marL="0" marR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will be using location datasets from both New York and Toronto. The links to both datasets are as provided:</a:t>
            </a:r>
          </a:p>
          <a:p>
            <a:pPr marL="514350" lvl="1" indent="-285750">
              <a:lnSpc>
                <a:spcPct val="10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NewYork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 </a:t>
            </a:r>
            <a:r>
              <a:rPr lang="en-US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https://geo.nyu.edu/catalog/nyu_2451_34572</a:t>
            </a:r>
            <a:endParaRPr lang="en-US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lvl="1" indent="-285750">
              <a:lnSpc>
                <a:spcPct val="10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Toronto: </a:t>
            </a:r>
            <a:r>
              <a:rPr lang="en-US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https://en.wikipedia.org/wiki/List_of_postal_codes_of_Canada:_M</a:t>
            </a: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will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Geocoder package to retrieve latitudinal and longitudinal data manually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will then compare the coordinates from these datasets to the Foursquare API.</a:t>
            </a:r>
          </a:p>
          <a:p>
            <a:pPr marL="514350" lvl="1" indent="-285750">
              <a:lnSpc>
                <a:spcPct val="10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Nearby venues will be marked and analyzed side-by-side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this data, we will have a better understanding of how the two locations compare.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079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29B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8AB23-B818-4B8D-A86F-7C2DEF4B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br>
              <a:rPr lang="en-US" sz="4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 York)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53586-8813-43CC-A1E3-975CD9E74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30936"/>
            <a:ext cx="6894576" cy="146304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for New York neighborhoods is available on the NYU website, as well as U.S. government databases</a:t>
            </a:r>
            <a:endParaRPr lang="en-US" sz="1600">
              <a:solidFill>
                <a:srgbClr val="FFFF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NY dataset that will be used for this project contains a list of neighborhoods across the NY state, along with latitudinal and longitudinal coordinates.</a:t>
            </a:r>
            <a:endParaRPr lang="en-US" sz="16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6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29B768"/>
          </a:solidFill>
          <a:ln w="34925">
            <a:solidFill>
              <a:srgbClr val="29B76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DD6F339-E3C8-42BD-8234-33E426275E0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92" y="3077570"/>
            <a:ext cx="7862824" cy="31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5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0A47F-8298-45F8-9908-577DCFB6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(Toronto)</a:t>
            </a:r>
          </a:p>
        </p:txBody>
      </p:sp>
      <p:sp>
        <p:nvSpPr>
          <p:cNvPr id="17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9B768"/>
          </a:solidFill>
          <a:ln w="38100" cap="rnd">
            <a:solidFill>
              <a:srgbClr val="29B76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413F-7AA7-4948-96BE-AFBE6545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5455920" cy="33967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for Toronto neighborhoods was acquired via Wikipedia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Contains a list of postal codes along with the associated borough and neighborhood name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used the Geocoder package in Python to retrieve the coordinates for each location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Please note that multiple location data were not available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lack of data may be due to Toronto being out of U.S. jurisdiction</a:t>
            </a:r>
            <a:endParaRPr lang="en-US" sz="24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A4C503E-41EB-4825-8C6A-40B738F99F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81" y="1091682"/>
            <a:ext cx="5528357" cy="233731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1990FD7-DC24-49AC-9FB8-9387C12E7F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82" y="4480560"/>
            <a:ext cx="5604588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5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11671EB-9B2E-4E39-94FF-2BA8B0B45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2FC64A3-62BF-47FB-A545-7A43E365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6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29B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F13A6-1C36-4161-8FDD-A3A9FEE0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FCEE3-BF83-4D86-A595-1FDE4B13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786384"/>
            <a:ext cx="6894576" cy="16002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After organizing the two datasets into tables, we will use the Foursquare API to retrieve nearby venues within each neighborhood</a:t>
            </a:r>
            <a:endParaRPr lang="en-US" sz="17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Venues will be classified by name and the type of business they represent</a:t>
            </a: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57CC6076-D77D-4470-BDE3-1A7922F923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" y="2965803"/>
            <a:ext cx="5625084" cy="1802139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39124E-59DF-47C7-8AFA-53E99BA4BD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767942"/>
            <a:ext cx="6410131" cy="152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0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54B211C-C0F6-4AE8-8121-30879CBB4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6F5DB-2912-4575-8647-36058C25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66390"/>
            <a:ext cx="3419856" cy="160148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1687-4BE1-4345-99A3-3DD9ECBD6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566390"/>
            <a:ext cx="6894577" cy="160148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combine the Neighborhood table and the Venue table from both locations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Because venues can take on various forms, from restaurants to supermarkets to recreation, we organize the final table by top 10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creates a fluid dataset that lists each neighborhood along with coordinates and its prominent venues.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Because we use datasets from two major locations, the combined table must be separated into clusters</a:t>
            </a:r>
          </a:p>
          <a:p>
            <a:pPr>
              <a:lnSpc>
                <a:spcPct val="100000"/>
              </a:lnSpc>
            </a:pPr>
            <a:endParaRPr lang="en-US" sz="11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43E7D97B-F2FB-41AA-9087-959D4603BD7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67" y="630936"/>
            <a:ext cx="9588073" cy="3667437"/>
          </a:xfrm>
          <a:prstGeom prst="rect">
            <a:avLst/>
          </a:prstGeom>
        </p:spPr>
      </p:pic>
      <p:sp>
        <p:nvSpPr>
          <p:cNvPr id="3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4566390"/>
            <a:ext cx="18288" cy="1601482"/>
          </a:xfrm>
          <a:custGeom>
            <a:avLst/>
            <a:gdLst>
              <a:gd name="connsiteX0" fmla="*/ 0 w 18288"/>
              <a:gd name="connsiteY0" fmla="*/ 0 h 1601482"/>
              <a:gd name="connsiteX1" fmla="*/ 18288 w 18288"/>
              <a:gd name="connsiteY1" fmla="*/ 0 h 1601482"/>
              <a:gd name="connsiteX2" fmla="*/ 18288 w 18288"/>
              <a:gd name="connsiteY2" fmla="*/ 549842 h 1601482"/>
              <a:gd name="connsiteX3" fmla="*/ 18288 w 18288"/>
              <a:gd name="connsiteY3" fmla="*/ 1115699 h 1601482"/>
              <a:gd name="connsiteX4" fmla="*/ 18288 w 18288"/>
              <a:gd name="connsiteY4" fmla="*/ 1601482 h 1601482"/>
              <a:gd name="connsiteX5" fmla="*/ 0 w 18288"/>
              <a:gd name="connsiteY5" fmla="*/ 1601482 h 1601482"/>
              <a:gd name="connsiteX6" fmla="*/ 0 w 18288"/>
              <a:gd name="connsiteY6" fmla="*/ 1067655 h 1601482"/>
              <a:gd name="connsiteX7" fmla="*/ 0 w 18288"/>
              <a:gd name="connsiteY7" fmla="*/ 517813 h 1601482"/>
              <a:gd name="connsiteX8" fmla="*/ 0 w 18288"/>
              <a:gd name="connsiteY8" fmla="*/ 0 h 160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1482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13491" y="239554"/>
                  <a:pt x="33082" y="357305"/>
                  <a:pt x="18288" y="549842"/>
                </a:cubicBezTo>
                <a:cubicBezTo>
                  <a:pt x="3494" y="742379"/>
                  <a:pt x="2109" y="968008"/>
                  <a:pt x="18288" y="1115699"/>
                </a:cubicBezTo>
                <a:cubicBezTo>
                  <a:pt x="34467" y="1263390"/>
                  <a:pt x="40467" y="1447654"/>
                  <a:pt x="18288" y="1601482"/>
                </a:cubicBezTo>
                <a:cubicBezTo>
                  <a:pt x="10638" y="1602054"/>
                  <a:pt x="4111" y="1601075"/>
                  <a:pt x="0" y="1601482"/>
                </a:cubicBezTo>
                <a:cubicBezTo>
                  <a:pt x="11161" y="1416130"/>
                  <a:pt x="-25575" y="1276384"/>
                  <a:pt x="0" y="1067655"/>
                </a:cubicBezTo>
                <a:cubicBezTo>
                  <a:pt x="25575" y="858926"/>
                  <a:pt x="19778" y="740089"/>
                  <a:pt x="0" y="517813"/>
                </a:cubicBezTo>
                <a:cubicBezTo>
                  <a:pt x="-19778" y="295537"/>
                  <a:pt x="-1186" y="190747"/>
                  <a:pt x="0" y="0"/>
                </a:cubicBezTo>
                <a:close/>
              </a:path>
              <a:path w="18288" h="1601482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28591" y="163128"/>
                  <a:pt x="29410" y="353165"/>
                  <a:pt x="18288" y="485783"/>
                </a:cubicBezTo>
                <a:cubicBezTo>
                  <a:pt x="7166" y="618401"/>
                  <a:pt x="-625" y="808120"/>
                  <a:pt x="18288" y="1051640"/>
                </a:cubicBezTo>
                <a:cubicBezTo>
                  <a:pt x="37201" y="1295160"/>
                  <a:pt x="-225" y="1354107"/>
                  <a:pt x="18288" y="1601482"/>
                </a:cubicBezTo>
                <a:cubicBezTo>
                  <a:pt x="12642" y="1601712"/>
                  <a:pt x="3803" y="1601151"/>
                  <a:pt x="0" y="1601482"/>
                </a:cubicBezTo>
                <a:cubicBezTo>
                  <a:pt x="20846" y="1460490"/>
                  <a:pt x="16548" y="1224222"/>
                  <a:pt x="0" y="1035625"/>
                </a:cubicBezTo>
                <a:cubicBezTo>
                  <a:pt x="-16548" y="847028"/>
                  <a:pt x="24571" y="662668"/>
                  <a:pt x="0" y="469768"/>
                </a:cubicBezTo>
                <a:cubicBezTo>
                  <a:pt x="-24571" y="276868"/>
                  <a:pt x="-22089" y="172464"/>
                  <a:pt x="0" y="0"/>
                </a:cubicBezTo>
                <a:close/>
              </a:path>
            </a:pathLst>
          </a:custGeom>
          <a:solidFill>
            <a:srgbClr val="29B768"/>
          </a:solidFill>
          <a:ln w="34925">
            <a:solidFill>
              <a:srgbClr val="29B76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2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EB58-284E-484A-BC75-EE6F3C75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3869-BC78-4205-8BC5-859DC5DB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separate our dataset into 9 different clusters</a:t>
            </a: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03DC45D-8949-4ECE-8D07-2F2A0B97D1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6" y="2612570"/>
            <a:ext cx="8565502" cy="33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9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DAA40F-4F28-4316-934E-C55D7C3AA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D467C8-A8E0-468B-B88D-9CEEE37BF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345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9B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D2B7A-3117-4AF7-9FAC-ED8DA683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14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A349-FA15-487A-9031-177FCAED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06624"/>
            <a:ext cx="6241568" cy="3483864"/>
          </a:xfrm>
        </p:spPr>
        <p:txBody>
          <a:bodyPr>
            <a:normAutofit fontScale="92500"/>
          </a:bodyPr>
          <a:lstStyle/>
          <a:p>
            <a:r>
              <a:rPr lang="en-US" sz="2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use the top 4 clusters that contain the largest number of neighborhoods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From these cluster maps, we can see that there are significantly more New York neighborhoods than there are Toronto neighborhoods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is consistent across cluster 0, 4, 7, and 8.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8776EC2-CA9E-4E99-9414-682ADB34C1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94" y="3588574"/>
            <a:ext cx="4014216" cy="2408529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B3EE516B-3865-42ED-B610-D25275A364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94" y="595040"/>
            <a:ext cx="4014216" cy="2398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1C16E4-6705-4284-A80A-683CAE105CD5}"/>
              </a:ext>
            </a:extLst>
          </p:cNvPr>
          <p:cNvSpPr txBox="1"/>
          <p:nvPr/>
        </p:nvSpPr>
        <p:spPr>
          <a:xfrm>
            <a:off x="7804094" y="2993534"/>
            <a:ext cx="19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CD696-A35C-4C43-9903-FA23C34B880B}"/>
              </a:ext>
            </a:extLst>
          </p:cNvPr>
          <p:cNvSpPr txBox="1"/>
          <p:nvPr/>
        </p:nvSpPr>
        <p:spPr>
          <a:xfrm>
            <a:off x="7804094" y="5997103"/>
            <a:ext cx="19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Toronto</a:t>
            </a:r>
          </a:p>
        </p:txBody>
      </p:sp>
    </p:spTree>
    <p:extLst>
      <p:ext uri="{BB962C8B-B14F-4D97-AF65-F5344CB8AC3E}">
        <p14:creationId xmlns:p14="http://schemas.microsoft.com/office/powerpoint/2010/main" val="369593909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392020"/>
      </a:dk2>
      <a:lt2>
        <a:srgbClr val="E8E2E5"/>
      </a:lt2>
      <a:accent1>
        <a:srgbClr val="29B768"/>
      </a:accent1>
      <a:accent2>
        <a:srgbClr val="36B839"/>
      </a:accent2>
      <a:accent3>
        <a:srgbClr val="34B2A1"/>
      </a:accent3>
      <a:accent4>
        <a:srgbClr val="C12B6A"/>
      </a:accent4>
      <a:accent5>
        <a:srgbClr val="D33D3E"/>
      </a:accent5>
      <a:accent6>
        <a:srgbClr val="C1692B"/>
      </a:accent6>
      <a:hlink>
        <a:srgbClr val="BF3F86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Modern Love</vt:lpstr>
      <vt:lpstr>The Hand</vt:lpstr>
      <vt:lpstr>Times New Roman</vt:lpstr>
      <vt:lpstr>SketchyVTI</vt:lpstr>
      <vt:lpstr>Battle of the Neighborhoods</vt:lpstr>
      <vt:lpstr>Introduction</vt:lpstr>
      <vt:lpstr>Data</vt:lpstr>
      <vt:lpstr>Methodology (New York)</vt:lpstr>
      <vt:lpstr>Methodology (Toronto)</vt:lpstr>
      <vt:lpstr>Continue</vt:lpstr>
      <vt:lpstr>Continue</vt:lpstr>
      <vt:lpstr>Results</vt:lpstr>
      <vt:lpstr>Clustering</vt:lpstr>
      <vt:lpstr>Continue</vt:lpstr>
      <vt:lpstr>Discussion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Andy D Chu</dc:creator>
  <cp:lastModifiedBy>Andy D Chu</cp:lastModifiedBy>
  <cp:revision>1</cp:revision>
  <dcterms:created xsi:type="dcterms:W3CDTF">2020-11-03T19:10:25Z</dcterms:created>
  <dcterms:modified xsi:type="dcterms:W3CDTF">2020-11-03T19:10:56Z</dcterms:modified>
</cp:coreProperties>
</file>