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231n.github.io/transfer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5BD9-CBA6-E3E3-F8D7-3D3C0B842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Learning And Data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6054-1047-1D8A-39AC-AD3866B98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5240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6604-7367-3E00-A72D-182DBBF603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175" y="1459685"/>
            <a:ext cx="10855353" cy="3842158"/>
          </a:xfrm>
        </p:spPr>
        <p:txBody>
          <a:bodyPr/>
          <a:lstStyle/>
          <a:p>
            <a:r>
              <a:rPr lang="en-US" dirty="0"/>
              <a:t>Transfer learning is transferring the knowledge of one model to preform a new task. </a:t>
            </a:r>
          </a:p>
          <a:p>
            <a:r>
              <a:rPr lang="en-US" sz="2000" i="0" dirty="0">
                <a:effectLst/>
              </a:rPr>
              <a:t>Training deep neural networks can be computational and time-consuming and this is where transfer learning comes to rescue. </a:t>
            </a:r>
          </a:p>
          <a:p>
            <a:r>
              <a:rPr lang="en-US" sz="2000" i="0" dirty="0">
                <a:effectLst/>
              </a:rPr>
              <a:t>The whole idea revolves around using lower layers of pre-trained CNN model and adding additional layers that will customize the architecture for the specific problems under examination.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48AF-0B5D-DF24-3807-54B4975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 Transfer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629D6C-F451-EF6B-E306-1FE5AAC9C3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20898"/>
            <a:ext cx="4645025" cy="30289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4C0308-A51E-209C-B089-74F9442FB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77599"/>
            <a:ext cx="4645025" cy="3121928"/>
          </a:xfrm>
        </p:spPr>
      </p:pic>
    </p:spTree>
    <p:extLst>
      <p:ext uri="{BB962C8B-B14F-4D97-AF65-F5344CB8AC3E}">
        <p14:creationId xmlns:p14="http://schemas.microsoft.com/office/powerpoint/2010/main" val="41298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1062-FD13-76F6-CA78-0737E361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1867-598B-EFA2-5965-F25396B5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sz="1200" dirty="0"/>
              <a:t>Inductive –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Adapts existing 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supervised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training model on new 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labeled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dataset.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Transductive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- Adapt existing 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supervised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training model on new 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unlabeled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dataset.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Unsupervised - Adapt existing 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unsupervised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training model on new 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unlabeled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dataset.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87C6B-91A2-0755-76EB-CF3F689C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96" y="1842869"/>
            <a:ext cx="9496357" cy="31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28724-E414-F2CE-AE3C-0D2F29B8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Process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22B500-1086-D5EA-922E-6893686F6B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3919" y="2011363"/>
            <a:ext cx="4632786" cy="34480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8AE47-4BDC-A845-B9EC-0662973B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853" y="2017343"/>
            <a:ext cx="4851070" cy="344152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Start with pre-trained network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Partition network into: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Featurizers: identify which layers to keep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Classifiers: identify which layers to replace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Re-train classifier layers with new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Unfreeze weights and fine-tune whole network with smaller learning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7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2BFE-D1B3-68A1-9160-A652872D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28BB-5F1F-DC80-2835-E9489643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064"/>
            <a:ext cx="9603275" cy="377267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Ref: </a:t>
            </a:r>
            <a:r>
              <a:rPr lang="en-US" b="0" i="0" u="sng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https://cs231n.github.io/transfer-learning/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297B52-DE9C-174D-410E-9219CCB0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26761"/>
              </p:ext>
            </p:extLst>
          </p:nvPr>
        </p:nvGraphicFramePr>
        <p:xfrm>
          <a:off x="1493240" y="2097248"/>
          <a:ext cx="9504727" cy="292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977">
                  <a:extLst>
                    <a:ext uri="{9D8B030D-6E8A-4147-A177-3AD203B41FA5}">
                      <a16:colId xmlns:a16="http://schemas.microsoft.com/office/drawing/2014/main" val="4100079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506852"/>
                    </a:ext>
                  </a:extLst>
                </a:gridCol>
                <a:gridCol w="3916417">
                  <a:extLst>
                    <a:ext uri="{9D8B030D-6E8A-4147-A177-3AD203B41FA5}">
                      <a16:colId xmlns:a16="http://schemas.microsoft.com/office/drawing/2014/main" val="3852494614"/>
                    </a:ext>
                  </a:extLst>
                </a:gridCol>
              </a:tblGrid>
              <a:tr h="320548">
                <a:tc>
                  <a:txBody>
                    <a:bodyPr/>
                    <a:lstStyle/>
                    <a:p>
                      <a:r>
                        <a:rPr lang="en-US" dirty="0"/>
                        <a:t>Data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43704"/>
                  </a:ext>
                </a:extLst>
              </a:tr>
              <a:tr h="251051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different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Model from scratch, initialize weights from Model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2275"/>
                  </a:ext>
                </a:extLst>
              </a:tr>
              <a:tr h="560958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 to fine tune(Reduces overfitting)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93439"/>
                  </a:ext>
                </a:extLst>
              </a:tr>
              <a:tr h="560958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classifier using the earlier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60827"/>
                  </a:ext>
                </a:extLst>
              </a:tr>
              <a:tr h="801369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fine tune it is likely to over fit. Train a linear classifier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73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2D7-4971-3909-65C9-E85DDC6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4CF2-C374-096C-AD57-6E29C8B1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Transfer learning will not work when the high-level features learned by the bottom layers are not sufficient to differentiate the classes in your problem. For example, a pre-trained model may be very good at identifying a door but not whether a door is closed or open. However In such a case, you will have to retrain more layers of the model or use features from earlier layers.  </a:t>
            </a:r>
          </a:p>
          <a:p>
            <a:r>
              <a:rPr lang="en-US" sz="2000" b="0" i="0" dirty="0">
                <a:effectLst/>
              </a:rPr>
              <a:t>When datasets are not similar, features transfer poorly.</a:t>
            </a:r>
          </a:p>
          <a:p>
            <a:endParaRPr lang="en-US" sz="20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7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437-982E-5A45-F336-E3B1B717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249B-C860-2BD8-6653-EF29F273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i="0" dirty="0">
                <a:effectLst/>
              </a:rPr>
              <a:t>Data Augmentation is a technique that can be used to artificially expand the size of a training set by creating modified data from the existing one.  </a:t>
            </a:r>
          </a:p>
          <a:p>
            <a:r>
              <a:rPr lang="en-US" sz="2000" dirty="0"/>
              <a:t>Data augmentation is used in one of the following scenarios: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0" dirty="0">
                <a:effectLst/>
              </a:rPr>
              <a:t>Prevent overfitting,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</a:t>
            </a:r>
            <a:r>
              <a:rPr lang="en-US" sz="2000" i="0" dirty="0">
                <a:effectLst/>
              </a:rPr>
              <a:t>he initial dataset is too small to train on,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Get the </a:t>
            </a:r>
            <a:r>
              <a:rPr lang="en-US" sz="2000" i="0" dirty="0">
                <a:effectLst/>
              </a:rPr>
              <a:t>better performance from your model. 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i="0" dirty="0">
                <a:effectLst/>
              </a:rPr>
              <a:t>Ref : http://cs231n.stanford.edu/reports/2017/pdfs/300.pdf</a:t>
            </a:r>
          </a:p>
          <a:p>
            <a:endParaRPr lang="en-US" sz="200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3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B7B7A-DCD0-BC20-34F4-C8AA99D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techniques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9F0B93-3234-7E35-1173-96F7D3081E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3911" y="2214694"/>
            <a:ext cx="4903746" cy="270964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31CB4-C2F4-FD91-C45B-AA212D50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i="0" dirty="0">
                <a:solidFill>
                  <a:srgbClr val="212529"/>
                </a:solidFill>
                <a:effectLst/>
              </a:rPr>
              <a:t>Various changes can be applied to the initial image data: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i="0" dirty="0">
                <a:solidFill>
                  <a:srgbClr val="212529"/>
                </a:solidFill>
                <a:effectLst/>
              </a:rPr>
              <a:t>Geometric transformations – you can randomly flip, crop, rotate or translate images.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i="0" dirty="0">
                <a:solidFill>
                  <a:srgbClr val="212529"/>
                </a:solidFill>
                <a:effectLst/>
              </a:rPr>
              <a:t>Color space transformations – change RGB color channels, intensify any color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i="0" dirty="0">
                <a:solidFill>
                  <a:srgbClr val="212529"/>
                </a:solidFill>
                <a:effectLst/>
              </a:rPr>
              <a:t>Kernel filters – sharpen or blur an image 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i="0" dirty="0">
                <a:solidFill>
                  <a:srgbClr val="212529"/>
                </a:solidFill>
                <a:effectLst/>
              </a:rPr>
              <a:t>Random Erasing – delete a part of the initial image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i="0" dirty="0">
                <a:solidFill>
                  <a:srgbClr val="212529"/>
                </a:solidFill>
                <a:effectLst/>
              </a:rPr>
              <a:t>Mixing images – basically, mix images with one another. Might be counterintuitive but 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963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</TotalTime>
  <Words>466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Helvetica Neue</vt:lpstr>
      <vt:lpstr>Gallery</vt:lpstr>
      <vt:lpstr>Transfer Learning And Data Augmentation</vt:lpstr>
      <vt:lpstr>PowerPoint Presentation</vt:lpstr>
      <vt:lpstr>Machine Learning vs Transfer Learning</vt:lpstr>
      <vt:lpstr>Transfer Learning Types</vt:lpstr>
      <vt:lpstr>Transfer Learning Process</vt:lpstr>
      <vt:lpstr>Fine tunning the model</vt:lpstr>
      <vt:lpstr>Demerits</vt:lpstr>
      <vt:lpstr>Data Augmentation</vt:lpstr>
      <vt:lpstr>Data augmentation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And Data Augmentation</dc:title>
  <dc:creator>Andrew Abok</dc:creator>
  <cp:lastModifiedBy>Andrew Abok</cp:lastModifiedBy>
  <cp:revision>1</cp:revision>
  <dcterms:created xsi:type="dcterms:W3CDTF">2022-05-11T13:46:41Z</dcterms:created>
  <dcterms:modified xsi:type="dcterms:W3CDTF">2022-05-11T15:15:32Z</dcterms:modified>
</cp:coreProperties>
</file>