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6" r:id="rId9"/>
    <p:sldId id="267" r:id="rId10"/>
    <p:sldId id="263" r:id="rId11"/>
    <p:sldId id="264" r:id="rId12"/>
    <p:sldId id="268" r:id="rId13"/>
    <p:sldId id="269" r:id="rId14"/>
    <p:sldId id="265"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ee2f9d70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ee2f9d70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ee2f9d70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ee2f9d70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ee2f9d70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ee2f9d70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11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ee2f9d70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ee2f9d70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356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ee2f9d70b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ee2f9d70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ee2f9d70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ee2f9d70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ee2f9d70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ee2f9d7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ee2f9d70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ee2f9d70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ee2f9d70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ee2f9d70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ee2f9d70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ee2f9d70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ee2f9d70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ee2f9d70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ee2f9d70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ee2f9d70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1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ee2f9d70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ee2f9d70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1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Restoration of </a:t>
            </a:r>
            <a:r>
              <a:rPr lang="en" dirty="0" smtClean="0"/>
              <a:t>Ancient Indian </a:t>
            </a:r>
            <a:r>
              <a:rPr lang="en" dirty="0"/>
              <a:t>Paintings using </a:t>
            </a:r>
            <a:r>
              <a:rPr lang="en" dirty="0" smtClean="0"/>
              <a:t>Pix2Pix and CycleGAN</a:t>
            </a:r>
            <a:endParaRPr dirty="0"/>
          </a:p>
        </p:txBody>
      </p:sp>
      <p:sp>
        <p:nvSpPr>
          <p:cNvPr id="129" name="Google Shape;129;p13"/>
          <p:cNvSpPr txBox="1">
            <a:spLocks noGrp="1"/>
          </p:cNvSpPr>
          <p:nvPr>
            <p:ph type="subTitle" idx="1"/>
          </p:nvPr>
        </p:nvSpPr>
        <p:spPr>
          <a:xfrm>
            <a:off x="5584825" y="3552335"/>
            <a:ext cx="5361300" cy="144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dirty="0" smtClean="0"/>
              <a:t>- </a:t>
            </a:r>
            <a:r>
              <a:rPr lang="en" sz="1900" dirty="0"/>
              <a:t>Sriram B                21BCE1674</a:t>
            </a:r>
            <a:endParaRPr sz="1900" dirty="0"/>
          </a:p>
          <a:p>
            <a:pPr marL="0" lvl="0" indent="0" algn="l" rtl="0">
              <a:spcBef>
                <a:spcPts val="0"/>
              </a:spcBef>
              <a:spcAft>
                <a:spcPts val="0"/>
              </a:spcAft>
              <a:buNone/>
            </a:pPr>
            <a:r>
              <a:rPr lang="en" sz="1900" dirty="0"/>
              <a:t>-Shriman K.Arun    </a:t>
            </a:r>
            <a:r>
              <a:rPr lang="en" sz="1900" dirty="0" smtClean="0"/>
              <a:t>21BCE5351</a:t>
            </a:r>
          </a:p>
          <a:p>
            <a:pPr marL="0" indent="0" algn="l"/>
            <a:r>
              <a:rPr lang="en-IN" sz="1900" dirty="0"/>
              <a:t>-</a:t>
            </a:r>
            <a:r>
              <a:rPr lang="en-IN" sz="1900" dirty="0" err="1"/>
              <a:t>Anirudh</a:t>
            </a:r>
            <a:r>
              <a:rPr lang="en-IN" sz="1900" dirty="0"/>
              <a:t> N              21BCE1270</a:t>
            </a:r>
          </a:p>
          <a:p>
            <a:pPr marL="0" lvl="0" indent="0" algn="l" rtl="0">
              <a:spcBef>
                <a:spcPts val="0"/>
              </a:spcBef>
              <a:spcAft>
                <a:spcPts val="0"/>
              </a:spcAft>
              <a:buNone/>
            </a:pP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lvl="0"/>
            <a:r>
              <a:rPr lang="fr-FR" dirty="0"/>
              <a:t>GAN Techniques for Image </a:t>
            </a:r>
            <a:r>
              <a:rPr lang="fr-FR" dirty="0" err="1"/>
              <a:t>Restoration</a:t>
            </a:r>
            <a:endParaRPr dirty="0"/>
          </a:p>
        </p:txBody>
      </p:sp>
      <p:sp>
        <p:nvSpPr>
          <p:cNvPr id="171" name="Google Shape;171;p20"/>
          <p:cNvSpPr txBox="1">
            <a:spLocks noGrp="1"/>
          </p:cNvSpPr>
          <p:nvPr>
            <p:ph type="body" idx="1"/>
          </p:nvPr>
        </p:nvSpPr>
        <p:spPr>
          <a:xfrm>
            <a:off x="819150" y="1466184"/>
            <a:ext cx="7505700" cy="2772662"/>
          </a:xfrm>
          <a:prstGeom prst="rect">
            <a:avLst/>
          </a:prstGeom>
        </p:spPr>
        <p:txBody>
          <a:bodyPr spcFirstLastPara="1" wrap="square" lIns="91425" tIns="91425" rIns="91425" bIns="91425" anchor="t" anchorCtr="0">
            <a:noAutofit/>
          </a:bodyPr>
          <a:lstStyle/>
          <a:p>
            <a:pPr marL="146050" indent="0">
              <a:buNone/>
            </a:pPr>
            <a:r>
              <a:rPr lang="en-IN" sz="1400" b="1" dirty="0"/>
              <a:t>Pix2Pix Highlights:</a:t>
            </a:r>
            <a:endParaRPr lang="en-IN" sz="1400" dirty="0"/>
          </a:p>
          <a:p>
            <a:r>
              <a:rPr lang="en-IN" sz="1400" dirty="0"/>
              <a:t>Ideal for scenarios with well-aligned paired datasets.</a:t>
            </a:r>
          </a:p>
          <a:p>
            <a:r>
              <a:rPr lang="en-IN" sz="1400" dirty="0"/>
              <a:t>Achieves high detail retention.</a:t>
            </a:r>
          </a:p>
          <a:p>
            <a:pPr marL="146050" indent="0">
              <a:buNone/>
            </a:pPr>
            <a:endParaRPr lang="en-IN" sz="1400" b="1" dirty="0" smtClean="0"/>
          </a:p>
          <a:p>
            <a:pPr marL="146050" indent="0">
              <a:buNone/>
            </a:pPr>
            <a:r>
              <a:rPr lang="en-IN" sz="1400" b="1" dirty="0" err="1" smtClean="0"/>
              <a:t>CycleGAN</a:t>
            </a:r>
            <a:r>
              <a:rPr lang="en-IN" sz="1400" b="1" dirty="0" smtClean="0"/>
              <a:t> </a:t>
            </a:r>
            <a:r>
              <a:rPr lang="en-IN" sz="1400" b="1" dirty="0"/>
              <a:t>Highlights:</a:t>
            </a:r>
            <a:endParaRPr lang="en-IN" sz="1400" dirty="0"/>
          </a:p>
          <a:p>
            <a:r>
              <a:rPr lang="en-IN" sz="1400" dirty="0"/>
              <a:t>Versatile with unpaired datasets.</a:t>
            </a:r>
          </a:p>
          <a:p>
            <a:r>
              <a:rPr lang="en-IN" sz="1400" dirty="0"/>
              <a:t>Preserves stylistic features and textures.</a:t>
            </a:r>
          </a:p>
          <a:p>
            <a:pPr marL="146050" indent="0">
              <a:buNone/>
            </a:pPr>
            <a:endParaRPr lang="en-IN" sz="1400" b="1" dirty="0" smtClean="0"/>
          </a:p>
          <a:p>
            <a:pPr marL="146050" indent="0">
              <a:buNone/>
            </a:pPr>
            <a:r>
              <a:rPr lang="en-IN" sz="1400" b="1" dirty="0" smtClean="0"/>
              <a:t>Key </a:t>
            </a:r>
            <a:r>
              <a:rPr lang="en-IN" sz="1400" b="1" dirty="0"/>
              <a:t>Differences:</a:t>
            </a:r>
            <a:endParaRPr lang="en-IN" sz="1400" dirty="0"/>
          </a:p>
          <a:p>
            <a:r>
              <a:rPr lang="en-IN" sz="1400" dirty="0"/>
              <a:t>Dataset dependency: Pix2Pix (paired) vs. </a:t>
            </a:r>
            <a:r>
              <a:rPr lang="en-IN" sz="1400" dirty="0" err="1"/>
              <a:t>CycleGAN</a:t>
            </a:r>
            <a:r>
              <a:rPr lang="en-IN" sz="1400" dirty="0"/>
              <a:t> (unpaired).</a:t>
            </a:r>
          </a:p>
          <a:p>
            <a:r>
              <a:rPr lang="en-IN" sz="1400" dirty="0"/>
              <a:t>Architectural focus on consistency for </a:t>
            </a:r>
            <a:r>
              <a:rPr lang="en-IN" sz="1400" dirty="0" err="1"/>
              <a:t>CycleGAN</a:t>
            </a:r>
            <a:r>
              <a:rPr lang="en-IN" sz="1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68769" y="15802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Results</a:t>
            </a:r>
            <a:endParaRPr dirty="0"/>
          </a:p>
        </p:txBody>
      </p:sp>
      <p:sp>
        <p:nvSpPr>
          <p:cNvPr id="177" name="Google Shape;177;p21"/>
          <p:cNvSpPr txBox="1">
            <a:spLocks noGrp="1"/>
          </p:cNvSpPr>
          <p:nvPr>
            <p:ph type="body" idx="1"/>
          </p:nvPr>
        </p:nvSpPr>
        <p:spPr>
          <a:xfrm>
            <a:off x="734089" y="705617"/>
            <a:ext cx="7505700" cy="2448000"/>
          </a:xfrm>
          <a:prstGeom prst="rect">
            <a:avLst/>
          </a:prstGeom>
        </p:spPr>
        <p:txBody>
          <a:bodyPr spcFirstLastPara="1" wrap="square" lIns="91425" tIns="91425" rIns="91425" bIns="91425" anchor="t" anchorCtr="0">
            <a:noAutofit/>
          </a:bodyPr>
          <a:lstStyle/>
          <a:p>
            <a:pPr marL="146050" indent="0">
              <a:buNone/>
            </a:pPr>
            <a:r>
              <a:rPr lang="en-IN" sz="1400" b="1" dirty="0" smtClean="0"/>
              <a:t>Metrics Used:</a:t>
            </a:r>
            <a:endParaRPr lang="en-IN" sz="1400" dirty="0" smtClean="0"/>
          </a:p>
          <a:p>
            <a:r>
              <a:rPr lang="en-IN" sz="1400" b="1" dirty="0" smtClean="0"/>
              <a:t>PSNR (Peak Signal-to-Noise Ratio)</a:t>
            </a:r>
            <a:r>
              <a:rPr lang="en-IN" sz="1400" dirty="0" smtClean="0"/>
              <a:t>:</a:t>
            </a:r>
            <a:br>
              <a:rPr lang="en-IN" sz="1400" dirty="0" smtClean="0"/>
            </a:br>
            <a:r>
              <a:rPr lang="en-IN" sz="1400" dirty="0" smtClean="0"/>
              <a:t>Measures pixel similarity between original and restored images.</a:t>
            </a:r>
          </a:p>
          <a:p>
            <a:r>
              <a:rPr lang="en-IN" sz="1400" b="1" dirty="0" smtClean="0"/>
              <a:t>SSIM (Structural Similarity Index)</a:t>
            </a:r>
            <a:r>
              <a:rPr lang="en-IN" sz="1400" dirty="0" smtClean="0"/>
              <a:t>:</a:t>
            </a:r>
            <a:br>
              <a:rPr lang="en-IN" sz="1400" dirty="0" smtClean="0"/>
            </a:br>
            <a:r>
              <a:rPr lang="en-IN" sz="1400" dirty="0" smtClean="0"/>
              <a:t>Evaluates consistency in structural details.</a:t>
            </a:r>
          </a:p>
          <a:p>
            <a:pPr marL="146050" indent="0">
              <a:buNone/>
            </a:pPr>
            <a:endParaRPr lang="en-US" b="1" dirty="0" smtClean="0"/>
          </a:p>
          <a:p>
            <a:pPr marL="146050" indent="0">
              <a:buNone/>
            </a:pPr>
            <a:r>
              <a:rPr lang="en-US" b="1" dirty="0" smtClean="0"/>
              <a:t>Results </a:t>
            </a:r>
            <a:r>
              <a:rPr lang="en-US" b="1" dirty="0"/>
              <a:t>Overview:</a:t>
            </a:r>
            <a:endParaRPr lang="en-US" dirty="0"/>
          </a:p>
          <a:p>
            <a:r>
              <a:rPr lang="en-US" b="1" dirty="0"/>
              <a:t>Pix2Pix:</a:t>
            </a:r>
            <a:endParaRPr lang="en-US" dirty="0"/>
          </a:p>
          <a:p>
            <a:pPr lvl="1"/>
            <a:r>
              <a:rPr lang="en-US" b="1" dirty="0"/>
              <a:t>PSNR</a:t>
            </a:r>
            <a:r>
              <a:rPr lang="en-US" dirty="0"/>
              <a:t>: 18.51</a:t>
            </a:r>
          </a:p>
          <a:p>
            <a:pPr lvl="1"/>
            <a:r>
              <a:rPr lang="en-US" b="1" dirty="0"/>
              <a:t>SSIM</a:t>
            </a:r>
            <a:r>
              <a:rPr lang="en-US" dirty="0"/>
              <a:t>: 0.6838</a:t>
            </a:r>
          </a:p>
          <a:p>
            <a:pPr lvl="1"/>
            <a:r>
              <a:rPr lang="en-US" b="1" dirty="0"/>
              <a:t>Analysis</a:t>
            </a:r>
            <a:r>
              <a:rPr lang="en-US" dirty="0"/>
              <a:t>: While Pix2Pix shows relatively lower PSNR and SSIM values, the restoration is quite effective in terms of fine-grained details and pixel-level alignment in the paired dataset.</a:t>
            </a:r>
          </a:p>
          <a:p>
            <a:r>
              <a:rPr lang="en-US" b="1" dirty="0" err="1"/>
              <a:t>CycleGAN</a:t>
            </a:r>
            <a:r>
              <a:rPr lang="en-US" b="1" dirty="0"/>
              <a:t>:</a:t>
            </a:r>
            <a:endParaRPr lang="en-US" dirty="0"/>
          </a:p>
          <a:p>
            <a:pPr lvl="1"/>
            <a:r>
              <a:rPr lang="en-US" b="1" dirty="0"/>
              <a:t>PSNR</a:t>
            </a:r>
            <a:r>
              <a:rPr lang="en-US" dirty="0"/>
              <a:t>: 32.30</a:t>
            </a:r>
          </a:p>
          <a:p>
            <a:pPr lvl="1"/>
            <a:r>
              <a:rPr lang="en-US" b="1" dirty="0"/>
              <a:t>SSIM</a:t>
            </a:r>
            <a:r>
              <a:rPr lang="en-US" dirty="0"/>
              <a:t>: 0.8120</a:t>
            </a:r>
          </a:p>
          <a:p>
            <a:pPr lvl="1"/>
            <a:r>
              <a:rPr lang="en-US" b="1" dirty="0"/>
              <a:t>Analysis</a:t>
            </a:r>
            <a:r>
              <a:rPr lang="en-US" dirty="0"/>
              <a:t>: </a:t>
            </a:r>
            <a:r>
              <a:rPr lang="en-US" dirty="0" err="1"/>
              <a:t>CycleGAN</a:t>
            </a:r>
            <a:r>
              <a:rPr lang="en-US" dirty="0"/>
              <a:t> performs significantly better in both PSNR and SSIM, demonstrating its ability to restore images more effectively, especially in unpaired datasets. It excels in texture and style preservation while maintaining structural integrity.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24483" y="15802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Results</a:t>
            </a:r>
            <a:endParaRPr dirty="0"/>
          </a:p>
        </p:txBody>
      </p:sp>
      <p:sp>
        <p:nvSpPr>
          <p:cNvPr id="177" name="Google Shape;177;p21"/>
          <p:cNvSpPr txBox="1">
            <a:spLocks noGrp="1"/>
          </p:cNvSpPr>
          <p:nvPr>
            <p:ph type="body" idx="1"/>
          </p:nvPr>
        </p:nvSpPr>
        <p:spPr>
          <a:xfrm>
            <a:off x="381397" y="778188"/>
            <a:ext cx="7505700" cy="2448000"/>
          </a:xfrm>
          <a:prstGeom prst="rect">
            <a:avLst/>
          </a:prstGeom>
        </p:spPr>
        <p:txBody>
          <a:bodyPr spcFirstLastPara="1" wrap="square" lIns="91425" tIns="91425" rIns="91425" bIns="91425" anchor="t" anchorCtr="0">
            <a:noAutofit/>
          </a:bodyPr>
          <a:lstStyle/>
          <a:p>
            <a:pPr marL="146050" indent="0">
              <a:buNone/>
            </a:pPr>
            <a:r>
              <a:rPr lang="en-IN" sz="1400" b="1" dirty="0" smtClean="0"/>
              <a:t>Pix2Pix:</a:t>
            </a:r>
          </a:p>
          <a:p>
            <a:pPr marL="146050" indent="0">
              <a:buNone/>
            </a:pPr>
            <a:r>
              <a:rPr lang="en-IN" sz="1400" b="1" dirty="0" smtClean="0"/>
              <a:t/>
            </a:r>
            <a:br>
              <a:rPr lang="en-IN" sz="1400" b="1" dirty="0" smtClean="0"/>
            </a:br>
            <a:endParaRPr lang="en-IN" sz="1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193" y="635328"/>
            <a:ext cx="6523904" cy="4278616"/>
          </a:xfrm>
          <a:prstGeom prst="rect">
            <a:avLst/>
          </a:prstGeom>
        </p:spPr>
      </p:pic>
    </p:spTree>
    <p:extLst>
      <p:ext uri="{BB962C8B-B14F-4D97-AF65-F5344CB8AC3E}">
        <p14:creationId xmlns:p14="http://schemas.microsoft.com/office/powerpoint/2010/main" val="297398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24483" y="15802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Results</a:t>
            </a:r>
            <a:endParaRPr dirty="0"/>
          </a:p>
        </p:txBody>
      </p:sp>
      <p:sp>
        <p:nvSpPr>
          <p:cNvPr id="177" name="Google Shape;177;p21"/>
          <p:cNvSpPr txBox="1">
            <a:spLocks noGrp="1"/>
          </p:cNvSpPr>
          <p:nvPr>
            <p:ph type="body" idx="1"/>
          </p:nvPr>
        </p:nvSpPr>
        <p:spPr>
          <a:xfrm>
            <a:off x="372029" y="635328"/>
            <a:ext cx="7505700" cy="2448000"/>
          </a:xfrm>
          <a:prstGeom prst="rect">
            <a:avLst/>
          </a:prstGeom>
        </p:spPr>
        <p:txBody>
          <a:bodyPr spcFirstLastPara="1" wrap="square" lIns="91425" tIns="91425" rIns="91425" bIns="91425" anchor="t" anchorCtr="0">
            <a:noAutofit/>
          </a:bodyPr>
          <a:lstStyle/>
          <a:p>
            <a:pPr marL="146050" indent="0">
              <a:buNone/>
            </a:pPr>
            <a:r>
              <a:rPr lang="en-IN" sz="1400" b="1" dirty="0" err="1" smtClean="0"/>
              <a:t>CycleGAN</a:t>
            </a:r>
            <a:r>
              <a:rPr lang="en-IN" sz="1400" b="1" dirty="0" smtClean="0"/>
              <a:t>:</a:t>
            </a:r>
          </a:p>
          <a:p>
            <a:pPr marL="146050" indent="0">
              <a:buNone/>
            </a:pPr>
            <a:r>
              <a:rPr lang="en-IN" sz="1400" b="1" dirty="0" smtClean="0"/>
              <a:t/>
            </a:r>
            <a:br>
              <a:rPr lang="en-IN" sz="1400" b="1" dirty="0" smtClean="0"/>
            </a:br>
            <a:endParaRPr lang="en-IN" sz="1400" dirty="0" smtClean="0"/>
          </a:p>
        </p:txBody>
      </p:sp>
      <p:pic>
        <p:nvPicPr>
          <p:cNvPr id="3" name="Picture 2"/>
          <p:cNvPicPr>
            <a:picLocks noChangeAspect="1"/>
          </p:cNvPicPr>
          <p:nvPr/>
        </p:nvPicPr>
        <p:blipFill>
          <a:blip r:embed="rId3"/>
          <a:stretch>
            <a:fillRect/>
          </a:stretch>
        </p:blipFill>
        <p:spPr>
          <a:xfrm>
            <a:off x="2195812" y="635406"/>
            <a:ext cx="4921825" cy="2022733"/>
          </a:xfrm>
          <a:prstGeom prst="rect">
            <a:avLst/>
          </a:prstGeom>
        </p:spPr>
      </p:pic>
      <p:pic>
        <p:nvPicPr>
          <p:cNvPr id="4" name="Picture 3"/>
          <p:cNvPicPr>
            <a:picLocks noChangeAspect="1"/>
          </p:cNvPicPr>
          <p:nvPr/>
        </p:nvPicPr>
        <p:blipFill>
          <a:blip r:embed="rId4"/>
          <a:stretch>
            <a:fillRect/>
          </a:stretch>
        </p:blipFill>
        <p:spPr>
          <a:xfrm>
            <a:off x="3514073" y="2707759"/>
            <a:ext cx="5381833" cy="2211784"/>
          </a:xfrm>
          <a:prstGeom prst="rect">
            <a:avLst/>
          </a:prstGeom>
        </p:spPr>
      </p:pic>
    </p:spTree>
    <p:extLst>
      <p:ext uri="{BB962C8B-B14F-4D97-AF65-F5344CB8AC3E}">
        <p14:creationId xmlns:p14="http://schemas.microsoft.com/office/powerpoint/2010/main" val="60243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Future Scope</a:t>
            </a:r>
            <a:endParaRPr dirty="0"/>
          </a:p>
        </p:txBody>
      </p:sp>
      <p:sp>
        <p:nvSpPr>
          <p:cNvPr id="183" name="Google Shape;183;p22"/>
          <p:cNvSpPr txBox="1">
            <a:spLocks noGrp="1"/>
          </p:cNvSpPr>
          <p:nvPr>
            <p:ph type="body" idx="1"/>
          </p:nvPr>
        </p:nvSpPr>
        <p:spPr>
          <a:xfrm>
            <a:off x="819150" y="1622129"/>
            <a:ext cx="7505700" cy="2921517"/>
          </a:xfrm>
          <a:prstGeom prst="rect">
            <a:avLst/>
          </a:prstGeom>
        </p:spPr>
        <p:txBody>
          <a:bodyPr spcFirstLastPara="1" wrap="square" lIns="91425" tIns="91425" rIns="91425" bIns="91425" anchor="t" anchorCtr="0">
            <a:normAutofit/>
          </a:bodyPr>
          <a:lstStyle/>
          <a:p>
            <a:pPr marL="146050" indent="0">
              <a:buNone/>
            </a:pPr>
            <a:r>
              <a:rPr lang="en-US" sz="1400" b="1" dirty="0"/>
              <a:t>Extended Restoration:</a:t>
            </a:r>
          </a:p>
          <a:p>
            <a:r>
              <a:rPr lang="en-US" sz="1400" dirty="0"/>
              <a:t>Old manuscripts and </a:t>
            </a:r>
            <a:r>
              <a:rPr lang="en-US" sz="1400" dirty="0" smtClean="0"/>
              <a:t>sculptures.</a:t>
            </a:r>
          </a:p>
          <a:p>
            <a:r>
              <a:rPr lang="en-US" sz="1400" dirty="0" smtClean="0"/>
              <a:t>Video-based </a:t>
            </a:r>
            <a:r>
              <a:rPr lang="en-US" sz="1400" dirty="0"/>
              <a:t>cultural preservation.</a:t>
            </a:r>
          </a:p>
          <a:p>
            <a:pPr marL="146050" indent="0">
              <a:buNone/>
            </a:pPr>
            <a:endParaRPr lang="en-US" sz="1400" b="1" dirty="0" smtClean="0"/>
          </a:p>
          <a:p>
            <a:pPr marL="146050" indent="0">
              <a:buNone/>
            </a:pPr>
            <a:r>
              <a:rPr lang="en-US" sz="1400" b="1" dirty="0" smtClean="0"/>
              <a:t>Advanced </a:t>
            </a:r>
            <a:r>
              <a:rPr lang="en-US" sz="1400" b="1" dirty="0"/>
              <a:t>Architectures:</a:t>
            </a:r>
          </a:p>
          <a:p>
            <a:r>
              <a:rPr lang="en-US" sz="1400" dirty="0"/>
              <a:t>Incorporate attention mechanisms for finer </a:t>
            </a:r>
            <a:r>
              <a:rPr lang="en-US" sz="1400" dirty="0" smtClean="0"/>
              <a:t>details.</a:t>
            </a:r>
          </a:p>
          <a:p>
            <a:r>
              <a:rPr lang="en-US" sz="1400" dirty="0" smtClean="0"/>
              <a:t>Hybrid </a:t>
            </a:r>
            <a:r>
              <a:rPr lang="en-US" sz="1400" dirty="0"/>
              <a:t>models combining Pix2Pix and </a:t>
            </a:r>
            <a:r>
              <a:rPr lang="en-US" sz="1400" dirty="0" err="1"/>
              <a:t>CycleGAN</a:t>
            </a:r>
            <a:r>
              <a:rPr lang="en-US" sz="1400" dirty="0"/>
              <a:t>.</a:t>
            </a:r>
          </a:p>
          <a:p>
            <a:pPr marL="146050" indent="0">
              <a:buNone/>
            </a:pPr>
            <a:endParaRPr lang="en-US" sz="1400" b="1" dirty="0" smtClean="0"/>
          </a:p>
          <a:p>
            <a:pPr marL="146050" indent="0">
              <a:buNone/>
            </a:pPr>
            <a:r>
              <a:rPr lang="en-US" sz="1400" b="1" dirty="0" smtClean="0"/>
              <a:t>Global </a:t>
            </a:r>
            <a:r>
              <a:rPr lang="en-US" sz="1400" b="1" dirty="0"/>
              <a:t>Impact:</a:t>
            </a:r>
          </a:p>
          <a:p>
            <a:pPr marL="146050" indent="0">
              <a:buNone/>
            </a:pPr>
            <a:r>
              <a:rPr lang="en-US" sz="1400" dirty="0"/>
              <a:t>Collaborate with museums and archives worldwide.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665" y="1993916"/>
            <a:ext cx="2604534" cy="1110791"/>
          </a:xfrm>
        </p:spPr>
        <p:txBody>
          <a:bodyPr>
            <a:noAutofit/>
          </a:bodyPr>
          <a:lstStyle/>
          <a:p>
            <a:r>
              <a:rPr lang="en-US" sz="4000" dirty="0" smtClean="0"/>
              <a:t>Thank You</a:t>
            </a:r>
            <a:endParaRPr lang="en-IN" sz="4000" dirty="0"/>
          </a:p>
        </p:txBody>
      </p:sp>
    </p:spTree>
    <p:extLst>
      <p:ext uri="{BB962C8B-B14F-4D97-AF65-F5344CB8AC3E}">
        <p14:creationId xmlns:p14="http://schemas.microsoft.com/office/powerpoint/2010/main" val="267298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Context:</a:t>
            </a:r>
            <a:r>
              <a:rPr lang="en" sz="1400">
                <a:solidFill>
                  <a:srgbClr val="000000"/>
                </a:solidFill>
                <a:latin typeface="Arial"/>
                <a:ea typeface="Arial"/>
                <a:cs typeface="Arial"/>
                <a:sym typeface="Arial"/>
              </a:rPr>
              <a:t> Ancient art represents invaluable cultural heritage but suffers from various forms of degradation over time, including fading, physical damage, and loss of detail.</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Challenges:</a:t>
            </a:r>
            <a:r>
              <a:rPr lang="en" sz="1400">
                <a:solidFill>
                  <a:srgbClr val="000000"/>
                </a:solidFill>
                <a:latin typeface="Arial"/>
                <a:ea typeface="Arial"/>
                <a:cs typeface="Arial"/>
                <a:sym typeface="Arial"/>
              </a:rPr>
              <a:t> Traditional restoration methods can be time-consuming, costly, and may even risk damaging the artwork.</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Solution Direction:</a:t>
            </a:r>
            <a:r>
              <a:rPr lang="en" sz="1400">
                <a:solidFill>
                  <a:srgbClr val="000000"/>
                </a:solidFill>
                <a:latin typeface="Arial"/>
                <a:ea typeface="Arial"/>
                <a:cs typeface="Arial"/>
                <a:sym typeface="Arial"/>
              </a:rPr>
              <a:t> Digital methods, particularly Generative Adversarial Networks (GANs), offer a promising approach for efficient and precise restoration.</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Degradation Issues:</a:t>
            </a:r>
            <a:r>
              <a:rPr lang="en" sz="1400">
                <a:solidFill>
                  <a:srgbClr val="000000"/>
                </a:solidFill>
                <a:latin typeface="Arial"/>
                <a:ea typeface="Arial"/>
                <a:cs typeface="Arial"/>
                <a:sym typeface="Arial"/>
              </a:rPr>
              <a:t> Ancient art often experiences discoloration, cracks, and even complete loss of sections over time, making traditional restoration difficult.</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Limitations of Manual Restoration:</a:t>
            </a:r>
            <a:r>
              <a:rPr lang="en" sz="1400">
                <a:solidFill>
                  <a:srgbClr val="000000"/>
                </a:solidFill>
                <a:latin typeface="Arial"/>
                <a:ea typeface="Arial"/>
                <a:cs typeface="Arial"/>
                <a:sym typeface="Arial"/>
              </a:rPr>
              <a:t> Restorers face limitations in accuracy and may unintentionally alter the artwork’s original style.</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Goal:</a:t>
            </a:r>
            <a:r>
              <a:rPr lang="en" sz="1400">
                <a:solidFill>
                  <a:srgbClr val="000000"/>
                </a:solidFill>
                <a:latin typeface="Arial"/>
                <a:ea typeface="Arial"/>
                <a:cs typeface="Arial"/>
                <a:sym typeface="Arial"/>
              </a:rPr>
              <a:t> Use GAN-based inpainting to digitally reconstruct missing sections and enhance the overall quality of degraded images.</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Objectives</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Objective 1:</a:t>
            </a:r>
            <a:r>
              <a:rPr lang="en" sz="1400">
                <a:solidFill>
                  <a:srgbClr val="000000"/>
                </a:solidFill>
                <a:latin typeface="Arial"/>
                <a:ea typeface="Arial"/>
                <a:cs typeface="Arial"/>
                <a:sym typeface="Arial"/>
              </a:rPr>
              <a:t> Develop a GAN-based approach for restoring missing or damaged portions in ancient artwork, ensuring style consistency with the original.</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Objective 2:</a:t>
            </a:r>
            <a:r>
              <a:rPr lang="en" sz="1400">
                <a:solidFill>
                  <a:srgbClr val="000000"/>
                </a:solidFill>
                <a:latin typeface="Arial"/>
                <a:ea typeface="Arial"/>
                <a:cs typeface="Arial"/>
                <a:sym typeface="Arial"/>
              </a:rPr>
              <a:t> Apply image enhancement techniques to improve the visual quality and detail of degraded art pieces.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Objective 3:</a:t>
            </a:r>
            <a:r>
              <a:rPr lang="en" sz="1400">
                <a:solidFill>
                  <a:srgbClr val="000000"/>
                </a:solidFill>
                <a:latin typeface="Arial"/>
                <a:ea typeface="Arial"/>
                <a:cs typeface="Arial"/>
                <a:sym typeface="Arial"/>
              </a:rPr>
              <a:t> Evaluate the restored images using quantitative metrics to validate restoration quality.</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Previous Studies:</a:t>
            </a:r>
            <a:r>
              <a:rPr lang="en" sz="1400">
                <a:solidFill>
                  <a:srgbClr val="000000"/>
                </a:solidFill>
                <a:latin typeface="Arial"/>
                <a:ea typeface="Arial"/>
                <a:cs typeface="Arial"/>
                <a:sym typeface="Arial"/>
              </a:rPr>
              <a:t> Early works have explored basic digital inpainting and manual touch-ups for art restoration.</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GAN Applications:</a:t>
            </a:r>
            <a:r>
              <a:rPr lang="en" sz="1400">
                <a:solidFill>
                  <a:srgbClr val="000000"/>
                </a:solidFill>
                <a:latin typeface="Arial"/>
                <a:ea typeface="Arial"/>
                <a:cs typeface="Arial"/>
                <a:sym typeface="Arial"/>
              </a:rPr>
              <a:t> Context Encoder and other GAN models have shown promise in filling missing sections in photos and images.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Research Gap:</a:t>
            </a:r>
            <a:r>
              <a:rPr lang="en" sz="1400">
                <a:solidFill>
                  <a:srgbClr val="000000"/>
                </a:solidFill>
                <a:latin typeface="Arial"/>
                <a:ea typeface="Arial"/>
                <a:cs typeface="Arial"/>
                <a:sym typeface="Arial"/>
              </a:rPr>
              <a:t> Existing methods often lack fine-grained control for art-specific styles, especially for ancient and complex art patterns.</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Proposed System Overview</a:t>
            </a:r>
            <a:endParaRPr dirty="0"/>
          </a:p>
        </p:txBody>
      </p:sp>
      <p:sp>
        <p:nvSpPr>
          <p:cNvPr id="159" name="Google Shape;159;p18"/>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lnSpcReduction="10000"/>
          </a:bodyPr>
          <a:lstStyle/>
          <a:p>
            <a:pPr marL="146050" indent="0">
              <a:buNone/>
            </a:pPr>
            <a:r>
              <a:rPr lang="en-IN" b="1" dirty="0"/>
              <a:t>System Objective:</a:t>
            </a:r>
            <a:r>
              <a:rPr lang="en-IN" dirty="0"/>
              <a:t/>
            </a:r>
            <a:br>
              <a:rPr lang="en-IN" dirty="0"/>
            </a:br>
            <a:r>
              <a:rPr lang="en-IN" dirty="0"/>
              <a:t>To restore degraded Indian images using Pix2Pix and </a:t>
            </a:r>
            <a:r>
              <a:rPr lang="en-IN" dirty="0" err="1"/>
              <a:t>CycleGAN</a:t>
            </a:r>
            <a:r>
              <a:rPr lang="en-IN" dirty="0"/>
              <a:t> while comparing their performance in restoring texture, style, and structure.</a:t>
            </a:r>
          </a:p>
          <a:p>
            <a:pPr marL="146050" indent="0">
              <a:buNone/>
            </a:pPr>
            <a:r>
              <a:rPr lang="en-IN" b="1" dirty="0"/>
              <a:t>Core Modules:</a:t>
            </a:r>
            <a:endParaRPr lang="en-IN" dirty="0"/>
          </a:p>
          <a:p>
            <a:r>
              <a:rPr lang="en-IN" b="1" dirty="0"/>
              <a:t>Data </a:t>
            </a:r>
            <a:r>
              <a:rPr lang="en-IN" b="1" dirty="0" err="1"/>
              <a:t>Preprocessing</a:t>
            </a:r>
            <a:r>
              <a:rPr lang="en-IN" dirty="0"/>
              <a:t>:</a:t>
            </a:r>
          </a:p>
          <a:p>
            <a:pPr lvl="1"/>
            <a:r>
              <a:rPr lang="en-IN" dirty="0"/>
              <a:t>Pix2Pix: Paired datasets of noisy and clean images.</a:t>
            </a:r>
          </a:p>
          <a:p>
            <a:pPr lvl="1"/>
            <a:r>
              <a:rPr lang="en-IN" dirty="0" err="1"/>
              <a:t>CycleGAN</a:t>
            </a:r>
            <a:r>
              <a:rPr lang="en-IN" dirty="0"/>
              <a:t>: Unpaired datasets of degraded and ground-truth images.</a:t>
            </a:r>
          </a:p>
          <a:p>
            <a:r>
              <a:rPr lang="en-IN" b="1" dirty="0"/>
              <a:t>Model Implementation</a:t>
            </a:r>
            <a:r>
              <a:rPr lang="en-IN" dirty="0"/>
              <a:t>:</a:t>
            </a:r>
          </a:p>
          <a:p>
            <a:pPr lvl="1"/>
            <a:r>
              <a:rPr lang="en-IN" dirty="0"/>
              <a:t>Pix2Pix: U-Net generator and </a:t>
            </a:r>
            <a:r>
              <a:rPr lang="en-IN" dirty="0" err="1"/>
              <a:t>PatchGAN</a:t>
            </a:r>
            <a:r>
              <a:rPr lang="en-IN" dirty="0"/>
              <a:t> discriminator.</a:t>
            </a:r>
          </a:p>
          <a:p>
            <a:pPr lvl="1"/>
            <a:r>
              <a:rPr lang="en-IN" dirty="0" err="1"/>
              <a:t>CycleGAN</a:t>
            </a:r>
            <a:r>
              <a:rPr lang="en-IN" dirty="0"/>
              <a:t>: Dual generators with cycle consistency loss.</a:t>
            </a:r>
          </a:p>
          <a:p>
            <a:r>
              <a:rPr lang="en-IN" b="1" dirty="0"/>
              <a:t>Evaluation Module</a:t>
            </a:r>
            <a:r>
              <a:rPr lang="en-IN" dirty="0"/>
              <a:t>:</a:t>
            </a:r>
          </a:p>
          <a:p>
            <a:pPr lvl="1"/>
            <a:r>
              <a:rPr lang="en-IN" dirty="0"/>
              <a:t>Metrics: PSNR, SSIM, and visual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604596"/>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Pix2Pix </a:t>
            </a:r>
            <a:r>
              <a:rPr lang="en" dirty="0"/>
              <a:t>Architecture</a:t>
            </a:r>
            <a:endParaRPr dirty="0"/>
          </a:p>
        </p:txBody>
      </p:sp>
      <p:sp>
        <p:nvSpPr>
          <p:cNvPr id="165" name="Google Shape;165;p19"/>
          <p:cNvSpPr txBox="1">
            <a:spLocks noGrp="1"/>
          </p:cNvSpPr>
          <p:nvPr>
            <p:ph type="body" idx="1"/>
          </p:nvPr>
        </p:nvSpPr>
        <p:spPr>
          <a:xfrm>
            <a:off x="819150" y="1244928"/>
            <a:ext cx="6169985" cy="3374312"/>
          </a:xfrm>
          <a:prstGeom prst="rect">
            <a:avLst/>
          </a:prstGeom>
        </p:spPr>
        <p:txBody>
          <a:bodyPr spcFirstLastPara="1" wrap="square" lIns="91425" tIns="91425" rIns="91425" bIns="91425" anchor="t" anchorCtr="0">
            <a:noAutofit/>
          </a:bodyPr>
          <a:lstStyle/>
          <a:p>
            <a:pPr marL="146050" indent="0">
              <a:buNone/>
            </a:pPr>
            <a:r>
              <a:rPr lang="en-US" sz="1400" b="1" dirty="0"/>
              <a:t>Generator:</a:t>
            </a:r>
          </a:p>
          <a:p>
            <a:r>
              <a:rPr lang="en-US" sz="1400" b="1" dirty="0"/>
              <a:t>U-Net structure for pixel-level </a:t>
            </a:r>
            <a:r>
              <a:rPr lang="en-US" sz="1400" b="1" dirty="0" smtClean="0"/>
              <a:t>accuracy.</a:t>
            </a:r>
          </a:p>
          <a:p>
            <a:r>
              <a:rPr lang="en-US" sz="1400" b="1" dirty="0" smtClean="0"/>
              <a:t>Conditional </a:t>
            </a:r>
            <a:r>
              <a:rPr lang="en-US" sz="1400" b="1" dirty="0"/>
              <a:t>GAN (</a:t>
            </a:r>
            <a:r>
              <a:rPr lang="en-US" sz="1400" b="1" dirty="0" err="1"/>
              <a:t>cGAN</a:t>
            </a:r>
            <a:r>
              <a:rPr lang="en-US" sz="1400" b="1" dirty="0"/>
              <a:t>) setup ensures dependency on paired datasets.</a:t>
            </a:r>
          </a:p>
          <a:p>
            <a:pPr marL="146050" indent="0">
              <a:buNone/>
            </a:pPr>
            <a:endParaRPr lang="en-US" sz="1400" b="1" dirty="0" smtClean="0"/>
          </a:p>
          <a:p>
            <a:pPr marL="146050" indent="0">
              <a:buNone/>
            </a:pPr>
            <a:r>
              <a:rPr lang="en-US" sz="1400" b="1" dirty="0" smtClean="0"/>
              <a:t>Discriminator:</a:t>
            </a:r>
          </a:p>
          <a:p>
            <a:r>
              <a:rPr lang="en-US" sz="1400" b="1" dirty="0" err="1" smtClean="0"/>
              <a:t>PatchGAN</a:t>
            </a:r>
            <a:r>
              <a:rPr lang="en-US" sz="1400" b="1" dirty="0" smtClean="0"/>
              <a:t> </a:t>
            </a:r>
            <a:r>
              <a:rPr lang="en-US" sz="1400" b="1" dirty="0"/>
              <a:t>evaluates local realism.</a:t>
            </a:r>
          </a:p>
          <a:p>
            <a:pPr marL="146050" indent="0">
              <a:buNone/>
            </a:pPr>
            <a:endParaRPr lang="en-US" sz="1400" b="1" dirty="0" smtClean="0"/>
          </a:p>
          <a:p>
            <a:pPr marL="146050" indent="0">
              <a:buNone/>
            </a:pPr>
            <a:r>
              <a:rPr lang="en-US" sz="1400" b="1" dirty="0" smtClean="0"/>
              <a:t>Workflow</a:t>
            </a:r>
            <a:r>
              <a:rPr lang="en-US" sz="1400" b="1" dirty="0"/>
              <a:t>:</a:t>
            </a:r>
          </a:p>
          <a:p>
            <a:r>
              <a:rPr lang="en-US" sz="1400" b="1" dirty="0"/>
              <a:t>Aligned noisy and ground-truth images are fed for </a:t>
            </a:r>
            <a:r>
              <a:rPr lang="en-US" sz="1400" b="1" dirty="0" smtClean="0"/>
              <a:t>training.</a:t>
            </a:r>
          </a:p>
          <a:p>
            <a:r>
              <a:rPr lang="en-US" sz="1400" b="1" dirty="0" smtClean="0"/>
              <a:t>Output </a:t>
            </a:r>
            <a:r>
              <a:rPr lang="en-US" sz="1400" b="1" dirty="0"/>
              <a:t>aims to achieve pixel-perfect restoration.</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604596"/>
            <a:ext cx="7505700" cy="954600"/>
          </a:xfrm>
          <a:prstGeom prst="rect">
            <a:avLst/>
          </a:prstGeom>
        </p:spPr>
        <p:txBody>
          <a:bodyPr spcFirstLastPara="1" wrap="square" lIns="91425" tIns="91425" rIns="91425" bIns="91425" anchor="t" anchorCtr="0">
            <a:normAutofit/>
          </a:bodyPr>
          <a:lstStyle/>
          <a:p>
            <a:pPr lvl="0"/>
            <a:r>
              <a:rPr lang="en-IN" dirty="0" err="1"/>
              <a:t>CycleGAN</a:t>
            </a:r>
            <a:r>
              <a:rPr lang="en-IN" dirty="0"/>
              <a:t> Architecture</a:t>
            </a:r>
            <a:endParaRPr dirty="0"/>
          </a:p>
        </p:txBody>
      </p:sp>
      <p:sp>
        <p:nvSpPr>
          <p:cNvPr id="165" name="Google Shape;165;p19"/>
          <p:cNvSpPr txBox="1">
            <a:spLocks noGrp="1"/>
          </p:cNvSpPr>
          <p:nvPr>
            <p:ph type="body" idx="1"/>
          </p:nvPr>
        </p:nvSpPr>
        <p:spPr>
          <a:xfrm>
            <a:off x="819150" y="1244928"/>
            <a:ext cx="7505700" cy="3374312"/>
          </a:xfrm>
          <a:prstGeom prst="rect">
            <a:avLst/>
          </a:prstGeom>
        </p:spPr>
        <p:txBody>
          <a:bodyPr spcFirstLastPara="1" wrap="square" lIns="91425" tIns="91425" rIns="91425" bIns="91425" anchor="t" anchorCtr="0">
            <a:noAutofit/>
          </a:bodyPr>
          <a:lstStyle/>
          <a:p>
            <a:pPr marL="146050" indent="0">
              <a:buNone/>
            </a:pPr>
            <a:r>
              <a:rPr lang="en-US" sz="1400" b="1" dirty="0"/>
              <a:t>Generator A (Noisy → Ground Truth):</a:t>
            </a:r>
          </a:p>
          <a:p>
            <a:r>
              <a:rPr lang="en-US" sz="1400" b="1" dirty="0"/>
              <a:t>Transforms degraded images into clean outputs.</a:t>
            </a:r>
          </a:p>
          <a:p>
            <a:pPr marL="146050" indent="0">
              <a:buNone/>
            </a:pPr>
            <a:endParaRPr lang="en-US" sz="1400" b="1" dirty="0" smtClean="0"/>
          </a:p>
          <a:p>
            <a:pPr marL="146050" indent="0">
              <a:buNone/>
            </a:pPr>
            <a:r>
              <a:rPr lang="en-US" sz="1400" b="1" dirty="0" smtClean="0"/>
              <a:t>Generator </a:t>
            </a:r>
            <a:r>
              <a:rPr lang="en-US" sz="1400" b="1" dirty="0"/>
              <a:t>B (Ground Truth → Noisy):</a:t>
            </a:r>
          </a:p>
          <a:p>
            <a:r>
              <a:rPr lang="en-US" sz="1400" b="1" dirty="0"/>
              <a:t>Ensures reverse consistency by recreating degraded images.</a:t>
            </a:r>
          </a:p>
          <a:p>
            <a:pPr marL="146050" indent="0">
              <a:buNone/>
            </a:pPr>
            <a:endParaRPr lang="en-US" sz="1400" b="1" dirty="0" smtClean="0"/>
          </a:p>
          <a:p>
            <a:pPr marL="146050" indent="0">
              <a:buNone/>
            </a:pPr>
            <a:r>
              <a:rPr lang="en-US" sz="1400" b="1" dirty="0" smtClean="0"/>
              <a:t>Discriminators</a:t>
            </a:r>
            <a:r>
              <a:rPr lang="en-US" sz="1400" b="1" dirty="0"/>
              <a:t>:</a:t>
            </a:r>
          </a:p>
          <a:p>
            <a:r>
              <a:rPr lang="en-US" sz="1400" b="1" dirty="0"/>
              <a:t>Evaluate the authenticity of images in both domains.</a:t>
            </a:r>
          </a:p>
          <a:p>
            <a:pPr marL="146050" indent="0">
              <a:buNone/>
            </a:pPr>
            <a:endParaRPr lang="en-US" sz="1400" b="1" dirty="0" smtClean="0"/>
          </a:p>
          <a:p>
            <a:pPr marL="146050" indent="0">
              <a:buNone/>
            </a:pPr>
            <a:r>
              <a:rPr lang="en-US" sz="1400" b="1" dirty="0" smtClean="0"/>
              <a:t>Cycle </a:t>
            </a:r>
            <a:r>
              <a:rPr lang="en-US" sz="1400" b="1" dirty="0"/>
              <a:t>Consistency Loss:</a:t>
            </a:r>
          </a:p>
          <a:p>
            <a:r>
              <a:rPr lang="en-US" sz="1400" b="1" dirty="0"/>
              <a:t>Maintains structural integrity and style preservation.</a:t>
            </a:r>
            <a:endParaRPr lang="en-US" sz="1400" dirty="0"/>
          </a:p>
        </p:txBody>
      </p:sp>
    </p:spTree>
    <p:extLst>
      <p:ext uri="{BB962C8B-B14F-4D97-AF65-F5344CB8AC3E}">
        <p14:creationId xmlns:p14="http://schemas.microsoft.com/office/powerpoint/2010/main" val="424970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604596"/>
            <a:ext cx="7505700" cy="954600"/>
          </a:xfrm>
          <a:prstGeom prst="rect">
            <a:avLst/>
          </a:prstGeom>
        </p:spPr>
        <p:txBody>
          <a:bodyPr spcFirstLastPara="1" wrap="square" lIns="91425" tIns="91425" rIns="91425" bIns="91425" anchor="t" anchorCtr="0">
            <a:normAutofit/>
          </a:bodyPr>
          <a:lstStyle/>
          <a:p>
            <a:pPr lvl="0"/>
            <a:r>
              <a:rPr lang="en-IN" dirty="0" smtClean="0"/>
              <a:t>System Pipeline</a:t>
            </a:r>
            <a:endParaRPr dirty="0"/>
          </a:p>
        </p:txBody>
      </p:sp>
      <p:sp>
        <p:nvSpPr>
          <p:cNvPr id="165" name="Google Shape;165;p19"/>
          <p:cNvSpPr txBox="1">
            <a:spLocks noGrp="1"/>
          </p:cNvSpPr>
          <p:nvPr>
            <p:ph type="body" idx="1"/>
          </p:nvPr>
        </p:nvSpPr>
        <p:spPr>
          <a:xfrm>
            <a:off x="819150" y="1244928"/>
            <a:ext cx="4752310" cy="3374312"/>
          </a:xfrm>
          <a:prstGeom prst="rect">
            <a:avLst/>
          </a:prstGeom>
        </p:spPr>
        <p:txBody>
          <a:bodyPr spcFirstLastPara="1" wrap="square" lIns="91425" tIns="91425" rIns="91425" bIns="91425" anchor="t" anchorCtr="0">
            <a:noAutofit/>
          </a:bodyPr>
          <a:lstStyle/>
          <a:p>
            <a:pPr marL="146050" indent="0">
              <a:buNone/>
            </a:pPr>
            <a:r>
              <a:rPr lang="en-US" sz="1400" b="1" dirty="0"/>
              <a:t>Preprocessing:</a:t>
            </a:r>
          </a:p>
          <a:p>
            <a:r>
              <a:rPr lang="en-US" sz="1400" b="1" dirty="0"/>
              <a:t>Paired and unpaired datasets prepared for training.</a:t>
            </a:r>
          </a:p>
          <a:p>
            <a:pPr marL="146050" indent="0">
              <a:buNone/>
            </a:pPr>
            <a:endParaRPr lang="en-US" sz="1400" b="1" dirty="0" smtClean="0"/>
          </a:p>
          <a:p>
            <a:pPr marL="146050" indent="0">
              <a:buNone/>
            </a:pPr>
            <a:r>
              <a:rPr lang="en-US" sz="1400" b="1" dirty="0" smtClean="0"/>
              <a:t>Training</a:t>
            </a:r>
            <a:r>
              <a:rPr lang="en-US" sz="1400" b="1" dirty="0"/>
              <a:t>:</a:t>
            </a:r>
          </a:p>
          <a:p>
            <a:r>
              <a:rPr lang="en-US" sz="1400" b="1" dirty="0"/>
              <a:t>Pix2Pix uses L1 loss and GAN loss for pixel-perfect outputs.</a:t>
            </a:r>
          </a:p>
          <a:p>
            <a:r>
              <a:rPr lang="en-US" sz="1400" b="1" dirty="0" err="1"/>
              <a:t>CycleGAN</a:t>
            </a:r>
            <a:r>
              <a:rPr lang="en-US" sz="1400" b="1" dirty="0"/>
              <a:t> ensures domain mapping through unpaired learning.</a:t>
            </a:r>
          </a:p>
          <a:p>
            <a:pPr marL="146050" indent="0">
              <a:buNone/>
            </a:pPr>
            <a:endParaRPr lang="en-US" sz="1400" b="1" dirty="0" smtClean="0"/>
          </a:p>
          <a:p>
            <a:pPr marL="146050" indent="0">
              <a:buNone/>
            </a:pPr>
            <a:r>
              <a:rPr lang="en-US" sz="1400" b="1" dirty="0" smtClean="0"/>
              <a:t>Restoration</a:t>
            </a:r>
            <a:r>
              <a:rPr lang="en-US" sz="1400" b="1" dirty="0"/>
              <a:t>:</a:t>
            </a:r>
          </a:p>
          <a:p>
            <a:r>
              <a:rPr lang="en-US" sz="1400" b="1" dirty="0"/>
              <a:t>Restored outputs generated post-training.</a:t>
            </a:r>
          </a:p>
          <a:p>
            <a:pPr marL="146050" indent="0">
              <a:buNone/>
            </a:pPr>
            <a:endParaRPr lang="en-US" sz="1400" b="1" dirty="0" smtClean="0"/>
          </a:p>
          <a:p>
            <a:pPr marL="146050" indent="0">
              <a:buNone/>
            </a:pPr>
            <a:r>
              <a:rPr lang="en-US" sz="1400" b="1" dirty="0" smtClean="0"/>
              <a:t>Evaluation</a:t>
            </a:r>
            <a:r>
              <a:rPr lang="en-US" sz="1400" b="1" dirty="0"/>
              <a:t>:</a:t>
            </a:r>
          </a:p>
          <a:p>
            <a:r>
              <a:rPr lang="en-US" sz="1400" b="1" dirty="0"/>
              <a:t>Metrics like PSNR and SSIM assess restoration quality.</a:t>
            </a:r>
            <a:endParaRPr lang="en-US" sz="1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428" y="233916"/>
            <a:ext cx="3522921" cy="4633047"/>
          </a:xfrm>
          <a:prstGeom prst="rect">
            <a:avLst/>
          </a:prstGeom>
        </p:spPr>
      </p:pic>
    </p:spTree>
    <p:extLst>
      <p:ext uri="{BB962C8B-B14F-4D97-AF65-F5344CB8AC3E}">
        <p14:creationId xmlns:p14="http://schemas.microsoft.com/office/powerpoint/2010/main" val="3181898834"/>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556</Words>
  <Application>Microsoft Office PowerPoint</Application>
  <PresentationFormat>On-screen Show (16:9)</PresentationFormat>
  <Paragraphs>119</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Nunito</vt:lpstr>
      <vt:lpstr>Shift</vt:lpstr>
      <vt:lpstr>Restoration of Ancient Indian Paintings using Pix2Pix and CycleGAN</vt:lpstr>
      <vt:lpstr>Introduction</vt:lpstr>
      <vt:lpstr>Problem Statement</vt:lpstr>
      <vt:lpstr>Research Objectives</vt:lpstr>
      <vt:lpstr>Related Work</vt:lpstr>
      <vt:lpstr>Proposed System Overview</vt:lpstr>
      <vt:lpstr>Pix2Pix Architecture</vt:lpstr>
      <vt:lpstr>CycleGAN Architecture</vt:lpstr>
      <vt:lpstr>System Pipeline</vt:lpstr>
      <vt:lpstr>GAN Techniques for Image Restoration</vt:lpstr>
      <vt:lpstr>Results</vt:lpstr>
      <vt:lpstr>Results</vt:lpstr>
      <vt:lpstr>Results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Restoration of Ancient Indian Paintings using GAN</dc:title>
  <cp:lastModifiedBy>USER</cp:lastModifiedBy>
  <cp:revision>8</cp:revision>
  <dcterms:modified xsi:type="dcterms:W3CDTF">2024-11-24T08:59:33Z</dcterms:modified>
</cp:coreProperties>
</file>