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4630400" cy="8229600"/>
  <p:notesSz cx="8229600" cy="146304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Platypi Medium" panose="020B0604020202020204" charset="0"/>
      <p:regular r:id="rId14"/>
    </p:embeddedFont>
  </p:embeddedFont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96" d="100"/>
          <a:sy n="96" d="100"/>
        </p:scale>
        <p:origin x="3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14579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F3F0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F3F0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F3F0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F3F0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F3F0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F3F0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F3F0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2736890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201B18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Проект "Сапёр"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6280190" y="3785830"/>
            <a:ext cx="7556421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Проект "Сапёр" - это реализация классической игры-головоломки, в которой игрок должен открыть все ячейки игрового поля, избегая мин.</a:t>
            </a:r>
            <a:endParaRPr lang="en-US" sz="1750" dirty="0"/>
          </a:p>
        </p:txBody>
      </p:sp>
      <p:sp>
        <p:nvSpPr>
          <p:cNvPr id="5" name="Text 2"/>
          <p:cNvSpPr/>
          <p:nvPr/>
        </p:nvSpPr>
        <p:spPr>
          <a:xfrm>
            <a:off x="6280190" y="5129689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Авторы:</a:t>
            </a:r>
            <a:r>
              <a:rPr lang="en-US" sz="1750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 Шередько Сергей, Баранов Андрей</a:t>
            </a:r>
            <a:endParaRPr lang="en-US" sz="17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358509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201B18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Интерфейс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63426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201B18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Главное меню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215408"/>
            <a:ext cx="3978116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Начать новую игру, выбрать уровень сложности, ознакомиться с правилами.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5332928" y="363426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201B18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Игровое поле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5332928" y="4215408"/>
            <a:ext cx="3978116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Сетка ячеек, которые могут содержать мину или быть пустыми. Игрок может открывать ячейки или помечать их флажками.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9872067" y="3634264"/>
            <a:ext cx="3582948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201B18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Информационная панель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9872067" y="4215408"/>
            <a:ext cx="397811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Отображает количество оставшихся флажков и таймер игры.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83669" y="616387"/>
            <a:ext cx="7576661" cy="139946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00"/>
              </a:lnSpc>
              <a:buNone/>
            </a:pPr>
            <a:r>
              <a:rPr lang="en-US" sz="4400" dirty="0">
                <a:solidFill>
                  <a:srgbClr val="201B18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Функциональные особенности</a:t>
            </a:r>
            <a:endParaRPr lang="en-US" sz="4400" dirty="0"/>
          </a:p>
        </p:txBody>
      </p:sp>
      <p:sp>
        <p:nvSpPr>
          <p:cNvPr id="4" name="Shape 1"/>
          <p:cNvSpPr/>
          <p:nvPr/>
        </p:nvSpPr>
        <p:spPr>
          <a:xfrm>
            <a:off x="783669" y="2603540"/>
            <a:ext cx="503753" cy="503753"/>
          </a:xfrm>
          <a:prstGeom prst="roundRect">
            <a:avLst>
              <a:gd name="adj" fmla="val 6668"/>
            </a:avLst>
          </a:prstGeom>
          <a:solidFill>
            <a:srgbClr val="F9F7F7"/>
          </a:solidFill>
          <a:ln/>
        </p:spPr>
      </p:sp>
      <p:sp>
        <p:nvSpPr>
          <p:cNvPr id="5" name="Text 2"/>
          <p:cNvSpPr/>
          <p:nvPr/>
        </p:nvSpPr>
        <p:spPr>
          <a:xfrm>
            <a:off x="960120" y="2687479"/>
            <a:ext cx="150852" cy="3358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00"/>
              </a:lnSpc>
              <a:buNone/>
            </a:pPr>
            <a:r>
              <a:rPr lang="en-US" sz="2600" dirty="0">
                <a:solidFill>
                  <a:srgbClr val="504C49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1</a:t>
            </a:r>
            <a:endParaRPr lang="en-US" sz="2600" dirty="0"/>
          </a:p>
        </p:txBody>
      </p:sp>
      <p:sp>
        <p:nvSpPr>
          <p:cNvPr id="6" name="Text 3"/>
          <p:cNvSpPr/>
          <p:nvPr/>
        </p:nvSpPr>
        <p:spPr>
          <a:xfrm>
            <a:off x="1511260" y="2603540"/>
            <a:ext cx="2948821" cy="69961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504C49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Выбор уровня сложности</a:t>
            </a:r>
            <a:endParaRPr lang="en-US" sz="2200" dirty="0"/>
          </a:p>
        </p:txBody>
      </p:sp>
      <p:sp>
        <p:nvSpPr>
          <p:cNvPr id="7" name="Text 4"/>
          <p:cNvSpPr/>
          <p:nvPr/>
        </p:nvSpPr>
        <p:spPr>
          <a:xfrm>
            <a:off x="1511260" y="3437453"/>
            <a:ext cx="2948821" cy="107477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1750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3 уровня сложности, определяющие размер поля и количество мин.</a:t>
            </a:r>
            <a:endParaRPr lang="en-US" sz="1750" dirty="0"/>
          </a:p>
        </p:txBody>
      </p:sp>
      <p:sp>
        <p:nvSpPr>
          <p:cNvPr id="8" name="Shape 5"/>
          <p:cNvSpPr/>
          <p:nvPr/>
        </p:nvSpPr>
        <p:spPr>
          <a:xfrm>
            <a:off x="4683919" y="2603540"/>
            <a:ext cx="503753" cy="503753"/>
          </a:xfrm>
          <a:prstGeom prst="roundRect">
            <a:avLst>
              <a:gd name="adj" fmla="val 6668"/>
            </a:avLst>
          </a:prstGeom>
          <a:solidFill>
            <a:srgbClr val="F9F7F7"/>
          </a:solidFill>
          <a:ln/>
        </p:spPr>
      </p:sp>
      <p:sp>
        <p:nvSpPr>
          <p:cNvPr id="9" name="Text 6"/>
          <p:cNvSpPr/>
          <p:nvPr/>
        </p:nvSpPr>
        <p:spPr>
          <a:xfrm>
            <a:off x="4827270" y="2687479"/>
            <a:ext cx="216932" cy="3358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00"/>
              </a:lnSpc>
              <a:buNone/>
            </a:pPr>
            <a:r>
              <a:rPr lang="en-US" sz="2600" dirty="0">
                <a:solidFill>
                  <a:srgbClr val="504C49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2</a:t>
            </a:r>
            <a:endParaRPr lang="en-US" sz="2600" dirty="0"/>
          </a:p>
        </p:txBody>
      </p:sp>
      <p:sp>
        <p:nvSpPr>
          <p:cNvPr id="10" name="Text 7"/>
          <p:cNvSpPr/>
          <p:nvPr/>
        </p:nvSpPr>
        <p:spPr>
          <a:xfrm>
            <a:off x="5411510" y="2603540"/>
            <a:ext cx="2948821" cy="69961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504C49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Случайная генерация поля</a:t>
            </a:r>
            <a:endParaRPr lang="en-US" sz="2200" dirty="0"/>
          </a:p>
        </p:txBody>
      </p:sp>
      <p:sp>
        <p:nvSpPr>
          <p:cNvPr id="11" name="Text 8"/>
          <p:cNvSpPr/>
          <p:nvPr/>
        </p:nvSpPr>
        <p:spPr>
          <a:xfrm>
            <a:off x="5411510" y="3437453"/>
            <a:ext cx="2948821" cy="143303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1750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Мины размещаются случайным образом, обеспечивая уникальность каждой игры.</a:t>
            </a:r>
            <a:endParaRPr lang="en-US" sz="1750" dirty="0"/>
          </a:p>
        </p:txBody>
      </p:sp>
      <p:sp>
        <p:nvSpPr>
          <p:cNvPr id="12" name="Shape 9"/>
          <p:cNvSpPr/>
          <p:nvPr/>
        </p:nvSpPr>
        <p:spPr>
          <a:xfrm>
            <a:off x="783669" y="5346144"/>
            <a:ext cx="503753" cy="503753"/>
          </a:xfrm>
          <a:prstGeom prst="roundRect">
            <a:avLst>
              <a:gd name="adj" fmla="val 6668"/>
            </a:avLst>
          </a:prstGeom>
          <a:solidFill>
            <a:srgbClr val="F9F7F7"/>
          </a:solidFill>
          <a:ln/>
        </p:spPr>
      </p:sp>
      <p:sp>
        <p:nvSpPr>
          <p:cNvPr id="13" name="Text 10"/>
          <p:cNvSpPr/>
          <p:nvPr/>
        </p:nvSpPr>
        <p:spPr>
          <a:xfrm>
            <a:off x="930712" y="5430083"/>
            <a:ext cx="209550" cy="3358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00"/>
              </a:lnSpc>
              <a:buNone/>
            </a:pPr>
            <a:r>
              <a:rPr lang="en-US" sz="2600" dirty="0">
                <a:solidFill>
                  <a:srgbClr val="504C49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3</a:t>
            </a:r>
            <a:endParaRPr lang="en-US" sz="2600" dirty="0"/>
          </a:p>
        </p:txBody>
      </p:sp>
      <p:sp>
        <p:nvSpPr>
          <p:cNvPr id="14" name="Text 11"/>
          <p:cNvSpPr/>
          <p:nvPr/>
        </p:nvSpPr>
        <p:spPr>
          <a:xfrm>
            <a:off x="1511260" y="5346144"/>
            <a:ext cx="2948821" cy="69961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504C49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Сохранение результатов</a:t>
            </a:r>
            <a:endParaRPr lang="en-US" sz="2200" dirty="0"/>
          </a:p>
        </p:txBody>
      </p:sp>
      <p:sp>
        <p:nvSpPr>
          <p:cNvPr id="15" name="Text 12"/>
          <p:cNvSpPr/>
          <p:nvPr/>
        </p:nvSpPr>
        <p:spPr>
          <a:xfrm>
            <a:off x="1511260" y="6180058"/>
            <a:ext cx="2948821" cy="143303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1750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Игра сохраняет результаты игроков в базу данных, позволяя отслеживать прогресс.</a:t>
            </a:r>
            <a:endParaRPr lang="en-US" sz="1750" dirty="0"/>
          </a:p>
        </p:txBody>
      </p:sp>
      <p:sp>
        <p:nvSpPr>
          <p:cNvPr id="16" name="Shape 13"/>
          <p:cNvSpPr/>
          <p:nvPr/>
        </p:nvSpPr>
        <p:spPr>
          <a:xfrm>
            <a:off x="4683919" y="5346144"/>
            <a:ext cx="503753" cy="503753"/>
          </a:xfrm>
          <a:prstGeom prst="roundRect">
            <a:avLst>
              <a:gd name="adj" fmla="val 6668"/>
            </a:avLst>
          </a:prstGeom>
          <a:solidFill>
            <a:srgbClr val="F9F7F7"/>
          </a:solidFill>
          <a:ln/>
        </p:spPr>
      </p:sp>
      <p:sp>
        <p:nvSpPr>
          <p:cNvPr id="17" name="Text 14"/>
          <p:cNvSpPr/>
          <p:nvPr/>
        </p:nvSpPr>
        <p:spPr>
          <a:xfrm>
            <a:off x="4823936" y="5430083"/>
            <a:ext cx="223718" cy="3358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00"/>
              </a:lnSpc>
              <a:buNone/>
            </a:pPr>
            <a:r>
              <a:rPr lang="en-US" sz="2600" dirty="0">
                <a:solidFill>
                  <a:srgbClr val="504C49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4</a:t>
            </a:r>
            <a:endParaRPr lang="en-US" sz="2600" dirty="0"/>
          </a:p>
        </p:txBody>
      </p:sp>
      <p:sp>
        <p:nvSpPr>
          <p:cNvPr id="18" name="Text 15"/>
          <p:cNvSpPr/>
          <p:nvPr/>
        </p:nvSpPr>
        <p:spPr>
          <a:xfrm>
            <a:off x="5411510" y="5346144"/>
            <a:ext cx="2799040" cy="34980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504C49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Просмотр истории</a:t>
            </a:r>
            <a:endParaRPr lang="en-US" sz="2200" dirty="0"/>
          </a:p>
        </p:txBody>
      </p:sp>
      <p:sp>
        <p:nvSpPr>
          <p:cNvPr id="19" name="Text 16"/>
          <p:cNvSpPr/>
          <p:nvPr/>
        </p:nvSpPr>
        <p:spPr>
          <a:xfrm>
            <a:off x="5411510" y="5830253"/>
            <a:ext cx="2948821" cy="35825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1750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Анализ данных.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83523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3821430"/>
            <a:ext cx="7462004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201B18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Используемые технологии</a:t>
            </a:r>
            <a:endParaRPr lang="en-US" sz="445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790" y="4870371"/>
            <a:ext cx="566976" cy="566976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793790" y="566416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504C49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Python</a:t>
            </a:r>
            <a:endParaRPr lang="en-US" sz="2200" dirty="0"/>
          </a:p>
        </p:txBody>
      </p:sp>
      <p:sp>
        <p:nvSpPr>
          <p:cNvPr id="6" name="Text 2"/>
          <p:cNvSpPr/>
          <p:nvPr/>
        </p:nvSpPr>
        <p:spPr>
          <a:xfrm>
            <a:off x="793790" y="6154579"/>
            <a:ext cx="4120753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504C49"/>
                </a:solidFill>
                <a:latin typeface="Source Serif Pro" pitchFamily="34" charset="0"/>
                <a:ea typeface="Source Serif Pro"/>
                <a:cs typeface="Source Serif Pro" pitchFamily="34" charset="-120"/>
              </a:rPr>
              <a:t>Язык программирования для реализации логики игры.</a:t>
            </a:r>
            <a:endParaRPr lang="en-US" sz="1750" dirty="0">
              <a:ea typeface="Source Serif Pro"/>
            </a:endParaRPr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54704" y="4870371"/>
            <a:ext cx="566976" cy="566976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5254704" y="566416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504C49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Pygame</a:t>
            </a:r>
            <a:endParaRPr lang="en-US" sz="2200" dirty="0"/>
          </a:p>
        </p:txBody>
      </p:sp>
      <p:sp>
        <p:nvSpPr>
          <p:cNvPr id="9" name="Text 4"/>
          <p:cNvSpPr/>
          <p:nvPr/>
        </p:nvSpPr>
        <p:spPr>
          <a:xfrm>
            <a:off x="5254704" y="6154579"/>
            <a:ext cx="4120872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504C49"/>
                </a:solidFill>
                <a:latin typeface="Source Serif Pro" pitchFamily="34" charset="0"/>
                <a:ea typeface="Source Serif Pro"/>
                <a:cs typeface="Source Serif Pro" pitchFamily="34" charset="-120"/>
              </a:rPr>
              <a:t>Библиотека для создания графического интерфейса и обработки событий.</a:t>
            </a:r>
            <a:endParaRPr lang="en-US" sz="1750" dirty="0">
              <a:ea typeface="Source Serif Pro"/>
            </a:endParaRPr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15738" y="4870371"/>
            <a:ext cx="566976" cy="566976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9715738" y="566416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504C49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Sqlite</a:t>
            </a:r>
            <a:endParaRPr lang="en-US" sz="2200" dirty="0"/>
          </a:p>
        </p:txBody>
      </p:sp>
      <p:sp>
        <p:nvSpPr>
          <p:cNvPr id="12" name="Text 6"/>
          <p:cNvSpPr/>
          <p:nvPr/>
        </p:nvSpPr>
        <p:spPr>
          <a:xfrm>
            <a:off x="9715738" y="6154579"/>
            <a:ext cx="4120753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504C49"/>
                </a:solidFill>
                <a:latin typeface="Source Serif Pro" pitchFamily="34" charset="0"/>
                <a:ea typeface="Source Serif Pro"/>
                <a:cs typeface="Source Serif Pro" pitchFamily="34" charset="-120"/>
              </a:rPr>
              <a:t>Библиотека для работы с базами данных.</a:t>
            </a:r>
            <a:endParaRPr lang="en-US" sz="1750" dirty="0">
              <a:ea typeface="Source Serif Pr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00326" y="868561"/>
            <a:ext cx="5002768" cy="62531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4900"/>
              </a:lnSpc>
              <a:buNone/>
            </a:pPr>
            <a:r>
              <a:rPr lang="en-US" sz="3900" dirty="0">
                <a:solidFill>
                  <a:srgbClr val="201B18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Структура проекта</a:t>
            </a:r>
            <a:endParaRPr lang="en-US" sz="3900" dirty="0"/>
          </a:p>
        </p:txBody>
      </p:sp>
      <p:sp>
        <p:nvSpPr>
          <p:cNvPr id="3" name="Shape 1"/>
          <p:cNvSpPr/>
          <p:nvPr/>
        </p:nvSpPr>
        <p:spPr>
          <a:xfrm>
            <a:off x="700326" y="1894046"/>
            <a:ext cx="6514862" cy="3233738"/>
          </a:xfrm>
          <a:prstGeom prst="roundRect">
            <a:avLst>
              <a:gd name="adj" fmla="val 928"/>
            </a:avLst>
          </a:prstGeom>
          <a:solidFill>
            <a:srgbClr val="F9F7F7"/>
          </a:solidFill>
          <a:ln/>
        </p:spPr>
      </p:sp>
      <p:sp>
        <p:nvSpPr>
          <p:cNvPr id="4" name="Text 2"/>
          <p:cNvSpPr/>
          <p:nvPr/>
        </p:nvSpPr>
        <p:spPr>
          <a:xfrm>
            <a:off x="900351" y="2094071"/>
            <a:ext cx="2501384" cy="3126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450"/>
              </a:lnSpc>
              <a:buNone/>
            </a:pPr>
            <a:r>
              <a:rPr lang="en-US" sz="1950" dirty="0">
                <a:solidFill>
                  <a:srgbClr val="504C49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draw_mechanics.py</a:t>
            </a:r>
            <a:endParaRPr lang="en-US" sz="1950" dirty="0"/>
          </a:p>
        </p:txBody>
      </p:sp>
      <p:sp>
        <p:nvSpPr>
          <p:cNvPr id="5" name="Text 3"/>
          <p:cNvSpPr/>
          <p:nvPr/>
        </p:nvSpPr>
        <p:spPr>
          <a:xfrm>
            <a:off x="900351" y="2526744"/>
            <a:ext cx="6114812" cy="64031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500"/>
              </a:lnSpc>
              <a:buNone/>
            </a:pPr>
            <a:r>
              <a:rPr lang="en-US" sz="1550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Класс Game: Обработка взаимодействия пользователя с игровым полем и отрисовка.</a:t>
            </a:r>
            <a:endParaRPr lang="en-US" sz="1550" dirty="0"/>
          </a:p>
        </p:txBody>
      </p:sp>
      <p:sp>
        <p:nvSpPr>
          <p:cNvPr id="6" name="Text 4"/>
          <p:cNvSpPr/>
          <p:nvPr/>
        </p:nvSpPr>
        <p:spPr>
          <a:xfrm>
            <a:off x="900351" y="3287077"/>
            <a:ext cx="6114812" cy="32015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500"/>
              </a:lnSpc>
              <a:buNone/>
            </a:pPr>
            <a:r>
              <a:rPr lang="en-US" sz="1550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Класс Counter: Хранение констант для счетчика.</a:t>
            </a:r>
            <a:endParaRPr lang="en-US" sz="1550" dirty="0"/>
          </a:p>
        </p:txBody>
      </p:sp>
      <p:sp>
        <p:nvSpPr>
          <p:cNvPr id="7" name="Text 5"/>
          <p:cNvSpPr/>
          <p:nvPr/>
        </p:nvSpPr>
        <p:spPr>
          <a:xfrm>
            <a:off x="900351" y="3727252"/>
            <a:ext cx="6114812" cy="32015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500"/>
              </a:lnSpc>
              <a:buNone/>
            </a:pPr>
            <a:r>
              <a:rPr lang="en-US" sz="1550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Класс BackBtn: Наследуется от класса Button.</a:t>
            </a:r>
            <a:endParaRPr lang="en-US" sz="1550" dirty="0"/>
          </a:p>
        </p:txBody>
      </p:sp>
      <p:sp>
        <p:nvSpPr>
          <p:cNvPr id="8" name="Text 6"/>
          <p:cNvSpPr/>
          <p:nvPr/>
        </p:nvSpPr>
        <p:spPr>
          <a:xfrm>
            <a:off x="900351" y="4167426"/>
            <a:ext cx="6114812" cy="32015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500"/>
              </a:lnSpc>
              <a:buNone/>
            </a:pPr>
            <a:r>
              <a:rPr lang="en-US" sz="1550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Класс BackEvent: Определяет действия приложения.</a:t>
            </a:r>
            <a:endParaRPr lang="en-US" sz="1550" dirty="0"/>
          </a:p>
        </p:txBody>
      </p:sp>
      <p:sp>
        <p:nvSpPr>
          <p:cNvPr id="9" name="Text 7"/>
          <p:cNvSpPr/>
          <p:nvPr/>
        </p:nvSpPr>
        <p:spPr>
          <a:xfrm>
            <a:off x="900351" y="4607600"/>
            <a:ext cx="6114812" cy="32015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500"/>
              </a:lnSpc>
              <a:buNone/>
            </a:pPr>
            <a:r>
              <a:rPr lang="en-US" sz="1550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Функция safe_game: Сохраняет данные об игре.</a:t>
            </a:r>
            <a:endParaRPr lang="en-US" sz="1550" dirty="0"/>
          </a:p>
        </p:txBody>
      </p:sp>
      <p:sp>
        <p:nvSpPr>
          <p:cNvPr id="10" name="Shape 8"/>
          <p:cNvSpPr/>
          <p:nvPr/>
        </p:nvSpPr>
        <p:spPr>
          <a:xfrm>
            <a:off x="7415213" y="1894046"/>
            <a:ext cx="6514862" cy="3233738"/>
          </a:xfrm>
          <a:prstGeom prst="roundRect">
            <a:avLst>
              <a:gd name="adj" fmla="val 928"/>
            </a:avLst>
          </a:prstGeom>
          <a:solidFill>
            <a:srgbClr val="F9F7F7"/>
          </a:solidFill>
          <a:ln/>
        </p:spPr>
      </p:sp>
      <p:sp>
        <p:nvSpPr>
          <p:cNvPr id="11" name="Text 9"/>
          <p:cNvSpPr/>
          <p:nvPr/>
        </p:nvSpPr>
        <p:spPr>
          <a:xfrm>
            <a:off x="7615238" y="2094071"/>
            <a:ext cx="2501384" cy="3126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450"/>
              </a:lnSpc>
              <a:buNone/>
            </a:pPr>
            <a:r>
              <a:rPr lang="en-US" sz="1950" dirty="0">
                <a:solidFill>
                  <a:srgbClr val="504C49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game_mechanics.py</a:t>
            </a:r>
            <a:endParaRPr lang="en-US" sz="1950" dirty="0"/>
          </a:p>
        </p:txBody>
      </p:sp>
      <p:sp>
        <p:nvSpPr>
          <p:cNvPr id="12" name="Text 10"/>
          <p:cNvSpPr/>
          <p:nvPr/>
        </p:nvSpPr>
        <p:spPr>
          <a:xfrm>
            <a:off x="7615238" y="2526744"/>
            <a:ext cx="6114812" cy="32015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500"/>
              </a:lnSpc>
              <a:buNone/>
            </a:pPr>
            <a:r>
              <a:rPr lang="en-US" sz="1550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Класс Difficulties: Константы для выбора уровня сложности.</a:t>
            </a:r>
            <a:endParaRPr lang="en-US" sz="1550" dirty="0"/>
          </a:p>
        </p:txBody>
      </p:sp>
      <p:sp>
        <p:nvSpPr>
          <p:cNvPr id="13" name="Text 11"/>
          <p:cNvSpPr/>
          <p:nvPr/>
        </p:nvSpPr>
        <p:spPr>
          <a:xfrm>
            <a:off x="7615238" y="2966918"/>
            <a:ext cx="6114812" cy="32015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500"/>
              </a:lnSpc>
              <a:buNone/>
            </a:pPr>
            <a:r>
              <a:rPr lang="en-US" sz="1550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Класс CellStates: Константы для определения состояния клетки.</a:t>
            </a:r>
            <a:endParaRPr lang="en-US" sz="1550" dirty="0"/>
          </a:p>
        </p:txBody>
      </p:sp>
      <p:sp>
        <p:nvSpPr>
          <p:cNvPr id="14" name="Text 12"/>
          <p:cNvSpPr/>
          <p:nvPr/>
        </p:nvSpPr>
        <p:spPr>
          <a:xfrm>
            <a:off x="7615238" y="3407093"/>
            <a:ext cx="6114812" cy="32015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500"/>
              </a:lnSpc>
              <a:buNone/>
            </a:pPr>
            <a:r>
              <a:rPr lang="en-US" sz="1550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Класс GameStates: Константы для определения состояния игры.</a:t>
            </a:r>
            <a:endParaRPr lang="en-US" sz="1550" dirty="0"/>
          </a:p>
        </p:txBody>
      </p:sp>
      <p:sp>
        <p:nvSpPr>
          <p:cNvPr id="15" name="Text 13"/>
          <p:cNvSpPr/>
          <p:nvPr/>
        </p:nvSpPr>
        <p:spPr>
          <a:xfrm>
            <a:off x="7615238" y="3847267"/>
            <a:ext cx="6114812" cy="64031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500"/>
              </a:lnSpc>
              <a:buNone/>
            </a:pPr>
            <a:r>
              <a:rPr lang="en-US" sz="1550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Класс Sapper: Логика игры - инициализация поля, размещение мин и т.д.</a:t>
            </a:r>
            <a:endParaRPr lang="en-US" sz="1550" dirty="0"/>
          </a:p>
        </p:txBody>
      </p:sp>
      <p:sp>
        <p:nvSpPr>
          <p:cNvPr id="16" name="Text 14"/>
          <p:cNvSpPr/>
          <p:nvPr/>
        </p:nvSpPr>
        <p:spPr>
          <a:xfrm>
            <a:off x="7615238" y="4607600"/>
            <a:ext cx="6114812" cy="32015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500"/>
              </a:lnSpc>
              <a:buNone/>
            </a:pPr>
            <a:r>
              <a:rPr lang="en-US" sz="1550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Класс Time: Таймер, подсчитывает время.</a:t>
            </a:r>
            <a:endParaRPr lang="en-US" sz="1550" dirty="0"/>
          </a:p>
        </p:txBody>
      </p:sp>
      <p:sp>
        <p:nvSpPr>
          <p:cNvPr id="17" name="Shape 15"/>
          <p:cNvSpPr/>
          <p:nvPr/>
        </p:nvSpPr>
        <p:spPr>
          <a:xfrm>
            <a:off x="700326" y="5327809"/>
            <a:ext cx="13229749" cy="2033230"/>
          </a:xfrm>
          <a:prstGeom prst="roundRect">
            <a:avLst>
              <a:gd name="adj" fmla="val 1476"/>
            </a:avLst>
          </a:prstGeom>
          <a:solidFill>
            <a:srgbClr val="F9F7F7"/>
          </a:solidFill>
          <a:ln/>
        </p:spPr>
      </p:sp>
      <p:sp>
        <p:nvSpPr>
          <p:cNvPr id="18" name="Text 16"/>
          <p:cNvSpPr/>
          <p:nvPr/>
        </p:nvSpPr>
        <p:spPr>
          <a:xfrm>
            <a:off x="900351" y="5527834"/>
            <a:ext cx="2501384" cy="3126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450"/>
              </a:lnSpc>
              <a:buNone/>
            </a:pPr>
            <a:r>
              <a:rPr lang="en-US" sz="1950" dirty="0">
                <a:solidFill>
                  <a:srgbClr val="504C49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start_page.py</a:t>
            </a:r>
            <a:endParaRPr lang="en-US" sz="1950" dirty="0"/>
          </a:p>
        </p:txBody>
      </p:sp>
      <p:sp>
        <p:nvSpPr>
          <p:cNvPr id="19" name="Text 17"/>
          <p:cNvSpPr/>
          <p:nvPr/>
        </p:nvSpPr>
        <p:spPr>
          <a:xfrm>
            <a:off x="900351" y="5960507"/>
            <a:ext cx="12829699" cy="32015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500"/>
              </a:lnSpc>
              <a:buNone/>
            </a:pPr>
            <a:r>
              <a:rPr lang="en-US" sz="1550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Класс Button: Класс для создания кнопок.</a:t>
            </a:r>
            <a:endParaRPr lang="en-US" sz="1550" dirty="0"/>
          </a:p>
        </p:txBody>
      </p:sp>
      <p:sp>
        <p:nvSpPr>
          <p:cNvPr id="20" name="Text 18"/>
          <p:cNvSpPr/>
          <p:nvPr/>
        </p:nvSpPr>
        <p:spPr>
          <a:xfrm>
            <a:off x="900351" y="6400681"/>
            <a:ext cx="12829699" cy="32015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500"/>
              </a:lnSpc>
              <a:buNone/>
            </a:pPr>
            <a:r>
              <a:rPr lang="en-US" sz="1550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DIFFICULTIES_DIR: Словарь. Служит для указания сложности.</a:t>
            </a:r>
            <a:endParaRPr lang="en-US" sz="1550" dirty="0"/>
          </a:p>
        </p:txBody>
      </p:sp>
      <p:sp>
        <p:nvSpPr>
          <p:cNvPr id="21" name="Text 19"/>
          <p:cNvSpPr/>
          <p:nvPr/>
        </p:nvSpPr>
        <p:spPr>
          <a:xfrm>
            <a:off x="900351" y="6840855"/>
            <a:ext cx="12829699" cy="32015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500"/>
              </a:lnSpc>
              <a:buNone/>
            </a:pPr>
            <a:r>
              <a:rPr lang="en-US" sz="1550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Функции: draw_button, start_render_text, load_image, terminate, start_screen, start_page.</a:t>
            </a:r>
            <a:endParaRPr lang="en-US" sz="15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1262658"/>
            <a:ext cx="652653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201B18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Преимущества проекта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6280190" y="2311598"/>
            <a:ext cx="3664863" cy="2758559"/>
          </a:xfrm>
          <a:prstGeom prst="roundRect">
            <a:avLst>
              <a:gd name="adj" fmla="val 1233"/>
            </a:avLst>
          </a:prstGeom>
          <a:solidFill>
            <a:srgbClr val="F9F7F7"/>
          </a:solidFill>
          <a:ln/>
        </p:spPr>
      </p:sp>
      <p:sp>
        <p:nvSpPr>
          <p:cNvPr id="5" name="Text 2"/>
          <p:cNvSpPr/>
          <p:nvPr/>
        </p:nvSpPr>
        <p:spPr>
          <a:xfrm>
            <a:off x="6507004" y="253841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504C49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Классическая игра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6507004" y="3028831"/>
            <a:ext cx="3211235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Проект "Сапёр" предоставляет возможность насладиться классической игрой-головоломкой.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10171867" y="2311598"/>
            <a:ext cx="3664863" cy="2758559"/>
          </a:xfrm>
          <a:prstGeom prst="roundRect">
            <a:avLst>
              <a:gd name="adj" fmla="val 1233"/>
            </a:avLst>
          </a:prstGeom>
          <a:solidFill>
            <a:srgbClr val="F9F7F7"/>
          </a:solidFill>
          <a:ln/>
        </p:spPr>
      </p:sp>
      <p:sp>
        <p:nvSpPr>
          <p:cNvPr id="8" name="Text 5"/>
          <p:cNvSpPr/>
          <p:nvPr/>
        </p:nvSpPr>
        <p:spPr>
          <a:xfrm>
            <a:off x="10398681" y="253841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504C49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Развивает логику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10398681" y="3028831"/>
            <a:ext cx="3211235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Игра стимулирует логическое мышление, аналитические способности и стратегическое планирование.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6280190" y="5296972"/>
            <a:ext cx="7556421" cy="1669852"/>
          </a:xfrm>
          <a:prstGeom prst="roundRect">
            <a:avLst>
              <a:gd name="adj" fmla="val 2038"/>
            </a:avLst>
          </a:prstGeom>
          <a:solidFill>
            <a:srgbClr val="F9F7F7"/>
          </a:solidFill>
          <a:ln/>
        </p:spPr>
      </p:sp>
      <p:sp>
        <p:nvSpPr>
          <p:cNvPr id="11" name="Text 8"/>
          <p:cNvSpPr/>
          <p:nvPr/>
        </p:nvSpPr>
        <p:spPr>
          <a:xfrm>
            <a:off x="6507004" y="5523786"/>
            <a:ext cx="3582829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504C49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Увлекательный геймплей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6507004" y="6014204"/>
            <a:ext cx="7102793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Простой, но захватывающий геймплей, который подходит для игроков всех возрастов.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207181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17934" y="2692718"/>
            <a:ext cx="4414480" cy="55185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4300"/>
              </a:lnSpc>
              <a:buNone/>
            </a:pPr>
            <a:r>
              <a:rPr lang="en-US" sz="3450" dirty="0">
                <a:solidFill>
                  <a:srgbClr val="201B18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Заключение</a:t>
            </a:r>
            <a:endParaRPr lang="en-US" sz="345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934" y="3509367"/>
            <a:ext cx="882848" cy="1412557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1765578" y="3685937"/>
            <a:ext cx="2207181" cy="2758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sz="1700" dirty="0">
                <a:solidFill>
                  <a:srgbClr val="504C49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Проект "Сапёр"</a:t>
            </a:r>
            <a:endParaRPr lang="en-US" sz="1700" dirty="0"/>
          </a:p>
        </p:txBody>
      </p:sp>
      <p:sp>
        <p:nvSpPr>
          <p:cNvPr id="6" name="Text 2"/>
          <p:cNvSpPr/>
          <p:nvPr/>
        </p:nvSpPr>
        <p:spPr>
          <a:xfrm>
            <a:off x="1765578" y="4067651"/>
            <a:ext cx="12246888" cy="28241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1350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Предоставляет пользователям возможность насладиться классической игрой-головоломкой.</a:t>
            </a:r>
            <a:endParaRPr lang="en-US" sz="1350" dirty="0"/>
          </a:p>
        </p:txBody>
      </p:sp>
      <p:sp>
        <p:nvSpPr>
          <p:cNvPr id="7" name="Text 3"/>
          <p:cNvSpPr/>
          <p:nvPr/>
        </p:nvSpPr>
        <p:spPr>
          <a:xfrm>
            <a:off x="1765578" y="4455914"/>
            <a:ext cx="12246888" cy="28241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1350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Игра имеет технические особенности в сравнении с оригиналом, добавляющие функциональные особенности проекту.</a:t>
            </a:r>
            <a:endParaRPr lang="en-US" sz="1350" dirty="0"/>
          </a:p>
        </p:txBody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7934" y="4921925"/>
            <a:ext cx="882848" cy="1412557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1765578" y="5098494"/>
            <a:ext cx="2207181" cy="2758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sz="1700" dirty="0">
                <a:solidFill>
                  <a:srgbClr val="504C49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Развивает логику</a:t>
            </a:r>
            <a:endParaRPr lang="en-US" sz="1700" dirty="0"/>
          </a:p>
        </p:txBody>
      </p:sp>
      <p:sp>
        <p:nvSpPr>
          <p:cNvPr id="10" name="Text 5"/>
          <p:cNvSpPr/>
          <p:nvPr/>
        </p:nvSpPr>
        <p:spPr>
          <a:xfrm>
            <a:off x="1765578" y="5480209"/>
            <a:ext cx="12246888" cy="28241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1350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Стимулирует логическое мышление, аналитические способности и стратегическое планирование.</a:t>
            </a:r>
            <a:endParaRPr lang="en-US" sz="1350" dirty="0"/>
          </a:p>
        </p:txBody>
      </p:sp>
      <p:pic>
        <p:nvPicPr>
          <p:cNvPr id="11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7934" y="6334482"/>
            <a:ext cx="882848" cy="1412557"/>
          </a:xfrm>
          <a:prstGeom prst="rect">
            <a:avLst/>
          </a:prstGeom>
        </p:spPr>
      </p:pic>
      <p:sp>
        <p:nvSpPr>
          <p:cNvPr id="12" name="Text 6"/>
          <p:cNvSpPr/>
          <p:nvPr/>
        </p:nvSpPr>
        <p:spPr>
          <a:xfrm>
            <a:off x="1765578" y="6511052"/>
            <a:ext cx="2649736" cy="2758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sz="1700" dirty="0">
                <a:solidFill>
                  <a:srgbClr val="504C49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Открыт для расширения</a:t>
            </a:r>
            <a:endParaRPr lang="en-US" sz="1700" dirty="0"/>
          </a:p>
        </p:txBody>
      </p:sp>
      <p:sp>
        <p:nvSpPr>
          <p:cNvPr id="13" name="Text 7"/>
          <p:cNvSpPr/>
          <p:nvPr/>
        </p:nvSpPr>
        <p:spPr>
          <a:xfrm>
            <a:off x="1765578" y="6892766"/>
            <a:ext cx="12246888" cy="28241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1350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Планы на будущее включают добавление новых уровней сложности, режимов игры и функций.</a:t>
            </a:r>
            <a:endParaRPr lang="en-US" sz="13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393</Words>
  <Application>Microsoft Office PowerPoint</Application>
  <PresentationFormat>Произвольный</PresentationFormat>
  <Paragraphs>69</Paragraphs>
  <Slides>7</Slides>
  <Notes>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</vt:lpstr>
      <vt:lpstr>Source Serif Pro</vt:lpstr>
      <vt:lpstr>Calibri</vt:lpstr>
      <vt:lpstr>Platypi Medium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sergeii</cp:lastModifiedBy>
  <cp:revision>3</cp:revision>
  <dcterms:created xsi:type="dcterms:W3CDTF">2025-02-03T19:36:42Z</dcterms:created>
  <dcterms:modified xsi:type="dcterms:W3CDTF">2025-02-03T19:40:11Z</dcterms:modified>
</cp:coreProperties>
</file>