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4" r:id="rId5"/>
    <p:sldId id="285" r:id="rId6"/>
    <p:sldId id="286" r:id="rId7"/>
    <p:sldId id="287" r:id="rId8"/>
    <p:sldId id="288" r:id="rId9"/>
    <p:sldId id="290" r:id="rId10"/>
    <p:sldId id="282" r:id="rId11"/>
    <p:sldId id="291" r:id="rId12"/>
    <p:sldId id="283" r:id="rId13"/>
    <p:sldId id="28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49" autoAdjust="0"/>
  </p:normalViewPr>
  <p:slideViewPr>
    <p:cSldViewPr>
      <p:cViewPr varScale="1">
        <p:scale>
          <a:sx n="76" d="100"/>
          <a:sy n="76" d="100"/>
        </p:scale>
        <p:origin x="97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C629F-CE7E-4A91-B3E7-EB158B43AD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5A05E-E1D9-4BEF-9F6A-D7A6220C6D71}">
      <dgm:prSet custT="1"/>
      <dgm:spPr/>
      <dgm:t>
        <a:bodyPr/>
        <a:lstStyle/>
        <a:p>
          <a:r>
            <a:rPr lang="en-GB" sz="1400" dirty="0"/>
            <a:t>~1 coin is mined every 10 minutes</a:t>
          </a:r>
        </a:p>
        <a:p>
          <a:r>
            <a:rPr lang="en-GB" sz="1400" dirty="0"/>
            <a:t>The network self adjusts this to be true every two weeks.</a:t>
          </a:r>
        </a:p>
      </dgm:t>
    </dgm:pt>
    <dgm:pt modelId="{723C8833-AC37-47E7-8457-F08F77A67C13}" type="parTrans" cxnId="{DA83F8D9-24C7-41D5-8B17-AEB7B35D08BD}">
      <dgm:prSet/>
      <dgm:spPr/>
      <dgm:t>
        <a:bodyPr/>
        <a:lstStyle/>
        <a:p>
          <a:endParaRPr lang="en-US"/>
        </a:p>
      </dgm:t>
    </dgm:pt>
    <dgm:pt modelId="{A44F9534-DB72-4505-A13D-064622366380}" type="sibTrans" cxnId="{DA83F8D9-24C7-41D5-8B17-AEB7B35D08BD}">
      <dgm:prSet/>
      <dgm:spPr/>
      <dgm:t>
        <a:bodyPr/>
        <a:lstStyle/>
        <a:p>
          <a:endParaRPr lang="en-US"/>
        </a:p>
      </dgm:t>
    </dgm:pt>
    <dgm:pt modelId="{99396C8D-4FE9-4CEA-A170-ADC094001189}" type="pres">
      <dgm:prSet presAssocID="{1CFC629F-CE7E-4A91-B3E7-EB158B43AD3A}" presName="linear" presStyleCnt="0">
        <dgm:presLayoutVars>
          <dgm:animLvl val="lvl"/>
          <dgm:resizeHandles val="exact"/>
        </dgm:presLayoutVars>
      </dgm:prSet>
      <dgm:spPr/>
    </dgm:pt>
    <dgm:pt modelId="{F89E49C9-A341-4831-9C87-686860806E1B}" type="pres">
      <dgm:prSet presAssocID="{4C15A05E-E1D9-4BEF-9F6A-D7A6220C6D71}" presName="parentText" presStyleLbl="node1" presStyleIdx="0" presStyleCnt="1" custLinFactNeighborX="3510" custLinFactNeighborY="3676">
        <dgm:presLayoutVars>
          <dgm:chMax val="0"/>
          <dgm:bulletEnabled val="1"/>
        </dgm:presLayoutVars>
      </dgm:prSet>
      <dgm:spPr/>
    </dgm:pt>
  </dgm:ptLst>
  <dgm:cxnLst>
    <dgm:cxn modelId="{27A38B0F-A28E-4C66-9948-6162D2FBED09}" type="presOf" srcId="{4C15A05E-E1D9-4BEF-9F6A-D7A6220C6D71}" destId="{F89E49C9-A341-4831-9C87-686860806E1B}" srcOrd="0" destOrd="0" presId="urn:microsoft.com/office/officeart/2005/8/layout/vList2"/>
    <dgm:cxn modelId="{9568FA7D-FB6C-4BA0-BFA9-B3AD7416559D}" type="presOf" srcId="{1CFC629F-CE7E-4A91-B3E7-EB158B43AD3A}" destId="{99396C8D-4FE9-4CEA-A170-ADC094001189}" srcOrd="0" destOrd="0" presId="urn:microsoft.com/office/officeart/2005/8/layout/vList2"/>
    <dgm:cxn modelId="{DA83F8D9-24C7-41D5-8B17-AEB7B35D08BD}" srcId="{1CFC629F-CE7E-4A91-B3E7-EB158B43AD3A}" destId="{4C15A05E-E1D9-4BEF-9F6A-D7A6220C6D71}" srcOrd="0" destOrd="0" parTransId="{723C8833-AC37-47E7-8457-F08F77A67C13}" sibTransId="{A44F9534-DB72-4505-A13D-064622366380}"/>
    <dgm:cxn modelId="{8C405E90-DEC2-4327-9E98-2CDDACE345DB}" type="presParOf" srcId="{99396C8D-4FE9-4CEA-A170-ADC094001189}" destId="{F89E49C9-A341-4831-9C87-686860806E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E948B-D334-4AA7-98AB-779B1FEE39FF}" type="doc">
      <dgm:prSet loTypeId="urn:microsoft.com/office/officeart/2005/8/layout/matrix3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90F5A70-C44A-4B52-92CE-26180C71C0C3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AADFE34E-32D1-4825-BE00-F4B230412484}" type="parTrans" cxnId="{FC2D246E-8FDC-4D4A-8387-62FA4D2E0611}">
      <dgm:prSet/>
      <dgm:spPr/>
      <dgm:t>
        <a:bodyPr/>
        <a:lstStyle/>
        <a:p>
          <a:endParaRPr lang="en-US"/>
        </a:p>
      </dgm:t>
    </dgm:pt>
    <dgm:pt modelId="{943E6433-2441-4DCC-9B19-BC8B9E713996}" type="sibTrans" cxnId="{FC2D246E-8FDC-4D4A-8387-62FA4D2E0611}">
      <dgm:prSet/>
      <dgm:spPr/>
      <dgm:t>
        <a:bodyPr/>
        <a:lstStyle/>
        <a:p>
          <a:endParaRPr lang="en-US"/>
        </a:p>
      </dgm:t>
    </dgm:pt>
    <dgm:pt modelId="{B93E2E82-252A-48CD-A1D8-06B990939E6F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17D2A218-DDF6-43D4-A8BA-98867FDDAA0C}" type="parTrans" cxnId="{465FC909-F113-4B06-897B-CC8164761565}">
      <dgm:prSet/>
      <dgm:spPr/>
      <dgm:t>
        <a:bodyPr/>
        <a:lstStyle/>
        <a:p>
          <a:endParaRPr lang="en-US"/>
        </a:p>
      </dgm:t>
    </dgm:pt>
    <dgm:pt modelId="{63B6290B-A5E6-437E-B6E7-8614FDE311A0}" type="sibTrans" cxnId="{465FC909-F113-4B06-897B-CC8164761565}">
      <dgm:prSet/>
      <dgm:spPr/>
      <dgm:t>
        <a:bodyPr/>
        <a:lstStyle/>
        <a:p>
          <a:endParaRPr lang="en-US"/>
        </a:p>
      </dgm:t>
    </dgm:pt>
    <dgm:pt modelId="{8727E899-11EE-48CD-A1B0-5F57E2AD77A4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9C75B0EF-CC0A-4CFA-B9D4-886D27C77F55}" type="parTrans" cxnId="{8E4D3A70-B70B-4774-8745-E4950E3C9056}">
      <dgm:prSet/>
      <dgm:spPr/>
      <dgm:t>
        <a:bodyPr/>
        <a:lstStyle/>
        <a:p>
          <a:endParaRPr lang="en-US"/>
        </a:p>
      </dgm:t>
    </dgm:pt>
    <dgm:pt modelId="{B6E75460-D4D7-4DDF-8CBA-DA2D8D6F1EE3}" type="sibTrans" cxnId="{8E4D3A70-B70B-4774-8745-E4950E3C9056}">
      <dgm:prSet/>
      <dgm:spPr/>
      <dgm:t>
        <a:bodyPr/>
        <a:lstStyle/>
        <a:p>
          <a:endParaRPr lang="en-US"/>
        </a:p>
      </dgm:t>
    </dgm:pt>
    <dgm:pt modelId="{ECC96F1C-78AA-4D30-8D28-89F49BC1C513}">
      <dgm:prSet phldrT="[Text]"/>
      <dgm:spPr/>
      <dgm:t>
        <a:bodyPr/>
        <a:lstStyle/>
        <a:p>
          <a:r>
            <a:rPr lang="en-US" dirty="0"/>
            <a:t>Group D</a:t>
          </a:r>
        </a:p>
      </dgm:t>
    </dgm:pt>
    <dgm:pt modelId="{06BA0BA5-ADA5-4363-9FF3-4F959571F5D5}" type="parTrans" cxnId="{05E7B3CE-87A0-4035-BFA1-52AB8392D593}">
      <dgm:prSet/>
      <dgm:spPr/>
      <dgm:t>
        <a:bodyPr/>
        <a:lstStyle/>
        <a:p>
          <a:endParaRPr lang="en-US"/>
        </a:p>
      </dgm:t>
    </dgm:pt>
    <dgm:pt modelId="{4D5FB8C7-4E2B-4776-BDBF-B505818DE24C}" type="sibTrans" cxnId="{05E7B3CE-87A0-4035-BFA1-52AB8392D593}">
      <dgm:prSet/>
      <dgm:spPr/>
      <dgm:t>
        <a:bodyPr/>
        <a:lstStyle/>
        <a:p>
          <a:endParaRPr lang="en-US"/>
        </a:p>
      </dgm:t>
    </dgm:pt>
    <dgm:pt modelId="{A4224FE7-9BBC-4062-865A-D43A140DF049}" type="pres">
      <dgm:prSet presAssocID="{91EE948B-D334-4AA7-98AB-779B1FEE39FF}" presName="matrix" presStyleCnt="0">
        <dgm:presLayoutVars>
          <dgm:chMax val="1"/>
          <dgm:dir/>
          <dgm:resizeHandles val="exact"/>
        </dgm:presLayoutVars>
      </dgm:prSet>
      <dgm:spPr/>
    </dgm:pt>
    <dgm:pt modelId="{BE8F9D25-FBB2-4901-A05F-27F55857791A}" type="pres">
      <dgm:prSet presAssocID="{91EE948B-D334-4AA7-98AB-779B1FEE39FF}" presName="diamond" presStyleLbl="bgShp" presStyleIdx="0" presStyleCnt="1"/>
      <dgm:spPr/>
    </dgm:pt>
    <dgm:pt modelId="{ABBAF0FA-4E57-420B-8BD9-D4A166110C32}" type="pres">
      <dgm:prSet presAssocID="{91EE948B-D334-4AA7-98AB-779B1FEE39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FA82A8-1178-4F4C-ACFA-3EEEA883F03E}" type="pres">
      <dgm:prSet presAssocID="{91EE948B-D334-4AA7-98AB-779B1FEE39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9610F8-779E-4E38-A399-2736776CD4D9}" type="pres">
      <dgm:prSet presAssocID="{91EE948B-D334-4AA7-98AB-779B1FEE39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7DD138-A8DD-4267-9F2D-48932B0903EF}" type="pres">
      <dgm:prSet presAssocID="{91EE948B-D334-4AA7-98AB-779B1FEE39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65FC909-F113-4B06-897B-CC8164761565}" srcId="{91EE948B-D334-4AA7-98AB-779B1FEE39FF}" destId="{B93E2E82-252A-48CD-A1D8-06B990939E6F}" srcOrd="1" destOrd="0" parTransId="{17D2A218-DDF6-43D4-A8BA-98867FDDAA0C}" sibTransId="{63B6290B-A5E6-437E-B6E7-8614FDE311A0}"/>
    <dgm:cxn modelId="{CB8DAA0A-4739-4818-8F5D-D86925FF5D3E}" type="presOf" srcId="{91EE948B-D334-4AA7-98AB-779B1FEE39FF}" destId="{A4224FE7-9BBC-4062-865A-D43A140DF049}" srcOrd="0" destOrd="0" presId="urn:microsoft.com/office/officeart/2005/8/layout/matrix3"/>
    <dgm:cxn modelId="{81310744-F84A-4C3C-B88E-E43C8BA3E651}" type="presOf" srcId="{8727E899-11EE-48CD-A1B0-5F57E2AD77A4}" destId="{2A9610F8-779E-4E38-A399-2736776CD4D9}" srcOrd="0" destOrd="0" presId="urn:microsoft.com/office/officeart/2005/8/layout/matrix3"/>
    <dgm:cxn modelId="{FC2D246E-8FDC-4D4A-8387-62FA4D2E0611}" srcId="{91EE948B-D334-4AA7-98AB-779B1FEE39FF}" destId="{290F5A70-C44A-4B52-92CE-26180C71C0C3}" srcOrd="0" destOrd="0" parTransId="{AADFE34E-32D1-4825-BE00-F4B230412484}" sibTransId="{943E6433-2441-4DCC-9B19-BC8B9E713996}"/>
    <dgm:cxn modelId="{8E4D3A70-B70B-4774-8745-E4950E3C9056}" srcId="{91EE948B-D334-4AA7-98AB-779B1FEE39FF}" destId="{8727E899-11EE-48CD-A1B0-5F57E2AD77A4}" srcOrd="2" destOrd="0" parTransId="{9C75B0EF-CC0A-4CFA-B9D4-886D27C77F55}" sibTransId="{B6E75460-D4D7-4DDF-8CBA-DA2D8D6F1EE3}"/>
    <dgm:cxn modelId="{90DE3957-673B-417D-A862-5B20D19257FD}" type="presOf" srcId="{B93E2E82-252A-48CD-A1D8-06B990939E6F}" destId="{A4FA82A8-1178-4F4C-ACFA-3EEEA883F03E}" srcOrd="0" destOrd="0" presId="urn:microsoft.com/office/officeart/2005/8/layout/matrix3"/>
    <dgm:cxn modelId="{05E7B3CE-87A0-4035-BFA1-52AB8392D593}" srcId="{91EE948B-D334-4AA7-98AB-779B1FEE39FF}" destId="{ECC96F1C-78AA-4D30-8D28-89F49BC1C513}" srcOrd="3" destOrd="0" parTransId="{06BA0BA5-ADA5-4363-9FF3-4F959571F5D5}" sibTransId="{4D5FB8C7-4E2B-4776-BDBF-B505818DE24C}"/>
    <dgm:cxn modelId="{B9C6E4D0-F142-4454-BB50-0B954E3CCEFD}" type="presOf" srcId="{290F5A70-C44A-4B52-92CE-26180C71C0C3}" destId="{ABBAF0FA-4E57-420B-8BD9-D4A166110C32}" srcOrd="0" destOrd="0" presId="urn:microsoft.com/office/officeart/2005/8/layout/matrix3"/>
    <dgm:cxn modelId="{E72B25D8-F7BB-4568-B45E-86F9C7AD355A}" type="presOf" srcId="{ECC96F1C-78AA-4D30-8D28-89F49BC1C513}" destId="{FC7DD138-A8DD-4267-9F2D-48932B0903EF}" srcOrd="0" destOrd="0" presId="urn:microsoft.com/office/officeart/2005/8/layout/matrix3"/>
    <dgm:cxn modelId="{602EF1E5-DA1F-4F25-9F52-335C0A8CBD5A}" type="presParOf" srcId="{A4224FE7-9BBC-4062-865A-D43A140DF049}" destId="{BE8F9D25-FBB2-4901-A05F-27F55857791A}" srcOrd="0" destOrd="0" presId="urn:microsoft.com/office/officeart/2005/8/layout/matrix3"/>
    <dgm:cxn modelId="{9E65764E-F67D-45E1-AD59-D2D43BA5EE44}" type="presParOf" srcId="{A4224FE7-9BBC-4062-865A-D43A140DF049}" destId="{ABBAF0FA-4E57-420B-8BD9-D4A166110C32}" srcOrd="1" destOrd="0" presId="urn:microsoft.com/office/officeart/2005/8/layout/matrix3"/>
    <dgm:cxn modelId="{71C6D7BF-C0C5-4747-9673-A9FD7CDF5368}" type="presParOf" srcId="{A4224FE7-9BBC-4062-865A-D43A140DF049}" destId="{A4FA82A8-1178-4F4C-ACFA-3EEEA883F03E}" srcOrd="2" destOrd="0" presId="urn:microsoft.com/office/officeart/2005/8/layout/matrix3"/>
    <dgm:cxn modelId="{F1842C26-CFD2-4D43-9B17-6DC909DC7D0A}" type="presParOf" srcId="{A4224FE7-9BBC-4062-865A-D43A140DF049}" destId="{2A9610F8-779E-4E38-A399-2736776CD4D9}" srcOrd="3" destOrd="0" presId="urn:microsoft.com/office/officeart/2005/8/layout/matrix3"/>
    <dgm:cxn modelId="{D8CC07FB-DCFD-48A6-B0FE-08640B9C3386}" type="presParOf" srcId="{A4224FE7-9BBC-4062-865A-D43A140DF049}" destId="{FC7DD138-A8DD-4267-9F2D-48932B0903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E49C9-A341-4831-9C87-686860806E1B}">
      <dsp:nvSpPr>
        <dsp:cNvPr id="0" name=""/>
        <dsp:cNvSpPr/>
      </dsp:nvSpPr>
      <dsp:spPr>
        <a:xfrm>
          <a:off x="0" y="503"/>
          <a:ext cx="8888713" cy="590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~1 coin is mined every 10 minutes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network self adjusts this to be true every two weeks.</a:t>
          </a:r>
        </a:p>
      </dsp:txBody>
      <dsp:txXfrm>
        <a:off x="28822" y="29325"/>
        <a:ext cx="8831069" cy="532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9D25-FBB2-4901-A05F-27F55857791A}">
      <dsp:nvSpPr>
        <dsp:cNvPr id="0" name=""/>
        <dsp:cNvSpPr/>
      </dsp:nvSpPr>
      <dsp:spPr>
        <a:xfrm>
          <a:off x="228600" y="0"/>
          <a:ext cx="4191000" cy="4191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AF0FA-4E57-420B-8BD9-D4A166110C32}">
      <dsp:nvSpPr>
        <dsp:cNvPr id="0" name=""/>
        <dsp:cNvSpPr/>
      </dsp:nvSpPr>
      <dsp:spPr>
        <a:xfrm>
          <a:off x="626745" y="398144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A</a:t>
          </a:r>
        </a:p>
      </dsp:txBody>
      <dsp:txXfrm>
        <a:off x="706534" y="477933"/>
        <a:ext cx="1474912" cy="1474912"/>
      </dsp:txXfrm>
    </dsp:sp>
    <dsp:sp modelId="{A4FA82A8-1178-4F4C-ACFA-3EEEA883F03E}">
      <dsp:nvSpPr>
        <dsp:cNvPr id="0" name=""/>
        <dsp:cNvSpPr/>
      </dsp:nvSpPr>
      <dsp:spPr>
        <a:xfrm>
          <a:off x="2386965" y="398144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B</a:t>
          </a:r>
        </a:p>
      </dsp:txBody>
      <dsp:txXfrm>
        <a:off x="2466754" y="477933"/>
        <a:ext cx="1474912" cy="1474912"/>
      </dsp:txXfrm>
    </dsp:sp>
    <dsp:sp modelId="{2A9610F8-779E-4E38-A399-2736776CD4D9}">
      <dsp:nvSpPr>
        <dsp:cNvPr id="0" name=""/>
        <dsp:cNvSpPr/>
      </dsp:nvSpPr>
      <dsp:spPr>
        <a:xfrm>
          <a:off x="626745" y="2158365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C</a:t>
          </a:r>
        </a:p>
      </dsp:txBody>
      <dsp:txXfrm>
        <a:off x="706534" y="2238154"/>
        <a:ext cx="1474912" cy="1474912"/>
      </dsp:txXfrm>
    </dsp:sp>
    <dsp:sp modelId="{FC7DD138-A8DD-4267-9F2D-48932B0903EF}">
      <dsp:nvSpPr>
        <dsp:cNvPr id="0" name=""/>
        <dsp:cNvSpPr/>
      </dsp:nvSpPr>
      <dsp:spPr>
        <a:xfrm>
          <a:off x="2386965" y="2158365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D</a:t>
          </a:r>
        </a:p>
      </dsp:txBody>
      <dsp:txXfrm>
        <a:off x="2466754" y="2238154"/>
        <a:ext cx="1474912" cy="1474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2/28/2018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2/28/2018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been interest in the implementation of BitCoin for as long as 3 or 4, maybe longer – months.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66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won’t be dealing with Merkle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95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“proof of work”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66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5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 dirty="0"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2/28/2018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orbin.com/tools/sha256-hash-calcul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rkshire-brassbitcoin.azurewebsites.net/" TargetMode="External"/><Relationship Id="rId2" Type="http://schemas.openxmlformats.org/officeDocument/2006/relationships/hyperlink" Target="https://medium.com/crypto-currently/lets-build-the-tiniest-blockchain-e70965a248b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ckchain.inf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ckchain.info/block/00000000000000000058dd9b08732c8f376188bd85a46e93167b772ee51c34d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Lexe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332656"/>
            <a:ext cx="4406279" cy="5184576"/>
          </a:xfrm>
        </p:spPr>
        <p:txBody>
          <a:bodyPr>
            <a:normAutofit/>
          </a:bodyPr>
          <a:lstStyle/>
          <a:p>
            <a:r>
              <a:rPr lang="en-US" dirty="0"/>
              <a:t>The Yorkshire BrassBitCoin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565FA7-D3A2-4988-9D9E-1532F6A7E9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3" r="19343"/>
          <a:stretch>
            <a:fillRect/>
          </a:stretch>
        </p:blipFill>
        <p:spPr>
          <a:xfrm>
            <a:off x="5180013" y="228600"/>
            <a:ext cx="6781800" cy="5715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791E4-A288-4344-8366-42A3D3EB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DE761A-D845-469A-8C23-BB36E00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is calculated by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482A84-352B-4FBD-930A-227A7EE5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981200"/>
            <a:ext cx="9601202" cy="115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hash value is the SHA-256 hash of all the fields concatenated in order (excluding the hash) with a single space between as an upper case hex string. </a:t>
            </a:r>
            <a:r>
              <a:rPr lang="en-GB" dirty="0" err="1"/>
              <a:t>e.g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AC1D82-64DE-4617-A187-27A84FCA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74055"/>
              </p:ext>
            </p:extLst>
          </p:nvPr>
        </p:nvGraphicFramePr>
        <p:xfrm>
          <a:off x="1293813" y="3140968"/>
          <a:ext cx="10441160" cy="18491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2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5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0000CA2C984CDF70E03269309026979A18FA25EBBAB16BD90C88F92985992609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145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53BC558-574C-42BF-A6D7-68878A357809}"/>
              </a:ext>
            </a:extLst>
          </p:cNvPr>
          <p:cNvSpPr txBox="1"/>
          <p:nvPr/>
        </p:nvSpPr>
        <p:spPr>
          <a:xfrm>
            <a:off x="477788" y="5066565"/>
            <a:ext cx="1472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5 Adam 4 0000CA2C984CDF70E03269309026979A18FA25EBBAB16BD90C88F92985992609 22889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Makes this hash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747BC6-C370-4FF7-A004-A9B1597D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35766"/>
              </p:ext>
            </p:extLst>
          </p:nvPr>
        </p:nvGraphicFramePr>
        <p:xfrm>
          <a:off x="1294928" y="5835047"/>
          <a:ext cx="10441161" cy="365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34003">
                  <a:extLst>
                    <a:ext uri="{9D8B030D-6E8A-4147-A177-3AD203B41FA5}">
                      <a16:colId xmlns:a16="http://schemas.microsoft.com/office/drawing/2014/main" val="3759430591"/>
                    </a:ext>
                  </a:extLst>
                </a:gridCol>
                <a:gridCol w="8507158">
                  <a:extLst>
                    <a:ext uri="{9D8B030D-6E8A-4147-A177-3AD203B41FA5}">
                      <a16:colId xmlns:a16="http://schemas.microsoft.com/office/drawing/2014/main" val="211737871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GB" dirty="0"/>
                        <a:t>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0000cbfe51be34fad0de5720d6253dd23556b909b2d9f1d412cf552cdb76eb91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251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88897C3-FE9F-4D16-B9AA-5A2C64265554}"/>
              </a:ext>
            </a:extLst>
          </p:cNvPr>
          <p:cNvSpPr/>
          <p:nvPr/>
        </p:nvSpPr>
        <p:spPr>
          <a:xfrm>
            <a:off x="1293812" y="6394916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http://www.xorbin.com/tools/sha256-hash-calculator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 descr="Basic Matrix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4834703"/>
              </p:ext>
            </p:extLst>
          </p:nvPr>
        </p:nvGraphicFramePr>
        <p:xfrm>
          <a:off x="6246813" y="1981200"/>
          <a:ext cx="4648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2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ADB5-2931-48F1-B3F4-21360C2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F71F46-F823-4A4C-947B-60C086AC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7E88-21D3-4BD8-86F6-8F15F881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Let’s Build the Tiniest Blockchain - </a:t>
            </a:r>
            <a:r>
              <a:rPr lang="en-GB" dirty="0"/>
              <a:t>(In Less Than 50 Lines of Python) </a:t>
            </a:r>
            <a:r>
              <a:rPr lang="en-GB" dirty="0">
                <a:hlinkClick r:id="rId2"/>
              </a:rPr>
              <a:t>https://medium.com/crypto-currently/lets-build-the-tiniest-blockchain-e70965a248b</a:t>
            </a:r>
            <a:endParaRPr lang="en-GB" dirty="0"/>
          </a:p>
          <a:p>
            <a:r>
              <a:rPr lang="en-GB" dirty="0">
                <a:hlinkClick r:id="rId3"/>
              </a:rPr>
              <a:t>https://yorkshire-brassbitcoin.azurewebsites.net/</a:t>
            </a:r>
            <a:endParaRPr lang="en-GB" dirty="0"/>
          </a:p>
          <a:p>
            <a:r>
              <a:rPr lang="en-GB" dirty="0">
                <a:hlinkClick r:id="rId4"/>
              </a:rPr>
              <a:t>https://blockchain.info/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6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Pridmore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Developer</a:t>
            </a:r>
          </a:p>
          <a:p>
            <a:r>
              <a:rPr lang="en-US" dirty="0"/>
              <a:t>Below average BitCoin </a:t>
            </a:r>
            <a:r>
              <a:rPr lang="en-US" strike="sngStrike" dirty="0"/>
              <a:t>expert</a:t>
            </a:r>
            <a:r>
              <a:rPr lang="en-US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28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BitCoin?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2492896"/>
            <a:ext cx="4572000" cy="2841104"/>
          </a:xfrm>
        </p:spPr>
        <p:txBody>
          <a:bodyPr/>
          <a:lstStyle/>
          <a:p>
            <a:r>
              <a:rPr lang="en-GB" dirty="0"/>
              <a:t>It’s a cryptocurrency or a specific implementation of a block chain</a:t>
            </a:r>
          </a:p>
        </p:txBody>
      </p:sp>
    </p:spTree>
    <p:extLst>
      <p:ext uri="{BB962C8B-B14F-4D97-AF65-F5344CB8AC3E}">
        <p14:creationId xmlns:p14="http://schemas.microsoft.com/office/powerpoint/2010/main" val="17602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FE98A2-5837-4787-8DF4-810786541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Block Chain?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E55C44C-791B-441A-9097-36B02FBC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5014" y="2204864"/>
            <a:ext cx="4572000" cy="3129136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“a digital ledger in which transactions made in bitcoin or another cryptocurrency are recorded chronologically and publicly.”</a:t>
            </a:r>
          </a:p>
          <a:p>
            <a:endParaRPr lang="en-GB" sz="2800" dirty="0"/>
          </a:p>
          <a:p>
            <a:r>
              <a:rPr lang="en-GB" sz="2800" dirty="0"/>
              <a:t>“A public ledger. An immutable record which cannot be changed, even by the authors of the transactions”</a:t>
            </a:r>
          </a:p>
        </p:txBody>
      </p:sp>
    </p:spTree>
    <p:extLst>
      <p:ext uri="{BB962C8B-B14F-4D97-AF65-F5344CB8AC3E}">
        <p14:creationId xmlns:p14="http://schemas.microsoft.com/office/powerpoint/2010/main" val="14973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8D7108-8B15-4640-A23F-B32665488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307"/>
          <a:stretch>
            <a:fillRect/>
          </a:stretch>
        </p:blipFill>
        <p:spPr>
          <a:xfrm>
            <a:off x="457198" y="465283"/>
            <a:ext cx="6780215" cy="52497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1A7BA-CAB9-47E6-B49B-D069BB4EFDEA}"/>
              </a:ext>
            </a:extLst>
          </p:cNvPr>
          <p:cNvSpPr txBox="1"/>
          <p:nvPr/>
        </p:nvSpPr>
        <p:spPr>
          <a:xfrm>
            <a:off x="7678589" y="227818"/>
            <a:ext cx="4320480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Each block has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Transactions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Hash of previous block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Its own hash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effectLst>
                <a:outerShdw blurRad="88900" algn="ctr" rotWithShape="0">
                  <a:prstClr val="black">
                    <a:alpha val="35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bits (meta data)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7224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1167-FCFE-474F-9E2B-0A6B22E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I’ve heard about this thing called ‘mining’?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4F5C0-7583-4285-9B17-5F1A9020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EF61DE-49D6-4533-87A5-07486C8CE7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r="2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39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C3EFD-8B86-4427-8D2C-C5A55531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980728"/>
            <a:ext cx="10345219" cy="4464496"/>
          </a:xfrm>
        </p:spPr>
        <p:txBody>
          <a:bodyPr>
            <a:normAutofit/>
          </a:bodyPr>
          <a:lstStyle/>
          <a:p>
            <a:r>
              <a:rPr lang="en-GB" sz="3200" dirty="0"/>
              <a:t>Bitcoin mining</a:t>
            </a:r>
          </a:p>
          <a:p>
            <a:pPr lvl="1"/>
            <a:r>
              <a:rPr lang="en-GB" dirty="0"/>
              <a:t>Is creating a new valid block</a:t>
            </a:r>
          </a:p>
          <a:p>
            <a:pPr lvl="1"/>
            <a:r>
              <a:rPr lang="en-GB" dirty="0"/>
              <a:t>Hash of a bunch of transactions and the previous hash</a:t>
            </a:r>
          </a:p>
          <a:p>
            <a:pPr lvl="1"/>
            <a:r>
              <a:rPr lang="en-GB" dirty="0"/>
              <a:t>The hash must meet some (hard) criteria</a:t>
            </a:r>
          </a:p>
          <a:p>
            <a:pPr lvl="2"/>
            <a:r>
              <a:rPr lang="en-GB" dirty="0"/>
              <a:t>Starts with 18 zeros</a:t>
            </a:r>
          </a:p>
          <a:p>
            <a:pPr lvl="2"/>
            <a:r>
              <a:rPr lang="en-GB" dirty="0"/>
              <a:t>~2.7 Million billion hashes tried to find one</a:t>
            </a:r>
          </a:p>
          <a:p>
            <a:pPr lvl="2"/>
            <a:r>
              <a:rPr lang="en-GB" dirty="0"/>
              <a:t>Real Example: </a:t>
            </a:r>
          </a:p>
          <a:p>
            <a:pPr marL="685800" lvl="3" indent="0">
              <a:buNone/>
            </a:pPr>
            <a:r>
              <a:rPr lang="en-GB" dirty="0"/>
              <a:t>00000000000000000058dd9b08732c8f376188bd85a46e93167b772ee51c34d6</a:t>
            </a:r>
          </a:p>
          <a:p>
            <a:r>
              <a:rPr lang="en-GB" sz="3200" dirty="0"/>
              <a:t>Why do it?</a:t>
            </a:r>
          </a:p>
          <a:p>
            <a:pPr lvl="1"/>
            <a:r>
              <a:rPr lang="en-GB" dirty="0"/>
              <a:t>You get some bitcoins (12.5) and all the transaction fees in the block =&gt; $$$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ADBC7F-9B5A-4B7E-A72B-22C069325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870544"/>
              </p:ext>
            </p:extLst>
          </p:nvPr>
        </p:nvGraphicFramePr>
        <p:xfrm>
          <a:off x="1293813" y="5445224"/>
          <a:ext cx="8888713" cy="59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BA73DC1-948B-4A33-8039-8A8E84100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836712"/>
            <a:ext cx="3912444" cy="26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2833-75AC-4C0F-B097-1B789550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2493"/>
            <a:ext cx="11305256" cy="345158"/>
          </a:xfrm>
        </p:spPr>
        <p:txBody>
          <a:bodyPr>
            <a:normAutofit/>
          </a:bodyPr>
          <a:lstStyle/>
          <a:p>
            <a:r>
              <a:rPr lang="en-GB" sz="1300" dirty="0">
                <a:hlinkClick r:id="rId2"/>
              </a:rPr>
              <a:t>https://blockchain.info/block/00000000000000000058dd9b08732c8f376188bd85a46e93167b772ee51c34d6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090E-E9E2-4A24-AC2B-574FCDDA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EFCF0-E23D-4687-BF42-943C3749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425695"/>
            <a:ext cx="10441160" cy="59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81C7D0-1F9D-4C0A-879C-C2CBCC66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139" y="476672"/>
            <a:ext cx="6786614" cy="5249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Each </a:t>
            </a:r>
            <a:r>
              <a:rPr lang="en-GB" dirty="0" err="1"/>
              <a:t>BrassBit</a:t>
            </a:r>
            <a:r>
              <a:rPr lang="en-GB" dirty="0"/>
              <a:t> coin block is made up of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8FF01AC-5A00-48EB-9E5C-99ECCBD5B69A}"/>
              </a:ext>
            </a:extLst>
          </p:cNvPr>
          <p:cNvSpPr txBox="1">
            <a:spLocks/>
          </p:cNvSpPr>
          <p:nvPr/>
        </p:nvSpPr>
        <p:spPr>
          <a:xfrm>
            <a:off x="765820" y="332656"/>
            <a:ext cx="3744416" cy="518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The Yorkshire BrassBitCoin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375B42-1F16-4B52-9C5C-43F14DA3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764704"/>
            <a:ext cx="2190750" cy="209550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4B636C-349E-46FF-96C4-4CB90145D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90990"/>
              </p:ext>
            </p:extLst>
          </p:nvPr>
        </p:nvGraphicFramePr>
        <p:xfrm>
          <a:off x="4945139" y="1845866"/>
          <a:ext cx="6786614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7">
                  <a:extLst>
                    <a:ext uri="{9D8B030D-6E8A-4147-A177-3AD203B41FA5}">
                      <a16:colId xmlns:a16="http://schemas.microsoft.com/office/drawing/2014/main" val="298952834"/>
                    </a:ext>
                  </a:extLst>
                </a:gridCol>
                <a:gridCol w="3393307">
                  <a:extLst>
                    <a:ext uri="{9D8B030D-6E8A-4147-A177-3AD203B41FA5}">
                      <a16:colId xmlns:a16="http://schemas.microsoft.com/office/drawing/2014/main" val="1057237186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667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6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minedBy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800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9754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 err="1"/>
                        <a:t>previousHash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2877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nonce*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3603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649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13021A-4B91-4FAF-A74C-7E213ECC6B52}"/>
              </a:ext>
            </a:extLst>
          </p:cNvPr>
          <p:cNvSpPr txBox="1"/>
          <p:nvPr/>
        </p:nvSpPr>
        <p:spPr>
          <a:xfrm>
            <a:off x="4799695" y="5128291"/>
            <a:ext cx="707750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* A </a:t>
            </a:r>
            <a:r>
              <a:rPr lang="en-GB" b="1" dirty="0"/>
              <a:t>nonce word</a:t>
            </a:r>
            <a:r>
              <a:rPr lang="en-GB" dirty="0"/>
              <a:t> (also called an </a:t>
            </a:r>
            <a:r>
              <a:rPr lang="en-GB" b="1" dirty="0"/>
              <a:t>occasionalism</a:t>
            </a:r>
            <a:r>
              <a:rPr lang="en-GB" dirty="0"/>
              <a:t>) is a </a:t>
            </a:r>
            <a:r>
              <a:rPr lang="en-GB" dirty="0">
                <a:hlinkClick r:id="rId4" tooltip="Lexeme"/>
              </a:rPr>
              <a:t>lexeme</a:t>
            </a:r>
            <a:r>
              <a:rPr lang="en-GB" dirty="0"/>
              <a:t> created for a single occasion to solve an immediate problem of communication - </a:t>
            </a:r>
            <a:r>
              <a:rPr lang="en-GB" dirty="0" err="1"/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6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369</Words>
  <Application>Microsoft Office PowerPoint</Application>
  <PresentationFormat>Custom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Eco Living 16x9</vt:lpstr>
      <vt:lpstr>The Yorkshire BrassBitCoin</vt:lpstr>
      <vt:lpstr>Adam Pridmore</vt:lpstr>
      <vt:lpstr>What is a BitCoin?</vt:lpstr>
      <vt:lpstr>What is a Block Chain?</vt:lpstr>
      <vt:lpstr>PowerPoint Presentation</vt:lpstr>
      <vt:lpstr>I’ve heard about this thing called ‘mining’?</vt:lpstr>
      <vt:lpstr>PowerPoint Presentation</vt:lpstr>
      <vt:lpstr>https://blockchain.info/block/00000000000000000058dd9b08732c8f376188bd85a46e93167b772ee51c34d6</vt:lpstr>
      <vt:lpstr>PowerPoint Presentation</vt:lpstr>
      <vt:lpstr>Hash is calculated by</vt:lpstr>
      <vt:lpstr>Title and Content Layout with SmartArt</vt:lpstr>
      <vt:lpstr>void*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2018-02-28T20:25:37Z</dcterms:created>
  <dcterms:modified xsi:type="dcterms:W3CDTF">2018-02-28T22:02:22Z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