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8e9058f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8e9058f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8e9058f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8e9058f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88e9058f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88e9058f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88e9058fa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88e9058f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8e9058fa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8e9058fa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8e9058fa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8e9058fa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39b5a8a5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9b5a8a5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39b5a8a53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9b5a8a5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88e9058fa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88e9058fa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88e9058fa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88e9058fa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39b5a8a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9b5a8a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88e9058fa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88e9058fa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88e9058fa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88e9058fa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39b5a8a5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39b5a8a5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39b5a8a5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9b5a8a5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39b5a8a5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9b5a8a5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39b5a8a5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9b5a8a5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88e9058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88e9058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39b5a8a5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9b5a8a5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88e9058fa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88e9058fa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39b5a8a5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9b5a8a5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39b5a8a5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9b5a8a5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39b5a8a5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9b5a8a5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39b5a8a5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b5a8a5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39b5a8a5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9b5a8a5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39b5a8a5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9b5a8a5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39b5a8a5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9b5a8a5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2225" y="1578400"/>
            <a:ext cx="59139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Societal impact of recreational Marijuana</a:t>
            </a:r>
            <a:endParaRPr/>
          </a:p>
        </p:txBody>
      </p:sp>
      <p:sp>
        <p:nvSpPr>
          <p:cNvPr id="135" name="Google Shape;135;p13"/>
          <p:cNvSpPr txBox="1"/>
          <p:nvPr>
            <p:ph idx="1" type="subTitle"/>
          </p:nvPr>
        </p:nvSpPr>
        <p:spPr>
          <a:xfrm>
            <a:off x="202000" y="4120525"/>
            <a:ext cx="8721300" cy="11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metrics for measuring the social, financial, and public health impacts of recreational marijuana legalization.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Andrew Hardy, David Centa, Sarah Grabinski, Richard Varos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56800"/>
            <a:ext cx="70389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Data Visualized</a:t>
            </a:r>
            <a:endParaRPr/>
          </a:p>
        </p:txBody>
      </p:sp>
      <p:sp>
        <p:nvSpPr>
          <p:cNvPr id="190" name="Google Shape;190;p22"/>
          <p:cNvSpPr txBox="1"/>
          <p:nvPr/>
        </p:nvSpPr>
        <p:spPr>
          <a:xfrm>
            <a:off x="139475" y="4235675"/>
            <a:ext cx="42873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1000">
                <a:solidFill>
                  <a:schemeClr val="lt1"/>
                </a:solidFill>
              </a:rPr>
              <a:t>Violent Crime rates are seeing a mixed changed over the years, with FL falling drastically while AZ rises drastically. CO saw a 13% increase since 2015.</a:t>
            </a:r>
            <a:endParaRPr i="1" sz="1000">
              <a:solidFill>
                <a:srgbClr val="FFFFFF"/>
              </a:solidFill>
            </a:endParaRPr>
          </a:p>
        </p:txBody>
      </p:sp>
      <p:sp>
        <p:nvSpPr>
          <p:cNvPr id="191" name="Google Shape;191;p22"/>
          <p:cNvSpPr txBox="1"/>
          <p:nvPr/>
        </p:nvSpPr>
        <p:spPr>
          <a:xfrm>
            <a:off x="4679400" y="4235675"/>
            <a:ext cx="4357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rPr>
              <a:t>Property crime has been falling in every state beside Colorado. Hard to denote the cause of this trend.</a:t>
            </a:r>
            <a:endParaRPr i="1" sz="1000">
              <a:solidFill>
                <a:srgbClr val="FFFFFF"/>
              </a:solidFill>
            </a:endParaRPr>
          </a:p>
        </p:txBody>
      </p:sp>
      <p:pic>
        <p:nvPicPr>
          <p:cNvPr id="192" name="Google Shape;192;p22"/>
          <p:cNvPicPr preferRelativeResize="0"/>
          <p:nvPr/>
        </p:nvPicPr>
        <p:blipFill>
          <a:blip r:embed="rId3">
            <a:alphaModFix/>
          </a:blip>
          <a:stretch>
            <a:fillRect/>
          </a:stretch>
        </p:blipFill>
        <p:spPr>
          <a:xfrm>
            <a:off x="0" y="521300"/>
            <a:ext cx="4472450" cy="3714376"/>
          </a:xfrm>
          <a:prstGeom prst="rect">
            <a:avLst/>
          </a:prstGeom>
          <a:noFill/>
          <a:ln>
            <a:noFill/>
          </a:ln>
        </p:spPr>
      </p:pic>
      <p:pic>
        <p:nvPicPr>
          <p:cNvPr id="193" name="Google Shape;193;p22"/>
          <p:cNvPicPr preferRelativeResize="0"/>
          <p:nvPr/>
        </p:nvPicPr>
        <p:blipFill>
          <a:blip r:embed="rId4">
            <a:alphaModFix/>
          </a:blip>
          <a:stretch>
            <a:fillRect/>
          </a:stretch>
        </p:blipFill>
        <p:spPr>
          <a:xfrm>
            <a:off x="4595925" y="521300"/>
            <a:ext cx="4524150" cy="3714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a:blip r:embed="rId3">
            <a:alphaModFix/>
          </a:blip>
          <a:stretch>
            <a:fillRect/>
          </a:stretch>
        </p:blipFill>
        <p:spPr>
          <a:xfrm>
            <a:off x="0" y="167350"/>
            <a:ext cx="4571999" cy="3786376"/>
          </a:xfrm>
          <a:prstGeom prst="rect">
            <a:avLst/>
          </a:prstGeom>
          <a:noFill/>
          <a:ln>
            <a:noFill/>
          </a:ln>
        </p:spPr>
      </p:pic>
      <p:pic>
        <p:nvPicPr>
          <p:cNvPr id="199" name="Google Shape;199;p23"/>
          <p:cNvPicPr preferRelativeResize="0"/>
          <p:nvPr/>
        </p:nvPicPr>
        <p:blipFill>
          <a:blip r:embed="rId4">
            <a:alphaModFix/>
          </a:blip>
          <a:stretch>
            <a:fillRect/>
          </a:stretch>
        </p:blipFill>
        <p:spPr>
          <a:xfrm>
            <a:off x="4717225" y="167350"/>
            <a:ext cx="4426774" cy="3786376"/>
          </a:xfrm>
          <a:prstGeom prst="rect">
            <a:avLst/>
          </a:prstGeom>
          <a:noFill/>
          <a:ln>
            <a:noFill/>
          </a:ln>
        </p:spPr>
      </p:pic>
      <p:sp>
        <p:nvSpPr>
          <p:cNvPr id="200" name="Google Shape;200;p23"/>
          <p:cNvSpPr txBox="1"/>
          <p:nvPr/>
        </p:nvSpPr>
        <p:spPr>
          <a:xfrm>
            <a:off x="313700" y="4078175"/>
            <a:ext cx="4206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Robbery seems to be on a downward trajectory in most states, interestingly there seems to be an uptick in Colorado and Arizona</a:t>
            </a:r>
            <a:endParaRPr i="1" sz="1000">
              <a:solidFill>
                <a:srgbClr val="FFFFFF"/>
              </a:solidFill>
            </a:endParaRPr>
          </a:p>
        </p:txBody>
      </p:sp>
      <p:sp>
        <p:nvSpPr>
          <p:cNvPr id="201" name="Google Shape;201;p23"/>
          <p:cNvSpPr txBox="1"/>
          <p:nvPr/>
        </p:nvSpPr>
        <p:spPr>
          <a:xfrm>
            <a:off x="5059963" y="4124700"/>
            <a:ext cx="37413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Unlike Robbery, Burglary across the board is falling drastically.</a:t>
            </a:r>
            <a:endParaRPr i="1" sz="1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4676575" y="220750"/>
            <a:ext cx="4467425" cy="3902099"/>
          </a:xfrm>
          <a:prstGeom prst="rect">
            <a:avLst/>
          </a:prstGeom>
          <a:noFill/>
          <a:ln>
            <a:noFill/>
          </a:ln>
        </p:spPr>
      </p:pic>
      <p:sp>
        <p:nvSpPr>
          <p:cNvPr id="207" name="Google Shape;207;p24"/>
          <p:cNvSpPr txBox="1"/>
          <p:nvPr/>
        </p:nvSpPr>
        <p:spPr>
          <a:xfrm>
            <a:off x="174275" y="4275725"/>
            <a:ext cx="43500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1000">
                <a:solidFill>
                  <a:schemeClr val="lt1"/>
                </a:solidFill>
              </a:rPr>
              <a:t>Homicide rates rose across the boards, with the non-legal MJ states growing at a similar pace with the legal states.</a:t>
            </a:r>
            <a:endParaRPr i="1" sz="1000">
              <a:solidFill>
                <a:srgbClr val="FFFFFF"/>
              </a:solidFill>
            </a:endParaRPr>
          </a:p>
        </p:txBody>
      </p:sp>
      <p:sp>
        <p:nvSpPr>
          <p:cNvPr id="208" name="Google Shape;208;p24"/>
          <p:cNvSpPr txBox="1"/>
          <p:nvPr/>
        </p:nvSpPr>
        <p:spPr>
          <a:xfrm>
            <a:off x="4717225" y="4298950"/>
            <a:ext cx="44268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Larceny, theft of personal property not by force, has been falling across the board with the exception of Colorado, remaining steady.</a:t>
            </a:r>
            <a:endParaRPr i="1" sz="1000">
              <a:solidFill>
                <a:srgbClr val="FFFFFF"/>
              </a:solidFill>
            </a:endParaRPr>
          </a:p>
        </p:txBody>
      </p:sp>
      <p:pic>
        <p:nvPicPr>
          <p:cNvPr id="209" name="Google Shape;209;p24"/>
          <p:cNvPicPr preferRelativeResize="0"/>
          <p:nvPr/>
        </p:nvPicPr>
        <p:blipFill>
          <a:blip r:embed="rId4">
            <a:alphaModFix/>
          </a:blip>
          <a:stretch>
            <a:fillRect/>
          </a:stretch>
        </p:blipFill>
        <p:spPr>
          <a:xfrm>
            <a:off x="63275" y="220750"/>
            <a:ext cx="4571999" cy="3902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5"/>
          <p:cNvPicPr preferRelativeResize="0"/>
          <p:nvPr/>
        </p:nvPicPr>
        <p:blipFill>
          <a:blip r:embed="rId3">
            <a:alphaModFix/>
          </a:blip>
          <a:stretch>
            <a:fillRect/>
          </a:stretch>
        </p:blipFill>
        <p:spPr>
          <a:xfrm>
            <a:off x="4631450" y="139425"/>
            <a:ext cx="4512551" cy="3869050"/>
          </a:xfrm>
          <a:prstGeom prst="rect">
            <a:avLst/>
          </a:prstGeom>
          <a:noFill/>
          <a:ln>
            <a:noFill/>
          </a:ln>
        </p:spPr>
      </p:pic>
      <p:sp>
        <p:nvSpPr>
          <p:cNvPr id="215" name="Google Shape;215;p25"/>
          <p:cNvSpPr txBox="1"/>
          <p:nvPr/>
        </p:nvSpPr>
        <p:spPr>
          <a:xfrm>
            <a:off x="95225" y="4066575"/>
            <a:ext cx="4322100" cy="7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rPr>
              <a:t>Aggravated Assault saw varying changes across the states. AZ rising more that 30% since 2014 and CO rose as well.</a:t>
            </a:r>
            <a:endParaRPr i="1" sz="1000">
              <a:solidFill>
                <a:srgbClr val="FFFFFF"/>
              </a:solidFill>
            </a:endParaRPr>
          </a:p>
        </p:txBody>
      </p:sp>
      <p:sp>
        <p:nvSpPr>
          <p:cNvPr id="216" name="Google Shape;216;p25"/>
          <p:cNvSpPr txBox="1"/>
          <p:nvPr/>
        </p:nvSpPr>
        <p:spPr>
          <a:xfrm>
            <a:off x="4714975" y="4055025"/>
            <a:ext cx="43455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Rape saw a dramatic increase across the board, but this could be due to an expansion in the definition of rape.</a:t>
            </a:r>
            <a:endParaRPr i="1" sz="1000">
              <a:solidFill>
                <a:srgbClr val="FFFFFF"/>
              </a:solidFill>
            </a:endParaRPr>
          </a:p>
        </p:txBody>
      </p:sp>
      <p:pic>
        <p:nvPicPr>
          <p:cNvPr id="217" name="Google Shape;217;p25"/>
          <p:cNvPicPr preferRelativeResize="0"/>
          <p:nvPr/>
        </p:nvPicPr>
        <p:blipFill>
          <a:blip r:embed="rId4">
            <a:alphaModFix/>
          </a:blip>
          <a:stretch>
            <a:fillRect/>
          </a:stretch>
        </p:blipFill>
        <p:spPr>
          <a:xfrm>
            <a:off x="95225" y="139425"/>
            <a:ext cx="4426774" cy="386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26"/>
          <p:cNvPicPr preferRelativeResize="0"/>
          <p:nvPr/>
        </p:nvPicPr>
        <p:blipFill>
          <a:blip r:embed="rId3">
            <a:alphaModFix/>
          </a:blip>
          <a:stretch>
            <a:fillRect/>
          </a:stretch>
        </p:blipFill>
        <p:spPr>
          <a:xfrm>
            <a:off x="1437738" y="116300"/>
            <a:ext cx="6268525" cy="4179026"/>
          </a:xfrm>
          <a:prstGeom prst="rect">
            <a:avLst/>
          </a:prstGeom>
          <a:noFill/>
          <a:ln>
            <a:noFill/>
          </a:ln>
        </p:spPr>
      </p:pic>
      <p:sp>
        <p:nvSpPr>
          <p:cNvPr id="223" name="Google Shape;223;p26"/>
          <p:cNvSpPr txBox="1"/>
          <p:nvPr/>
        </p:nvSpPr>
        <p:spPr>
          <a:xfrm>
            <a:off x="2214425" y="4295325"/>
            <a:ext cx="46989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Note: Colorado’s motor vehicle theft rate rose dramatically in this time period</a:t>
            </a:r>
            <a:endParaRPr i="1" sz="1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Crime</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the data on hand, we can see trends between the crime data of Marijuana legal states and non-marijuana legal states. </a:t>
            </a:r>
            <a:endParaRPr/>
          </a:p>
          <a:p>
            <a:pPr indent="-311150" lvl="0" marL="457200" rtl="0" algn="l">
              <a:spcBef>
                <a:spcPts val="0"/>
              </a:spcBef>
              <a:spcAft>
                <a:spcPts val="0"/>
              </a:spcAft>
              <a:buSzPts val="1300"/>
              <a:buChar char="●"/>
            </a:pPr>
            <a:r>
              <a:rPr lang="en"/>
              <a:t>According to our data, the trends we identified were above average increases in violent crimes, homicides, aggravated assaults, and motor vehicle thefts rates in states with Marijuana being legal.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i="1" lang="en"/>
              <a:t>Though, there is no way to know if marijuana legalization was the cause, there seems to be a small trend between recreational and medicinal marijuana becoming legal in a state and increases in violent crime, homicide, aggravated assaults, and motor vehicle theft rates. </a:t>
            </a:r>
            <a:endParaRPr i="1"/>
          </a:p>
          <a:p>
            <a:pPr indent="0" lvl="0" marL="0" rtl="0" algn="l">
              <a:spcBef>
                <a:spcPts val="1600"/>
              </a:spcBef>
              <a:spcAft>
                <a:spcPts val="1600"/>
              </a:spcAft>
              <a:buNone/>
            </a:pPr>
            <a:r>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Financing</a:t>
            </a:r>
            <a:endParaRPr/>
          </a:p>
        </p:txBody>
      </p:sp>
      <p:sp>
        <p:nvSpPr>
          <p:cNvPr id="235" name="Google Shape;235;p28"/>
          <p:cNvSpPr txBox="1"/>
          <p:nvPr>
            <p:ph idx="1" type="body"/>
          </p:nvPr>
        </p:nvSpPr>
        <p:spPr>
          <a:xfrm>
            <a:off x="1297500" y="1074875"/>
            <a:ext cx="7038900" cy="34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Colorado</a:t>
            </a:r>
            <a:endParaRPr sz="1800"/>
          </a:p>
          <a:p>
            <a:pPr indent="-317500" lvl="1" marL="914400" rtl="0" algn="l">
              <a:spcBef>
                <a:spcPts val="0"/>
              </a:spcBef>
              <a:spcAft>
                <a:spcPts val="0"/>
              </a:spcAft>
              <a:buSzPts val="1400"/>
              <a:buChar char="○"/>
            </a:pPr>
            <a:r>
              <a:rPr lang="en" sz="1400"/>
              <a:t>The first $40M of the Retail Marijuana Excise Tax revenue was distributed to the Public School Capital Construction Assistance Fund. Excise tax collections in excess of $40M, $2.5M for FY 2015-16, were transferred to the Public School Fund.</a:t>
            </a:r>
            <a:endParaRPr sz="1400"/>
          </a:p>
          <a:p>
            <a:pPr indent="-317500" lvl="1" marL="914400" rtl="0" algn="l">
              <a:spcBef>
                <a:spcPts val="0"/>
              </a:spcBef>
              <a:spcAft>
                <a:spcPts val="0"/>
              </a:spcAft>
              <a:buSzPts val="1400"/>
              <a:buChar char="○"/>
            </a:pPr>
            <a:r>
              <a:rPr lang="en" sz="1400"/>
              <a:t>12.59% of special sales tax on retail marijuana goes to State Public School Fund distributed to all school districts.</a:t>
            </a:r>
            <a:endParaRPr sz="1400"/>
          </a:p>
          <a:p>
            <a:pPr indent="-342900" lvl="0" marL="457200" rtl="0" algn="l">
              <a:spcBef>
                <a:spcPts val="0"/>
              </a:spcBef>
              <a:spcAft>
                <a:spcPts val="0"/>
              </a:spcAft>
              <a:buSzPts val="1800"/>
              <a:buChar char="●"/>
            </a:pPr>
            <a:r>
              <a:rPr lang="en" sz="1800"/>
              <a:t>Does the addition of revenue from taxes on marijuana sales impact public elementary-secondary education finances?</a:t>
            </a:r>
            <a:endParaRPr sz="1800"/>
          </a:p>
          <a:p>
            <a:pPr indent="-317500" lvl="1" marL="914400" rtl="0" algn="l">
              <a:spcBef>
                <a:spcPts val="0"/>
              </a:spcBef>
              <a:spcAft>
                <a:spcPts val="0"/>
              </a:spcAft>
              <a:buSzPts val="1400"/>
              <a:buChar char="○"/>
            </a:pPr>
            <a:r>
              <a:rPr lang="en" sz="1400"/>
              <a:t>Revenue</a:t>
            </a:r>
            <a:endParaRPr sz="1400"/>
          </a:p>
          <a:p>
            <a:pPr indent="-317500" lvl="1" marL="914400" rtl="0" algn="l">
              <a:spcBef>
                <a:spcPts val="0"/>
              </a:spcBef>
              <a:spcAft>
                <a:spcPts val="0"/>
              </a:spcAft>
              <a:buSzPts val="1400"/>
              <a:buChar char="○"/>
            </a:pPr>
            <a:r>
              <a:rPr lang="en" sz="1400"/>
              <a:t>Expenditures</a:t>
            </a:r>
            <a:endParaRPr sz="1400"/>
          </a:p>
          <a:p>
            <a:pPr indent="-317500" lvl="1" marL="914400" rtl="0" algn="l">
              <a:spcBef>
                <a:spcPts val="0"/>
              </a:spcBef>
              <a:spcAft>
                <a:spcPts val="0"/>
              </a:spcAft>
              <a:buSzPts val="1400"/>
              <a:buChar char="○"/>
            </a:pPr>
            <a:r>
              <a:rPr lang="en" sz="1400"/>
              <a:t>Outstanding Debt</a:t>
            </a:r>
            <a:endParaRPr sz="1400"/>
          </a:p>
          <a:p>
            <a:pPr indent="-317500" lvl="1" marL="914400" rtl="0" algn="l">
              <a:spcBef>
                <a:spcPts val="0"/>
              </a:spcBef>
              <a:spcAft>
                <a:spcPts val="0"/>
              </a:spcAft>
              <a:buSzPts val="1400"/>
              <a:buChar char="○"/>
            </a:pPr>
            <a:r>
              <a:rPr lang="en" sz="1400"/>
              <a:t>Cash and securities on hand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 School Financing</a:t>
            </a:r>
            <a:endParaRPr/>
          </a:p>
        </p:txBody>
      </p:sp>
      <p:sp>
        <p:nvSpPr>
          <p:cNvPr id="241" name="Google Shape;241;p29"/>
          <p:cNvSpPr txBox="1"/>
          <p:nvPr>
            <p:ph idx="2" type="body"/>
          </p:nvPr>
        </p:nvSpPr>
        <p:spPr>
          <a:xfrm>
            <a:off x="1350250" y="4256200"/>
            <a:ext cx="7183800" cy="61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was already available in Excel, required small modifications to convert to csv</a:t>
            </a:r>
            <a:endParaRPr/>
          </a:p>
          <a:p>
            <a:pPr indent="-311150" lvl="0" marL="457200" rtl="0" algn="l">
              <a:spcBef>
                <a:spcPts val="0"/>
              </a:spcBef>
              <a:spcAft>
                <a:spcPts val="0"/>
              </a:spcAft>
              <a:buSzPts val="1300"/>
              <a:buChar char="●"/>
            </a:pPr>
            <a:r>
              <a:rPr lang="en"/>
              <a:t>Controlled for differences in size by dividing by  pupil enrollment</a:t>
            </a:r>
            <a:endParaRPr/>
          </a:p>
        </p:txBody>
      </p:sp>
      <p:pic>
        <p:nvPicPr>
          <p:cNvPr id="242" name="Google Shape;242;p29"/>
          <p:cNvPicPr preferRelativeResize="0"/>
          <p:nvPr/>
        </p:nvPicPr>
        <p:blipFill>
          <a:blip r:embed="rId3">
            <a:alphaModFix/>
          </a:blip>
          <a:stretch>
            <a:fillRect/>
          </a:stretch>
        </p:blipFill>
        <p:spPr>
          <a:xfrm>
            <a:off x="1350247" y="621725"/>
            <a:ext cx="5906924" cy="1987125"/>
          </a:xfrm>
          <a:prstGeom prst="rect">
            <a:avLst/>
          </a:prstGeom>
          <a:noFill/>
          <a:ln>
            <a:noFill/>
          </a:ln>
        </p:spPr>
      </p:pic>
      <p:pic>
        <p:nvPicPr>
          <p:cNvPr id="243" name="Google Shape;243;p29"/>
          <p:cNvPicPr preferRelativeResize="0"/>
          <p:nvPr/>
        </p:nvPicPr>
        <p:blipFill>
          <a:blip r:embed="rId4">
            <a:alphaModFix/>
          </a:blip>
          <a:stretch>
            <a:fillRect/>
          </a:stretch>
        </p:blipFill>
        <p:spPr>
          <a:xfrm>
            <a:off x="1883650" y="2761250"/>
            <a:ext cx="4983026" cy="139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Analysis - School Financing - Revenue</a:t>
            </a:r>
            <a:endParaRPr/>
          </a:p>
        </p:txBody>
      </p:sp>
      <p:sp>
        <p:nvSpPr>
          <p:cNvPr id="249" name="Google Shape;249;p30"/>
          <p:cNvSpPr txBox="1"/>
          <p:nvPr>
            <p:ph idx="1" type="body"/>
          </p:nvPr>
        </p:nvSpPr>
        <p:spPr>
          <a:xfrm>
            <a:off x="1226950" y="1307850"/>
            <a:ext cx="6744300" cy="159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Plotted </a:t>
            </a:r>
            <a:r>
              <a:rPr lang="en" sz="1800"/>
              <a:t>Colorado and Washington vs states with no legalized marijuana in aggregate</a:t>
            </a:r>
            <a:endParaRPr sz="1800"/>
          </a:p>
          <a:p>
            <a:pPr indent="-342900" lvl="0" marL="457200" rtl="0" algn="l">
              <a:spcBef>
                <a:spcPts val="0"/>
              </a:spcBef>
              <a:spcAft>
                <a:spcPts val="0"/>
              </a:spcAft>
              <a:buSzPts val="1800"/>
              <a:buChar char="●"/>
            </a:pPr>
            <a:r>
              <a:rPr lang="en" sz="1800"/>
              <a:t>Used national average as baseline for overall trends</a:t>
            </a:r>
            <a:endParaRPr sz="1800"/>
          </a:p>
          <a:p>
            <a:pPr indent="-342900" lvl="0" marL="457200" rtl="0" algn="l">
              <a:spcBef>
                <a:spcPts val="0"/>
              </a:spcBef>
              <a:spcAft>
                <a:spcPts val="0"/>
              </a:spcAft>
              <a:buSzPts val="1800"/>
              <a:buChar char="●"/>
            </a:pPr>
            <a:r>
              <a:rPr lang="en" sz="1800"/>
              <a:t>Compared federal, local, and state sources of revenue</a:t>
            </a:r>
            <a:endParaRPr sz="1800"/>
          </a:p>
        </p:txBody>
      </p:sp>
      <p:pic>
        <p:nvPicPr>
          <p:cNvPr id="250" name="Google Shape;250;p30"/>
          <p:cNvPicPr preferRelativeResize="0"/>
          <p:nvPr/>
        </p:nvPicPr>
        <p:blipFill>
          <a:blip r:embed="rId3">
            <a:alphaModFix/>
          </a:blip>
          <a:stretch>
            <a:fillRect/>
          </a:stretch>
        </p:blipFill>
        <p:spPr>
          <a:xfrm>
            <a:off x="3415150" y="2901150"/>
            <a:ext cx="2803576" cy="193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School Financing - Expenditures</a:t>
            </a:r>
            <a:endParaRPr/>
          </a:p>
        </p:txBody>
      </p:sp>
      <p:sp>
        <p:nvSpPr>
          <p:cNvPr id="256" name="Google Shape;256;p31"/>
          <p:cNvSpPr txBox="1"/>
          <p:nvPr>
            <p:ph idx="1" type="body"/>
          </p:nvPr>
        </p:nvSpPr>
        <p:spPr>
          <a:xfrm>
            <a:off x="1297500" y="1186550"/>
            <a:ext cx="6861300" cy="16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Plotted Colorado and Washington vs states with no legalized marijuana in aggregate</a:t>
            </a:r>
            <a:endParaRPr sz="1800"/>
          </a:p>
          <a:p>
            <a:pPr indent="-342900" lvl="0" marL="457200" rtl="0" algn="l">
              <a:spcBef>
                <a:spcPts val="0"/>
              </a:spcBef>
              <a:spcAft>
                <a:spcPts val="0"/>
              </a:spcAft>
              <a:buSzPts val="1800"/>
              <a:buChar char="●"/>
            </a:pPr>
            <a:r>
              <a:rPr lang="en" sz="1800"/>
              <a:t>Used national average as baseline for overall trends</a:t>
            </a:r>
            <a:endParaRPr sz="1800"/>
          </a:p>
          <a:p>
            <a:pPr indent="-342900" lvl="0" marL="457200" rtl="0" algn="l">
              <a:spcBef>
                <a:spcPts val="0"/>
              </a:spcBef>
              <a:spcAft>
                <a:spcPts val="0"/>
              </a:spcAft>
              <a:buSzPts val="1800"/>
              <a:buChar char="●"/>
            </a:pPr>
            <a:r>
              <a:rPr lang="en" sz="1800"/>
              <a:t>Capital Outlay - expenditure for construction of buildings, roads, other improvements</a:t>
            </a:r>
            <a:endParaRPr sz="1800"/>
          </a:p>
        </p:txBody>
      </p:sp>
      <p:pic>
        <p:nvPicPr>
          <p:cNvPr id="257" name="Google Shape;257;p31"/>
          <p:cNvPicPr preferRelativeResize="0"/>
          <p:nvPr/>
        </p:nvPicPr>
        <p:blipFill>
          <a:blip r:embed="rId3">
            <a:alphaModFix/>
          </a:blip>
          <a:stretch>
            <a:fillRect/>
          </a:stretch>
        </p:blipFill>
        <p:spPr>
          <a:xfrm>
            <a:off x="1748400" y="2873401"/>
            <a:ext cx="2897475" cy="2039800"/>
          </a:xfrm>
          <a:prstGeom prst="rect">
            <a:avLst/>
          </a:prstGeom>
          <a:noFill/>
          <a:ln>
            <a:noFill/>
          </a:ln>
        </p:spPr>
      </p:pic>
      <p:pic>
        <p:nvPicPr>
          <p:cNvPr id="258" name="Google Shape;258;p31"/>
          <p:cNvPicPr preferRelativeResize="0"/>
          <p:nvPr/>
        </p:nvPicPr>
        <p:blipFill>
          <a:blip r:embed="rId4">
            <a:alphaModFix/>
          </a:blip>
          <a:stretch>
            <a:fillRect/>
          </a:stretch>
        </p:blipFill>
        <p:spPr>
          <a:xfrm>
            <a:off x="4810425" y="2873402"/>
            <a:ext cx="2897475" cy="20076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the legalization of recreational marijuana had an impact?</a:t>
            </a:r>
            <a:endParaRPr/>
          </a:p>
        </p:txBody>
      </p:sp>
      <p:sp>
        <p:nvSpPr>
          <p:cNvPr id="141" name="Google Shape;141;p14"/>
          <p:cNvSpPr txBox="1"/>
          <p:nvPr>
            <p:ph idx="1" type="body"/>
          </p:nvPr>
        </p:nvSpPr>
        <p:spPr>
          <a:xfrm>
            <a:off x="1297500" y="1567550"/>
            <a:ext cx="3881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Colorado - passed by voters on November 6, 2012 and sales began in January 2014.</a:t>
            </a:r>
            <a:endParaRPr/>
          </a:p>
          <a:p>
            <a:pPr indent="-311150" lvl="0" marL="457200" rtl="0" algn="l">
              <a:spcBef>
                <a:spcPts val="0"/>
              </a:spcBef>
              <a:spcAft>
                <a:spcPts val="0"/>
              </a:spcAft>
              <a:buSzPts val="1300"/>
              <a:buChar char="●"/>
            </a:pPr>
            <a:r>
              <a:rPr lang="en"/>
              <a:t>Washington - passed by voters on December 6, 2012 and sales began in </a:t>
            </a:r>
            <a:r>
              <a:rPr lang="en"/>
              <a:t>July </a:t>
            </a:r>
            <a:r>
              <a:rPr lang="en"/>
              <a:t>2014.</a:t>
            </a:r>
            <a:endParaRPr/>
          </a:p>
          <a:p>
            <a:pPr indent="-311150" lvl="0" marL="457200" rtl="0" algn="l">
              <a:spcBef>
                <a:spcPts val="0"/>
              </a:spcBef>
              <a:spcAft>
                <a:spcPts val="0"/>
              </a:spcAft>
              <a:buSzPts val="1300"/>
              <a:buChar char="●"/>
            </a:pPr>
            <a:r>
              <a:rPr lang="en"/>
              <a:t>Metrics</a:t>
            </a:r>
            <a:endParaRPr/>
          </a:p>
          <a:p>
            <a:pPr indent="-298450" lvl="1" marL="914400" marR="0" rtl="0" algn="l">
              <a:lnSpc>
                <a:spcPct val="115000"/>
              </a:lnSpc>
              <a:spcBef>
                <a:spcPts val="0"/>
              </a:spcBef>
              <a:spcAft>
                <a:spcPts val="0"/>
              </a:spcAft>
              <a:buClr>
                <a:schemeClr val="lt1"/>
              </a:buClr>
              <a:buSzPts val="1100"/>
              <a:buFont typeface="Lato"/>
              <a:buChar char="○"/>
            </a:pPr>
            <a:r>
              <a:rPr lang="en"/>
              <a:t>Crime</a:t>
            </a:r>
            <a:endParaRPr/>
          </a:p>
          <a:p>
            <a:pPr indent="-298450" lvl="1" marL="914400" rtl="0" algn="l">
              <a:spcBef>
                <a:spcPts val="0"/>
              </a:spcBef>
              <a:spcAft>
                <a:spcPts val="0"/>
              </a:spcAft>
              <a:buSzPts val="1100"/>
              <a:buChar char="○"/>
            </a:pPr>
            <a:r>
              <a:rPr lang="en"/>
              <a:t>School Financing</a:t>
            </a:r>
            <a:endParaRPr/>
          </a:p>
          <a:p>
            <a:pPr indent="-298450" lvl="1" marL="914400" rtl="0" algn="l">
              <a:spcBef>
                <a:spcPts val="0"/>
              </a:spcBef>
              <a:spcAft>
                <a:spcPts val="0"/>
              </a:spcAft>
              <a:buSzPts val="1100"/>
              <a:buChar char="○"/>
            </a:pPr>
            <a:r>
              <a:rPr lang="en"/>
              <a:t>Opioid Abuse</a:t>
            </a:r>
            <a:endParaRPr/>
          </a:p>
          <a:p>
            <a:pPr indent="-298450" lvl="1" marL="914400" rtl="0" algn="l">
              <a:spcBef>
                <a:spcPts val="0"/>
              </a:spcBef>
              <a:spcAft>
                <a:spcPts val="0"/>
              </a:spcAft>
              <a:buSzPts val="1100"/>
              <a:buChar char="○"/>
            </a:pPr>
            <a:r>
              <a:rPr lang="en"/>
              <a:t>Population</a:t>
            </a:r>
            <a:endParaRPr/>
          </a:p>
          <a:p>
            <a:pPr indent="-311150" lvl="0" marL="457200" rtl="0" algn="l">
              <a:spcBef>
                <a:spcPts val="0"/>
              </a:spcBef>
              <a:spcAft>
                <a:spcPts val="0"/>
              </a:spcAft>
              <a:buSzPts val="1300"/>
              <a:buChar char="●"/>
            </a:pPr>
            <a:r>
              <a:rPr lang="en"/>
              <a:t>Control: states as of 2018 who have no legalized marijuana (medical or recreational)</a:t>
            </a:r>
            <a:br>
              <a:rPr lang="en"/>
            </a:br>
            <a:endParaRPr/>
          </a:p>
        </p:txBody>
      </p:sp>
      <p:pic>
        <p:nvPicPr>
          <p:cNvPr id="142" name="Google Shape;142;p14"/>
          <p:cNvPicPr preferRelativeResize="0"/>
          <p:nvPr/>
        </p:nvPicPr>
        <p:blipFill>
          <a:blip r:embed="rId3">
            <a:alphaModFix/>
          </a:blip>
          <a:stretch>
            <a:fillRect/>
          </a:stretch>
        </p:blipFill>
        <p:spPr>
          <a:xfrm>
            <a:off x="5462850" y="1831375"/>
            <a:ext cx="3066100" cy="238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School Financing - Solvency</a:t>
            </a:r>
            <a:endParaRPr/>
          </a:p>
        </p:txBody>
      </p:sp>
      <p:sp>
        <p:nvSpPr>
          <p:cNvPr id="264" name="Google Shape;264;p32"/>
          <p:cNvSpPr txBox="1"/>
          <p:nvPr>
            <p:ph idx="1" type="body"/>
          </p:nvPr>
        </p:nvSpPr>
        <p:spPr>
          <a:xfrm>
            <a:off x="1297500" y="1019300"/>
            <a:ext cx="7157100" cy="128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Plotted Colorado and Washington vs states with no legalized marijuana in aggregate</a:t>
            </a:r>
            <a:endParaRPr sz="1800"/>
          </a:p>
          <a:p>
            <a:pPr indent="-342900" lvl="0" marL="457200" rtl="0" algn="l">
              <a:spcBef>
                <a:spcPts val="0"/>
              </a:spcBef>
              <a:spcAft>
                <a:spcPts val="0"/>
              </a:spcAft>
              <a:buSzPts val="1800"/>
              <a:buChar char="●"/>
            </a:pPr>
            <a:r>
              <a:rPr lang="en" sz="1800"/>
              <a:t>Used national average as baseline for overall trends</a:t>
            </a:r>
            <a:endParaRPr sz="1800"/>
          </a:p>
          <a:p>
            <a:pPr indent="-342900" lvl="0" marL="457200" rtl="0" algn="l">
              <a:spcBef>
                <a:spcPts val="0"/>
              </a:spcBef>
              <a:spcAft>
                <a:spcPts val="0"/>
              </a:spcAft>
              <a:buSzPts val="1800"/>
              <a:buChar char="●"/>
            </a:pPr>
            <a:r>
              <a:rPr lang="en" sz="1800"/>
              <a:t>Outstanding Debt and Cash &amp; Securities</a:t>
            </a:r>
            <a:endParaRPr sz="1800"/>
          </a:p>
        </p:txBody>
      </p:sp>
      <p:pic>
        <p:nvPicPr>
          <p:cNvPr id="265" name="Google Shape;265;p32"/>
          <p:cNvPicPr preferRelativeResize="0"/>
          <p:nvPr/>
        </p:nvPicPr>
        <p:blipFill>
          <a:blip r:embed="rId3">
            <a:alphaModFix/>
          </a:blip>
          <a:stretch>
            <a:fillRect/>
          </a:stretch>
        </p:blipFill>
        <p:spPr>
          <a:xfrm>
            <a:off x="4925663" y="2571963"/>
            <a:ext cx="2776500" cy="1954650"/>
          </a:xfrm>
          <a:prstGeom prst="rect">
            <a:avLst/>
          </a:prstGeom>
          <a:noFill/>
          <a:ln>
            <a:noFill/>
          </a:ln>
        </p:spPr>
      </p:pic>
      <p:pic>
        <p:nvPicPr>
          <p:cNvPr id="266" name="Google Shape;266;p32"/>
          <p:cNvPicPr preferRelativeResize="0"/>
          <p:nvPr/>
        </p:nvPicPr>
        <p:blipFill>
          <a:blip r:embed="rId4">
            <a:alphaModFix/>
          </a:blip>
          <a:stretch>
            <a:fillRect/>
          </a:stretch>
        </p:blipFill>
        <p:spPr>
          <a:xfrm>
            <a:off x="1931738" y="2571975"/>
            <a:ext cx="2776500" cy="19238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&amp; Implications</a:t>
            </a:r>
            <a:endParaRPr/>
          </a:p>
        </p:txBody>
      </p:sp>
      <p:sp>
        <p:nvSpPr>
          <p:cNvPr id="272" name="Google Shape;272;p33"/>
          <p:cNvSpPr txBox="1"/>
          <p:nvPr>
            <p:ph idx="1" type="body"/>
          </p:nvPr>
        </p:nvSpPr>
        <p:spPr>
          <a:xfrm>
            <a:off x="1297500" y="988300"/>
            <a:ext cx="7038900" cy="3490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800"/>
              <a:t>The impact of tax revenues from marijuana on overall revenue in Colorado is inconclusive.</a:t>
            </a:r>
            <a:r>
              <a:rPr lang="en"/>
              <a:t> </a:t>
            </a:r>
            <a:endParaRPr/>
          </a:p>
          <a:p>
            <a:pPr indent="-317500" lvl="1" marL="914400" rtl="0" algn="l">
              <a:lnSpc>
                <a:spcPct val="100000"/>
              </a:lnSpc>
              <a:spcBef>
                <a:spcPts val="0"/>
              </a:spcBef>
              <a:spcAft>
                <a:spcPts val="0"/>
              </a:spcAft>
              <a:buSzPts val="1400"/>
              <a:buChar char="○"/>
            </a:pPr>
            <a:r>
              <a:rPr lang="en" sz="1400"/>
              <a:t>Millions of dollars vs $10 billion budget</a:t>
            </a:r>
            <a:endParaRPr sz="1400"/>
          </a:p>
          <a:p>
            <a:pPr indent="-317500" lvl="1" marL="914400" rtl="0" algn="l">
              <a:lnSpc>
                <a:spcPct val="100000"/>
              </a:lnSpc>
              <a:spcBef>
                <a:spcPts val="0"/>
              </a:spcBef>
              <a:spcAft>
                <a:spcPts val="0"/>
              </a:spcAft>
              <a:buSzPts val="1400"/>
              <a:buChar char="○"/>
            </a:pPr>
            <a:r>
              <a:rPr lang="en" sz="1400"/>
              <a:t>Early sales may be impacted by developing </a:t>
            </a:r>
            <a:r>
              <a:rPr lang="en" sz="1400"/>
              <a:t>infrastructure (dispensaries, growers, etc.) </a:t>
            </a:r>
            <a:endParaRPr sz="1400"/>
          </a:p>
          <a:p>
            <a:pPr indent="-298450" lvl="1" marL="914400" rtl="0" algn="l">
              <a:lnSpc>
                <a:spcPct val="100000"/>
              </a:lnSpc>
              <a:spcBef>
                <a:spcPts val="0"/>
              </a:spcBef>
              <a:spcAft>
                <a:spcPts val="0"/>
              </a:spcAft>
              <a:buSzPts val="1100"/>
              <a:buChar char="○"/>
            </a:pPr>
            <a:r>
              <a:rPr lang="en" sz="1400"/>
              <a:t>Sales and tax revenues will continue to grow as infrastructure expands</a:t>
            </a:r>
            <a:br>
              <a:rPr lang="en"/>
            </a:br>
            <a:endParaRPr/>
          </a:p>
          <a:p>
            <a:pPr indent="-342900" lvl="0" marL="457200" rtl="0" algn="l">
              <a:lnSpc>
                <a:spcPct val="100000"/>
              </a:lnSpc>
              <a:spcBef>
                <a:spcPts val="0"/>
              </a:spcBef>
              <a:spcAft>
                <a:spcPts val="0"/>
              </a:spcAft>
              <a:buSzPts val="1800"/>
              <a:buChar char="●"/>
            </a:pPr>
            <a:r>
              <a:rPr lang="en" sz="1800"/>
              <a:t>We actually see a decrease in capital outlay expenditures.</a:t>
            </a:r>
            <a:endParaRPr sz="1800"/>
          </a:p>
          <a:p>
            <a:pPr indent="-317500" lvl="1" marL="914400" rtl="0" algn="l">
              <a:lnSpc>
                <a:spcPct val="100000"/>
              </a:lnSpc>
              <a:spcBef>
                <a:spcPts val="0"/>
              </a:spcBef>
              <a:spcAft>
                <a:spcPts val="0"/>
              </a:spcAft>
              <a:buSzPts val="1400"/>
              <a:buChar char="○"/>
            </a:pPr>
            <a:r>
              <a:rPr lang="en" sz="1400"/>
              <a:t>Was money previously appropriated for building and development reallocated with the addition of a new revenue source?</a:t>
            </a:r>
            <a:endParaRPr sz="1400"/>
          </a:p>
          <a:p>
            <a:pPr indent="-298450" lvl="1" marL="914400" rtl="0" algn="l">
              <a:lnSpc>
                <a:spcPct val="100000"/>
              </a:lnSpc>
              <a:spcBef>
                <a:spcPts val="0"/>
              </a:spcBef>
              <a:spcAft>
                <a:spcPts val="0"/>
              </a:spcAft>
              <a:buSzPts val="1100"/>
              <a:buChar char="○"/>
            </a:pPr>
            <a:r>
              <a:rPr lang="en" sz="1400"/>
              <a:t>News from Colorado from that time also investigates the marginal impact of revenues</a:t>
            </a:r>
            <a:br>
              <a:rPr lang="en"/>
            </a:br>
            <a:endParaRPr/>
          </a:p>
          <a:p>
            <a:pPr indent="-342900" lvl="0" marL="457200" rtl="0" algn="l">
              <a:lnSpc>
                <a:spcPct val="100000"/>
              </a:lnSpc>
              <a:spcBef>
                <a:spcPts val="0"/>
              </a:spcBef>
              <a:spcAft>
                <a:spcPts val="0"/>
              </a:spcAft>
              <a:buSzPts val="1800"/>
              <a:buChar char="●"/>
            </a:pPr>
            <a:r>
              <a:rPr lang="en" sz="1800"/>
              <a:t>Solvency appears to improve between 2014-2016</a:t>
            </a:r>
            <a:endParaRPr sz="1800"/>
          </a:p>
          <a:p>
            <a:pPr indent="-317500" lvl="1" marL="914400" rtl="0" algn="l">
              <a:lnSpc>
                <a:spcPct val="100000"/>
              </a:lnSpc>
              <a:spcBef>
                <a:spcPts val="0"/>
              </a:spcBef>
              <a:spcAft>
                <a:spcPts val="0"/>
              </a:spcAft>
              <a:buSzPts val="1400"/>
              <a:buChar char="○"/>
            </a:pPr>
            <a:r>
              <a:rPr lang="en" sz="1400"/>
              <a:t>As “spillover” contributions to the Public School Fund increase, will this continue?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Abuse</a:t>
            </a:r>
            <a:endParaRPr/>
          </a:p>
        </p:txBody>
      </p:sp>
      <p:sp>
        <p:nvSpPr>
          <p:cNvPr id="278" name="Google Shape;278;p34"/>
          <p:cNvSpPr txBox="1"/>
          <p:nvPr>
            <p:ph idx="1" type="body"/>
          </p:nvPr>
        </p:nvSpPr>
        <p:spPr>
          <a:xfrm>
            <a:off x="1297500" y="1114275"/>
            <a:ext cx="7038900" cy="333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we see a change in total number of opioid overdose deaths following the passage of laws legalizing the recreational use of marijuana?</a:t>
            </a:r>
            <a:endParaRPr/>
          </a:p>
          <a:p>
            <a:pPr indent="-311150" lvl="0" marL="457200" rtl="0" algn="l">
              <a:spcBef>
                <a:spcPts val="0"/>
              </a:spcBef>
              <a:spcAft>
                <a:spcPts val="0"/>
              </a:spcAft>
              <a:buSzPts val="1300"/>
              <a:buChar char="●"/>
            </a:pPr>
            <a:r>
              <a:rPr lang="en"/>
              <a:t>Is the percentage change in opioid overdose deaths affected in any way due to the legalization of recreational marijuana?</a:t>
            </a:r>
            <a:endParaRPr/>
          </a:p>
          <a:p>
            <a:pPr indent="-311150" lvl="0" marL="457200" rtl="0" algn="l">
              <a:spcBef>
                <a:spcPts val="0"/>
              </a:spcBef>
              <a:spcAft>
                <a:spcPts val="0"/>
              </a:spcAft>
              <a:buSzPts val="1300"/>
              <a:buChar char="●"/>
            </a:pPr>
            <a:r>
              <a:rPr lang="en"/>
              <a:t>How do these changes compare between states that have not passed laws permitting the recreational use of marijuana (Idaho, Wyoming, South Dakota, Nebraska, Texas, Kansas, Iowa, Wisconsin, Indiana, Kentucky, Tennessee, Virginia, North Carolina, South Carolina, Georgia, Alabama, Mississippi), the national average, and states that have passed such laws (Colorado, Washington)?</a:t>
            </a:r>
            <a:endParaRPr/>
          </a:p>
          <a:p>
            <a:pPr indent="-311150" lvl="0" marL="457200" rtl="0" algn="l">
              <a:spcBef>
                <a:spcPts val="0"/>
              </a:spcBef>
              <a:spcAft>
                <a:spcPts val="0"/>
              </a:spcAft>
              <a:buSzPts val="1300"/>
              <a:buChar char="●"/>
            </a:pPr>
            <a:r>
              <a:rPr lang="en"/>
              <a:t>Washington - Half that intake in fiscal 2015, 2016, and 2017 went to the Basic Health Plan Trust Account. - providing “necessary basic health care services to working persons and others who lack coverage, at a cost…that does not create a barrier to…utilization …”</a:t>
            </a:r>
            <a:endParaRPr/>
          </a:p>
          <a:p>
            <a:pPr indent="-311150" lvl="0" marL="457200" rtl="0" algn="l">
              <a:spcBef>
                <a:spcPts val="0"/>
              </a:spcBef>
              <a:spcAft>
                <a:spcPts val="0"/>
              </a:spcAft>
              <a:buSzPts val="1300"/>
              <a:buChar char="●"/>
            </a:pPr>
            <a:r>
              <a:rPr lang="en"/>
              <a:t>Washington - 15% of tax revenue to Department of Health Substance Abuse Programs, 10% to Department of Health Marijuana Education &amp; Public Health Programs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 Exploration and Cleanup - Opioid Abuse</a:t>
            </a:r>
            <a:endParaRPr/>
          </a:p>
        </p:txBody>
      </p:sp>
      <p:sp>
        <p:nvSpPr>
          <p:cNvPr id="284" name="Google Shape;28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35"/>
          <p:cNvPicPr preferRelativeResize="0"/>
          <p:nvPr/>
        </p:nvPicPr>
        <p:blipFill>
          <a:blip r:embed="rId3">
            <a:alphaModFix/>
          </a:blip>
          <a:stretch>
            <a:fillRect/>
          </a:stretch>
        </p:blipFill>
        <p:spPr>
          <a:xfrm>
            <a:off x="154501" y="1567550"/>
            <a:ext cx="2921263" cy="2911198"/>
          </a:xfrm>
          <a:prstGeom prst="rect">
            <a:avLst/>
          </a:prstGeom>
          <a:noFill/>
          <a:ln>
            <a:noFill/>
          </a:ln>
        </p:spPr>
      </p:pic>
      <p:pic>
        <p:nvPicPr>
          <p:cNvPr id="286" name="Google Shape;286;p35"/>
          <p:cNvPicPr preferRelativeResize="0"/>
          <p:nvPr/>
        </p:nvPicPr>
        <p:blipFill>
          <a:blip r:embed="rId4">
            <a:alphaModFix/>
          </a:blip>
          <a:stretch>
            <a:fillRect/>
          </a:stretch>
        </p:blipFill>
        <p:spPr>
          <a:xfrm>
            <a:off x="3138736" y="2232375"/>
            <a:ext cx="2456476" cy="1581525"/>
          </a:xfrm>
          <a:prstGeom prst="rect">
            <a:avLst/>
          </a:prstGeom>
          <a:noFill/>
          <a:ln>
            <a:noFill/>
          </a:ln>
        </p:spPr>
      </p:pic>
      <p:pic>
        <p:nvPicPr>
          <p:cNvPr id="287" name="Google Shape;287;p35"/>
          <p:cNvPicPr preferRelativeResize="0"/>
          <p:nvPr/>
        </p:nvPicPr>
        <p:blipFill>
          <a:blip r:embed="rId5">
            <a:alphaModFix/>
          </a:blip>
          <a:stretch>
            <a:fillRect/>
          </a:stretch>
        </p:blipFill>
        <p:spPr>
          <a:xfrm>
            <a:off x="5658150" y="2173038"/>
            <a:ext cx="3285846" cy="1700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 Exploration and Cleanup - Opioid Abuse</a:t>
            </a:r>
            <a:endParaRPr/>
          </a:p>
        </p:txBody>
      </p:sp>
      <p:pic>
        <p:nvPicPr>
          <p:cNvPr id="293" name="Google Shape;293;p36"/>
          <p:cNvPicPr preferRelativeResize="0"/>
          <p:nvPr/>
        </p:nvPicPr>
        <p:blipFill>
          <a:blip r:embed="rId3">
            <a:alphaModFix/>
          </a:blip>
          <a:stretch>
            <a:fillRect/>
          </a:stretch>
        </p:blipFill>
        <p:spPr>
          <a:xfrm>
            <a:off x="1297500" y="1758776"/>
            <a:ext cx="7038900" cy="25287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1297500" y="393750"/>
            <a:ext cx="70389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Analysis - Opioid Abuse</a:t>
            </a:r>
            <a:endParaRPr/>
          </a:p>
        </p:txBody>
      </p:sp>
      <p:sp>
        <p:nvSpPr>
          <p:cNvPr id="299" name="Google Shape;299;p37"/>
          <p:cNvSpPr txBox="1"/>
          <p:nvPr>
            <p:ph idx="1" type="body"/>
          </p:nvPr>
        </p:nvSpPr>
        <p:spPr>
          <a:xfrm>
            <a:off x="1052550" y="4555150"/>
            <a:ext cx="7038900" cy="42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(*Non-legal states: I</a:t>
            </a:r>
            <a:r>
              <a:rPr lang="en" sz="1000"/>
              <a:t>daho, Wyoming, South Dakota, Nebraska, Texas, Kansas, Iowa, Wisconsin, Indiana, Kentucky, Tennessee, Virginia, North Carolina, South Carolina, Georgia, Alabama, Mississippi)</a:t>
            </a:r>
            <a:endParaRPr sz="1000"/>
          </a:p>
        </p:txBody>
      </p:sp>
      <p:pic>
        <p:nvPicPr>
          <p:cNvPr id="300" name="Google Shape;300;p37"/>
          <p:cNvPicPr preferRelativeResize="0"/>
          <p:nvPr/>
        </p:nvPicPr>
        <p:blipFill>
          <a:blip r:embed="rId3">
            <a:alphaModFix/>
          </a:blip>
          <a:stretch>
            <a:fillRect/>
          </a:stretch>
        </p:blipFill>
        <p:spPr>
          <a:xfrm>
            <a:off x="4694050" y="1651550"/>
            <a:ext cx="4114800" cy="2743200"/>
          </a:xfrm>
          <a:prstGeom prst="rect">
            <a:avLst/>
          </a:prstGeom>
          <a:noFill/>
          <a:ln>
            <a:noFill/>
          </a:ln>
        </p:spPr>
      </p:pic>
      <p:pic>
        <p:nvPicPr>
          <p:cNvPr id="301" name="Google Shape;301;p37"/>
          <p:cNvPicPr preferRelativeResize="0"/>
          <p:nvPr/>
        </p:nvPicPr>
        <p:blipFill>
          <a:blip r:embed="rId4">
            <a:alphaModFix/>
          </a:blip>
          <a:stretch>
            <a:fillRect/>
          </a:stretch>
        </p:blipFill>
        <p:spPr>
          <a:xfrm>
            <a:off x="338550" y="1651550"/>
            <a:ext cx="411480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 Exploration and Cleanup - Opioid Abuse</a:t>
            </a:r>
            <a:endParaRPr/>
          </a:p>
        </p:txBody>
      </p:sp>
      <p:sp>
        <p:nvSpPr>
          <p:cNvPr id="307" name="Google Shape;307;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8" name="Google Shape;308;p38"/>
          <p:cNvPicPr preferRelativeResize="0"/>
          <p:nvPr/>
        </p:nvPicPr>
        <p:blipFill>
          <a:blip r:embed="rId3">
            <a:alphaModFix/>
          </a:blip>
          <a:stretch>
            <a:fillRect/>
          </a:stretch>
        </p:blipFill>
        <p:spPr>
          <a:xfrm>
            <a:off x="170150" y="1651550"/>
            <a:ext cx="4114800" cy="2743200"/>
          </a:xfrm>
          <a:prstGeom prst="rect">
            <a:avLst/>
          </a:prstGeom>
          <a:noFill/>
          <a:ln>
            <a:noFill/>
          </a:ln>
        </p:spPr>
      </p:pic>
      <p:pic>
        <p:nvPicPr>
          <p:cNvPr id="309" name="Google Shape;309;p38"/>
          <p:cNvPicPr preferRelativeResize="0"/>
          <p:nvPr/>
        </p:nvPicPr>
        <p:blipFill>
          <a:blip r:embed="rId4">
            <a:alphaModFix/>
          </a:blip>
          <a:stretch>
            <a:fillRect/>
          </a:stretch>
        </p:blipFill>
        <p:spPr>
          <a:xfrm>
            <a:off x="4493550" y="1651550"/>
            <a:ext cx="41148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15" name="Google Shape;315;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Based on the information and graphs provided, the death rate from opioid overdoses increased in non-marijuana states and for the United States.  Colorado saw its death rate from opioid overdoses initially decrease after 2014, increasing slightly in 2016. Washington’s opioid overdose death rate decreased after 2013, increasing slightly up to 2016.</a:t>
            </a:r>
            <a:endParaRPr sz="1200"/>
          </a:p>
          <a:p>
            <a:pPr indent="-304800" lvl="0" marL="457200" rtl="0" algn="l">
              <a:spcBef>
                <a:spcPts val="0"/>
              </a:spcBef>
              <a:spcAft>
                <a:spcPts val="0"/>
              </a:spcAft>
              <a:buSzPts val="1200"/>
              <a:buChar char="-"/>
            </a:pPr>
            <a:r>
              <a:rPr lang="en" sz="1200"/>
              <a:t>The percentage change in the opioid overdose death rate for both non-marijuana states and the United States increased over time, declining for non-marijuana states in 2015, but increasing again in 2016.   The percentage change in the opioid overdose death rate for Colorado and Washington both saw an initial decrease in 2014. Colorado’s percentage change increased in 2016, however, Washington’s percentage change continued to drop.</a:t>
            </a:r>
            <a:endParaRPr sz="1200"/>
          </a:p>
          <a:p>
            <a:pPr indent="0" lvl="0" marL="457200" rtl="0" algn="l">
              <a:spcBef>
                <a:spcPts val="1600"/>
              </a:spcBef>
              <a:spcAft>
                <a:spcPts val="160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Metrics to Explore</a:t>
            </a:r>
            <a:endParaRPr/>
          </a:p>
        </p:txBody>
      </p:sp>
      <p:sp>
        <p:nvSpPr>
          <p:cNvPr id="321" name="Google Shape;321;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Drug Crimes - raw data not immediately available/couldn’t find</a:t>
            </a:r>
            <a:endParaRPr sz="1800"/>
          </a:p>
          <a:p>
            <a:pPr indent="-342900" lvl="0" marL="457200" rtl="0" algn="l">
              <a:spcBef>
                <a:spcPts val="0"/>
              </a:spcBef>
              <a:spcAft>
                <a:spcPts val="0"/>
              </a:spcAft>
              <a:buSzPts val="1800"/>
              <a:buChar char="●"/>
            </a:pPr>
            <a:r>
              <a:rPr lang="en" sz="1800"/>
              <a:t>Employment - do new jobs surrounding the recreational marijuana industry reduce unemployment?</a:t>
            </a:r>
            <a:endParaRPr sz="1800"/>
          </a:p>
          <a:p>
            <a:pPr indent="-342900" lvl="0" marL="457200" rtl="0" algn="l">
              <a:spcBef>
                <a:spcPts val="0"/>
              </a:spcBef>
              <a:spcAft>
                <a:spcPts val="0"/>
              </a:spcAft>
              <a:buSzPts val="1800"/>
              <a:buChar char="●"/>
            </a:pPr>
            <a:r>
              <a:rPr lang="en" sz="1800"/>
              <a:t>Hospitality Industry</a:t>
            </a:r>
            <a:endParaRPr sz="1800"/>
          </a:p>
          <a:p>
            <a:pPr indent="-317500" lvl="1" marL="914400" rtl="0" algn="l">
              <a:spcBef>
                <a:spcPts val="0"/>
              </a:spcBef>
              <a:spcAft>
                <a:spcPts val="0"/>
              </a:spcAft>
              <a:buSzPts val="1400"/>
              <a:buChar char="○"/>
            </a:pPr>
            <a:r>
              <a:rPr lang="en" sz="1400"/>
              <a:t>Does the food and beverage industry benefit from recreational marijuana?</a:t>
            </a:r>
            <a:endParaRPr sz="1400"/>
          </a:p>
          <a:p>
            <a:pPr indent="-317500" lvl="1" marL="914400" rtl="0" algn="l">
              <a:spcBef>
                <a:spcPts val="0"/>
              </a:spcBef>
              <a:spcAft>
                <a:spcPts val="0"/>
              </a:spcAft>
              <a:buSzPts val="1400"/>
              <a:buChar char="○"/>
            </a:pPr>
            <a:r>
              <a:rPr lang="en" sz="1400"/>
              <a:t>Do we see any growth thanks to “marijuana tourism”?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Population - US Census Bureau (</a:t>
            </a:r>
            <a:r>
              <a:rPr lang="en"/>
              <a:t>https://www.census.gov)</a:t>
            </a:r>
            <a:endParaRPr/>
          </a:p>
          <a:p>
            <a:pPr indent="-311150" lvl="0" marL="457200" rtl="0" algn="l">
              <a:lnSpc>
                <a:spcPct val="100000"/>
              </a:lnSpc>
              <a:spcBef>
                <a:spcPts val="0"/>
              </a:spcBef>
              <a:spcAft>
                <a:spcPts val="0"/>
              </a:spcAft>
              <a:buSzPts val="1300"/>
              <a:buChar char="●"/>
            </a:pPr>
            <a:r>
              <a:rPr lang="en"/>
              <a:t>School Financing - US Census Bureau Annual Survey of School System Finances https://www.census.gov/programs-surveys/school-finances/data/tables.html</a:t>
            </a:r>
            <a:endParaRPr/>
          </a:p>
          <a:p>
            <a:pPr indent="-311150" lvl="0" marL="457200" rtl="0" algn="l">
              <a:lnSpc>
                <a:spcPct val="100000"/>
              </a:lnSpc>
              <a:spcBef>
                <a:spcPts val="0"/>
              </a:spcBef>
              <a:spcAft>
                <a:spcPts val="0"/>
              </a:spcAft>
              <a:buSzPts val="1300"/>
              <a:buChar char="●"/>
            </a:pPr>
            <a:r>
              <a:rPr lang="en"/>
              <a:t>Opioid raw data: </a:t>
            </a:r>
            <a:r>
              <a:rPr lang="en"/>
              <a:t>Kaiser Family Foundation analysis of Centers for Disease Control and Prevention (CDC), National Center for Health Statistics. Multiple Cause of Death 1999-2016 on CDC WONDER Online Database, released 2017. Data are from the Multiple Cause of Death Files, 1999-2016, as compiled from data provided by the 57 vital statistics jurisdictions through the Vital Statistics Cooperative Program. Accessed at [http://wonder.cdc.gov/mcd-icd10.html](http://wonder.cdc.gov/mcd-icd10.html) on January 31, 2018.</a:t>
            </a:r>
            <a:endParaRPr/>
          </a:p>
          <a:p>
            <a:pPr indent="-311150" lvl="0" marL="457200" rtl="0" algn="l">
              <a:lnSpc>
                <a:spcPct val="100000"/>
              </a:lnSpc>
              <a:spcBef>
                <a:spcPts val="0"/>
              </a:spcBef>
              <a:spcAft>
                <a:spcPts val="0"/>
              </a:spcAft>
              <a:buSzPts val="1300"/>
              <a:buChar char="●"/>
            </a:pPr>
            <a:r>
              <a:rPr lang="en"/>
              <a:t>Crime Data- FBI  Uniform Crime Reporting (UCR)</a:t>
            </a:r>
            <a:endParaRPr/>
          </a:p>
          <a:p>
            <a:pPr indent="0" lvl="0" marL="457200" rtl="0" algn="l">
              <a:lnSpc>
                <a:spcPct val="100000"/>
              </a:lnSpc>
              <a:spcBef>
                <a:spcPts val="0"/>
              </a:spcBef>
              <a:spcAft>
                <a:spcPts val="0"/>
              </a:spcAft>
              <a:buNone/>
            </a:pPr>
            <a:r>
              <a:rPr lang="en"/>
              <a:t>https://www.fbi.gov/services/cjis/ucr</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 Exploration and Cleanup - Population</a:t>
            </a:r>
            <a:endParaRPr/>
          </a:p>
        </p:txBody>
      </p:sp>
      <p:sp>
        <p:nvSpPr>
          <p:cNvPr id="154" name="Google Shape;154;p16"/>
          <p:cNvSpPr txBox="1"/>
          <p:nvPr>
            <p:ph idx="1" type="body"/>
          </p:nvPr>
        </p:nvSpPr>
        <p:spPr>
          <a:xfrm>
            <a:off x="1297500" y="1473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changes in Marijuana Laws affect population trends in states analyzed?</a:t>
            </a:r>
            <a:endParaRPr/>
          </a:p>
          <a:p>
            <a:pPr indent="0" lvl="0" marL="0" rtl="0" algn="l">
              <a:spcBef>
                <a:spcPts val="1600"/>
              </a:spcBef>
              <a:spcAft>
                <a:spcPts val="0"/>
              </a:spcAft>
              <a:buNone/>
            </a:pPr>
            <a:r>
              <a:rPr lang="en"/>
              <a:t>The overall population in the United States increased throughout the data period, 2012-2016.</a:t>
            </a:r>
            <a:endParaRPr/>
          </a:p>
          <a:p>
            <a:pPr indent="0" lvl="0" marL="0" rtl="0" algn="l">
              <a:spcBef>
                <a:spcPts val="1600"/>
              </a:spcBef>
              <a:spcAft>
                <a:spcPts val="0"/>
              </a:spcAft>
              <a:buNone/>
            </a:pPr>
            <a:r>
              <a:rPr lang="en"/>
              <a:t>Census data was available in spreadsheet form to help analyze these trends. The date needed to filtered for the years and states. The percentage change was calculated to compare trends in the individual states and the country in aggregate.</a:t>
            </a:r>
            <a:endParaRPr/>
          </a:p>
          <a:p>
            <a:pPr indent="0" lvl="0" marL="0" rtl="0" algn="l">
              <a:spcBef>
                <a:spcPts val="1600"/>
              </a:spcBef>
              <a:spcAft>
                <a:spcPts val="1600"/>
              </a:spcAft>
              <a:buNone/>
            </a:pPr>
            <a:r>
              <a:rPr lang="en"/>
              <a:t>All of the subject states showed above average population growth with stronger growth in the states that passed recreational laws in 2014.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Analysis - Population</a:t>
            </a:r>
            <a:endParaRPr/>
          </a:p>
        </p:txBody>
      </p:sp>
      <p:pic>
        <p:nvPicPr>
          <p:cNvPr id="160" name="Google Shape;160;p17"/>
          <p:cNvPicPr preferRelativeResize="0"/>
          <p:nvPr/>
        </p:nvPicPr>
        <p:blipFill>
          <a:blip r:embed="rId3">
            <a:alphaModFix/>
          </a:blip>
          <a:stretch>
            <a:fillRect/>
          </a:stretch>
        </p:blipFill>
        <p:spPr>
          <a:xfrm>
            <a:off x="2102650" y="966175"/>
            <a:ext cx="5651700" cy="401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Trends: Script and DataFrame</a:t>
            </a:r>
            <a:endParaRPr/>
          </a:p>
        </p:txBody>
      </p:sp>
      <p:pic>
        <p:nvPicPr>
          <p:cNvPr id="166" name="Google Shape;166;p18"/>
          <p:cNvPicPr preferRelativeResize="0"/>
          <p:nvPr/>
        </p:nvPicPr>
        <p:blipFill>
          <a:blip r:embed="rId3">
            <a:alphaModFix/>
          </a:blip>
          <a:stretch>
            <a:fillRect/>
          </a:stretch>
        </p:blipFill>
        <p:spPr>
          <a:xfrm>
            <a:off x="1152950" y="997450"/>
            <a:ext cx="7695750" cy="388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we see any changes in the crime rates after the legalization of recreational marijuana?</a:t>
            </a:r>
            <a:endParaRPr/>
          </a:p>
          <a:p>
            <a:pPr indent="-298450" lvl="1" marL="914400" rtl="0" algn="l">
              <a:spcBef>
                <a:spcPts val="0"/>
              </a:spcBef>
              <a:spcAft>
                <a:spcPts val="0"/>
              </a:spcAft>
              <a:buSzPts val="1100"/>
              <a:buChar char="○"/>
            </a:pPr>
            <a:r>
              <a:rPr lang="en"/>
              <a:t>Fewer drug arrests could result in more resources focused on violent crime.</a:t>
            </a:r>
            <a:endParaRPr/>
          </a:p>
          <a:p>
            <a:pPr indent="-298450" lvl="1" marL="914400" rtl="0" algn="l">
              <a:spcBef>
                <a:spcPts val="0"/>
              </a:spcBef>
              <a:spcAft>
                <a:spcPts val="0"/>
              </a:spcAft>
              <a:buSzPts val="1100"/>
              <a:buChar char="○"/>
            </a:pPr>
            <a:r>
              <a:rPr lang="en"/>
              <a:t>More people using marijuana could result in changes in the rates of violent crime.</a:t>
            </a:r>
            <a:endParaRPr/>
          </a:p>
          <a:p>
            <a:pPr indent="-298450" lvl="1" marL="914400" rtl="0" algn="l">
              <a:spcBef>
                <a:spcPts val="0"/>
              </a:spcBef>
              <a:spcAft>
                <a:spcPts val="0"/>
              </a:spcAft>
              <a:buSzPts val="1100"/>
              <a:buChar char="○"/>
            </a:pPr>
            <a:r>
              <a:rPr lang="en"/>
              <a:t>Does legalization of marijuana correlate with higher or lower violent crime rates?</a:t>
            </a:r>
            <a:endParaRPr/>
          </a:p>
          <a:p>
            <a:pPr indent="-298450" lvl="1" marL="914400" rtl="0" algn="l">
              <a:spcBef>
                <a:spcPts val="0"/>
              </a:spcBef>
              <a:spcAft>
                <a:spcPts val="0"/>
              </a:spcAft>
              <a:buSzPts val="1100"/>
              <a:buChar char="○"/>
            </a:pPr>
            <a:r>
              <a:rPr lang="en"/>
              <a:t>Legal state statistics compared to non-legal state rates.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Cleanup - Crime</a:t>
            </a:r>
            <a:endParaRPr/>
          </a:p>
        </p:txBody>
      </p:sp>
      <p:sp>
        <p:nvSpPr>
          <p:cNvPr id="178" name="Google Shape;178;p20"/>
          <p:cNvSpPr txBox="1"/>
          <p:nvPr>
            <p:ph idx="1" type="body"/>
          </p:nvPr>
        </p:nvSpPr>
        <p:spPr>
          <a:xfrm>
            <a:off x="1297500" y="11749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sourced  from the Uniform Crime Reporting csv files provided by the FBI to compile a list of violent crime types; by state and by year.</a:t>
            </a:r>
            <a:endParaRPr/>
          </a:p>
          <a:p>
            <a:pPr indent="0" lvl="0" marL="0" rtl="0" algn="l">
              <a:spcBef>
                <a:spcPts val="1600"/>
              </a:spcBef>
              <a:spcAft>
                <a:spcPts val="0"/>
              </a:spcAft>
              <a:buNone/>
            </a:pPr>
            <a:r>
              <a:rPr lang="en"/>
              <a:t>The UCR Program's primary objective is to generate reliable information for use in law enforcement administration, operation, and management; over the years, however, the data have become one of the country’s leading social indicators.</a:t>
            </a:r>
            <a:endParaRPr/>
          </a:p>
          <a:p>
            <a:pPr indent="-285750" lvl="0" marL="457200" rtl="0" algn="l">
              <a:spcBef>
                <a:spcPts val="1600"/>
              </a:spcBef>
              <a:spcAft>
                <a:spcPts val="0"/>
              </a:spcAft>
              <a:buSzPts val="900"/>
              <a:buChar char="●"/>
            </a:pPr>
            <a:r>
              <a:rPr lang="en" sz="900"/>
              <a:t>Violent Crime</a:t>
            </a:r>
            <a:endParaRPr sz="900"/>
          </a:p>
          <a:p>
            <a:pPr indent="-285750" lvl="1" marL="914400" rtl="0" algn="l">
              <a:spcBef>
                <a:spcPts val="0"/>
              </a:spcBef>
              <a:spcAft>
                <a:spcPts val="0"/>
              </a:spcAft>
              <a:buSzPts val="900"/>
              <a:buChar char="○"/>
            </a:pPr>
            <a:r>
              <a:rPr lang="en" sz="900"/>
              <a:t>Aggravated Assault</a:t>
            </a:r>
            <a:endParaRPr sz="900"/>
          </a:p>
          <a:p>
            <a:pPr indent="-285750" lvl="1" marL="914400" rtl="0" algn="l">
              <a:spcBef>
                <a:spcPts val="0"/>
              </a:spcBef>
              <a:spcAft>
                <a:spcPts val="0"/>
              </a:spcAft>
              <a:buSzPts val="900"/>
              <a:buChar char="○"/>
            </a:pPr>
            <a:r>
              <a:rPr lang="en" sz="900"/>
              <a:t>Homicide</a:t>
            </a:r>
            <a:endParaRPr sz="900"/>
          </a:p>
          <a:p>
            <a:pPr indent="-285750" lvl="1" marL="914400" rtl="0" algn="l">
              <a:spcBef>
                <a:spcPts val="0"/>
              </a:spcBef>
              <a:spcAft>
                <a:spcPts val="0"/>
              </a:spcAft>
              <a:buSzPts val="900"/>
              <a:buChar char="○"/>
            </a:pPr>
            <a:r>
              <a:rPr lang="en" sz="900"/>
              <a:t>Rape</a:t>
            </a:r>
            <a:endParaRPr sz="900"/>
          </a:p>
          <a:p>
            <a:pPr indent="-285750" lvl="1" marL="914400" rtl="0" algn="l">
              <a:spcBef>
                <a:spcPts val="0"/>
              </a:spcBef>
              <a:spcAft>
                <a:spcPts val="0"/>
              </a:spcAft>
              <a:buSzPts val="900"/>
              <a:buChar char="○"/>
            </a:pPr>
            <a:r>
              <a:rPr lang="en" sz="900"/>
              <a:t>Robbery</a:t>
            </a:r>
            <a:endParaRPr sz="900"/>
          </a:p>
          <a:p>
            <a:pPr indent="-285750" lvl="0" marL="457200" rtl="0" algn="l">
              <a:spcBef>
                <a:spcPts val="0"/>
              </a:spcBef>
              <a:spcAft>
                <a:spcPts val="0"/>
              </a:spcAft>
              <a:buSzPts val="900"/>
              <a:buChar char="●"/>
            </a:pPr>
            <a:r>
              <a:rPr lang="en" sz="900"/>
              <a:t>Property Crime</a:t>
            </a:r>
            <a:endParaRPr sz="900"/>
          </a:p>
          <a:p>
            <a:pPr indent="-285750" lvl="1" marL="914400" rtl="0" algn="l">
              <a:spcBef>
                <a:spcPts val="0"/>
              </a:spcBef>
              <a:spcAft>
                <a:spcPts val="0"/>
              </a:spcAft>
              <a:buSzPts val="900"/>
              <a:buChar char="○"/>
            </a:pPr>
            <a:r>
              <a:rPr lang="en" sz="900"/>
              <a:t>Motor Vehicle Theft</a:t>
            </a:r>
            <a:endParaRPr sz="900"/>
          </a:p>
          <a:p>
            <a:pPr indent="-285750" lvl="1" marL="914400" rtl="0" algn="l">
              <a:spcBef>
                <a:spcPts val="0"/>
              </a:spcBef>
              <a:spcAft>
                <a:spcPts val="0"/>
              </a:spcAft>
              <a:buSzPts val="900"/>
              <a:buChar char="○"/>
            </a:pPr>
            <a:r>
              <a:rPr lang="en" sz="900"/>
              <a:t>Burglary</a:t>
            </a:r>
            <a:endParaRPr sz="900"/>
          </a:p>
          <a:p>
            <a:pPr indent="-285750" lvl="1" marL="914400" rtl="0" algn="l">
              <a:spcBef>
                <a:spcPts val="0"/>
              </a:spcBef>
              <a:spcAft>
                <a:spcPts val="0"/>
              </a:spcAft>
              <a:buSzPts val="900"/>
              <a:buChar char="○"/>
            </a:pPr>
            <a:r>
              <a:rPr lang="en" sz="900"/>
              <a:t>Larceny</a:t>
            </a:r>
            <a:endParaRPr sz="900"/>
          </a:p>
          <a:p>
            <a:pPr indent="0" lvl="0" marL="0" rtl="0" algn="l">
              <a:spcBef>
                <a:spcPts val="1600"/>
              </a:spcBef>
              <a:spcAft>
                <a:spcPts val="0"/>
              </a:spcAft>
              <a:buNone/>
            </a:pPr>
            <a:r>
              <a:rPr lang="en" sz="900"/>
              <a:t>Note: Only 44% of the agencies in the country report crime incident data to the FBI (URC). Disclosing this to show the limitations of our dataset, but most of the non-reporting cities are smaller stations.</a:t>
            </a:r>
            <a:endParaRPr sz="900"/>
          </a:p>
          <a:p>
            <a:pPr indent="0" lvl="0" marL="0" rtl="0" algn="l">
              <a:spcBef>
                <a:spcPts val="1600"/>
              </a:spcBef>
              <a:spcAft>
                <a:spcPts val="1600"/>
              </a:spcAft>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Data cleanup</a:t>
            </a:r>
            <a:endParaRPr/>
          </a:p>
        </p:txBody>
      </p:sp>
      <p:sp>
        <p:nvSpPr>
          <p:cNvPr id="184" name="Google Shape;184;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Sorting the data into two dataframes; one with legal states:  </a:t>
            </a:r>
            <a:r>
              <a:rPr lang="en" sz="900"/>
              <a:t>Washington (2013), Florida (2017), Colorado (2013), Arizona (2010)</a:t>
            </a:r>
            <a:endParaRPr sz="900"/>
          </a:p>
          <a:p>
            <a:pPr indent="0" lvl="0" marL="0" rtl="0" algn="l">
              <a:spcBef>
                <a:spcPts val="1600"/>
              </a:spcBef>
              <a:spcAft>
                <a:spcPts val="0"/>
              </a:spcAft>
              <a:buNone/>
            </a:pPr>
            <a:r>
              <a:rPr lang="en"/>
              <a:t>and the other containing the data of non-legal states; </a:t>
            </a:r>
            <a:r>
              <a:rPr lang="en" sz="900"/>
              <a:t>Idaho, Wyoming, South Dakota, Nebraska,  Texas,  Kansas, Iowa, Wisconsin, Indiana, Kentucky, Tennessee, Virginia, North Carolina, South Carolina, Georgia, Alabama, Mississippi.</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standardize the data and make the rates comparable to one another we took the incidents of each crime type of the legal states and divided by their populations multiplying by 1000 to give us an incident rate per 1000 people. </a:t>
            </a:r>
            <a:endParaRPr/>
          </a:p>
          <a:p>
            <a:pPr indent="0" lvl="0" marL="0" rtl="0" algn="l">
              <a:spcBef>
                <a:spcPts val="1600"/>
              </a:spcBef>
              <a:spcAft>
                <a:spcPts val="1600"/>
              </a:spcAft>
              <a:buNone/>
            </a:pPr>
            <a:r>
              <a:rPr lang="en"/>
              <a:t>With the other non-legal states we combined the incident counts of each crime type and divided by the combined populations of the states.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