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2" r:id="rId5"/>
    <p:sldId id="259" r:id="rId6"/>
    <p:sldId id="263" r:id="rId7"/>
    <p:sldId id="264" r:id="rId8"/>
    <p:sldId id="265" r:id="rId9"/>
    <p:sldId id="266" r:id="rId10"/>
    <p:sldId id="261" r:id="rId11"/>
    <p:sldId id="260" r:id="rId12"/>
    <p:sldId id="268" r:id="rId13"/>
    <p:sldId id="270"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36" autoAdjust="0"/>
    <p:restoredTop sz="94660"/>
  </p:normalViewPr>
  <p:slideViewPr>
    <p:cSldViewPr snapToGrid="0">
      <p:cViewPr varScale="1">
        <p:scale>
          <a:sx n="84" d="100"/>
          <a:sy n="84" d="100"/>
        </p:scale>
        <p:origin x="10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8BEAE-D3BF-4A0D-8822-E337EFACF2CC}"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71C9AD-F775-4C08-B13C-145F99E2ACA5}" type="slidenum">
              <a:rPr lang="en-US" smtClean="0"/>
              <a:t>‹#›</a:t>
            </a:fld>
            <a:endParaRPr lang="en-US"/>
          </a:p>
        </p:txBody>
      </p:sp>
    </p:spTree>
    <p:extLst>
      <p:ext uri="{BB962C8B-B14F-4D97-AF65-F5344CB8AC3E}">
        <p14:creationId xmlns:p14="http://schemas.microsoft.com/office/powerpoint/2010/main" val="3487307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common problem among developing and developed countries like Australia</a:t>
            </a:r>
          </a:p>
          <a:p>
            <a:r>
              <a:rPr lang="en-US" baseline="0" dirty="0" smtClean="0"/>
              <a:t>Let me tell more about this</a:t>
            </a:r>
            <a:endParaRPr lang="en-US" dirty="0"/>
          </a:p>
        </p:txBody>
      </p:sp>
      <p:sp>
        <p:nvSpPr>
          <p:cNvPr id="4" name="Slide Number Placeholder 3"/>
          <p:cNvSpPr>
            <a:spLocks noGrp="1"/>
          </p:cNvSpPr>
          <p:nvPr>
            <p:ph type="sldNum" sz="quarter" idx="10"/>
          </p:nvPr>
        </p:nvSpPr>
        <p:spPr/>
        <p:txBody>
          <a:bodyPr/>
          <a:lstStyle/>
          <a:p>
            <a:fld id="{F471C9AD-F775-4C08-B13C-145F99E2ACA5}" type="slidenum">
              <a:rPr lang="en-US" smtClean="0"/>
              <a:t>1</a:t>
            </a:fld>
            <a:endParaRPr lang="en-US"/>
          </a:p>
        </p:txBody>
      </p:sp>
    </p:spTree>
    <p:extLst>
      <p:ext uri="{BB962C8B-B14F-4D97-AF65-F5344CB8AC3E}">
        <p14:creationId xmlns:p14="http://schemas.microsoft.com/office/powerpoint/2010/main" val="331428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response of Australia is really good, the number of road fatalities is continue to reduce for over the years.</a:t>
            </a:r>
            <a:endParaRPr lang="en-US" dirty="0" smtClean="0"/>
          </a:p>
          <a:p>
            <a:r>
              <a:rPr lang="en-US" dirty="0" smtClean="0"/>
              <a:t>Tell the</a:t>
            </a:r>
            <a:r>
              <a:rPr lang="en-US" baseline="0" dirty="0" smtClean="0"/>
              <a:t> policies implement by Australia. Like traffic lights, helmet, seatbelt, </a:t>
            </a:r>
            <a:r>
              <a:rPr lang="en-US" baseline="0" dirty="0" err="1" smtClean="0"/>
              <a:t>lincesing</a:t>
            </a:r>
            <a:r>
              <a:rPr lang="en-US" baseline="0" dirty="0" smtClean="0"/>
              <a:t> system for young driver, bus and truck driver, speed camera 50 km/</a:t>
            </a:r>
            <a:r>
              <a:rPr lang="en-US" baseline="0" dirty="0" err="1" smtClean="0"/>
              <a:t>hr</a:t>
            </a:r>
            <a:r>
              <a:rPr lang="en-US" baseline="0" dirty="0" smtClean="0"/>
              <a:t> speed limit on residential area and more</a:t>
            </a:r>
            <a:endParaRPr lang="en-US" dirty="0"/>
          </a:p>
        </p:txBody>
      </p:sp>
      <p:sp>
        <p:nvSpPr>
          <p:cNvPr id="4" name="Slide Number Placeholder 3"/>
          <p:cNvSpPr>
            <a:spLocks noGrp="1"/>
          </p:cNvSpPr>
          <p:nvPr>
            <p:ph type="sldNum" sz="quarter" idx="10"/>
          </p:nvPr>
        </p:nvSpPr>
        <p:spPr/>
        <p:txBody>
          <a:bodyPr/>
          <a:lstStyle/>
          <a:p>
            <a:fld id="{F471C9AD-F775-4C08-B13C-145F99E2ACA5}" type="slidenum">
              <a:rPr lang="en-US" smtClean="0"/>
              <a:t>2</a:t>
            </a:fld>
            <a:endParaRPr lang="en-US"/>
          </a:p>
        </p:txBody>
      </p:sp>
    </p:spTree>
    <p:extLst>
      <p:ext uri="{BB962C8B-B14F-4D97-AF65-F5344CB8AC3E}">
        <p14:creationId xmlns:p14="http://schemas.microsoft.com/office/powerpoint/2010/main" val="293673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single</a:t>
            </a:r>
            <a:r>
              <a:rPr lang="en-US" baseline="0" dirty="0" smtClean="0"/>
              <a:t> blink of eye life can be change for an individual, for a family and even the whole communities</a:t>
            </a:r>
          </a:p>
          <a:p>
            <a:r>
              <a:rPr lang="en-US" dirty="0" smtClean="0"/>
              <a:t>- And</a:t>
            </a:r>
            <a:r>
              <a:rPr lang="en-US" baseline="0" dirty="0" smtClean="0"/>
              <a:t> additional to this very serious issue the loss of life affect the functionality of whole cities. At some point road accident is can cause traffic congestion and also delayed on delivery of supply goods</a:t>
            </a:r>
            <a:endParaRPr lang="en-US" dirty="0"/>
          </a:p>
        </p:txBody>
      </p:sp>
      <p:sp>
        <p:nvSpPr>
          <p:cNvPr id="4" name="Slide Number Placeholder 3"/>
          <p:cNvSpPr>
            <a:spLocks noGrp="1"/>
          </p:cNvSpPr>
          <p:nvPr>
            <p:ph type="sldNum" sz="quarter" idx="10"/>
          </p:nvPr>
        </p:nvSpPr>
        <p:spPr/>
        <p:txBody>
          <a:bodyPr/>
          <a:lstStyle/>
          <a:p>
            <a:fld id="{F471C9AD-F775-4C08-B13C-145F99E2ACA5}" type="slidenum">
              <a:rPr lang="en-US" smtClean="0"/>
              <a:t>3</a:t>
            </a:fld>
            <a:endParaRPr lang="en-US"/>
          </a:p>
        </p:txBody>
      </p:sp>
    </p:spTree>
    <p:extLst>
      <p:ext uri="{BB962C8B-B14F-4D97-AF65-F5344CB8AC3E}">
        <p14:creationId xmlns:p14="http://schemas.microsoft.com/office/powerpoint/2010/main" val="352202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1C9AD-F775-4C08-B13C-145F99E2ACA5}" type="slidenum">
              <a:rPr lang="en-US" smtClean="0"/>
              <a:t>5</a:t>
            </a:fld>
            <a:endParaRPr lang="en-US"/>
          </a:p>
        </p:txBody>
      </p:sp>
    </p:spTree>
    <p:extLst>
      <p:ext uri="{BB962C8B-B14F-4D97-AF65-F5344CB8AC3E}">
        <p14:creationId xmlns:p14="http://schemas.microsoft.com/office/powerpoint/2010/main" val="104045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will look</a:t>
            </a:r>
            <a:r>
              <a:rPr lang="en-US" baseline="0" dirty="0" smtClean="0"/>
              <a:t> at the plot, year 2015 and 2016 number of road fatalities start to move up again, let see will this goes up or goes down</a:t>
            </a:r>
            <a:endParaRPr lang="en-US" dirty="0"/>
          </a:p>
        </p:txBody>
      </p:sp>
      <p:sp>
        <p:nvSpPr>
          <p:cNvPr id="4" name="Slide Number Placeholder 3"/>
          <p:cNvSpPr>
            <a:spLocks noGrp="1"/>
          </p:cNvSpPr>
          <p:nvPr>
            <p:ph type="sldNum" sz="quarter" idx="10"/>
          </p:nvPr>
        </p:nvSpPr>
        <p:spPr/>
        <p:txBody>
          <a:bodyPr/>
          <a:lstStyle/>
          <a:p>
            <a:fld id="{F471C9AD-F775-4C08-B13C-145F99E2ACA5}" type="slidenum">
              <a:rPr lang="en-US" smtClean="0"/>
              <a:t>7</a:t>
            </a:fld>
            <a:endParaRPr lang="en-US"/>
          </a:p>
        </p:txBody>
      </p:sp>
    </p:spTree>
    <p:extLst>
      <p:ext uri="{BB962C8B-B14F-4D97-AF65-F5344CB8AC3E}">
        <p14:creationId xmlns:p14="http://schemas.microsoft.com/office/powerpoint/2010/main" val="3809524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plot the road fatalities continue to goes down.</a:t>
            </a:r>
            <a:endParaRPr lang="en-US" dirty="0"/>
          </a:p>
        </p:txBody>
      </p:sp>
      <p:sp>
        <p:nvSpPr>
          <p:cNvPr id="4" name="Slide Number Placeholder 3"/>
          <p:cNvSpPr>
            <a:spLocks noGrp="1"/>
          </p:cNvSpPr>
          <p:nvPr>
            <p:ph type="sldNum" sz="quarter" idx="10"/>
          </p:nvPr>
        </p:nvSpPr>
        <p:spPr/>
        <p:txBody>
          <a:bodyPr/>
          <a:lstStyle/>
          <a:p>
            <a:fld id="{F471C9AD-F775-4C08-B13C-145F99E2ACA5}" type="slidenum">
              <a:rPr lang="en-US" smtClean="0"/>
              <a:t>8</a:t>
            </a:fld>
            <a:endParaRPr lang="en-US"/>
          </a:p>
        </p:txBody>
      </p:sp>
    </p:spTree>
    <p:extLst>
      <p:ext uri="{BB962C8B-B14F-4D97-AF65-F5344CB8AC3E}">
        <p14:creationId xmlns:p14="http://schemas.microsoft.com/office/powerpoint/2010/main" val="6350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1C9AD-F775-4C08-B13C-145F99E2ACA5}" type="slidenum">
              <a:rPr lang="en-US" smtClean="0"/>
              <a:t>9</a:t>
            </a:fld>
            <a:endParaRPr lang="en-US"/>
          </a:p>
        </p:txBody>
      </p:sp>
    </p:spTree>
    <p:extLst>
      <p:ext uri="{BB962C8B-B14F-4D97-AF65-F5344CB8AC3E}">
        <p14:creationId xmlns:p14="http://schemas.microsoft.com/office/powerpoint/2010/main" val="21871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441" y="1316749"/>
            <a:ext cx="12192000" cy="3329581"/>
          </a:xfrm>
        </p:spPr>
        <p:txBody>
          <a:bodyPr/>
          <a:lstStyle/>
          <a:p>
            <a:r>
              <a:rPr lang="en-US" sz="6200" b="1" dirty="0">
                <a:solidFill>
                  <a:srgbClr val="FFFF00"/>
                </a:solidFill>
              </a:rPr>
              <a:t>Australia</a:t>
            </a:r>
            <a:r>
              <a:rPr lang="en-US" sz="6200" dirty="0" smtClean="0"/>
              <a:t/>
            </a:r>
            <a:br>
              <a:rPr lang="en-US" sz="6200" dirty="0" smtClean="0"/>
            </a:br>
            <a:r>
              <a:rPr lang="en-US" sz="6200" dirty="0" smtClean="0"/>
              <a:t>Road Fatal Crashes</a:t>
            </a:r>
            <a:endParaRPr lang="en-US" sz="6200" dirty="0">
              <a:solidFill>
                <a:srgbClr val="FF0000"/>
              </a:solidFill>
            </a:endParaRPr>
          </a:p>
        </p:txBody>
      </p:sp>
      <p:sp>
        <p:nvSpPr>
          <p:cNvPr id="3" name="Subtitle 2"/>
          <p:cNvSpPr>
            <a:spLocks noGrp="1"/>
          </p:cNvSpPr>
          <p:nvPr>
            <p:ph type="subTitle" idx="1"/>
          </p:nvPr>
        </p:nvSpPr>
        <p:spPr>
          <a:xfrm>
            <a:off x="405441" y="5284685"/>
            <a:ext cx="8825658" cy="861420"/>
          </a:xfrm>
        </p:spPr>
        <p:txBody>
          <a:bodyPr>
            <a:normAutofit/>
          </a:bodyPr>
          <a:lstStyle/>
          <a:p>
            <a:r>
              <a:rPr lang="en-US" sz="3000" dirty="0" smtClean="0"/>
              <a:t>Adrian censon</a:t>
            </a:r>
            <a:endParaRPr lang="en-US" sz="3000" dirty="0"/>
          </a:p>
        </p:txBody>
      </p:sp>
    </p:spTree>
    <p:extLst>
      <p:ext uri="{BB962C8B-B14F-4D97-AF65-F5344CB8AC3E}">
        <p14:creationId xmlns:p14="http://schemas.microsoft.com/office/powerpoint/2010/main" val="254278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2728" y="1561921"/>
            <a:ext cx="7060678" cy="4645183"/>
          </a:xfrm>
          <a:prstGeom prst="rect">
            <a:avLst/>
          </a:prstGeom>
        </p:spPr>
      </p:pic>
      <p:sp>
        <p:nvSpPr>
          <p:cNvPr id="4" name="TextBox 3"/>
          <p:cNvSpPr txBox="1"/>
          <p:nvPr/>
        </p:nvSpPr>
        <p:spPr>
          <a:xfrm>
            <a:off x="995423" y="613458"/>
            <a:ext cx="6470248" cy="646331"/>
          </a:xfrm>
          <a:prstGeom prst="rect">
            <a:avLst/>
          </a:prstGeom>
          <a:noFill/>
        </p:spPr>
        <p:txBody>
          <a:bodyPr wrap="square" rtlCol="0">
            <a:spAutoFit/>
          </a:bodyPr>
          <a:lstStyle/>
          <a:p>
            <a:r>
              <a:rPr lang="en-US" sz="3600" dirty="0" smtClean="0"/>
              <a:t>More men died in all State</a:t>
            </a:r>
            <a:endParaRPr lang="en-US" sz="3600" dirty="0"/>
          </a:p>
        </p:txBody>
      </p:sp>
    </p:spTree>
    <p:extLst>
      <p:ext uri="{BB962C8B-B14F-4D97-AF65-F5344CB8AC3E}">
        <p14:creationId xmlns:p14="http://schemas.microsoft.com/office/powerpoint/2010/main" val="654490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36202" y="1572329"/>
            <a:ext cx="8465886" cy="4790483"/>
          </a:xfrm>
          <a:prstGeom prst="rect">
            <a:avLst/>
          </a:prstGeom>
        </p:spPr>
      </p:pic>
      <p:sp>
        <p:nvSpPr>
          <p:cNvPr id="3" name="TextBox 2"/>
          <p:cNvSpPr txBox="1"/>
          <p:nvPr/>
        </p:nvSpPr>
        <p:spPr>
          <a:xfrm>
            <a:off x="335666" y="763928"/>
            <a:ext cx="9688010" cy="523220"/>
          </a:xfrm>
          <a:prstGeom prst="rect">
            <a:avLst/>
          </a:prstGeom>
          <a:noFill/>
        </p:spPr>
        <p:txBody>
          <a:bodyPr wrap="square" rtlCol="0">
            <a:spAutoFit/>
          </a:bodyPr>
          <a:lstStyle/>
          <a:p>
            <a:r>
              <a:rPr lang="en-US" sz="2800" dirty="0"/>
              <a:t>More people die </a:t>
            </a:r>
            <a:r>
              <a:rPr lang="en-US" sz="2800" dirty="0" smtClean="0"/>
              <a:t>at age from 15 to 30 in road crashes</a:t>
            </a:r>
            <a:endParaRPr lang="en-US" sz="2800" dirty="0"/>
          </a:p>
        </p:txBody>
      </p:sp>
    </p:spTree>
    <p:extLst>
      <p:ext uri="{BB962C8B-B14F-4D97-AF65-F5344CB8AC3E}">
        <p14:creationId xmlns:p14="http://schemas.microsoft.com/office/powerpoint/2010/main" val="455376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0260" y="2404942"/>
            <a:ext cx="11496675" cy="1724025"/>
          </a:xfrm>
          <a:prstGeom prst="rect">
            <a:avLst/>
          </a:prstGeom>
        </p:spPr>
      </p:pic>
      <p:sp>
        <p:nvSpPr>
          <p:cNvPr id="4" name="TextBox 3"/>
          <p:cNvSpPr txBox="1"/>
          <p:nvPr/>
        </p:nvSpPr>
        <p:spPr>
          <a:xfrm>
            <a:off x="440260" y="1076446"/>
            <a:ext cx="9421793" cy="584775"/>
          </a:xfrm>
          <a:prstGeom prst="rect">
            <a:avLst/>
          </a:prstGeom>
          <a:noFill/>
        </p:spPr>
        <p:txBody>
          <a:bodyPr wrap="square" rtlCol="0">
            <a:spAutoFit/>
          </a:bodyPr>
          <a:lstStyle/>
          <a:p>
            <a:r>
              <a:rPr lang="en-US" sz="3200" dirty="0" smtClean="0"/>
              <a:t>Bus is safe means of transportation</a:t>
            </a:r>
            <a:endParaRPr lang="en-US" sz="3200" dirty="0"/>
          </a:p>
        </p:txBody>
      </p:sp>
    </p:spTree>
    <p:extLst>
      <p:ext uri="{BB962C8B-B14F-4D97-AF65-F5344CB8AC3E}">
        <p14:creationId xmlns:p14="http://schemas.microsoft.com/office/powerpoint/2010/main" val="3693310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4694" y="1592363"/>
            <a:ext cx="9896475" cy="4552950"/>
          </a:xfrm>
          <a:prstGeom prst="rect">
            <a:avLst/>
          </a:prstGeom>
        </p:spPr>
      </p:pic>
      <p:sp>
        <p:nvSpPr>
          <p:cNvPr id="3" name="TextBox 2"/>
          <p:cNvSpPr txBox="1"/>
          <p:nvPr/>
        </p:nvSpPr>
        <p:spPr>
          <a:xfrm>
            <a:off x="416688" y="763929"/>
            <a:ext cx="9792182" cy="461665"/>
          </a:xfrm>
          <a:prstGeom prst="rect">
            <a:avLst/>
          </a:prstGeom>
          <a:noFill/>
        </p:spPr>
        <p:txBody>
          <a:bodyPr wrap="square" rtlCol="0">
            <a:spAutoFit/>
          </a:bodyPr>
          <a:lstStyle/>
          <a:p>
            <a:r>
              <a:rPr lang="en-PH" sz="2400" b="1" dirty="0" smtClean="0"/>
              <a:t>More road accidents between </a:t>
            </a:r>
            <a:r>
              <a:rPr lang="en-PH" sz="2400" b="1" dirty="0"/>
              <a:t>2:00pm and </a:t>
            </a:r>
            <a:r>
              <a:rPr lang="en-PH" sz="2400" b="1" dirty="0" smtClean="0"/>
              <a:t>6:00 pm</a:t>
            </a:r>
            <a:endParaRPr lang="en-PH" sz="2400" b="1" dirty="0"/>
          </a:p>
        </p:txBody>
      </p:sp>
    </p:spTree>
    <p:extLst>
      <p:ext uri="{BB962C8B-B14F-4D97-AF65-F5344CB8AC3E}">
        <p14:creationId xmlns:p14="http://schemas.microsoft.com/office/powerpoint/2010/main" val="2529824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8020" y="462987"/>
            <a:ext cx="8275899" cy="738664"/>
          </a:xfrm>
          <a:prstGeom prst="rect">
            <a:avLst/>
          </a:prstGeom>
          <a:noFill/>
        </p:spPr>
        <p:txBody>
          <a:bodyPr wrap="square" rtlCol="0">
            <a:spAutoFit/>
          </a:bodyPr>
          <a:lstStyle/>
          <a:p>
            <a:r>
              <a:rPr lang="en-US" sz="4200" b="1" dirty="0" smtClean="0"/>
              <a:t>Recommendations</a:t>
            </a:r>
            <a:endParaRPr lang="en-US" sz="4200" b="1" dirty="0"/>
          </a:p>
        </p:txBody>
      </p:sp>
      <p:sp>
        <p:nvSpPr>
          <p:cNvPr id="3" name="TextBox 2"/>
          <p:cNvSpPr txBox="1"/>
          <p:nvPr/>
        </p:nvSpPr>
        <p:spPr>
          <a:xfrm>
            <a:off x="1273215" y="1481559"/>
            <a:ext cx="9306046" cy="3970318"/>
          </a:xfrm>
          <a:prstGeom prst="rect">
            <a:avLst/>
          </a:prstGeom>
          <a:noFill/>
        </p:spPr>
        <p:txBody>
          <a:bodyPr wrap="square" rtlCol="0">
            <a:spAutoFit/>
          </a:bodyPr>
          <a:lstStyle/>
          <a:p>
            <a:pPr marL="285750" indent="-285750">
              <a:buFont typeface="Arial" panose="020B0604020202020204" pitchFamily="34" charset="0"/>
              <a:buChar char="•"/>
            </a:pPr>
            <a:r>
              <a:rPr lang="en-PH" sz="2800" dirty="0"/>
              <a:t>Government and people working with them should continue to work in creating policies and initiatives to reduce the number of road </a:t>
            </a:r>
            <a:r>
              <a:rPr lang="en-PH" sz="2800" dirty="0" smtClean="0"/>
              <a:t>fatalities.</a:t>
            </a:r>
          </a:p>
          <a:p>
            <a:pPr marL="285750" indent="-285750">
              <a:buFont typeface="Arial" panose="020B0604020202020204" pitchFamily="34" charset="0"/>
              <a:buChar char="•"/>
            </a:pPr>
            <a:endParaRPr lang="en-PH" sz="2800" dirty="0"/>
          </a:p>
          <a:p>
            <a:pPr marL="285750" indent="-285750">
              <a:buFont typeface="Arial" panose="020B0604020202020204" pitchFamily="34" charset="0"/>
              <a:buChar char="•"/>
            </a:pPr>
            <a:r>
              <a:rPr lang="en-PH" sz="2800" dirty="0" smtClean="0"/>
              <a:t>Wide </a:t>
            </a:r>
            <a:r>
              <a:rPr lang="en-PH" sz="2800" dirty="0"/>
              <a:t>information campaign to tell bus, train or tram are </a:t>
            </a:r>
            <a:r>
              <a:rPr lang="en-PH" sz="2800" dirty="0" smtClean="0"/>
              <a:t>safe </a:t>
            </a:r>
            <a:r>
              <a:rPr lang="en-PH" sz="2800" dirty="0"/>
              <a:t>means of </a:t>
            </a:r>
            <a:r>
              <a:rPr lang="en-PH" sz="2800" dirty="0" smtClean="0"/>
              <a:t>transportation.</a:t>
            </a:r>
          </a:p>
          <a:p>
            <a:pPr marL="285750" indent="-285750">
              <a:buFont typeface="Arial" panose="020B0604020202020204" pitchFamily="34" charset="0"/>
              <a:buChar char="•"/>
            </a:pPr>
            <a:endParaRPr lang="en-PH" sz="2800" dirty="0"/>
          </a:p>
          <a:p>
            <a:pPr marL="285750" indent="-285750">
              <a:buFont typeface="Arial" panose="020B0604020202020204" pitchFamily="34" charset="0"/>
              <a:buChar char="•"/>
            </a:pPr>
            <a:r>
              <a:rPr lang="en-PH" sz="2800" dirty="0" smtClean="0"/>
              <a:t>Add </a:t>
            </a:r>
            <a:r>
              <a:rPr lang="en-PH" sz="2800" dirty="0"/>
              <a:t>more jobs </a:t>
            </a:r>
            <a:r>
              <a:rPr lang="en-PH" sz="2800" dirty="0" smtClean="0"/>
              <a:t>and </a:t>
            </a:r>
            <a:r>
              <a:rPr lang="en-PH" sz="2800" smtClean="0"/>
              <a:t>business offices </a:t>
            </a:r>
            <a:r>
              <a:rPr lang="en-PH" sz="2800" dirty="0" smtClean="0"/>
              <a:t>in different location</a:t>
            </a:r>
            <a:r>
              <a:rPr lang="en-PH" sz="2800" dirty="0"/>
              <a:t> </a:t>
            </a:r>
            <a:r>
              <a:rPr lang="en-PH" sz="2800" dirty="0" smtClean="0"/>
              <a:t>or telecommuting might be an option.</a:t>
            </a:r>
            <a:endParaRPr lang="en-US" sz="2800" dirty="0"/>
          </a:p>
        </p:txBody>
      </p:sp>
    </p:spTree>
    <p:extLst>
      <p:ext uri="{BB962C8B-B14F-4D97-AF65-F5344CB8AC3E}">
        <p14:creationId xmlns:p14="http://schemas.microsoft.com/office/powerpoint/2010/main" val="4271201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736" y="1472184"/>
            <a:ext cx="5559552" cy="1015663"/>
          </a:xfrm>
          <a:prstGeom prst="rect">
            <a:avLst/>
          </a:prstGeom>
          <a:noFill/>
        </p:spPr>
        <p:txBody>
          <a:bodyPr wrap="square" rtlCol="0">
            <a:spAutoFit/>
          </a:bodyPr>
          <a:lstStyle/>
          <a:p>
            <a:r>
              <a:rPr lang="en-US" sz="6000" dirty="0" smtClean="0">
                <a:solidFill>
                  <a:srgbClr val="FFFF00"/>
                </a:solidFill>
              </a:rPr>
              <a:t>Q&amp;A:</a:t>
            </a:r>
            <a:endParaRPr lang="en-US" sz="6000" dirty="0">
              <a:solidFill>
                <a:srgbClr val="FFFF00"/>
              </a:solidFill>
            </a:endParaRPr>
          </a:p>
        </p:txBody>
      </p:sp>
    </p:spTree>
    <p:extLst>
      <p:ext uri="{BB962C8B-B14F-4D97-AF65-F5344CB8AC3E}">
        <p14:creationId xmlns:p14="http://schemas.microsoft.com/office/powerpoint/2010/main" val="131887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6" y="1448264"/>
            <a:ext cx="7170585" cy="707853"/>
          </a:xfrm>
        </p:spPr>
        <p:txBody>
          <a:bodyPr/>
          <a:lstStyle/>
          <a:p>
            <a:r>
              <a:rPr lang="en-US" dirty="0" smtClean="0"/>
              <a:t>World Health Organization</a:t>
            </a:r>
            <a:endParaRPr lang="en-US" dirty="0"/>
          </a:p>
        </p:txBody>
      </p:sp>
      <p:pic>
        <p:nvPicPr>
          <p:cNvPr id="12" name="Picture Placeholder 11"/>
          <p:cNvPicPr>
            <a:picLocks noGrp="1" noChangeAspect="1"/>
          </p:cNvPicPr>
          <p:nvPr>
            <p:ph type="pic" idx="1"/>
          </p:nvPr>
        </p:nvPicPr>
        <p:blipFill>
          <a:blip r:embed="rId3">
            <a:extLst>
              <a:ext uri="{28A0092B-C50C-407E-A947-70E740481C1C}">
                <a14:useLocalDpi xmlns:a14="http://schemas.microsoft.com/office/drawing/2010/main" val="0"/>
              </a:ext>
            </a:extLst>
          </a:blip>
          <a:srcRect l="21187" r="21187"/>
          <a:stretch>
            <a:fillRect/>
          </a:stretch>
        </p:blipFill>
        <p:spPr>
          <a:xfrm>
            <a:off x="8790500" y="-328581"/>
            <a:ext cx="3853193" cy="4969396"/>
          </a:xfrm>
        </p:spPr>
      </p:pic>
      <p:sp>
        <p:nvSpPr>
          <p:cNvPr id="9" name="Text Placeholder 8"/>
          <p:cNvSpPr>
            <a:spLocks noGrp="1"/>
          </p:cNvSpPr>
          <p:nvPr>
            <p:ph type="body" sz="half" idx="2"/>
          </p:nvPr>
        </p:nvSpPr>
        <p:spPr>
          <a:xfrm>
            <a:off x="1726807" y="2874506"/>
            <a:ext cx="6850358" cy="792445"/>
          </a:xfrm>
        </p:spPr>
        <p:txBody>
          <a:bodyPr>
            <a:normAutofit/>
          </a:bodyPr>
          <a:lstStyle/>
          <a:p>
            <a:r>
              <a:rPr lang="en-PH" sz="2000" dirty="0"/>
              <a:t>is a </a:t>
            </a:r>
            <a:r>
              <a:rPr lang="en-PH" sz="2000" dirty="0" smtClean="0"/>
              <a:t>specialized </a:t>
            </a:r>
            <a:r>
              <a:rPr lang="en-PH" sz="2000" dirty="0"/>
              <a:t>agency </a:t>
            </a:r>
            <a:r>
              <a:rPr lang="en-PH" sz="2000" dirty="0" smtClean="0"/>
              <a:t>of </a:t>
            </a:r>
            <a:r>
              <a:rPr lang="en-PH" sz="2000" dirty="0"/>
              <a:t>United Nations that is concerned with international public health</a:t>
            </a:r>
            <a:endParaRPr lang="en-US" sz="2000" dirty="0"/>
          </a:p>
        </p:txBody>
      </p:sp>
      <p:sp>
        <p:nvSpPr>
          <p:cNvPr id="10" name="TextBox 9"/>
          <p:cNvSpPr txBox="1"/>
          <p:nvPr/>
        </p:nvSpPr>
        <p:spPr>
          <a:xfrm>
            <a:off x="1153907" y="415921"/>
            <a:ext cx="6851405" cy="769441"/>
          </a:xfrm>
          <a:prstGeom prst="rect">
            <a:avLst/>
          </a:prstGeom>
          <a:noFill/>
        </p:spPr>
        <p:txBody>
          <a:bodyPr wrap="square" rtlCol="0">
            <a:spAutoFit/>
          </a:bodyPr>
          <a:lstStyle/>
          <a:p>
            <a:r>
              <a:rPr lang="en-US" sz="3600" dirty="0"/>
              <a:t>who is </a:t>
            </a:r>
            <a:r>
              <a:rPr lang="en-US" sz="4400" b="1" dirty="0">
                <a:solidFill>
                  <a:srgbClr val="FFFF00"/>
                </a:solidFill>
              </a:rPr>
              <a:t>WHO</a:t>
            </a:r>
            <a:r>
              <a:rPr lang="en-US" sz="3600" dirty="0"/>
              <a:t>?</a:t>
            </a:r>
          </a:p>
        </p:txBody>
      </p:sp>
      <p:sp>
        <p:nvSpPr>
          <p:cNvPr id="19" name="TextBox 18"/>
          <p:cNvSpPr txBox="1"/>
          <p:nvPr/>
        </p:nvSpPr>
        <p:spPr>
          <a:xfrm>
            <a:off x="1726807" y="4097688"/>
            <a:ext cx="6597684" cy="646331"/>
          </a:xfrm>
          <a:prstGeom prst="rect">
            <a:avLst/>
          </a:prstGeom>
          <a:noFill/>
        </p:spPr>
        <p:txBody>
          <a:bodyPr wrap="square" rtlCol="0">
            <a:spAutoFit/>
          </a:bodyPr>
          <a:lstStyle/>
          <a:p>
            <a:r>
              <a:rPr lang="en-US" dirty="0" smtClean="0"/>
              <a:t>It considers road fatal crashes as health community issue and recommends making it a political priority </a:t>
            </a:r>
            <a:endParaRPr lang="en-US" dirty="0"/>
          </a:p>
        </p:txBody>
      </p:sp>
      <p:sp>
        <p:nvSpPr>
          <p:cNvPr id="21" name="Round Diagonal Corner Rectangle 20"/>
          <p:cNvSpPr/>
          <p:nvPr/>
        </p:nvSpPr>
        <p:spPr>
          <a:xfrm>
            <a:off x="1260798" y="2586854"/>
            <a:ext cx="7529702" cy="234745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60798" y="5624423"/>
            <a:ext cx="7316367" cy="369332"/>
          </a:xfrm>
          <a:prstGeom prst="rect">
            <a:avLst/>
          </a:prstGeom>
          <a:noFill/>
        </p:spPr>
        <p:txBody>
          <a:bodyPr wrap="square" rtlCol="0">
            <a:spAutoFit/>
          </a:bodyPr>
          <a:lstStyle/>
          <a:p>
            <a:r>
              <a:rPr lang="en-US" dirty="0" smtClean="0"/>
              <a:t>So what is the response of Australia to WHO’s recommendation?</a:t>
            </a:r>
            <a:endParaRPr lang="en-US" dirty="0"/>
          </a:p>
        </p:txBody>
      </p:sp>
    </p:spTree>
    <p:extLst>
      <p:ext uri="{BB962C8B-B14F-4D97-AF65-F5344CB8AC3E}">
        <p14:creationId xmlns:p14="http://schemas.microsoft.com/office/powerpoint/2010/main" val="204246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0502" y="319180"/>
            <a:ext cx="9059768" cy="737558"/>
          </a:xfrm>
        </p:spPr>
        <p:txBody>
          <a:bodyPr/>
          <a:lstStyle/>
          <a:p>
            <a:r>
              <a:rPr lang="en-PH" dirty="0"/>
              <a:t>The focus of this study is </a:t>
            </a:r>
            <a:r>
              <a:rPr lang="en-PH" dirty="0" smtClean="0"/>
              <a:t>twofold</a:t>
            </a:r>
            <a:endParaRPr lang="en-US" dirty="0"/>
          </a:p>
        </p:txBody>
      </p:sp>
      <p:sp>
        <p:nvSpPr>
          <p:cNvPr id="8" name="Text Placeholder 7"/>
          <p:cNvSpPr>
            <a:spLocks noGrp="1"/>
          </p:cNvSpPr>
          <p:nvPr>
            <p:ph type="body" sz="half" idx="2"/>
          </p:nvPr>
        </p:nvSpPr>
        <p:spPr>
          <a:xfrm>
            <a:off x="637370" y="4078620"/>
            <a:ext cx="5461505" cy="1554430"/>
          </a:xfrm>
        </p:spPr>
        <p:txBody>
          <a:bodyPr>
            <a:noAutofit/>
          </a:bodyPr>
          <a:lstStyle/>
          <a:p>
            <a:r>
              <a:rPr lang="en-PH" sz="3600" dirty="0"/>
              <a:t>affect the </a:t>
            </a:r>
            <a:r>
              <a:rPr lang="en-PH" sz="3600" b="1" dirty="0" smtClean="0">
                <a:solidFill>
                  <a:srgbClr val="FFFF00"/>
                </a:solidFill>
              </a:rPr>
              <a:t>functionality </a:t>
            </a:r>
            <a:r>
              <a:rPr lang="en-PH" sz="3600" b="1" dirty="0">
                <a:solidFill>
                  <a:srgbClr val="FFFF00"/>
                </a:solidFill>
              </a:rPr>
              <a:t>of whole </a:t>
            </a:r>
            <a:r>
              <a:rPr lang="en-PH" sz="3600" b="1" dirty="0" smtClean="0">
                <a:solidFill>
                  <a:srgbClr val="FFFF00"/>
                </a:solidFill>
              </a:rPr>
              <a:t>cities</a:t>
            </a:r>
            <a:endParaRPr lang="en-US" sz="3600" b="1" dirty="0">
              <a:solidFill>
                <a:srgbClr val="FFFF00"/>
              </a:solidFill>
            </a:endParaRPr>
          </a:p>
        </p:txBody>
      </p:sp>
      <p:sp>
        <p:nvSpPr>
          <p:cNvPr id="6" name="Title 4"/>
          <p:cNvSpPr txBox="1">
            <a:spLocks/>
          </p:cNvSpPr>
          <p:nvPr/>
        </p:nvSpPr>
        <p:spPr>
          <a:xfrm>
            <a:off x="510502" y="1998334"/>
            <a:ext cx="5936597" cy="15355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600" dirty="0"/>
              <a:t>to address the </a:t>
            </a:r>
            <a:r>
              <a:rPr lang="en-PH" sz="3600" b="1" dirty="0" smtClean="0">
                <a:solidFill>
                  <a:srgbClr val="FFFF00"/>
                </a:solidFill>
              </a:rPr>
              <a:t>loss </a:t>
            </a:r>
            <a:r>
              <a:rPr lang="en-PH" sz="3600" b="1" dirty="0">
                <a:solidFill>
                  <a:srgbClr val="FFFF00"/>
                </a:solidFill>
              </a:rPr>
              <a:t>of </a:t>
            </a:r>
            <a:r>
              <a:rPr lang="en-PH" sz="3600" b="1" dirty="0" smtClean="0">
                <a:solidFill>
                  <a:srgbClr val="FFFF00"/>
                </a:solidFill>
              </a:rPr>
              <a:t>life</a:t>
            </a:r>
            <a:r>
              <a:rPr lang="en-PH" sz="3600" b="1" dirty="0" smtClean="0">
                <a:solidFill>
                  <a:schemeClr val="tx1"/>
                </a:solidFill>
              </a:rPr>
              <a:t> </a:t>
            </a:r>
            <a:r>
              <a:rPr lang="en-PH" sz="3600" dirty="0"/>
              <a:t>in traffic accidents</a:t>
            </a:r>
            <a:endParaRPr lang="en-US" sz="36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464" y="3444642"/>
            <a:ext cx="4175125" cy="2822385"/>
          </a:xfrm>
          <a:prstGeom prst="rect">
            <a:avLst/>
          </a:prstGeom>
          <a:effectLst>
            <a:outerShdw blurRad="482600" dist="101600" dir="5400000" algn="ctr" rotWithShape="0">
              <a:srgbClr val="000000">
                <a:alpha val="83000"/>
              </a:srgbClr>
            </a:outerShdw>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713" y="1433243"/>
            <a:ext cx="3138629" cy="1757632"/>
          </a:xfrm>
          <a:prstGeom prst="rect">
            <a:avLst/>
          </a:prstGeom>
          <a:effectLst>
            <a:outerShdw blurRad="533400" dist="50800" dir="5400000" algn="ctr" rotWithShape="0">
              <a:srgbClr val="000000">
                <a:alpha val="83000"/>
              </a:srgbClr>
            </a:outerShdw>
          </a:effectLst>
        </p:spPr>
      </p:pic>
    </p:spTree>
    <p:extLst>
      <p:ext uri="{BB962C8B-B14F-4D97-AF65-F5344CB8AC3E}">
        <p14:creationId xmlns:p14="http://schemas.microsoft.com/office/powerpoint/2010/main" val="2998104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2" y="524773"/>
            <a:ext cx="8825659" cy="657045"/>
          </a:xfrm>
        </p:spPr>
        <p:txBody>
          <a:bodyPr/>
          <a:lstStyle/>
          <a:p>
            <a:r>
              <a:rPr lang="en-US" sz="5400" b="1" dirty="0" smtClean="0">
                <a:solidFill>
                  <a:schemeClr val="tx1"/>
                </a:solidFill>
              </a:rPr>
              <a:t>Goal</a:t>
            </a:r>
            <a:endParaRPr lang="en-US" sz="5400" b="1" dirty="0">
              <a:solidFill>
                <a:schemeClr val="tx1"/>
              </a:solidFill>
            </a:endParaRPr>
          </a:p>
        </p:txBody>
      </p:sp>
      <p:sp>
        <p:nvSpPr>
          <p:cNvPr id="5" name="Text Placeholder 4"/>
          <p:cNvSpPr>
            <a:spLocks noGrp="1"/>
          </p:cNvSpPr>
          <p:nvPr>
            <p:ph type="body" sz="half" idx="2"/>
          </p:nvPr>
        </p:nvSpPr>
        <p:spPr>
          <a:xfrm>
            <a:off x="1292974" y="1673525"/>
            <a:ext cx="9964497" cy="2362200"/>
          </a:xfrm>
        </p:spPr>
        <p:txBody>
          <a:bodyPr>
            <a:noAutofit/>
          </a:bodyPr>
          <a:lstStyle/>
          <a:p>
            <a:r>
              <a:rPr lang="en-PH" sz="4400" dirty="0"/>
              <a:t>to </a:t>
            </a:r>
            <a:r>
              <a:rPr lang="en-PH" sz="4400" dirty="0">
                <a:solidFill>
                  <a:srgbClr val="FFFF00"/>
                </a:solidFill>
              </a:rPr>
              <a:t>encourage</a:t>
            </a:r>
            <a:r>
              <a:rPr lang="en-PH" sz="4400" dirty="0"/>
              <a:t> and </a:t>
            </a:r>
            <a:r>
              <a:rPr lang="en-PH" sz="4400" dirty="0" smtClean="0">
                <a:solidFill>
                  <a:srgbClr val="FFFF00"/>
                </a:solidFill>
              </a:rPr>
              <a:t>motivate</a:t>
            </a:r>
            <a:r>
              <a:rPr lang="en-PH" sz="4400" dirty="0" smtClean="0"/>
              <a:t> </a:t>
            </a:r>
            <a:r>
              <a:rPr lang="en-PH" sz="4400" dirty="0"/>
              <a:t>people, industries and government towards </a:t>
            </a:r>
            <a:r>
              <a:rPr lang="en-PH" sz="4400" dirty="0">
                <a:solidFill>
                  <a:srgbClr val="FFFF00"/>
                </a:solidFill>
              </a:rPr>
              <a:t>safer Australia </a:t>
            </a:r>
            <a:r>
              <a:rPr lang="en-PH" sz="4400" dirty="0" smtClean="0">
                <a:solidFill>
                  <a:srgbClr val="FFFF00"/>
                </a:solidFill>
              </a:rPr>
              <a:t>roads</a:t>
            </a:r>
            <a:endParaRPr lang="en-US" sz="4400" dirty="0">
              <a:solidFill>
                <a:srgbClr val="FFFF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741" y="4527432"/>
            <a:ext cx="3048000" cy="1495425"/>
          </a:xfrm>
          <a:prstGeom prst="rect">
            <a:avLst/>
          </a:prstGeom>
          <a:effectLst>
            <a:outerShdw blurRad="393700" dist="50800" dir="5400000" algn="ctr" rotWithShape="0">
              <a:srgbClr val="000000">
                <a:alpha val="83000"/>
              </a:srgbClr>
            </a:outerShdw>
          </a:effectLst>
        </p:spPr>
      </p:pic>
    </p:spTree>
    <p:extLst>
      <p:ext uri="{BB962C8B-B14F-4D97-AF65-F5344CB8AC3E}">
        <p14:creationId xmlns:p14="http://schemas.microsoft.com/office/powerpoint/2010/main" val="2291775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PH" dirty="0"/>
              <a:t>Can </a:t>
            </a:r>
            <a:r>
              <a:rPr lang="en-PH" i="1" dirty="0">
                <a:solidFill>
                  <a:srgbClr val="FFFF00"/>
                </a:solidFill>
              </a:rPr>
              <a:t>Australia</a:t>
            </a:r>
            <a:r>
              <a:rPr lang="en-PH" dirty="0"/>
              <a:t> continue to </a:t>
            </a:r>
            <a:r>
              <a:rPr lang="en-PH" i="1" dirty="0">
                <a:solidFill>
                  <a:srgbClr val="FFFF00"/>
                </a:solidFill>
              </a:rPr>
              <a:t>reduce</a:t>
            </a:r>
            <a:r>
              <a:rPr lang="en-PH" dirty="0"/>
              <a:t> further the number of road fatalities?</a:t>
            </a:r>
            <a:endParaRPr lang="en-US" dirty="0"/>
          </a:p>
        </p:txBody>
      </p:sp>
      <p:sp>
        <p:nvSpPr>
          <p:cNvPr id="12" name="Text Placeholder 11"/>
          <p:cNvSpPr>
            <a:spLocks noGrp="1"/>
          </p:cNvSpPr>
          <p:nvPr>
            <p:ph type="body" sz="half" idx="2"/>
          </p:nvPr>
        </p:nvSpPr>
        <p:spPr>
          <a:xfrm>
            <a:off x="1189678" y="4350657"/>
            <a:ext cx="8825659" cy="1676400"/>
          </a:xfrm>
        </p:spPr>
        <p:txBody>
          <a:bodyPr>
            <a:normAutofit/>
          </a:bodyPr>
          <a:lstStyle/>
          <a:p>
            <a:r>
              <a:rPr lang="en-PH" sz="2800" dirty="0" smtClean="0"/>
              <a:t>So I </a:t>
            </a:r>
            <a:r>
              <a:rPr lang="en-PH" sz="2800" i="1" dirty="0" smtClean="0"/>
              <a:t>will predict</a:t>
            </a:r>
            <a:r>
              <a:rPr lang="en-PH" sz="2800" dirty="0" smtClean="0"/>
              <a:t> </a:t>
            </a:r>
            <a:r>
              <a:rPr lang="en-PH" sz="2800" dirty="0"/>
              <a:t>if Australia can reduce the </a:t>
            </a:r>
            <a:r>
              <a:rPr lang="en-PH" sz="2800" dirty="0" smtClean="0"/>
              <a:t>number </a:t>
            </a:r>
            <a:r>
              <a:rPr lang="en-PH" sz="2800" dirty="0"/>
              <a:t>of road </a:t>
            </a:r>
            <a:r>
              <a:rPr lang="en-PH" sz="2800" dirty="0" smtClean="0"/>
              <a:t>fatalities.</a:t>
            </a:r>
            <a:endParaRPr lang="en-US" sz="2800" dirty="0"/>
          </a:p>
        </p:txBody>
      </p:sp>
    </p:spTree>
    <p:extLst>
      <p:ext uri="{BB962C8B-B14F-4D97-AF65-F5344CB8AC3E}">
        <p14:creationId xmlns:p14="http://schemas.microsoft.com/office/powerpoint/2010/main" val="3163822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0" y="435466"/>
            <a:ext cx="9404723" cy="772233"/>
          </a:xfrm>
        </p:spPr>
        <p:txBody>
          <a:bodyPr/>
          <a:lstStyle/>
          <a:p>
            <a:r>
              <a:rPr lang="en-US" b="1" dirty="0" smtClean="0">
                <a:solidFill>
                  <a:schemeClr val="tx1"/>
                </a:solidFill>
              </a:rPr>
              <a:t>Data Source and Cleaning</a:t>
            </a:r>
            <a:endParaRPr lang="en-US" b="1" dirty="0">
              <a:solidFill>
                <a:schemeClr val="tx1"/>
              </a:solidFill>
            </a:endParaRPr>
          </a:p>
        </p:txBody>
      </p:sp>
      <p:sp>
        <p:nvSpPr>
          <p:cNvPr id="7" name="TextBox 6"/>
          <p:cNvSpPr txBox="1"/>
          <p:nvPr/>
        </p:nvSpPr>
        <p:spPr>
          <a:xfrm>
            <a:off x="517585" y="1310301"/>
            <a:ext cx="11343736"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Data came from </a:t>
            </a:r>
            <a:r>
              <a:rPr lang="en-US" sz="3600" dirty="0" smtClean="0">
                <a:solidFill>
                  <a:srgbClr val="FFFF00"/>
                </a:solidFill>
              </a:rPr>
              <a:t>Department of Infrastructure and Regional Development</a:t>
            </a:r>
            <a:r>
              <a:rPr lang="en-US" sz="3600" dirty="0" smtClean="0"/>
              <a:t>.</a:t>
            </a:r>
          </a:p>
          <a:p>
            <a:pPr marL="285750" indent="-285750">
              <a:buFont typeface="Arial" panose="020B0604020202020204" pitchFamily="34" charset="0"/>
              <a:buChar char="•"/>
            </a:pPr>
            <a:r>
              <a:rPr lang="en-US" sz="3600" dirty="0" smtClean="0"/>
              <a:t>Data is from year 1989 to 2016</a:t>
            </a:r>
          </a:p>
          <a:p>
            <a:pPr marL="285750" indent="-285750">
              <a:buFont typeface="Arial" panose="020B0604020202020204" pitchFamily="34" charset="0"/>
              <a:buChar char="•"/>
            </a:pPr>
            <a:r>
              <a:rPr lang="en-US" sz="3600" dirty="0" smtClean="0"/>
              <a:t>Clean the data.</a:t>
            </a:r>
          </a:p>
          <a:p>
            <a:pPr marL="285750" indent="-285750">
              <a:buFont typeface="Arial" panose="020B0604020202020204" pitchFamily="34" charset="0"/>
              <a:buChar char="•"/>
            </a:pPr>
            <a:r>
              <a:rPr lang="en-US" sz="3600" dirty="0" smtClean="0"/>
              <a:t>Check for null values.</a:t>
            </a:r>
          </a:p>
          <a:p>
            <a:pPr marL="285750" indent="-285750">
              <a:buFont typeface="Arial" panose="020B0604020202020204" pitchFamily="34" charset="0"/>
              <a:buChar char="•"/>
            </a:pPr>
            <a:r>
              <a:rPr lang="en-US" sz="3600" dirty="0" smtClean="0"/>
              <a:t>Check for outliers.</a:t>
            </a:r>
          </a:p>
          <a:p>
            <a:pPr marL="285750" indent="-285750">
              <a:buFont typeface="Arial" panose="020B0604020202020204" pitchFamily="34" charset="0"/>
              <a:buChar char="•"/>
            </a:pPr>
            <a:r>
              <a:rPr lang="en-US" sz="3600" dirty="0" smtClean="0"/>
              <a:t>Load in database for safe keep and retrieval.</a:t>
            </a:r>
            <a:endParaRPr lang="en-US" sz="3600" dirty="0"/>
          </a:p>
        </p:txBody>
      </p:sp>
    </p:spTree>
    <p:extLst>
      <p:ext uri="{BB962C8B-B14F-4D97-AF65-F5344CB8AC3E}">
        <p14:creationId xmlns:p14="http://schemas.microsoft.com/office/powerpoint/2010/main" val="1163576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727132" y="356574"/>
            <a:ext cx="9404723" cy="7722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Methodology</a:t>
            </a:r>
          </a:p>
        </p:txBody>
      </p:sp>
      <p:sp>
        <p:nvSpPr>
          <p:cNvPr id="4" name="TextBox 3"/>
          <p:cNvSpPr txBox="1"/>
          <p:nvPr/>
        </p:nvSpPr>
        <p:spPr>
          <a:xfrm>
            <a:off x="587032" y="2205260"/>
            <a:ext cx="6404077"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Check if there are features that are correlated to each other.</a:t>
            </a:r>
          </a:p>
          <a:p>
            <a:pPr marL="285750" indent="-285750">
              <a:buFont typeface="Arial" panose="020B0604020202020204" pitchFamily="34" charset="0"/>
              <a:buChar char="•"/>
            </a:pPr>
            <a:r>
              <a:rPr lang="en-US" sz="2800" dirty="0"/>
              <a:t>I did some visualization to check the linearity in my dataset.</a:t>
            </a:r>
            <a:endParaRPr lang="en-US" sz="2800" dirty="0" smtClean="0"/>
          </a:p>
          <a:p>
            <a:pPr marL="285750" indent="-285750">
              <a:buFont typeface="Arial" panose="020B0604020202020204" pitchFamily="34" charset="0"/>
              <a:buChar char="•"/>
            </a:pPr>
            <a:r>
              <a:rPr lang="en-US" sz="2800" dirty="0" smtClean="0"/>
              <a:t>Identify my target variable and predictor.</a:t>
            </a:r>
          </a:p>
          <a:p>
            <a:pPr marL="285750" indent="-285750">
              <a:buFont typeface="Arial" panose="020B0604020202020204" pitchFamily="34" charset="0"/>
              <a:buChar char="•"/>
            </a:pPr>
            <a:r>
              <a:rPr lang="en-US" sz="2800" dirty="0" smtClean="0"/>
              <a:t>Standardized the data</a:t>
            </a:r>
          </a:p>
          <a:p>
            <a:pPr marL="285750" indent="-285750">
              <a:buFont typeface="Arial" panose="020B0604020202020204" pitchFamily="34" charset="0"/>
              <a:buChar char="•"/>
            </a:pPr>
            <a:r>
              <a:rPr lang="en-US" sz="2800" dirty="0" smtClean="0"/>
              <a:t>Run the model</a:t>
            </a:r>
          </a:p>
        </p:txBody>
      </p:sp>
      <p:pic>
        <p:nvPicPr>
          <p:cNvPr id="5" name="Picture 4"/>
          <p:cNvPicPr>
            <a:picLocks noChangeAspect="1"/>
          </p:cNvPicPr>
          <p:nvPr/>
        </p:nvPicPr>
        <p:blipFill>
          <a:blip r:embed="rId3"/>
          <a:stretch>
            <a:fillRect/>
          </a:stretch>
        </p:blipFill>
        <p:spPr>
          <a:xfrm>
            <a:off x="6875902" y="1174230"/>
            <a:ext cx="4505325" cy="4229100"/>
          </a:xfrm>
          <a:prstGeom prst="rect">
            <a:avLst/>
          </a:prstGeom>
          <a:effectLst>
            <a:outerShdw blurRad="482600" dist="50800" dir="5400000" algn="ctr" rotWithShape="0">
              <a:srgbClr val="000000">
                <a:alpha val="93000"/>
              </a:srgbClr>
            </a:outerShdw>
          </a:effectLst>
        </p:spPr>
      </p:pic>
      <p:sp>
        <p:nvSpPr>
          <p:cNvPr id="6" name="TextBox 5"/>
          <p:cNvSpPr txBox="1"/>
          <p:nvPr/>
        </p:nvSpPr>
        <p:spPr>
          <a:xfrm>
            <a:off x="587032" y="1301555"/>
            <a:ext cx="6099858" cy="461665"/>
          </a:xfrm>
          <a:prstGeom prst="rect">
            <a:avLst/>
          </a:prstGeom>
          <a:noFill/>
        </p:spPr>
        <p:txBody>
          <a:bodyPr wrap="square" rtlCol="0">
            <a:spAutoFit/>
          </a:bodyPr>
          <a:lstStyle/>
          <a:p>
            <a:r>
              <a:rPr lang="en-US" sz="2400" dirty="0"/>
              <a:t>Machine Learning (</a:t>
            </a:r>
            <a:r>
              <a:rPr lang="en-US" sz="2400" dirty="0">
                <a:solidFill>
                  <a:srgbClr val="FFFF00"/>
                </a:solidFill>
              </a:rPr>
              <a:t>Linear regression</a:t>
            </a:r>
            <a:r>
              <a:rPr lang="en-US" sz="2400" dirty="0"/>
              <a:t>)</a:t>
            </a:r>
          </a:p>
        </p:txBody>
      </p:sp>
    </p:spTree>
    <p:extLst>
      <p:ext uri="{BB962C8B-B14F-4D97-AF65-F5344CB8AC3E}">
        <p14:creationId xmlns:p14="http://schemas.microsoft.com/office/powerpoint/2010/main" val="1656564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727132" y="379724"/>
            <a:ext cx="9404723" cy="7722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Methodology cont.</a:t>
            </a:r>
            <a:endParaRPr lang="en-US" b="1" dirty="0">
              <a:solidFill>
                <a:schemeClr val="tx1"/>
              </a:solidFill>
            </a:endParaRPr>
          </a:p>
        </p:txBody>
      </p:sp>
      <p:sp>
        <p:nvSpPr>
          <p:cNvPr id="4" name="TextBox 3"/>
          <p:cNvSpPr txBox="1"/>
          <p:nvPr/>
        </p:nvSpPr>
        <p:spPr>
          <a:xfrm>
            <a:off x="723956" y="863328"/>
            <a:ext cx="11057099" cy="1938992"/>
          </a:xfrm>
          <a:prstGeom prst="rect">
            <a:avLst/>
          </a:prstGeom>
          <a:noFill/>
        </p:spPr>
        <p:txBody>
          <a:bodyPr wrap="square" rtlCol="0">
            <a:spAutoFit/>
          </a:bodyPr>
          <a:lstStyle/>
          <a:p>
            <a:endParaRPr lang="en-PH" sz="2400" dirty="0"/>
          </a:p>
          <a:p>
            <a:r>
              <a:rPr lang="en-US" sz="2400" dirty="0" smtClean="0">
                <a:solidFill>
                  <a:srgbClr val="FFFF00"/>
                </a:solidFill>
              </a:rPr>
              <a:t>Time </a:t>
            </a:r>
            <a:r>
              <a:rPr lang="en-US" sz="2400" dirty="0">
                <a:solidFill>
                  <a:srgbClr val="FFFF00"/>
                </a:solidFill>
              </a:rPr>
              <a:t>Series </a:t>
            </a:r>
            <a:r>
              <a:rPr lang="en-US" sz="2400" dirty="0" smtClean="0">
                <a:solidFill>
                  <a:srgbClr val="FFFF00"/>
                </a:solidFill>
              </a:rPr>
              <a:t>Forecasting </a:t>
            </a:r>
          </a:p>
          <a:p>
            <a:r>
              <a:rPr lang="en-US" sz="2400" dirty="0" smtClean="0"/>
              <a:t>Use the </a:t>
            </a:r>
            <a:r>
              <a:rPr lang="en-US" sz="2400" dirty="0"/>
              <a:t>ARIMA forecasting with Grid Search to get optimal </a:t>
            </a:r>
            <a:r>
              <a:rPr lang="en-US" sz="2400" dirty="0" smtClean="0"/>
              <a:t>value for prediction</a:t>
            </a:r>
            <a:endParaRPr lang="en-PH" sz="2400" dirty="0" smtClean="0"/>
          </a:p>
          <a:p>
            <a:pPr marL="285750" indent="-285750">
              <a:buFont typeface="Arial" panose="020B0604020202020204" pitchFamily="34" charset="0"/>
              <a:buChar char="•"/>
            </a:pPr>
            <a:endParaRPr lang="en-PH" sz="2400" dirty="0" smtClean="0"/>
          </a:p>
        </p:txBody>
      </p:sp>
      <p:pic>
        <p:nvPicPr>
          <p:cNvPr id="11" name="Picture 10"/>
          <p:cNvPicPr>
            <a:picLocks noChangeAspect="1"/>
          </p:cNvPicPr>
          <p:nvPr/>
        </p:nvPicPr>
        <p:blipFill>
          <a:blip r:embed="rId3"/>
          <a:stretch>
            <a:fillRect/>
          </a:stretch>
        </p:blipFill>
        <p:spPr>
          <a:xfrm>
            <a:off x="295196" y="2513691"/>
            <a:ext cx="11485859" cy="4029805"/>
          </a:xfrm>
          <a:prstGeom prst="rect">
            <a:avLst/>
          </a:prstGeom>
        </p:spPr>
      </p:pic>
    </p:spTree>
    <p:extLst>
      <p:ext uri="{BB962C8B-B14F-4D97-AF65-F5344CB8AC3E}">
        <p14:creationId xmlns:p14="http://schemas.microsoft.com/office/powerpoint/2010/main" val="29047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79093"/>
            <a:ext cx="9404723" cy="727900"/>
          </a:xfrm>
        </p:spPr>
        <p:txBody>
          <a:bodyPr/>
          <a:lstStyle/>
          <a:p>
            <a:r>
              <a:rPr lang="en-US" b="1" dirty="0" smtClean="0">
                <a:solidFill>
                  <a:schemeClr val="tx1"/>
                </a:solidFill>
              </a:rPr>
              <a:t>Conclusion and Findings</a:t>
            </a:r>
            <a:endParaRPr lang="en-US" b="1" dirty="0">
              <a:solidFill>
                <a:schemeClr val="tx1"/>
              </a:solidFill>
            </a:endParaRPr>
          </a:p>
        </p:txBody>
      </p:sp>
      <p:sp>
        <p:nvSpPr>
          <p:cNvPr id="4" name="TextBox 3"/>
          <p:cNvSpPr txBox="1"/>
          <p:nvPr/>
        </p:nvSpPr>
        <p:spPr>
          <a:xfrm>
            <a:off x="729205" y="1323128"/>
            <a:ext cx="892408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Time series model gave much better result, but time series is applicable only for certain time frame, the model need to maintain regularly.</a:t>
            </a:r>
            <a:endParaRPr lang="en-US" dirty="0"/>
          </a:p>
        </p:txBody>
      </p:sp>
      <p:pic>
        <p:nvPicPr>
          <p:cNvPr id="7" name="Picture 6"/>
          <p:cNvPicPr>
            <a:picLocks noChangeAspect="1"/>
          </p:cNvPicPr>
          <p:nvPr/>
        </p:nvPicPr>
        <p:blipFill>
          <a:blip r:embed="rId3"/>
          <a:stretch>
            <a:fillRect/>
          </a:stretch>
        </p:blipFill>
        <p:spPr>
          <a:xfrm>
            <a:off x="1064869" y="2581890"/>
            <a:ext cx="5405377" cy="3693766"/>
          </a:xfrm>
          <a:prstGeom prst="rect">
            <a:avLst/>
          </a:prstGeom>
        </p:spPr>
      </p:pic>
      <p:sp>
        <p:nvSpPr>
          <p:cNvPr id="8" name="TextBox 7"/>
          <p:cNvSpPr txBox="1"/>
          <p:nvPr/>
        </p:nvSpPr>
        <p:spPr>
          <a:xfrm>
            <a:off x="7222602" y="3782442"/>
            <a:ext cx="3808071" cy="646331"/>
          </a:xfrm>
          <a:prstGeom prst="rect">
            <a:avLst/>
          </a:prstGeom>
          <a:noFill/>
        </p:spPr>
        <p:txBody>
          <a:bodyPr wrap="square" rtlCol="0">
            <a:spAutoFit/>
          </a:bodyPr>
          <a:lstStyle/>
          <a:p>
            <a:r>
              <a:rPr lang="en-US" dirty="0" smtClean="0"/>
              <a:t>NSW has the highest number of road fatalities</a:t>
            </a:r>
            <a:endParaRPr lang="en-US" dirty="0"/>
          </a:p>
        </p:txBody>
      </p:sp>
    </p:spTree>
    <p:extLst>
      <p:ext uri="{BB962C8B-B14F-4D97-AF65-F5344CB8AC3E}">
        <p14:creationId xmlns:p14="http://schemas.microsoft.com/office/powerpoint/2010/main" val="2934324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1274</TotalTime>
  <Words>491</Words>
  <Application>Microsoft Office PowerPoint</Application>
  <PresentationFormat>Widescreen</PresentationFormat>
  <Paragraphs>61</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Australia Road Fatal Crashes</vt:lpstr>
      <vt:lpstr>World Health Organization</vt:lpstr>
      <vt:lpstr>The focus of this study is twofold</vt:lpstr>
      <vt:lpstr>Goal</vt:lpstr>
      <vt:lpstr>Can Australia continue to reduce further the number of road fatalities?</vt:lpstr>
      <vt:lpstr>Data Source and Cleaning</vt:lpstr>
      <vt:lpstr>PowerPoint Presentation</vt:lpstr>
      <vt:lpstr>PowerPoint Presentation</vt:lpstr>
      <vt:lpstr>Conclusion and Findings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acens</dc:creator>
  <cp:lastModifiedBy>acens</cp:lastModifiedBy>
  <cp:revision>74</cp:revision>
  <dcterms:created xsi:type="dcterms:W3CDTF">2017-06-06T15:04:28Z</dcterms:created>
  <dcterms:modified xsi:type="dcterms:W3CDTF">2017-06-08T13:09:35Z</dcterms:modified>
</cp:coreProperties>
</file>