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8"/>
  </p:notesMasterIdLst>
  <p:handoutMasterIdLst>
    <p:handoutMasterId r:id="rId59"/>
  </p:handoutMasterIdLst>
  <p:sldIdLst>
    <p:sldId id="256" r:id="rId2"/>
    <p:sldId id="257" r:id="rId3"/>
    <p:sldId id="402" r:id="rId4"/>
    <p:sldId id="260" r:id="rId5"/>
    <p:sldId id="436" r:id="rId6"/>
    <p:sldId id="258" r:id="rId7"/>
    <p:sldId id="261" r:id="rId8"/>
    <p:sldId id="392" r:id="rId9"/>
    <p:sldId id="391" r:id="rId10"/>
    <p:sldId id="394" r:id="rId11"/>
    <p:sldId id="267" r:id="rId12"/>
    <p:sldId id="393" r:id="rId13"/>
    <p:sldId id="268" r:id="rId14"/>
    <p:sldId id="395" r:id="rId15"/>
    <p:sldId id="396" r:id="rId16"/>
    <p:sldId id="397" r:id="rId17"/>
    <p:sldId id="400" r:id="rId18"/>
    <p:sldId id="398" r:id="rId19"/>
    <p:sldId id="399" r:id="rId20"/>
    <p:sldId id="401" r:id="rId21"/>
    <p:sldId id="403" r:id="rId22"/>
    <p:sldId id="404" r:id="rId23"/>
    <p:sldId id="405" r:id="rId24"/>
    <p:sldId id="407" r:id="rId25"/>
    <p:sldId id="406" r:id="rId26"/>
    <p:sldId id="408" r:id="rId27"/>
    <p:sldId id="409" r:id="rId28"/>
    <p:sldId id="410" r:id="rId29"/>
    <p:sldId id="411" r:id="rId30"/>
    <p:sldId id="441" r:id="rId31"/>
    <p:sldId id="439" r:id="rId32"/>
    <p:sldId id="413" r:id="rId33"/>
    <p:sldId id="414" r:id="rId34"/>
    <p:sldId id="416" r:id="rId35"/>
    <p:sldId id="415" r:id="rId36"/>
    <p:sldId id="417" r:id="rId37"/>
    <p:sldId id="440" r:id="rId38"/>
    <p:sldId id="418" r:id="rId39"/>
    <p:sldId id="424" r:id="rId40"/>
    <p:sldId id="420" r:id="rId41"/>
    <p:sldId id="419" r:id="rId42"/>
    <p:sldId id="421" r:id="rId43"/>
    <p:sldId id="422" r:id="rId44"/>
    <p:sldId id="425" r:id="rId45"/>
    <p:sldId id="426" r:id="rId46"/>
    <p:sldId id="437" r:id="rId47"/>
    <p:sldId id="438" r:id="rId48"/>
    <p:sldId id="427" r:id="rId49"/>
    <p:sldId id="428" r:id="rId50"/>
    <p:sldId id="429" r:id="rId51"/>
    <p:sldId id="430" r:id="rId52"/>
    <p:sldId id="432" r:id="rId53"/>
    <p:sldId id="433" r:id="rId54"/>
    <p:sldId id="434" r:id="rId55"/>
    <p:sldId id="435" r:id="rId56"/>
    <p:sldId id="423" r:id="rId57"/>
  </p:sldIdLst>
  <p:sldSz cx="9144000" cy="6858000" type="screen4x3"/>
  <p:notesSz cx="6858000" cy="9144000"/>
  <p:defaultTextStyle>
    <a:defPPr>
      <a:defRPr lang="en-US"/>
    </a:defPPr>
    <a:lvl1pPr algn="l" rtl="0" eaLnBrk="0" fontAlgn="base" hangingPunct="0">
      <a:spcBef>
        <a:spcPct val="0"/>
      </a:spcBef>
      <a:spcAft>
        <a:spcPct val="0"/>
      </a:spcAft>
      <a:defRPr sz="3500"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3500"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3500"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3500"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35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5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5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5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5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A3A90"/>
    <a:srgbClr val="000000"/>
    <a:srgbClr val="FFB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96" autoAdjust="0"/>
    <p:restoredTop sz="94665" autoAdjust="0"/>
  </p:normalViewPr>
  <p:slideViewPr>
    <p:cSldViewPr>
      <p:cViewPr varScale="1">
        <p:scale>
          <a:sx n="115" d="100"/>
          <a:sy n="115" d="100"/>
        </p:scale>
        <p:origin x="198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76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BE95F4C-1795-4574-93DD-E742FAABD00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D9680746-CA3F-4C48-B1F7-C3C22BDFCDD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solidFill>
                  <a:schemeClr val="tx1"/>
                </a:solidFill>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50C9658D-B17D-4DF4-8883-EAE9711B3850}"/>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en-US" altLang="zh-CN"/>
          </a:p>
        </p:txBody>
      </p:sp>
      <p:sp>
        <p:nvSpPr>
          <p:cNvPr id="3077" name="Rectangle 5">
            <a:extLst>
              <a:ext uri="{FF2B5EF4-FFF2-40B4-BE49-F238E27FC236}">
                <a16:creationId xmlns:a16="http://schemas.microsoft.com/office/drawing/2014/main" id="{D0AC65E5-3446-4704-997D-CC0D30DE8FC4}"/>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anose="02020603050405020304" pitchFamily="18" charset="0"/>
              </a:defRPr>
            </a:lvl1pPr>
          </a:lstStyle>
          <a:p>
            <a:fld id="{2B9A8C53-084C-4C86-AD3A-A0B901E09B49}"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1026">
            <a:extLst>
              <a:ext uri="{FF2B5EF4-FFF2-40B4-BE49-F238E27FC236}">
                <a16:creationId xmlns:a16="http://schemas.microsoft.com/office/drawing/2014/main" id="{3C365E9A-6C70-4295-8963-B616721D9BB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zh-CN" altLang="en-US"/>
          </a:p>
        </p:txBody>
      </p:sp>
      <p:sp>
        <p:nvSpPr>
          <p:cNvPr id="80899" name="Rectangle 1027">
            <a:extLst>
              <a:ext uri="{FF2B5EF4-FFF2-40B4-BE49-F238E27FC236}">
                <a16:creationId xmlns:a16="http://schemas.microsoft.com/office/drawing/2014/main" id="{35A18C87-6154-49FD-88AF-8283F5870DD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solidFill>
                  <a:schemeClr val="tx1"/>
                </a:solidFill>
                <a:latin typeface="Times New Roman" pitchFamily="18" charset="0"/>
              </a:defRPr>
            </a:lvl1pPr>
          </a:lstStyle>
          <a:p>
            <a:pPr>
              <a:defRPr/>
            </a:pPr>
            <a:endParaRPr lang="en-US" altLang="zh-CN"/>
          </a:p>
        </p:txBody>
      </p:sp>
      <p:sp>
        <p:nvSpPr>
          <p:cNvPr id="3076" name="Rectangle 1028">
            <a:extLst>
              <a:ext uri="{FF2B5EF4-FFF2-40B4-BE49-F238E27FC236}">
                <a16:creationId xmlns:a16="http://schemas.microsoft.com/office/drawing/2014/main" id="{96F25A68-CFE7-4F44-995C-D00155CDB22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1029">
            <a:extLst>
              <a:ext uri="{FF2B5EF4-FFF2-40B4-BE49-F238E27FC236}">
                <a16:creationId xmlns:a16="http://schemas.microsoft.com/office/drawing/2014/main" id="{3EB3B0D9-BCC4-4EF6-A0AE-68CF91D6B09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2" name="Rectangle 1030">
            <a:extLst>
              <a:ext uri="{FF2B5EF4-FFF2-40B4-BE49-F238E27FC236}">
                <a16:creationId xmlns:a16="http://schemas.microsoft.com/office/drawing/2014/main" id="{208E0FA0-0469-47DE-91BC-A71B18E54E6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solidFill>
                  <a:schemeClr val="tx1"/>
                </a:solidFill>
                <a:latin typeface="Times New Roman" pitchFamily="18" charset="0"/>
              </a:defRPr>
            </a:lvl1pPr>
          </a:lstStyle>
          <a:p>
            <a:pPr>
              <a:defRPr/>
            </a:pPr>
            <a:endParaRPr lang="en-US" altLang="zh-CN"/>
          </a:p>
        </p:txBody>
      </p:sp>
      <p:sp>
        <p:nvSpPr>
          <p:cNvPr id="80903" name="Rectangle 1031">
            <a:extLst>
              <a:ext uri="{FF2B5EF4-FFF2-40B4-BE49-F238E27FC236}">
                <a16:creationId xmlns:a16="http://schemas.microsoft.com/office/drawing/2014/main" id="{F55E8781-9FE8-4A27-B206-5A3615A033B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anose="02020603050405020304" pitchFamily="18" charset="0"/>
              </a:defRPr>
            </a:lvl1pPr>
          </a:lstStyle>
          <a:p>
            <a:fld id="{4D08F21B-DB8E-46D1-B6AF-65515E8D2E5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D6927D59-BDA2-4270-B9E9-A63FC9583E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8933E20-5A48-4AEE-B1D8-29855E8AB19C}" type="slidenum">
              <a:rPr lang="zh-CN" altLang="en-US"/>
              <a:pPr>
                <a:spcBef>
                  <a:spcPct val="0"/>
                </a:spcBef>
              </a:pPr>
              <a:t>1</a:t>
            </a:fld>
            <a:endParaRPr lang="en-US" altLang="zh-CN"/>
          </a:p>
        </p:txBody>
      </p:sp>
      <p:sp>
        <p:nvSpPr>
          <p:cNvPr id="6147" name="Rectangle 2">
            <a:extLst>
              <a:ext uri="{FF2B5EF4-FFF2-40B4-BE49-F238E27FC236}">
                <a16:creationId xmlns:a16="http://schemas.microsoft.com/office/drawing/2014/main" id="{83F36C43-C648-43E3-9819-4E18272F45AA}"/>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E0929C12-F286-405D-A90D-D4CFDEA6B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a:extLst>
              <a:ext uri="{FF2B5EF4-FFF2-40B4-BE49-F238E27FC236}">
                <a16:creationId xmlns:a16="http://schemas.microsoft.com/office/drawing/2014/main" id="{782D9F2B-389E-4BFB-8BC4-8660EF1527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50A7C70-7A27-4737-AECE-9124409A9F0F}" type="slidenum">
              <a:rPr lang="zh-CN" altLang="en-US"/>
              <a:pPr>
                <a:spcBef>
                  <a:spcPct val="0"/>
                </a:spcBef>
              </a:pPr>
              <a:t>2</a:t>
            </a:fld>
            <a:endParaRPr lang="en-US" altLang="zh-CN"/>
          </a:p>
        </p:txBody>
      </p:sp>
      <p:sp>
        <p:nvSpPr>
          <p:cNvPr id="8195" name="Rectangle 2">
            <a:extLst>
              <a:ext uri="{FF2B5EF4-FFF2-40B4-BE49-F238E27FC236}">
                <a16:creationId xmlns:a16="http://schemas.microsoft.com/office/drawing/2014/main" id="{04440AA1-D719-41CC-BA16-CBE3CC69FF2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E3B4943-01CA-4645-BA73-758121C87E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31">
            <a:extLst>
              <a:ext uri="{FF2B5EF4-FFF2-40B4-BE49-F238E27FC236}">
                <a16:creationId xmlns:a16="http://schemas.microsoft.com/office/drawing/2014/main" id="{AB2D43D4-E806-4237-977E-4A4E5399E5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B055336-32FF-40CC-B85E-5094537CEE5E}" type="slidenum">
              <a:rPr lang="zh-CN" altLang="en-US"/>
              <a:pPr>
                <a:spcBef>
                  <a:spcPct val="0"/>
                </a:spcBef>
              </a:pPr>
              <a:t>4</a:t>
            </a:fld>
            <a:endParaRPr lang="en-US" altLang="zh-CN"/>
          </a:p>
        </p:txBody>
      </p:sp>
      <p:sp>
        <p:nvSpPr>
          <p:cNvPr id="11267" name="Rectangle 2">
            <a:extLst>
              <a:ext uri="{FF2B5EF4-FFF2-40B4-BE49-F238E27FC236}">
                <a16:creationId xmlns:a16="http://schemas.microsoft.com/office/drawing/2014/main" id="{E83A7D3A-070B-4C59-8E43-E79F040995FD}"/>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4F84DAD-A1E8-406F-AD9B-20D72B5E2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5416054A-E8DD-4413-B288-CC153DF593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5236D60-297F-4ECA-8CA7-714B0D939EED}" type="slidenum">
              <a:rPr lang="zh-CN" altLang="en-US"/>
              <a:pPr>
                <a:spcBef>
                  <a:spcPct val="0"/>
                </a:spcBef>
              </a:pPr>
              <a:t>6</a:t>
            </a:fld>
            <a:endParaRPr lang="en-US" altLang="zh-CN"/>
          </a:p>
        </p:txBody>
      </p:sp>
      <p:sp>
        <p:nvSpPr>
          <p:cNvPr id="14339" name="Rectangle 2">
            <a:extLst>
              <a:ext uri="{FF2B5EF4-FFF2-40B4-BE49-F238E27FC236}">
                <a16:creationId xmlns:a16="http://schemas.microsoft.com/office/drawing/2014/main" id="{9E762881-8B81-4D9C-9B62-25BF1AD6F07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7166CF99-EED6-4E99-99DB-D215352DD0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a:extLst>
              <a:ext uri="{FF2B5EF4-FFF2-40B4-BE49-F238E27FC236}">
                <a16:creationId xmlns:a16="http://schemas.microsoft.com/office/drawing/2014/main" id="{8F2389C7-27C3-402F-BCE1-90EF04E9E0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A118036-075B-4805-B29F-E470242D433F}" type="slidenum">
              <a:rPr lang="zh-CN" altLang="en-US"/>
              <a:pPr>
                <a:spcBef>
                  <a:spcPct val="0"/>
                </a:spcBef>
              </a:pPr>
              <a:t>7</a:t>
            </a:fld>
            <a:endParaRPr lang="en-US" altLang="zh-CN"/>
          </a:p>
        </p:txBody>
      </p:sp>
      <p:sp>
        <p:nvSpPr>
          <p:cNvPr id="16387" name="Rectangle 2">
            <a:extLst>
              <a:ext uri="{FF2B5EF4-FFF2-40B4-BE49-F238E27FC236}">
                <a16:creationId xmlns:a16="http://schemas.microsoft.com/office/drawing/2014/main" id="{CFABB510-A8F7-42AD-9F6A-BA2850BA1C46}"/>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FF5AABE1-64DA-49D1-A0FF-45E7B1D497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a:extLst>
              <a:ext uri="{FF2B5EF4-FFF2-40B4-BE49-F238E27FC236}">
                <a16:creationId xmlns:a16="http://schemas.microsoft.com/office/drawing/2014/main" id="{76FF1FC6-8FF6-4C6E-BC16-B08187B36B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EE5FFE3-5C36-4848-AC3C-6A6612FB6C7B}" type="slidenum">
              <a:rPr lang="zh-CN" altLang="en-US"/>
              <a:pPr>
                <a:spcBef>
                  <a:spcPct val="0"/>
                </a:spcBef>
              </a:pPr>
              <a:t>11</a:t>
            </a:fld>
            <a:endParaRPr lang="en-US" altLang="zh-CN"/>
          </a:p>
        </p:txBody>
      </p:sp>
      <p:sp>
        <p:nvSpPr>
          <p:cNvPr id="21507" name="Rectangle 2">
            <a:extLst>
              <a:ext uri="{FF2B5EF4-FFF2-40B4-BE49-F238E27FC236}">
                <a16:creationId xmlns:a16="http://schemas.microsoft.com/office/drawing/2014/main" id="{2C723E19-0608-4194-9004-D69450681BD3}"/>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1C35EA4-3D91-4B2E-8664-CA79923F6C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a:extLst>
              <a:ext uri="{FF2B5EF4-FFF2-40B4-BE49-F238E27FC236}">
                <a16:creationId xmlns:a16="http://schemas.microsoft.com/office/drawing/2014/main" id="{9C12DA97-2A3A-48F0-86BE-AF18785ECB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82D2198-C439-4C25-BFA1-4D9C83706ED6}" type="slidenum">
              <a:rPr lang="zh-CN" altLang="en-US"/>
              <a:pPr>
                <a:spcBef>
                  <a:spcPct val="0"/>
                </a:spcBef>
              </a:pPr>
              <a:t>13</a:t>
            </a:fld>
            <a:endParaRPr lang="en-US" altLang="zh-CN"/>
          </a:p>
        </p:txBody>
      </p:sp>
      <p:sp>
        <p:nvSpPr>
          <p:cNvPr id="24579" name="Rectangle 2">
            <a:extLst>
              <a:ext uri="{FF2B5EF4-FFF2-40B4-BE49-F238E27FC236}">
                <a16:creationId xmlns:a16="http://schemas.microsoft.com/office/drawing/2014/main" id="{4509D07F-7931-47CD-8EDB-C228AFDD02CE}"/>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4EBB77A2-2BC2-4305-8E6E-A7D6899DDE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17C8A45-F789-436F-823D-2411B0D57F31}"/>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7E9B05CC-1B1B-4D98-A76C-5FD56E517B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1026">
            <a:extLst>
              <a:ext uri="{FF2B5EF4-FFF2-40B4-BE49-F238E27FC236}">
                <a16:creationId xmlns:a16="http://schemas.microsoft.com/office/drawing/2014/main" id="{2337B678-4660-4F70-AAA2-7AC7EA4AF24F}"/>
              </a:ext>
            </a:extLst>
          </p:cNvPr>
          <p:cNvGrpSpPr>
            <a:grpSpLocks/>
          </p:cNvGrpSpPr>
          <p:nvPr/>
        </p:nvGrpSpPr>
        <p:grpSpPr bwMode="auto">
          <a:xfrm>
            <a:off x="381000" y="457200"/>
            <a:ext cx="8397875" cy="5562600"/>
            <a:chOff x="240" y="288"/>
            <a:chExt cx="5290" cy="3504"/>
          </a:xfrm>
        </p:grpSpPr>
        <p:sp>
          <p:nvSpPr>
            <p:cNvPr id="5" name="Rectangle 1027">
              <a:extLst>
                <a:ext uri="{FF2B5EF4-FFF2-40B4-BE49-F238E27FC236}">
                  <a16:creationId xmlns:a16="http://schemas.microsoft.com/office/drawing/2014/main" id="{36EC1762-3BE4-4DA7-AE1B-234324C3C6AB}"/>
                </a:ext>
              </a:extLst>
            </p:cNvPr>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p:spPr>
          <p:txBody>
            <a:bodyPr wrap="none" anchor="ctr"/>
            <a:lstStyle>
              <a:lvl1pPr>
                <a:spcBef>
                  <a:spcPct val="50000"/>
                </a:spcBef>
                <a:defRPr sz="3500">
                  <a:solidFill>
                    <a:srgbClr val="000000"/>
                  </a:solidFill>
                  <a:latin typeface="Arial" panose="020B0604020202020204" pitchFamily="34" charset="0"/>
                  <a:ea typeface="宋体" panose="02010600030101010101" pitchFamily="2" charset="-122"/>
                </a:defRPr>
              </a:lvl1pPr>
              <a:lvl2pPr marL="742950" indent="-285750">
                <a:spcBef>
                  <a:spcPct val="50000"/>
                </a:spcBef>
                <a:defRPr sz="3500">
                  <a:solidFill>
                    <a:srgbClr val="000000"/>
                  </a:solidFill>
                  <a:latin typeface="Arial" panose="020B0604020202020204" pitchFamily="34" charset="0"/>
                  <a:ea typeface="宋体" panose="02010600030101010101" pitchFamily="2" charset="-122"/>
                </a:defRPr>
              </a:lvl2pPr>
              <a:lvl3pPr marL="1143000" indent="-228600">
                <a:spcBef>
                  <a:spcPct val="50000"/>
                </a:spcBef>
                <a:defRPr sz="3500">
                  <a:solidFill>
                    <a:srgbClr val="000000"/>
                  </a:solidFill>
                  <a:latin typeface="Arial" panose="020B0604020202020204" pitchFamily="34" charset="0"/>
                  <a:ea typeface="宋体" panose="02010600030101010101" pitchFamily="2" charset="-122"/>
                </a:defRPr>
              </a:lvl3pPr>
              <a:lvl4pPr marL="1600200" indent="-228600">
                <a:spcBef>
                  <a:spcPct val="50000"/>
                </a:spcBef>
                <a:defRPr sz="3500">
                  <a:solidFill>
                    <a:srgbClr val="000000"/>
                  </a:solidFill>
                  <a:latin typeface="Arial" panose="020B0604020202020204" pitchFamily="34" charset="0"/>
                  <a:ea typeface="宋体" panose="02010600030101010101" pitchFamily="2" charset="-122"/>
                </a:defRPr>
              </a:lvl4pPr>
              <a:lvl5pPr marL="2057400" indent="-228600">
                <a:spcBef>
                  <a:spcPct val="50000"/>
                </a:spcBef>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solidFill>
                  <a:schemeClr val="tx1"/>
                </a:solidFill>
                <a:latin typeface="Times New Roman" panose="02020603050405020304" pitchFamily="18" charset="0"/>
              </a:endParaRPr>
            </a:p>
          </p:txBody>
        </p:sp>
        <p:sp>
          <p:nvSpPr>
            <p:cNvPr id="6" name="Rectangle 1028">
              <a:extLst>
                <a:ext uri="{FF2B5EF4-FFF2-40B4-BE49-F238E27FC236}">
                  <a16:creationId xmlns:a16="http://schemas.microsoft.com/office/drawing/2014/main" id="{4EFADDA9-C831-4C33-94DD-DB1471A1B901}"/>
                </a:ext>
              </a:extLst>
            </p:cNvPr>
            <p:cNvSpPr>
              <a:spLocks noChangeArrowheads="1"/>
            </p:cNvSpPr>
            <p:nvPr/>
          </p:nvSpPr>
          <p:spPr bwMode="auto">
            <a:xfrm>
              <a:off x="285" y="336"/>
              <a:ext cx="5184" cy="340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defRPr sz="3500">
                  <a:solidFill>
                    <a:srgbClr val="000000"/>
                  </a:solidFill>
                  <a:latin typeface="Arial" panose="020B0604020202020204" pitchFamily="34" charset="0"/>
                  <a:ea typeface="宋体" panose="02010600030101010101" pitchFamily="2" charset="-122"/>
                </a:defRPr>
              </a:lvl1pPr>
              <a:lvl2pPr marL="742950" indent="-285750">
                <a:spcBef>
                  <a:spcPct val="50000"/>
                </a:spcBef>
                <a:defRPr sz="3500">
                  <a:solidFill>
                    <a:srgbClr val="000000"/>
                  </a:solidFill>
                  <a:latin typeface="Arial" panose="020B0604020202020204" pitchFamily="34" charset="0"/>
                  <a:ea typeface="宋体" panose="02010600030101010101" pitchFamily="2" charset="-122"/>
                </a:defRPr>
              </a:lvl2pPr>
              <a:lvl3pPr marL="1143000" indent="-228600">
                <a:spcBef>
                  <a:spcPct val="50000"/>
                </a:spcBef>
                <a:defRPr sz="3500">
                  <a:solidFill>
                    <a:srgbClr val="000000"/>
                  </a:solidFill>
                  <a:latin typeface="Arial" panose="020B0604020202020204" pitchFamily="34" charset="0"/>
                  <a:ea typeface="宋体" panose="02010600030101010101" pitchFamily="2" charset="-122"/>
                </a:defRPr>
              </a:lvl3pPr>
              <a:lvl4pPr marL="1600200" indent="-228600">
                <a:spcBef>
                  <a:spcPct val="50000"/>
                </a:spcBef>
                <a:defRPr sz="3500">
                  <a:solidFill>
                    <a:srgbClr val="000000"/>
                  </a:solidFill>
                  <a:latin typeface="Arial" panose="020B0604020202020204" pitchFamily="34" charset="0"/>
                  <a:ea typeface="宋体" panose="02010600030101010101" pitchFamily="2" charset="-122"/>
                </a:defRPr>
              </a:lvl4pPr>
              <a:lvl5pPr marL="2057400" indent="-228600">
                <a:spcBef>
                  <a:spcPct val="50000"/>
                </a:spcBef>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solidFill>
                  <a:schemeClr val="tx1"/>
                </a:solidFill>
                <a:latin typeface="Times New Roman" panose="02020603050405020304" pitchFamily="18" charset="0"/>
              </a:endParaRPr>
            </a:p>
          </p:txBody>
        </p:sp>
        <p:sp>
          <p:nvSpPr>
            <p:cNvPr id="7" name="Line 1029">
              <a:extLst>
                <a:ext uri="{FF2B5EF4-FFF2-40B4-BE49-F238E27FC236}">
                  <a16:creationId xmlns:a16="http://schemas.microsoft.com/office/drawing/2014/main" id="{FF7FBCDD-879D-49F3-B13D-7F62A9D82BF4}"/>
                </a:ext>
              </a:extLst>
            </p:cNvPr>
            <p:cNvSpPr>
              <a:spLocks noChangeShapeType="1"/>
            </p:cNvSpPr>
            <p:nvPr/>
          </p:nvSpPr>
          <p:spPr bwMode="auto">
            <a:xfrm>
              <a:off x="576" y="2256"/>
              <a:ext cx="4608"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1862" name="Rectangle 1030"/>
          <p:cNvSpPr>
            <a:spLocks noGrp="1" noChangeArrowheads="1"/>
          </p:cNvSpPr>
          <p:nvPr>
            <p:ph type="ctrTitle"/>
          </p:nvPr>
        </p:nvSpPr>
        <p:spPr>
          <a:xfrm>
            <a:off x="1219200" y="838200"/>
            <a:ext cx="6781800" cy="2559050"/>
          </a:xfrm>
        </p:spPr>
        <p:txBody>
          <a:bodyPr anchorCtr="1"/>
          <a:lstStyle>
            <a:lvl1pPr algn="ctr">
              <a:defRPr sz="6200"/>
            </a:lvl1pPr>
          </a:lstStyle>
          <a:p>
            <a:r>
              <a:rPr lang="zh-CN" altLang="en-US"/>
              <a:t>单击此处编辑母版标题样式</a:t>
            </a:r>
          </a:p>
        </p:txBody>
      </p:sp>
      <p:sp>
        <p:nvSpPr>
          <p:cNvPr id="121863" name="Rectangle 1031"/>
          <p:cNvSpPr>
            <a:spLocks noGrp="1" noChangeArrowheads="1"/>
          </p:cNvSpPr>
          <p:nvPr>
            <p:ph type="subTitle" idx="1"/>
          </p:nvPr>
        </p:nvSpPr>
        <p:spPr>
          <a:xfrm>
            <a:off x="1371600" y="3733800"/>
            <a:ext cx="6400800" cy="1873250"/>
          </a:xfrm>
        </p:spPr>
        <p:txBody>
          <a:bodyPr/>
          <a:lstStyle>
            <a:lvl1pPr marL="0" indent="0" algn="ctr">
              <a:buFont typeface="Wingdings" pitchFamily="2" charset="2"/>
              <a:buNone/>
              <a:defRPr sz="3000"/>
            </a:lvl1pPr>
          </a:lstStyle>
          <a:p>
            <a:r>
              <a:rPr lang="zh-CN" altLang="en-US"/>
              <a:t>单击此处编辑母版副标题样式</a:t>
            </a:r>
          </a:p>
        </p:txBody>
      </p:sp>
      <p:sp>
        <p:nvSpPr>
          <p:cNvPr id="8" name="Rectangle 1032">
            <a:extLst>
              <a:ext uri="{FF2B5EF4-FFF2-40B4-BE49-F238E27FC236}">
                <a16:creationId xmlns:a16="http://schemas.microsoft.com/office/drawing/2014/main" id="{53B5A4FE-1E80-4721-AE91-CBC861091D8C}"/>
              </a:ext>
            </a:extLst>
          </p:cNvPr>
          <p:cNvSpPr>
            <a:spLocks noGrp="1" noChangeArrowheads="1"/>
          </p:cNvSpPr>
          <p:nvPr>
            <p:ph type="dt" sz="half" idx="10"/>
          </p:nvPr>
        </p:nvSpPr>
        <p:spPr bwMode="auto">
          <a:xfrm>
            <a:off x="536575" y="6248400"/>
            <a:ext cx="2054225"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spcBef>
                <a:spcPct val="0"/>
              </a:spcBef>
              <a:defRPr sz="1000">
                <a:solidFill>
                  <a:schemeClr val="tx1"/>
                </a:solidFill>
                <a:latin typeface="Arial" charset="0"/>
              </a:defRPr>
            </a:lvl1pPr>
          </a:lstStyle>
          <a:p>
            <a:pPr>
              <a:defRPr/>
            </a:pPr>
            <a:endParaRPr lang="en-US" altLang="zh-CN"/>
          </a:p>
        </p:txBody>
      </p:sp>
      <p:sp>
        <p:nvSpPr>
          <p:cNvPr id="9" name="Rectangle 1033">
            <a:extLst>
              <a:ext uri="{FF2B5EF4-FFF2-40B4-BE49-F238E27FC236}">
                <a16:creationId xmlns:a16="http://schemas.microsoft.com/office/drawing/2014/main" id="{52D523BF-253E-4B7C-8DEF-29DFD874F542}"/>
              </a:ext>
            </a:extLst>
          </p:cNvPr>
          <p:cNvSpPr>
            <a:spLocks noGrp="1" noChangeArrowheads="1"/>
          </p:cNvSpPr>
          <p:nvPr>
            <p:ph type="ftr" sz="quarter" idx="11"/>
          </p:nvPr>
        </p:nvSpPr>
        <p:spPr bwMode="auto">
          <a:xfrm>
            <a:off x="3251200" y="6248400"/>
            <a:ext cx="2887663"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0"/>
              </a:spcBef>
              <a:defRPr sz="1000">
                <a:solidFill>
                  <a:schemeClr val="tx1"/>
                </a:solidFill>
                <a:latin typeface="Arial" charset="0"/>
              </a:defRPr>
            </a:lvl1pPr>
          </a:lstStyle>
          <a:p>
            <a:pPr>
              <a:defRPr/>
            </a:pPr>
            <a:endParaRPr lang="en-US" altLang="zh-CN"/>
          </a:p>
        </p:txBody>
      </p:sp>
      <p:sp>
        <p:nvSpPr>
          <p:cNvPr id="10" name="Rectangle 1034">
            <a:extLst>
              <a:ext uri="{FF2B5EF4-FFF2-40B4-BE49-F238E27FC236}">
                <a16:creationId xmlns:a16="http://schemas.microsoft.com/office/drawing/2014/main" id="{7F677772-107A-49D9-A868-7F16ADD4C999}"/>
              </a:ext>
            </a:extLst>
          </p:cNvPr>
          <p:cNvSpPr>
            <a:spLocks noGrp="1" noChangeArrowheads="1"/>
          </p:cNvSpPr>
          <p:nvPr>
            <p:ph type="sldNum" sz="quarter" idx="12"/>
          </p:nvPr>
        </p:nvSpPr>
        <p:spPr>
          <a:xfrm>
            <a:off x="6788150" y="6257925"/>
            <a:ext cx="1905000" cy="457200"/>
          </a:xfrm>
        </p:spPr>
        <p:txBody>
          <a:bodyPr/>
          <a:lstStyle>
            <a:lvl1pPr>
              <a:defRPr sz="1000">
                <a:solidFill>
                  <a:schemeClr val="tx1"/>
                </a:solidFill>
              </a:defRPr>
            </a:lvl1pPr>
          </a:lstStyle>
          <a:p>
            <a:fld id="{0F7E5260-7746-45A0-A80B-9AE2F26B5DA0}" type="slidenum">
              <a:rPr lang="zh-CN" altLang="en-US"/>
              <a:pPr/>
              <a:t>‹#›</a:t>
            </a:fld>
            <a:endParaRPr lang="en-US" altLang="zh-CN"/>
          </a:p>
        </p:txBody>
      </p:sp>
    </p:spTree>
    <p:extLst>
      <p:ext uri="{BB962C8B-B14F-4D97-AF65-F5344CB8AC3E}">
        <p14:creationId xmlns:p14="http://schemas.microsoft.com/office/powerpoint/2010/main" val="1617426902"/>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5735EAF8-5FDF-44D4-87AD-6A6D2A52582A}"/>
              </a:ext>
            </a:extLst>
          </p:cNvPr>
          <p:cNvSpPr>
            <a:spLocks noGrp="1" noChangeArrowheads="1"/>
          </p:cNvSpPr>
          <p:nvPr>
            <p:ph type="sldNum" sz="quarter" idx="10"/>
          </p:nvPr>
        </p:nvSpPr>
        <p:spPr>
          <a:ln/>
        </p:spPr>
        <p:txBody>
          <a:bodyPr/>
          <a:lstStyle>
            <a:lvl1pPr>
              <a:defRPr/>
            </a:lvl1pPr>
          </a:lstStyle>
          <a:p>
            <a:fld id="{8BCC7132-DFD1-4256-BE97-7A126F0801F8}" type="slidenum">
              <a:rPr lang="zh-CN" altLang="en-US"/>
              <a:pPr/>
              <a:t>‹#›</a:t>
            </a:fld>
            <a:endParaRPr lang="en-US" altLang="zh-CN"/>
          </a:p>
        </p:txBody>
      </p:sp>
    </p:spTree>
    <p:extLst>
      <p:ext uri="{BB962C8B-B14F-4D97-AF65-F5344CB8AC3E}">
        <p14:creationId xmlns:p14="http://schemas.microsoft.com/office/powerpoint/2010/main" val="182987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AD7DA61D-F187-478B-9F5D-721B6DB14D75}"/>
              </a:ext>
            </a:extLst>
          </p:cNvPr>
          <p:cNvSpPr>
            <a:spLocks noGrp="1" noChangeArrowheads="1"/>
          </p:cNvSpPr>
          <p:nvPr>
            <p:ph type="sldNum" sz="quarter" idx="10"/>
          </p:nvPr>
        </p:nvSpPr>
        <p:spPr>
          <a:ln/>
        </p:spPr>
        <p:txBody>
          <a:bodyPr/>
          <a:lstStyle>
            <a:lvl1pPr>
              <a:defRPr/>
            </a:lvl1pPr>
          </a:lstStyle>
          <a:p>
            <a:fld id="{795E8663-A714-4E22-ACB5-D70E246182AF}" type="slidenum">
              <a:rPr lang="zh-CN" altLang="en-US"/>
              <a:pPr/>
              <a:t>‹#›</a:t>
            </a:fld>
            <a:endParaRPr lang="en-US" altLang="zh-CN"/>
          </a:p>
        </p:txBody>
      </p:sp>
    </p:spTree>
    <p:extLst>
      <p:ext uri="{BB962C8B-B14F-4D97-AF65-F5344CB8AC3E}">
        <p14:creationId xmlns:p14="http://schemas.microsoft.com/office/powerpoint/2010/main" val="2828660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a:t>单击此处编辑母版标题样式</a:t>
            </a:r>
          </a:p>
        </p:txBody>
      </p:sp>
      <p:sp>
        <p:nvSpPr>
          <p:cNvPr id="3" name="文本占位符 2"/>
          <p:cNvSpPr>
            <a:spLocks noGrp="1"/>
          </p:cNvSpPr>
          <p:nvPr>
            <p:ph type="body" sz="half" idx="1"/>
          </p:nvPr>
        </p:nvSpPr>
        <p:spPr>
          <a:xfrm>
            <a:off x="0" y="685800"/>
            <a:ext cx="44958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685800"/>
            <a:ext cx="44958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A9E1DADE-A8A3-4F00-9C67-3DB1EC13E76E}"/>
              </a:ext>
            </a:extLst>
          </p:cNvPr>
          <p:cNvSpPr>
            <a:spLocks noGrp="1" noChangeArrowheads="1"/>
          </p:cNvSpPr>
          <p:nvPr>
            <p:ph type="sldNum" sz="quarter" idx="10"/>
          </p:nvPr>
        </p:nvSpPr>
        <p:spPr>
          <a:ln/>
        </p:spPr>
        <p:txBody>
          <a:bodyPr/>
          <a:lstStyle>
            <a:lvl1pPr>
              <a:defRPr/>
            </a:lvl1pPr>
          </a:lstStyle>
          <a:p>
            <a:fld id="{4202C52F-DEB8-409A-835A-D200EF5D1068}" type="slidenum">
              <a:rPr lang="zh-CN" altLang="en-US"/>
              <a:pPr/>
              <a:t>‹#›</a:t>
            </a:fld>
            <a:endParaRPr lang="en-US" altLang="zh-CN"/>
          </a:p>
        </p:txBody>
      </p:sp>
    </p:spTree>
    <p:extLst>
      <p:ext uri="{BB962C8B-B14F-4D97-AF65-F5344CB8AC3E}">
        <p14:creationId xmlns:p14="http://schemas.microsoft.com/office/powerpoint/2010/main" val="1708106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a:t>单击此处编辑母版标题样式</a:t>
            </a:r>
          </a:p>
        </p:txBody>
      </p:sp>
      <p:sp>
        <p:nvSpPr>
          <p:cNvPr id="3" name="文本占位符 2"/>
          <p:cNvSpPr>
            <a:spLocks noGrp="1"/>
          </p:cNvSpPr>
          <p:nvPr>
            <p:ph type="body" sz="half" idx="1"/>
          </p:nvPr>
        </p:nvSpPr>
        <p:spPr>
          <a:xfrm>
            <a:off x="0" y="685800"/>
            <a:ext cx="44958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685800"/>
            <a:ext cx="44958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543300"/>
            <a:ext cx="44958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a:extLst>
              <a:ext uri="{FF2B5EF4-FFF2-40B4-BE49-F238E27FC236}">
                <a16:creationId xmlns:a16="http://schemas.microsoft.com/office/drawing/2014/main" id="{604674A0-8A58-4CB2-9F4E-85BFBF45414C}"/>
              </a:ext>
            </a:extLst>
          </p:cNvPr>
          <p:cNvSpPr>
            <a:spLocks noGrp="1" noChangeArrowheads="1"/>
          </p:cNvSpPr>
          <p:nvPr>
            <p:ph type="sldNum" sz="quarter" idx="10"/>
          </p:nvPr>
        </p:nvSpPr>
        <p:spPr>
          <a:ln/>
        </p:spPr>
        <p:txBody>
          <a:bodyPr/>
          <a:lstStyle>
            <a:lvl1pPr>
              <a:defRPr/>
            </a:lvl1pPr>
          </a:lstStyle>
          <a:p>
            <a:fld id="{090E0273-DEE0-41A8-8CFE-53A224D25D3E}" type="slidenum">
              <a:rPr lang="zh-CN" altLang="en-US"/>
              <a:pPr/>
              <a:t>‹#›</a:t>
            </a:fld>
            <a:endParaRPr lang="en-US" altLang="zh-CN"/>
          </a:p>
        </p:txBody>
      </p:sp>
    </p:spTree>
    <p:extLst>
      <p:ext uri="{BB962C8B-B14F-4D97-AF65-F5344CB8AC3E}">
        <p14:creationId xmlns:p14="http://schemas.microsoft.com/office/powerpoint/2010/main" val="228445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019712D4-F804-484F-81C9-ED46C0FD74BB}"/>
              </a:ext>
            </a:extLst>
          </p:cNvPr>
          <p:cNvSpPr>
            <a:spLocks noGrp="1" noChangeArrowheads="1"/>
          </p:cNvSpPr>
          <p:nvPr>
            <p:ph type="sldNum" sz="quarter" idx="10"/>
          </p:nvPr>
        </p:nvSpPr>
        <p:spPr>
          <a:ln/>
        </p:spPr>
        <p:txBody>
          <a:bodyPr/>
          <a:lstStyle>
            <a:lvl1pPr>
              <a:defRPr/>
            </a:lvl1pPr>
          </a:lstStyle>
          <a:p>
            <a:fld id="{E423439F-D4BB-468C-B09C-505702EDFCC0}" type="slidenum">
              <a:rPr lang="zh-CN" altLang="en-US"/>
              <a:pPr/>
              <a:t>‹#›</a:t>
            </a:fld>
            <a:endParaRPr lang="en-US" altLang="zh-CN"/>
          </a:p>
        </p:txBody>
      </p:sp>
    </p:spTree>
    <p:extLst>
      <p:ext uri="{BB962C8B-B14F-4D97-AF65-F5344CB8AC3E}">
        <p14:creationId xmlns:p14="http://schemas.microsoft.com/office/powerpoint/2010/main" val="357700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a:extLst>
              <a:ext uri="{FF2B5EF4-FFF2-40B4-BE49-F238E27FC236}">
                <a16:creationId xmlns:a16="http://schemas.microsoft.com/office/drawing/2014/main" id="{D1FC85FD-EA75-4F65-AE58-9651CB6FFAA5}"/>
              </a:ext>
            </a:extLst>
          </p:cNvPr>
          <p:cNvSpPr>
            <a:spLocks noGrp="1" noChangeArrowheads="1"/>
          </p:cNvSpPr>
          <p:nvPr>
            <p:ph type="sldNum" sz="quarter" idx="10"/>
          </p:nvPr>
        </p:nvSpPr>
        <p:spPr>
          <a:ln/>
        </p:spPr>
        <p:txBody>
          <a:bodyPr/>
          <a:lstStyle>
            <a:lvl1pPr>
              <a:defRPr/>
            </a:lvl1pPr>
          </a:lstStyle>
          <a:p>
            <a:fld id="{CFB5E667-B411-4844-B5E3-59FD576744A2}" type="slidenum">
              <a:rPr lang="zh-CN" altLang="en-US"/>
              <a:pPr/>
              <a:t>‹#›</a:t>
            </a:fld>
            <a:endParaRPr lang="en-US" altLang="zh-CN"/>
          </a:p>
        </p:txBody>
      </p:sp>
    </p:spTree>
    <p:extLst>
      <p:ext uri="{BB962C8B-B14F-4D97-AF65-F5344CB8AC3E}">
        <p14:creationId xmlns:p14="http://schemas.microsoft.com/office/powerpoint/2010/main" val="331496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685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685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60B266E9-AB69-4209-891C-42ADED76E12D}"/>
              </a:ext>
            </a:extLst>
          </p:cNvPr>
          <p:cNvSpPr>
            <a:spLocks noGrp="1" noChangeArrowheads="1"/>
          </p:cNvSpPr>
          <p:nvPr>
            <p:ph type="sldNum" sz="quarter" idx="10"/>
          </p:nvPr>
        </p:nvSpPr>
        <p:spPr>
          <a:ln/>
        </p:spPr>
        <p:txBody>
          <a:bodyPr/>
          <a:lstStyle>
            <a:lvl1pPr>
              <a:defRPr/>
            </a:lvl1pPr>
          </a:lstStyle>
          <a:p>
            <a:fld id="{09A93F69-3683-4FD1-99F3-FCC21C428B2B}" type="slidenum">
              <a:rPr lang="zh-CN" altLang="en-US"/>
              <a:pPr/>
              <a:t>‹#›</a:t>
            </a:fld>
            <a:endParaRPr lang="en-US" altLang="zh-CN"/>
          </a:p>
        </p:txBody>
      </p:sp>
    </p:spTree>
    <p:extLst>
      <p:ext uri="{BB962C8B-B14F-4D97-AF65-F5344CB8AC3E}">
        <p14:creationId xmlns:p14="http://schemas.microsoft.com/office/powerpoint/2010/main" val="210592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a:extLst>
              <a:ext uri="{FF2B5EF4-FFF2-40B4-BE49-F238E27FC236}">
                <a16:creationId xmlns:a16="http://schemas.microsoft.com/office/drawing/2014/main" id="{1E89E77F-8577-4423-9E01-A463D9C7FD19}"/>
              </a:ext>
            </a:extLst>
          </p:cNvPr>
          <p:cNvSpPr>
            <a:spLocks noGrp="1" noChangeArrowheads="1"/>
          </p:cNvSpPr>
          <p:nvPr>
            <p:ph type="sldNum" sz="quarter" idx="10"/>
          </p:nvPr>
        </p:nvSpPr>
        <p:spPr>
          <a:ln/>
        </p:spPr>
        <p:txBody>
          <a:bodyPr/>
          <a:lstStyle>
            <a:lvl1pPr>
              <a:defRPr/>
            </a:lvl1pPr>
          </a:lstStyle>
          <a:p>
            <a:fld id="{30564028-E753-4F03-8B72-64F3BFCC1C8A}" type="slidenum">
              <a:rPr lang="zh-CN" altLang="en-US"/>
              <a:pPr/>
              <a:t>‹#›</a:t>
            </a:fld>
            <a:endParaRPr lang="en-US" altLang="zh-CN"/>
          </a:p>
        </p:txBody>
      </p:sp>
    </p:spTree>
    <p:extLst>
      <p:ext uri="{BB962C8B-B14F-4D97-AF65-F5344CB8AC3E}">
        <p14:creationId xmlns:p14="http://schemas.microsoft.com/office/powerpoint/2010/main" val="318197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a:extLst>
              <a:ext uri="{FF2B5EF4-FFF2-40B4-BE49-F238E27FC236}">
                <a16:creationId xmlns:a16="http://schemas.microsoft.com/office/drawing/2014/main" id="{5FC3F306-9608-48BA-B982-BF580956A2B9}"/>
              </a:ext>
            </a:extLst>
          </p:cNvPr>
          <p:cNvSpPr>
            <a:spLocks noGrp="1" noChangeArrowheads="1"/>
          </p:cNvSpPr>
          <p:nvPr>
            <p:ph type="sldNum" sz="quarter" idx="10"/>
          </p:nvPr>
        </p:nvSpPr>
        <p:spPr>
          <a:ln/>
        </p:spPr>
        <p:txBody>
          <a:bodyPr/>
          <a:lstStyle>
            <a:lvl1pPr>
              <a:defRPr/>
            </a:lvl1pPr>
          </a:lstStyle>
          <a:p>
            <a:fld id="{467A79D3-5810-45E4-A855-8F60A39D9629}" type="slidenum">
              <a:rPr lang="zh-CN" altLang="en-US"/>
              <a:pPr/>
              <a:t>‹#›</a:t>
            </a:fld>
            <a:endParaRPr lang="en-US" altLang="zh-CN"/>
          </a:p>
        </p:txBody>
      </p:sp>
    </p:spTree>
    <p:extLst>
      <p:ext uri="{BB962C8B-B14F-4D97-AF65-F5344CB8AC3E}">
        <p14:creationId xmlns:p14="http://schemas.microsoft.com/office/powerpoint/2010/main" val="21194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5B3E32F-97E6-48DE-927E-A0437616998B}"/>
              </a:ext>
            </a:extLst>
          </p:cNvPr>
          <p:cNvSpPr>
            <a:spLocks noGrp="1" noChangeArrowheads="1"/>
          </p:cNvSpPr>
          <p:nvPr>
            <p:ph type="sldNum" sz="quarter" idx="10"/>
          </p:nvPr>
        </p:nvSpPr>
        <p:spPr>
          <a:ln/>
        </p:spPr>
        <p:txBody>
          <a:bodyPr/>
          <a:lstStyle>
            <a:lvl1pPr>
              <a:defRPr/>
            </a:lvl1pPr>
          </a:lstStyle>
          <a:p>
            <a:fld id="{05543B4E-982C-4738-99E0-47955C7AD0E1}" type="slidenum">
              <a:rPr lang="zh-CN" altLang="en-US"/>
              <a:pPr/>
              <a:t>‹#›</a:t>
            </a:fld>
            <a:endParaRPr lang="en-US" altLang="zh-CN"/>
          </a:p>
        </p:txBody>
      </p:sp>
    </p:spTree>
    <p:extLst>
      <p:ext uri="{BB962C8B-B14F-4D97-AF65-F5344CB8AC3E}">
        <p14:creationId xmlns:p14="http://schemas.microsoft.com/office/powerpoint/2010/main" val="39884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AF17959A-A19B-4648-B35E-D1763F254E35}"/>
              </a:ext>
            </a:extLst>
          </p:cNvPr>
          <p:cNvSpPr>
            <a:spLocks noGrp="1" noChangeArrowheads="1"/>
          </p:cNvSpPr>
          <p:nvPr>
            <p:ph type="sldNum" sz="quarter" idx="10"/>
          </p:nvPr>
        </p:nvSpPr>
        <p:spPr>
          <a:ln/>
        </p:spPr>
        <p:txBody>
          <a:bodyPr/>
          <a:lstStyle>
            <a:lvl1pPr>
              <a:defRPr/>
            </a:lvl1pPr>
          </a:lstStyle>
          <a:p>
            <a:fld id="{5666A355-9F4F-40C6-BDD2-FD05B7F19762}" type="slidenum">
              <a:rPr lang="zh-CN" altLang="en-US"/>
              <a:pPr/>
              <a:t>‹#›</a:t>
            </a:fld>
            <a:endParaRPr lang="en-US" altLang="zh-CN"/>
          </a:p>
        </p:txBody>
      </p:sp>
    </p:spTree>
    <p:extLst>
      <p:ext uri="{BB962C8B-B14F-4D97-AF65-F5344CB8AC3E}">
        <p14:creationId xmlns:p14="http://schemas.microsoft.com/office/powerpoint/2010/main" val="265053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A4FC758E-5608-4BDF-B99A-DF6A8AB0CACE}"/>
              </a:ext>
            </a:extLst>
          </p:cNvPr>
          <p:cNvSpPr>
            <a:spLocks noGrp="1" noChangeArrowheads="1"/>
          </p:cNvSpPr>
          <p:nvPr>
            <p:ph type="sldNum" sz="quarter" idx="10"/>
          </p:nvPr>
        </p:nvSpPr>
        <p:spPr>
          <a:ln/>
        </p:spPr>
        <p:txBody>
          <a:bodyPr/>
          <a:lstStyle>
            <a:lvl1pPr>
              <a:defRPr/>
            </a:lvl1pPr>
          </a:lstStyle>
          <a:p>
            <a:fld id="{85750B85-0B35-4E8B-ABA8-B885362EECAC}" type="slidenum">
              <a:rPr lang="zh-CN" altLang="en-US"/>
              <a:pPr/>
              <a:t>‹#›</a:t>
            </a:fld>
            <a:endParaRPr lang="en-US" altLang="zh-CN"/>
          </a:p>
        </p:txBody>
      </p:sp>
    </p:spTree>
    <p:extLst>
      <p:ext uri="{BB962C8B-B14F-4D97-AF65-F5344CB8AC3E}">
        <p14:creationId xmlns:p14="http://schemas.microsoft.com/office/powerpoint/2010/main" val="178472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1026" name="Rectangle 6">
            <a:extLst>
              <a:ext uri="{FF2B5EF4-FFF2-40B4-BE49-F238E27FC236}">
                <a16:creationId xmlns:a16="http://schemas.microsoft.com/office/drawing/2014/main" id="{1594A761-1D40-4AC5-AA79-E19C5FA5445E}"/>
              </a:ext>
            </a:extLst>
          </p:cNvPr>
          <p:cNvSpPr>
            <a:spLocks noGrp="1" noChangeArrowheads="1"/>
          </p:cNvSpPr>
          <p:nvPr>
            <p:ph type="title"/>
          </p:nvPr>
        </p:nvSpPr>
        <p:spPr bwMode="auto">
          <a:xfrm>
            <a:off x="0" y="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7">
            <a:extLst>
              <a:ext uri="{FF2B5EF4-FFF2-40B4-BE49-F238E27FC236}">
                <a16:creationId xmlns:a16="http://schemas.microsoft.com/office/drawing/2014/main" id="{913D170D-658A-4B29-B6FD-D9BE868FC487}"/>
              </a:ext>
            </a:extLst>
          </p:cNvPr>
          <p:cNvSpPr>
            <a:spLocks noGrp="1" noChangeArrowheads="1"/>
          </p:cNvSpPr>
          <p:nvPr>
            <p:ph type="body" idx="1"/>
          </p:nvPr>
        </p:nvSpPr>
        <p:spPr bwMode="auto">
          <a:xfrm>
            <a:off x="0" y="69215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0842" name="Rectangle 10">
            <a:extLst>
              <a:ext uri="{FF2B5EF4-FFF2-40B4-BE49-F238E27FC236}">
                <a16:creationId xmlns:a16="http://schemas.microsoft.com/office/drawing/2014/main" id="{8EF97FA9-D3C2-4205-A983-F23BAF74B34A}"/>
              </a:ext>
            </a:extLst>
          </p:cNvPr>
          <p:cNvSpPr>
            <a:spLocks noGrp="1" noChangeArrowheads="1"/>
          </p:cNvSpPr>
          <p:nvPr>
            <p:ph type="sldNum" sz="quarter" idx="4"/>
          </p:nvPr>
        </p:nvSpPr>
        <p:spPr bwMode="auto">
          <a:xfrm>
            <a:off x="7620000" y="6324600"/>
            <a:ext cx="1447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lvl1pPr>
          </a:lstStyle>
          <a:p>
            <a:fld id="{FF395A4A-0CA7-48F2-905E-81FEB24F56C9}" type="slidenum">
              <a:rPr lang="zh-CN" altLang="en-US"/>
              <a:pPr/>
              <a:t>‹#›</a:t>
            </a:fld>
            <a:endParaRPr lang="en-US" altLang="zh-CN"/>
          </a:p>
        </p:txBody>
      </p:sp>
      <p:graphicFrame>
        <p:nvGraphicFramePr>
          <p:cNvPr id="1029" name="Object 1027">
            <a:extLst>
              <a:ext uri="{FF2B5EF4-FFF2-40B4-BE49-F238E27FC236}">
                <a16:creationId xmlns:a16="http://schemas.microsoft.com/office/drawing/2014/main" id="{EFF6BA7E-BDF9-4637-B849-160C91C43375}"/>
              </a:ext>
            </a:extLst>
          </p:cNvPr>
          <p:cNvGraphicFramePr>
            <a:graphicFrameLocks noChangeAspect="1"/>
          </p:cNvGraphicFramePr>
          <p:nvPr/>
        </p:nvGraphicFramePr>
        <p:xfrm>
          <a:off x="533400" y="6400800"/>
          <a:ext cx="1333500" cy="352425"/>
        </p:xfrm>
        <a:graphic>
          <a:graphicData uri="http://schemas.openxmlformats.org/presentationml/2006/ole">
            <mc:AlternateContent xmlns:mc="http://schemas.openxmlformats.org/markup-compatibility/2006">
              <mc:Choice xmlns:v="urn:schemas-microsoft-com:vml" Requires="v">
                <p:oleObj spid="_x0000_s1025" name="位图图像" r:id="rId16" imgW="0" imgH="0" progId="Paint.Picture">
                  <p:embed/>
                </p:oleObj>
              </mc:Choice>
              <mc:Fallback>
                <p:oleObj name="位图图像" r:id="rId16" imgW="0" imgH="0" progId="Paint.Picture">
                  <p:embed/>
                  <p:pic>
                    <p:nvPicPr>
                      <p:cNvPr id="1029" name="Object 1027">
                        <a:extLst>
                          <a:ext uri="{FF2B5EF4-FFF2-40B4-BE49-F238E27FC236}">
                            <a16:creationId xmlns:a16="http://schemas.microsoft.com/office/drawing/2014/main" id="{EFF6BA7E-BDF9-4637-B849-160C91C4337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6400800"/>
                        <a:ext cx="13335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1024">
            <a:extLst>
              <a:ext uri="{FF2B5EF4-FFF2-40B4-BE49-F238E27FC236}">
                <a16:creationId xmlns:a16="http://schemas.microsoft.com/office/drawing/2014/main" id="{3E8B7778-DA8C-4379-B48B-B52416F8872C}"/>
              </a:ext>
            </a:extLst>
          </p:cNvPr>
          <p:cNvGraphicFramePr>
            <a:graphicFrameLocks noChangeAspect="1"/>
          </p:cNvGraphicFramePr>
          <p:nvPr/>
        </p:nvGraphicFramePr>
        <p:xfrm>
          <a:off x="0" y="6324600"/>
          <a:ext cx="590550" cy="504825"/>
        </p:xfrm>
        <a:graphic>
          <a:graphicData uri="http://schemas.openxmlformats.org/presentationml/2006/ole">
            <mc:AlternateContent xmlns:mc="http://schemas.openxmlformats.org/markup-compatibility/2006">
              <mc:Choice xmlns:v="urn:schemas-microsoft-com:vml" Requires="v">
                <p:oleObj spid="_x0000_s1026" name="位图图像" r:id="rId18" imgW="0" imgH="0" progId="Paint.Picture">
                  <p:embed/>
                </p:oleObj>
              </mc:Choice>
              <mc:Fallback>
                <p:oleObj name="位图图像" r:id="rId18" imgW="0" imgH="0" progId="Paint.Picture">
                  <p:embed/>
                  <p:pic>
                    <p:nvPicPr>
                      <p:cNvPr id="1030" name="Object 1024">
                        <a:extLst>
                          <a:ext uri="{FF2B5EF4-FFF2-40B4-BE49-F238E27FC236}">
                            <a16:creationId xmlns:a16="http://schemas.microsoft.com/office/drawing/2014/main" id="{3E8B7778-DA8C-4379-B48B-B52416F8872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324600"/>
                        <a:ext cx="590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1024">
            <a:extLst>
              <a:ext uri="{FF2B5EF4-FFF2-40B4-BE49-F238E27FC236}">
                <a16:creationId xmlns:a16="http://schemas.microsoft.com/office/drawing/2014/main" id="{8E676D67-202E-496E-9AB5-DEE8EFD23E7E}"/>
              </a:ext>
            </a:extLst>
          </p:cNvPr>
          <p:cNvSpPr txBox="1">
            <a:spLocks noChangeArrowheads="1"/>
          </p:cNvSpPr>
          <p:nvPr/>
        </p:nvSpPr>
        <p:spPr bwMode="auto">
          <a:xfrm>
            <a:off x="1835150" y="6381750"/>
            <a:ext cx="6840538" cy="366713"/>
          </a:xfrm>
          <a:prstGeom prst="rect">
            <a:avLst/>
          </a:prstGeom>
          <a:noFill/>
          <a:ln w="9525">
            <a:noFill/>
            <a:miter lim="800000"/>
            <a:headEnd/>
            <a:tailEnd/>
          </a:ln>
          <a:effectLst/>
        </p:spPr>
        <p:txBody>
          <a:bodyPr>
            <a:spAutoFit/>
          </a:bodyPr>
          <a:lstStyle>
            <a:lvl1pPr>
              <a:spcBef>
                <a:spcPct val="50000"/>
              </a:spcBef>
              <a:defRPr sz="3500">
                <a:solidFill>
                  <a:srgbClr val="000000"/>
                </a:solidFill>
                <a:latin typeface="Arial" panose="020B0604020202020204" pitchFamily="34" charset="0"/>
                <a:ea typeface="宋体" panose="02010600030101010101" pitchFamily="2" charset="-122"/>
              </a:defRPr>
            </a:lvl1pPr>
            <a:lvl2pPr marL="742950" indent="-285750">
              <a:spcBef>
                <a:spcPct val="50000"/>
              </a:spcBef>
              <a:defRPr sz="3500">
                <a:solidFill>
                  <a:srgbClr val="000000"/>
                </a:solidFill>
                <a:latin typeface="Arial" panose="020B0604020202020204" pitchFamily="34" charset="0"/>
                <a:ea typeface="宋体" panose="02010600030101010101" pitchFamily="2" charset="-122"/>
              </a:defRPr>
            </a:lvl2pPr>
            <a:lvl3pPr marL="1143000" indent="-228600">
              <a:spcBef>
                <a:spcPct val="50000"/>
              </a:spcBef>
              <a:defRPr sz="3500">
                <a:solidFill>
                  <a:srgbClr val="000000"/>
                </a:solidFill>
                <a:latin typeface="Arial" panose="020B0604020202020204" pitchFamily="34" charset="0"/>
                <a:ea typeface="宋体" panose="02010600030101010101" pitchFamily="2" charset="-122"/>
              </a:defRPr>
            </a:lvl3pPr>
            <a:lvl4pPr marL="1600200" indent="-228600">
              <a:spcBef>
                <a:spcPct val="50000"/>
              </a:spcBef>
              <a:defRPr sz="3500">
                <a:solidFill>
                  <a:srgbClr val="000000"/>
                </a:solidFill>
                <a:latin typeface="Arial" panose="020B0604020202020204" pitchFamily="34" charset="0"/>
                <a:ea typeface="宋体" panose="02010600030101010101" pitchFamily="2" charset="-122"/>
              </a:defRPr>
            </a:lvl4pPr>
            <a:lvl5pPr marL="2057400" indent="-228600">
              <a:spcBef>
                <a:spcPct val="50000"/>
              </a:spcBef>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1800" b="1">
                <a:solidFill>
                  <a:schemeClr val="hlink"/>
                </a:solidFill>
                <a:latin typeface="宋体" panose="02010600030101010101" pitchFamily="2" charset="-122"/>
              </a:rPr>
              <a:t>计算机科学系 操作系统课程组 凌应标制作        @20</a:t>
            </a:r>
            <a:r>
              <a:rPr kumimoji="1" lang="en-US" altLang="zh-CN" sz="1800" b="1">
                <a:solidFill>
                  <a:schemeClr val="hlink"/>
                </a:solidFill>
                <a:latin typeface="宋体" panose="02010600030101010101" pitchFamily="2" charset="-122"/>
              </a:rPr>
              <a:t>18</a:t>
            </a:r>
            <a:r>
              <a:rPr kumimoji="1" lang="zh-CN" altLang="en-US" sz="1800" b="1">
                <a:solidFill>
                  <a:schemeClr val="hlink"/>
                </a:solidFill>
                <a:latin typeface="宋体" panose="02010600030101010101" pitchFamily="2" charset="-122"/>
              </a:rPr>
              <a:t>年</a:t>
            </a:r>
            <a:r>
              <a:rPr kumimoji="1" lang="en-US" altLang="zh-CN" sz="1800" b="1">
                <a:solidFill>
                  <a:schemeClr val="hlink"/>
                </a:solidFill>
                <a:latin typeface="宋体" panose="02010600030101010101" pitchFamily="2" charset="-122"/>
              </a:rPr>
              <a:t>2</a:t>
            </a:r>
            <a:r>
              <a:rPr kumimoji="1" lang="zh-CN" altLang="en-US" sz="1800" b="1">
                <a:solidFill>
                  <a:schemeClr val="hlink"/>
                </a:solidFill>
                <a:latin typeface="宋体" panose="02010600030101010101" pitchFamily="2" charset="-122"/>
              </a:rPr>
              <a:t>月</a:t>
            </a:r>
          </a:p>
        </p:txBody>
      </p:sp>
    </p:spTree>
  </p:cSld>
  <p:clrMap bg1="dk2" tx1="lt1" bg2="dk1" tx2="lt2" accent1="accent1" accent2="accent2" accent3="accent3" accent4="accent4" accent5="accent5" accent6="accent6" hlink="hlink" folHlink="folHlink"/>
  <p:sldLayoutIdLst>
    <p:sldLayoutId id="2147483719"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hf hdr="0" ftr="0" dt="0"/>
  <p:txStyles>
    <p:titleStyle>
      <a:lvl1pPr algn="l" rtl="0" eaLnBrk="0" fontAlgn="base" hangingPunct="0">
        <a:lnSpc>
          <a:spcPct val="80000"/>
        </a:lnSpc>
        <a:spcBef>
          <a:spcPct val="0"/>
        </a:spcBef>
        <a:spcAft>
          <a:spcPct val="0"/>
        </a:spcAft>
        <a:defRPr sz="4400">
          <a:solidFill>
            <a:srgbClr val="0A3A90"/>
          </a:solidFill>
          <a:latin typeface="+mj-lt"/>
          <a:ea typeface="+mj-ea"/>
          <a:cs typeface="+mj-cs"/>
        </a:defRPr>
      </a:lvl1pPr>
      <a:lvl2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2pPr>
      <a:lvl3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3pPr>
      <a:lvl4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4pPr>
      <a:lvl5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5pPr>
      <a:lvl6pPr marL="457200" algn="l" rtl="0" fontAlgn="base">
        <a:lnSpc>
          <a:spcPct val="80000"/>
        </a:lnSpc>
        <a:spcBef>
          <a:spcPct val="0"/>
        </a:spcBef>
        <a:spcAft>
          <a:spcPct val="0"/>
        </a:spcAft>
        <a:defRPr sz="4400">
          <a:solidFill>
            <a:srgbClr val="000000"/>
          </a:solidFill>
          <a:latin typeface="Times New Roman" pitchFamily="18" charset="0"/>
          <a:ea typeface="华文新魏" pitchFamily="2" charset="-122"/>
        </a:defRPr>
      </a:lvl6pPr>
      <a:lvl7pPr marL="914400" algn="l" rtl="0" fontAlgn="base">
        <a:lnSpc>
          <a:spcPct val="80000"/>
        </a:lnSpc>
        <a:spcBef>
          <a:spcPct val="0"/>
        </a:spcBef>
        <a:spcAft>
          <a:spcPct val="0"/>
        </a:spcAft>
        <a:defRPr sz="4400">
          <a:solidFill>
            <a:srgbClr val="000000"/>
          </a:solidFill>
          <a:latin typeface="Times New Roman" pitchFamily="18" charset="0"/>
          <a:ea typeface="华文新魏" pitchFamily="2" charset="-122"/>
        </a:defRPr>
      </a:lvl7pPr>
      <a:lvl8pPr marL="1371600" algn="l" rtl="0" fontAlgn="base">
        <a:lnSpc>
          <a:spcPct val="80000"/>
        </a:lnSpc>
        <a:spcBef>
          <a:spcPct val="0"/>
        </a:spcBef>
        <a:spcAft>
          <a:spcPct val="0"/>
        </a:spcAft>
        <a:defRPr sz="4400">
          <a:solidFill>
            <a:srgbClr val="000000"/>
          </a:solidFill>
          <a:latin typeface="Times New Roman" pitchFamily="18" charset="0"/>
          <a:ea typeface="华文新魏" pitchFamily="2" charset="-122"/>
        </a:defRPr>
      </a:lvl8pPr>
      <a:lvl9pPr marL="1828800" algn="l" rtl="0" fontAlgn="base">
        <a:lnSpc>
          <a:spcPct val="80000"/>
        </a:lnSpc>
        <a:spcBef>
          <a:spcPct val="0"/>
        </a:spcBef>
        <a:spcAft>
          <a:spcPct val="0"/>
        </a:spcAft>
        <a:defRPr sz="4400">
          <a:solidFill>
            <a:srgbClr val="000000"/>
          </a:solidFill>
          <a:latin typeface="Times New Roman" pitchFamily="18" charset="0"/>
          <a:ea typeface="华文新魏" pitchFamily="2" charset="-122"/>
        </a:defRPr>
      </a:lvl9pPr>
    </p:titleStyle>
    <p:body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n"/>
        <a:defRPr sz="31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rgbClr val="000000"/>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mn-lt"/>
          <a:ea typeface="+mn-ea"/>
        </a:defRPr>
      </a:lvl5pPr>
      <a:lvl6pPr marL="25146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6pPr>
      <a:lvl7pPr marL="29718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7pPr>
      <a:lvl8pPr marL="34290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8pPr>
      <a:lvl9pPr marL="38862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sslyb@mail.sys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DC458EF-AFEA-4A7C-A0AE-D044C5594D4D}"/>
              </a:ext>
            </a:extLst>
          </p:cNvPr>
          <p:cNvSpPr>
            <a:spLocks noGrp="1" noChangeArrowheads="1"/>
          </p:cNvSpPr>
          <p:nvPr>
            <p:ph type="ctrTitle"/>
          </p:nvPr>
        </p:nvSpPr>
        <p:spPr>
          <a:xfrm>
            <a:off x="1371600" y="908050"/>
            <a:ext cx="6800850" cy="2273300"/>
          </a:xfrm>
        </p:spPr>
        <p:txBody>
          <a:bodyPr/>
          <a:lstStyle/>
          <a:p>
            <a:pPr eaLnBrk="1" hangingPunct="1"/>
            <a:r>
              <a:rPr lang="zh-CN" altLang="en-US" sz="11300">
                <a:solidFill>
                  <a:srgbClr val="FFB800"/>
                </a:solidFill>
              </a:rPr>
              <a:t>操作系统</a:t>
            </a:r>
          </a:p>
        </p:txBody>
      </p:sp>
      <p:sp>
        <p:nvSpPr>
          <p:cNvPr id="5123" name="Rectangle 3">
            <a:extLst>
              <a:ext uri="{FF2B5EF4-FFF2-40B4-BE49-F238E27FC236}">
                <a16:creationId xmlns:a16="http://schemas.microsoft.com/office/drawing/2014/main" id="{8D489C34-AAB3-442D-A97F-6D50B764A62F}"/>
              </a:ext>
            </a:extLst>
          </p:cNvPr>
          <p:cNvSpPr>
            <a:spLocks noGrp="1" noChangeArrowheads="1"/>
          </p:cNvSpPr>
          <p:nvPr>
            <p:ph type="subTitle" idx="1"/>
          </p:nvPr>
        </p:nvSpPr>
        <p:spPr>
          <a:xfrm>
            <a:off x="1042988" y="3932238"/>
            <a:ext cx="6985000" cy="1873250"/>
          </a:xfrm>
        </p:spPr>
        <p:txBody>
          <a:bodyPr/>
          <a:lstStyle/>
          <a:p>
            <a:pPr eaLnBrk="1" hangingPunct="1">
              <a:lnSpc>
                <a:spcPct val="90000"/>
              </a:lnSpc>
            </a:pPr>
            <a:r>
              <a:rPr lang="zh-CN" altLang="en-US" sz="3900">
                <a:solidFill>
                  <a:srgbClr val="FFB800"/>
                </a:solidFill>
              </a:rPr>
              <a:t>主讲：凌应标</a:t>
            </a:r>
          </a:p>
          <a:p>
            <a:pPr eaLnBrk="1" hangingPunct="1">
              <a:lnSpc>
                <a:spcPct val="90000"/>
              </a:lnSpc>
            </a:pPr>
            <a:r>
              <a:rPr lang="en-US" altLang="zh-CN" sz="3900">
                <a:solidFill>
                  <a:srgbClr val="FFB800"/>
                </a:solidFill>
                <a:hlinkClick r:id="rId3"/>
              </a:rPr>
              <a:t>isslyb@mail.sysu.edu.cn</a:t>
            </a:r>
            <a:endParaRPr lang="en-US" altLang="zh-CN" sz="3900">
              <a:solidFill>
                <a:srgbClr val="FFB800"/>
              </a:solidFill>
            </a:endParaRPr>
          </a:p>
          <a:p>
            <a:pPr eaLnBrk="1" hangingPunct="1">
              <a:lnSpc>
                <a:spcPct val="90000"/>
              </a:lnSpc>
            </a:pPr>
            <a:endParaRPr lang="en-US" altLang="zh-CN" sz="3900">
              <a:solidFill>
                <a:srgbClr val="FFB800"/>
              </a:solidFill>
            </a:endParaRPr>
          </a:p>
        </p:txBody>
      </p:sp>
      <p:sp>
        <p:nvSpPr>
          <p:cNvPr id="5124" name="灯片编号占位符 3">
            <a:extLst>
              <a:ext uri="{FF2B5EF4-FFF2-40B4-BE49-F238E27FC236}">
                <a16:creationId xmlns:a16="http://schemas.microsoft.com/office/drawing/2014/main" id="{3237442C-F262-4A9F-8B14-0DD1E89BF256}"/>
              </a:ext>
            </a:extLst>
          </p:cNvPr>
          <p:cNvSpPr txBox="1">
            <a:spLocks noGrp="1"/>
          </p:cNvSpPr>
          <p:nvPr/>
        </p:nvSpPr>
        <p:spPr bwMode="auto">
          <a:xfrm>
            <a:off x="7620000" y="6324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A3B3B84-2BE4-4C68-94E4-5681C1111C53}" type="slidenum">
              <a:rPr lang="zh-CN" altLang="en-US" sz="1600"/>
              <a:pPr algn="r" eaLnBrk="1" hangingPunct="1">
                <a:spcBef>
                  <a:spcPct val="0"/>
                </a:spcBef>
                <a:buClrTx/>
                <a:buSzTx/>
                <a:buFontTx/>
                <a:buNone/>
              </a:pPr>
              <a:t>1</a:t>
            </a:fld>
            <a:endParaRPr lang="en-US" altLang="zh-CN"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a:extLst>
              <a:ext uri="{FF2B5EF4-FFF2-40B4-BE49-F238E27FC236}">
                <a16:creationId xmlns:a16="http://schemas.microsoft.com/office/drawing/2014/main" id="{35A22602-0890-4A17-9391-208F7D879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207963"/>
            <a:ext cx="6913563" cy="595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368A53E7-246C-42EF-AE65-2ADE5AFF6AAC}"/>
              </a:ext>
            </a:extLst>
          </p:cNvPr>
          <p:cNvSpPr>
            <a:spLocks noGrp="1" noChangeArrowheads="1"/>
          </p:cNvSpPr>
          <p:nvPr>
            <p:ph type="title"/>
          </p:nvPr>
        </p:nvSpPr>
        <p:spPr/>
        <p:txBody>
          <a:bodyPr/>
          <a:lstStyle/>
          <a:p>
            <a:r>
              <a:rPr lang="en-US" altLang="zh-CN" sz="4000"/>
              <a:t>8086 CPU</a:t>
            </a:r>
            <a:endParaRPr lang="zh-CN" altLang="en-US"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3B95CA83-8CE2-4DE2-AA19-0A3C3FAEF1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pPr>
              <a:spcBef>
                <a:spcPct val="0"/>
              </a:spcBef>
              <a:buClrTx/>
              <a:buSzTx/>
              <a:buFontTx/>
              <a:buNone/>
            </a:pPr>
            <a:fld id="{2809D625-0D1F-4D5A-9476-26E7ECE2D060}" type="slidenum">
              <a:rPr lang="zh-CN" altLang="en-US" sz="1600"/>
              <a:pPr>
                <a:spcBef>
                  <a:spcPct val="0"/>
                </a:spcBef>
                <a:buClrTx/>
                <a:buSzTx/>
                <a:buFontTx/>
                <a:buNone/>
              </a:pPr>
              <a:t>11</a:t>
            </a:fld>
            <a:endParaRPr lang="en-US" altLang="zh-CN" sz="1600"/>
          </a:p>
        </p:txBody>
      </p:sp>
      <p:sp>
        <p:nvSpPr>
          <p:cNvPr id="20483" name="Rectangle 2">
            <a:extLst>
              <a:ext uri="{FF2B5EF4-FFF2-40B4-BE49-F238E27FC236}">
                <a16:creationId xmlns:a16="http://schemas.microsoft.com/office/drawing/2014/main" id="{E5095473-D24A-48DC-8152-83A24297C85F}"/>
              </a:ext>
            </a:extLst>
          </p:cNvPr>
          <p:cNvSpPr>
            <a:spLocks noGrp="1" noChangeArrowheads="1"/>
          </p:cNvSpPr>
          <p:nvPr>
            <p:ph type="title"/>
          </p:nvPr>
        </p:nvSpPr>
        <p:spPr>
          <a:xfrm>
            <a:off x="0" y="0"/>
            <a:ext cx="8153400" cy="762000"/>
          </a:xfrm>
        </p:spPr>
        <p:txBody>
          <a:bodyPr/>
          <a:lstStyle/>
          <a:p>
            <a:pPr eaLnBrk="1" hangingPunct="1"/>
            <a:r>
              <a:rPr lang="en-US" altLang="zh-CN" sz="4900"/>
              <a:t>1.2 </a:t>
            </a:r>
            <a:r>
              <a:rPr lang="zh-CN" altLang="en-US" sz="4900"/>
              <a:t>处理器</a:t>
            </a:r>
            <a:endParaRPr lang="en-US" altLang="zh-CN"/>
          </a:p>
        </p:txBody>
      </p:sp>
      <p:sp>
        <p:nvSpPr>
          <p:cNvPr id="20484" name="Rectangle 3">
            <a:extLst>
              <a:ext uri="{FF2B5EF4-FFF2-40B4-BE49-F238E27FC236}">
                <a16:creationId xmlns:a16="http://schemas.microsoft.com/office/drawing/2014/main" id="{E3F3A80F-6B67-4300-B8C8-AFC8FEE735E6}"/>
              </a:ext>
            </a:extLst>
          </p:cNvPr>
          <p:cNvSpPr>
            <a:spLocks noGrp="1" noChangeArrowheads="1"/>
          </p:cNvSpPr>
          <p:nvPr>
            <p:ph type="body" idx="1"/>
          </p:nvPr>
        </p:nvSpPr>
        <p:spPr>
          <a:xfrm>
            <a:off x="250825" y="549275"/>
            <a:ext cx="8642350" cy="5975350"/>
          </a:xfrm>
        </p:spPr>
        <p:txBody>
          <a:bodyPr/>
          <a:lstStyle/>
          <a:p>
            <a:pPr eaLnBrk="1" hangingPunct="1"/>
            <a:r>
              <a:rPr lang="zh-CN" altLang="en-US" sz="2700"/>
              <a:t>微处理器的发展</a:t>
            </a:r>
          </a:p>
          <a:p>
            <a:pPr lvl="1" eaLnBrk="1" hangingPunct="1"/>
            <a:r>
              <a:rPr lang="zh-CN" altLang="en-US" sz="2400"/>
              <a:t>多核处理器</a:t>
            </a:r>
            <a:r>
              <a:rPr lang="en-US" altLang="zh-CN" sz="2400"/>
              <a:t>(multicore processor)</a:t>
            </a:r>
            <a:endParaRPr lang="zh-CN" altLang="en-US" sz="2400"/>
          </a:p>
          <a:p>
            <a:pPr lvl="1" eaLnBrk="1" hangingPunct="1"/>
            <a:r>
              <a:rPr lang="en-US" altLang="zh-CN" sz="2400"/>
              <a:t>GPU (Graphical Processing Unit</a:t>
            </a:r>
            <a:r>
              <a:rPr lang="zh-CN" altLang="en-US" sz="2400"/>
              <a:t>，图形处理单元</a:t>
            </a:r>
            <a:r>
              <a:rPr lang="en-US" altLang="zh-CN" sz="2400"/>
              <a:t>)</a:t>
            </a:r>
          </a:p>
          <a:p>
            <a:pPr eaLnBrk="1" hangingPunct="1"/>
            <a:r>
              <a:rPr lang="zh-CN" altLang="en-US" sz="2700"/>
              <a:t>处理器寄存器</a:t>
            </a:r>
          </a:p>
          <a:p>
            <a:pPr lvl="1" eaLnBrk="1" hangingPunct="1"/>
            <a:r>
              <a:rPr lang="zh-CN" altLang="en-US" sz="2400"/>
              <a:t>编程可见寄存器</a:t>
            </a:r>
          </a:p>
          <a:p>
            <a:pPr lvl="2" eaLnBrk="1" hangingPunct="1"/>
            <a:r>
              <a:rPr lang="zh-CN" altLang="en-US" sz="2200"/>
              <a:t>数据寄存器</a:t>
            </a:r>
            <a:r>
              <a:rPr lang="en-US" altLang="zh-CN" sz="2200"/>
              <a:t>(</a:t>
            </a:r>
            <a:r>
              <a:rPr lang="zh-CN" altLang="en-US" sz="2200"/>
              <a:t>如</a:t>
            </a:r>
            <a:r>
              <a:rPr lang="en-US" altLang="zh-CN" sz="2200"/>
              <a:t>AX~DX)</a:t>
            </a:r>
          </a:p>
          <a:p>
            <a:pPr lvl="2" eaLnBrk="1" hangingPunct="1"/>
            <a:r>
              <a:rPr lang="zh-CN" altLang="en-US" sz="2200"/>
              <a:t>地址寄存器</a:t>
            </a:r>
          </a:p>
          <a:p>
            <a:pPr lvl="3" eaLnBrk="1" hangingPunct="1"/>
            <a:r>
              <a:rPr lang="zh-CN" altLang="en-US"/>
              <a:t>变址寄存器</a:t>
            </a:r>
            <a:r>
              <a:rPr lang="en-US" altLang="zh-CN"/>
              <a:t>(</a:t>
            </a:r>
            <a:r>
              <a:rPr lang="zh-CN" altLang="en-US"/>
              <a:t>如</a:t>
            </a:r>
            <a:r>
              <a:rPr lang="en-US" altLang="zh-CN"/>
              <a:t>SI</a:t>
            </a:r>
            <a:r>
              <a:rPr lang="zh-CN" altLang="en-US"/>
              <a:t>和</a:t>
            </a:r>
            <a:r>
              <a:rPr lang="en-US" altLang="zh-CN"/>
              <a:t>DI)</a:t>
            </a:r>
          </a:p>
          <a:p>
            <a:pPr lvl="3" eaLnBrk="1" hangingPunct="1"/>
            <a:r>
              <a:rPr lang="zh-CN" altLang="en-US"/>
              <a:t>段指针</a:t>
            </a:r>
            <a:r>
              <a:rPr lang="en-US" altLang="zh-CN"/>
              <a:t>(</a:t>
            </a:r>
            <a:r>
              <a:rPr lang="zh-CN" altLang="en-US"/>
              <a:t>如</a:t>
            </a:r>
            <a:r>
              <a:rPr lang="en-US" altLang="zh-CN"/>
              <a:t>CS~ES)</a:t>
            </a:r>
          </a:p>
          <a:p>
            <a:pPr lvl="3" eaLnBrk="1" hangingPunct="1"/>
            <a:r>
              <a:rPr lang="zh-CN" altLang="en-US"/>
              <a:t>栈指针</a:t>
            </a:r>
            <a:r>
              <a:rPr lang="en-US" altLang="zh-CN"/>
              <a:t>(</a:t>
            </a:r>
            <a:r>
              <a:rPr lang="zh-CN" altLang="en-US"/>
              <a:t>如</a:t>
            </a:r>
            <a:r>
              <a:rPr lang="en-US" altLang="zh-CN"/>
              <a:t>SS:SP)</a:t>
            </a:r>
          </a:p>
          <a:p>
            <a:pPr lvl="1" eaLnBrk="1" hangingPunct="1"/>
            <a:r>
              <a:rPr lang="zh-CN" altLang="en-US" sz="2400"/>
              <a:t>控制和状态寄存器</a:t>
            </a:r>
          </a:p>
          <a:p>
            <a:pPr lvl="2" eaLnBrk="1" hangingPunct="1"/>
            <a:r>
              <a:rPr lang="zh-CN" altLang="en-US" sz="2200"/>
              <a:t>程序计数器</a:t>
            </a:r>
            <a:r>
              <a:rPr lang="en-US" altLang="zh-CN" sz="2200"/>
              <a:t>PC (Program Counter)(</a:t>
            </a:r>
            <a:r>
              <a:rPr lang="zh-CN" altLang="en-US" sz="2200"/>
              <a:t>如</a:t>
            </a:r>
            <a:r>
              <a:rPr lang="en-US" altLang="zh-CN" sz="2200"/>
              <a:t>IP)——</a:t>
            </a:r>
            <a:r>
              <a:rPr lang="zh-CN" altLang="en-US" sz="2200"/>
              <a:t>指令地址</a:t>
            </a:r>
          </a:p>
          <a:p>
            <a:pPr lvl="2" eaLnBrk="1" hangingPunct="1"/>
            <a:r>
              <a:rPr lang="zh-CN" altLang="en-US" sz="2200"/>
              <a:t>指令寄存器</a:t>
            </a:r>
            <a:r>
              <a:rPr lang="en-US" altLang="zh-CN" sz="2200"/>
              <a:t>IR (Instruction Register)——</a:t>
            </a:r>
            <a:r>
              <a:rPr lang="zh-CN" altLang="en-US" sz="2200"/>
              <a:t>指令内容</a:t>
            </a:r>
          </a:p>
          <a:p>
            <a:pPr lvl="2" eaLnBrk="1" hangingPunct="1"/>
            <a:r>
              <a:rPr lang="zh-CN" altLang="en-US" sz="2200"/>
              <a:t>程序状态字</a:t>
            </a:r>
            <a:r>
              <a:rPr lang="en-US" altLang="zh-CN" sz="2200"/>
              <a:t>PSW (Program Status Word)(</a:t>
            </a:r>
            <a:r>
              <a:rPr lang="zh-CN" altLang="en-US" sz="2200"/>
              <a:t>如</a:t>
            </a:r>
            <a:r>
              <a:rPr lang="en-US" altLang="zh-CN" sz="2200"/>
              <a:t>FLAGS)</a:t>
            </a:r>
          </a:p>
        </p:txBody>
      </p:sp>
      <p:sp>
        <p:nvSpPr>
          <p:cNvPr id="20485" name="Rectangle 0">
            <a:extLst>
              <a:ext uri="{FF2B5EF4-FFF2-40B4-BE49-F238E27FC236}">
                <a16:creationId xmlns:a16="http://schemas.microsoft.com/office/drawing/2014/main" id="{B8349F10-F921-4A54-8518-3CFCBDA4571D}"/>
              </a:ext>
            </a:extLst>
          </p:cNvPr>
          <p:cNvSpPr>
            <a:spLocks noChangeArrowheads="1"/>
          </p:cNvSpPr>
          <p:nvPr/>
        </p:nvSpPr>
        <p:spPr bwMode="auto">
          <a:xfrm>
            <a:off x="4495800" y="2895600"/>
            <a:ext cx="37433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pPr lvl="1" eaLnBrk="1" hangingPunct="1"/>
            <a:endParaRPr lang="zh-CN" altLang="en-US"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94B4AC4-58CE-421D-B824-4F12FC5A1AE7}"/>
              </a:ext>
            </a:extLst>
          </p:cNvPr>
          <p:cNvSpPr>
            <a:spLocks noGrp="1" noChangeArrowheads="1"/>
          </p:cNvSpPr>
          <p:nvPr>
            <p:ph type="title"/>
          </p:nvPr>
        </p:nvSpPr>
        <p:spPr/>
        <p:txBody>
          <a:bodyPr/>
          <a:lstStyle/>
          <a:p>
            <a:r>
              <a:rPr lang="en-US" altLang="zh-CN" sz="4000"/>
              <a:t>80386</a:t>
            </a:r>
            <a:r>
              <a:rPr lang="zh-CN" altLang="en-US" sz="4000"/>
              <a:t>的主要寄存器</a:t>
            </a:r>
          </a:p>
        </p:txBody>
      </p:sp>
      <p:pic>
        <p:nvPicPr>
          <p:cNvPr id="22531" name="Picture 4">
            <a:extLst>
              <a:ext uri="{FF2B5EF4-FFF2-40B4-BE49-F238E27FC236}">
                <a16:creationId xmlns:a16="http://schemas.microsoft.com/office/drawing/2014/main" id="{99137F6B-72E8-4108-8A52-5EA3FD5F8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620713"/>
            <a:ext cx="8893175"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0C1BE56A-BAC9-4FCB-BBE2-BB84634D97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pPr>
              <a:spcBef>
                <a:spcPct val="0"/>
              </a:spcBef>
              <a:buClrTx/>
              <a:buSzTx/>
              <a:buFontTx/>
              <a:buNone/>
            </a:pPr>
            <a:fld id="{A22155FB-FEA9-49A5-A874-978372B56527}" type="slidenum">
              <a:rPr lang="zh-CN" altLang="en-US" sz="1600"/>
              <a:pPr>
                <a:spcBef>
                  <a:spcPct val="0"/>
                </a:spcBef>
                <a:buClrTx/>
                <a:buSzTx/>
                <a:buFontTx/>
                <a:buNone/>
              </a:pPr>
              <a:t>13</a:t>
            </a:fld>
            <a:endParaRPr lang="en-US" altLang="zh-CN" sz="1600"/>
          </a:p>
        </p:txBody>
      </p:sp>
      <p:sp>
        <p:nvSpPr>
          <p:cNvPr id="23555" name="Rectangle 5">
            <a:extLst>
              <a:ext uri="{FF2B5EF4-FFF2-40B4-BE49-F238E27FC236}">
                <a16:creationId xmlns:a16="http://schemas.microsoft.com/office/drawing/2014/main" id="{3905E10B-3410-435E-BDFE-5547899AFBA8}"/>
              </a:ext>
            </a:extLst>
          </p:cNvPr>
          <p:cNvSpPr>
            <a:spLocks noGrp="1" noChangeArrowheads="1"/>
          </p:cNvSpPr>
          <p:nvPr>
            <p:ph type="title"/>
          </p:nvPr>
        </p:nvSpPr>
        <p:spPr>
          <a:xfrm>
            <a:off x="0" y="0"/>
            <a:ext cx="9144000" cy="692150"/>
          </a:xfrm>
        </p:spPr>
        <p:txBody>
          <a:bodyPr/>
          <a:lstStyle/>
          <a:p>
            <a:pPr eaLnBrk="1" hangingPunct="1"/>
            <a:r>
              <a:rPr lang="en-US" altLang="zh-CN" sz="4900"/>
              <a:t>1.3 </a:t>
            </a:r>
            <a:r>
              <a:rPr lang="zh-CN" altLang="en-US" sz="4900"/>
              <a:t>指令执行</a:t>
            </a:r>
          </a:p>
        </p:txBody>
      </p:sp>
      <p:sp>
        <p:nvSpPr>
          <p:cNvPr id="23556" name="Text Box 1">
            <a:extLst>
              <a:ext uri="{FF2B5EF4-FFF2-40B4-BE49-F238E27FC236}">
                <a16:creationId xmlns:a16="http://schemas.microsoft.com/office/drawing/2014/main" id="{61ED1A31-CC64-442B-A4F7-BE574F0E8429}"/>
              </a:ext>
            </a:extLst>
          </p:cNvPr>
          <p:cNvSpPr txBox="1">
            <a:spLocks noChangeArrowheads="1"/>
          </p:cNvSpPr>
          <p:nvPr/>
        </p:nvSpPr>
        <p:spPr bwMode="auto">
          <a:xfrm>
            <a:off x="179388" y="914400"/>
            <a:ext cx="8915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SzTx/>
            </a:pPr>
            <a:r>
              <a:rPr lang="zh-CN" altLang="en-US" sz="3200"/>
              <a:t>程序</a:t>
            </a:r>
            <a:r>
              <a:rPr lang="en-US" altLang="zh-CN" sz="3200"/>
              <a:t>=</a:t>
            </a:r>
            <a:r>
              <a:rPr lang="zh-CN" altLang="en-US" sz="3200"/>
              <a:t>内存中的指令序列</a:t>
            </a:r>
          </a:p>
          <a:p>
            <a:pPr eaLnBrk="1" hangingPunct="1">
              <a:spcBef>
                <a:spcPct val="50000"/>
              </a:spcBef>
              <a:buClr>
                <a:srgbClr val="0000FF"/>
              </a:buClr>
              <a:buSzTx/>
            </a:pPr>
            <a:r>
              <a:rPr lang="zh-CN" altLang="en-US" sz="3200"/>
              <a:t>指令周期</a:t>
            </a:r>
            <a:r>
              <a:rPr lang="en-US" altLang="zh-CN" sz="3200"/>
              <a:t>=</a:t>
            </a:r>
            <a:r>
              <a:rPr lang="zh-CN" altLang="en-US" sz="3200"/>
              <a:t>取指阶段</a:t>
            </a:r>
            <a:r>
              <a:rPr lang="en-US" altLang="zh-CN" sz="3200"/>
              <a:t>+</a:t>
            </a:r>
            <a:r>
              <a:rPr lang="zh-CN" altLang="en-US" sz="3200"/>
              <a:t>执行阶段</a:t>
            </a:r>
            <a:endParaRPr lang="zh-CN" altLang="en-US" sz="2400"/>
          </a:p>
        </p:txBody>
      </p:sp>
      <p:pic>
        <p:nvPicPr>
          <p:cNvPr id="23557" name="Picture 8">
            <a:extLst>
              <a:ext uri="{FF2B5EF4-FFF2-40B4-BE49-F238E27FC236}">
                <a16:creationId xmlns:a16="http://schemas.microsoft.com/office/drawing/2014/main" id="{485778F8-E0F8-4A81-BDD1-7BCE22827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589213"/>
            <a:ext cx="89296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676E24B-BB68-40B9-A2D7-9CE46CEA2A6B}"/>
              </a:ext>
            </a:extLst>
          </p:cNvPr>
          <p:cNvSpPr>
            <a:spLocks noGrp="1" noChangeArrowheads="1"/>
          </p:cNvSpPr>
          <p:nvPr>
            <p:ph type="title"/>
          </p:nvPr>
        </p:nvSpPr>
        <p:spPr/>
        <p:txBody>
          <a:bodyPr/>
          <a:lstStyle/>
          <a:p>
            <a:r>
              <a:rPr lang="zh-CN" altLang="en-US" sz="4000"/>
              <a:t>指令操作的分类</a:t>
            </a:r>
          </a:p>
        </p:txBody>
      </p:sp>
      <p:sp>
        <p:nvSpPr>
          <p:cNvPr id="25603" name="Rectangle 3">
            <a:extLst>
              <a:ext uri="{FF2B5EF4-FFF2-40B4-BE49-F238E27FC236}">
                <a16:creationId xmlns:a16="http://schemas.microsoft.com/office/drawing/2014/main" id="{048790AB-82B8-453E-A3FF-DDBCF8CAF51C}"/>
              </a:ext>
            </a:extLst>
          </p:cNvPr>
          <p:cNvSpPr>
            <a:spLocks noGrp="1" noChangeArrowheads="1"/>
          </p:cNvSpPr>
          <p:nvPr>
            <p:ph type="body" idx="1"/>
          </p:nvPr>
        </p:nvSpPr>
        <p:spPr>
          <a:xfrm>
            <a:off x="0" y="1347788"/>
            <a:ext cx="9144000" cy="4248150"/>
          </a:xfrm>
        </p:spPr>
        <p:txBody>
          <a:bodyPr/>
          <a:lstStyle/>
          <a:p>
            <a:r>
              <a:rPr lang="zh-CN" altLang="en-US"/>
              <a:t>指令</a:t>
            </a:r>
            <a:r>
              <a:rPr lang="en-US" altLang="zh-CN"/>
              <a:t>=</a:t>
            </a:r>
            <a:r>
              <a:rPr lang="zh-CN" altLang="en-US"/>
              <a:t>处理器执行的操作</a:t>
            </a:r>
          </a:p>
          <a:p>
            <a:r>
              <a:rPr lang="zh-CN" altLang="en-US"/>
              <a:t>分类：</a:t>
            </a:r>
          </a:p>
          <a:p>
            <a:pPr lvl="1"/>
            <a:r>
              <a:rPr lang="zh-CN" altLang="en-US"/>
              <a:t>处理器←→存储器（传送数据）</a:t>
            </a:r>
          </a:p>
          <a:p>
            <a:pPr lvl="1"/>
            <a:r>
              <a:rPr lang="zh-CN" altLang="en-US"/>
              <a:t>处理器←→</a:t>
            </a:r>
            <a:r>
              <a:rPr lang="en-US" altLang="zh-CN"/>
              <a:t>I/O </a:t>
            </a:r>
            <a:r>
              <a:rPr lang="zh-CN" altLang="en-US"/>
              <a:t>（传送数据）</a:t>
            </a:r>
            <a:endParaRPr lang="en-US" altLang="zh-CN"/>
          </a:p>
          <a:p>
            <a:pPr lvl="1"/>
            <a:r>
              <a:rPr lang="zh-CN" altLang="en-US"/>
              <a:t>数据处理（对数据进行算术和逻辑操作）</a:t>
            </a:r>
          </a:p>
          <a:p>
            <a:pPr lvl="1"/>
            <a:r>
              <a:rPr lang="zh-CN" altLang="en-US"/>
              <a:t>控制（改变执行顺序）</a:t>
            </a:r>
          </a:p>
          <a:p>
            <a:r>
              <a:rPr lang="en-US" altLang="zh-CN"/>
              <a:t>DMA (Direct Memory Access</a:t>
            </a:r>
            <a:r>
              <a:rPr lang="zh-CN" altLang="en-US"/>
              <a:t>，直接内存存取</a:t>
            </a:r>
            <a:r>
              <a:rPr lang="en-US" altLang="zh-CN"/>
              <a:t>)</a:t>
            </a:r>
          </a:p>
          <a:p>
            <a:pPr lvl="1"/>
            <a:r>
              <a:rPr lang="en-US" altLang="zh-CN"/>
              <a:t>I/O </a:t>
            </a:r>
            <a:r>
              <a:rPr lang="zh-CN" altLang="en-US"/>
              <a:t>←→存储器（传送数据）</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C9980FE-D895-4D8A-BD4E-C13879D75171}"/>
              </a:ext>
            </a:extLst>
          </p:cNvPr>
          <p:cNvSpPr>
            <a:spLocks noGrp="1" noChangeArrowheads="1"/>
          </p:cNvSpPr>
          <p:nvPr>
            <p:ph type="title"/>
          </p:nvPr>
        </p:nvSpPr>
        <p:spPr>
          <a:xfrm>
            <a:off x="0" y="0"/>
            <a:ext cx="9144000" cy="765175"/>
          </a:xfrm>
        </p:spPr>
        <p:txBody>
          <a:bodyPr/>
          <a:lstStyle/>
          <a:p>
            <a:r>
              <a:rPr lang="en-US" altLang="zh-CN" sz="4900"/>
              <a:t>1.4 </a:t>
            </a:r>
            <a:r>
              <a:rPr lang="zh-CN" altLang="en-US" sz="4900"/>
              <a:t>中断</a:t>
            </a:r>
          </a:p>
        </p:txBody>
      </p:sp>
      <p:sp>
        <p:nvSpPr>
          <p:cNvPr id="26627" name="Rectangle 3">
            <a:extLst>
              <a:ext uri="{FF2B5EF4-FFF2-40B4-BE49-F238E27FC236}">
                <a16:creationId xmlns:a16="http://schemas.microsoft.com/office/drawing/2014/main" id="{84899DA4-6259-47E5-A879-0870427B828A}"/>
              </a:ext>
            </a:extLst>
          </p:cNvPr>
          <p:cNvSpPr>
            <a:spLocks noGrp="1" noChangeArrowheads="1"/>
          </p:cNvSpPr>
          <p:nvPr>
            <p:ph type="body" idx="1"/>
          </p:nvPr>
        </p:nvSpPr>
        <p:spPr>
          <a:xfrm>
            <a:off x="0" y="757238"/>
            <a:ext cx="9144000" cy="5767387"/>
          </a:xfrm>
        </p:spPr>
        <p:txBody>
          <a:bodyPr/>
          <a:lstStyle/>
          <a:p>
            <a:pPr>
              <a:lnSpc>
                <a:spcPct val="90000"/>
              </a:lnSpc>
            </a:pPr>
            <a:r>
              <a:rPr lang="zh-CN" altLang="en-US" sz="2800"/>
              <a:t>中断</a:t>
            </a:r>
            <a:r>
              <a:rPr lang="en-US" altLang="zh-CN" sz="2800"/>
              <a:t>(interrupt)——</a:t>
            </a:r>
            <a:r>
              <a:rPr lang="zh-CN" altLang="en-US" sz="2800"/>
              <a:t>其他模块（如</a:t>
            </a:r>
            <a:r>
              <a:rPr lang="en-US" altLang="zh-CN" sz="2800"/>
              <a:t>I/O</a:t>
            </a:r>
            <a:r>
              <a:rPr lang="zh-CN" altLang="en-US" sz="2800"/>
              <a:t>、存储器等）打断处理器的正常处理过程。</a:t>
            </a:r>
          </a:p>
          <a:p>
            <a:pPr>
              <a:lnSpc>
                <a:spcPct val="90000"/>
              </a:lnSpc>
            </a:pPr>
            <a:r>
              <a:rPr lang="zh-CN" altLang="en-US" sz="2800"/>
              <a:t>中断的功用</a:t>
            </a:r>
            <a:r>
              <a:rPr lang="en-US" altLang="zh-CN" sz="2800"/>
              <a:t>——</a:t>
            </a:r>
            <a:r>
              <a:rPr lang="zh-CN" altLang="en-US" sz="2800"/>
              <a:t>提高处理器效率。</a:t>
            </a:r>
          </a:p>
          <a:p>
            <a:pPr>
              <a:lnSpc>
                <a:spcPct val="90000"/>
              </a:lnSpc>
            </a:pPr>
            <a:r>
              <a:rPr lang="zh-CN" altLang="en-US" sz="2800"/>
              <a:t>中断分类：</a:t>
            </a:r>
          </a:p>
          <a:p>
            <a:pPr lvl="1">
              <a:lnSpc>
                <a:spcPct val="90000"/>
              </a:lnSpc>
            </a:pPr>
            <a:r>
              <a:rPr lang="zh-CN" altLang="en-US" sz="2200"/>
              <a:t>程序中断（指令执行结果产生，如溢出、除</a:t>
            </a:r>
            <a:r>
              <a:rPr lang="en-US" altLang="zh-CN" sz="2200"/>
              <a:t>0</a:t>
            </a:r>
            <a:r>
              <a:rPr lang="zh-CN" altLang="en-US" sz="2200"/>
              <a:t>、非法指令、越界）</a:t>
            </a:r>
            <a:endParaRPr lang="en-US" altLang="zh-CN" sz="2200"/>
          </a:p>
          <a:p>
            <a:pPr lvl="1">
              <a:lnSpc>
                <a:spcPct val="90000"/>
              </a:lnSpc>
            </a:pPr>
            <a:r>
              <a:rPr lang="zh-CN" altLang="en-US" sz="2200"/>
              <a:t>时钟中断（计时器产生，等间隔执行特定功能）</a:t>
            </a:r>
          </a:p>
          <a:p>
            <a:pPr lvl="1">
              <a:lnSpc>
                <a:spcPct val="90000"/>
              </a:lnSpc>
            </a:pPr>
            <a:r>
              <a:rPr lang="en-US" altLang="zh-CN" sz="2200"/>
              <a:t>I/O</a:t>
            </a:r>
            <a:r>
              <a:rPr lang="zh-CN" altLang="en-US" sz="2200"/>
              <a:t>中断（</a:t>
            </a:r>
            <a:r>
              <a:rPr lang="en-US" altLang="zh-CN" sz="2200"/>
              <a:t>I/O</a:t>
            </a:r>
            <a:r>
              <a:rPr lang="zh-CN" altLang="en-US" sz="2200"/>
              <a:t>控制器产生，通知操作完成或错误条件）</a:t>
            </a:r>
          </a:p>
          <a:p>
            <a:pPr lvl="1">
              <a:lnSpc>
                <a:spcPct val="90000"/>
              </a:lnSpc>
            </a:pPr>
            <a:r>
              <a:rPr lang="zh-CN" altLang="en-US" sz="2200"/>
              <a:t>硬件故障中断（故障产生，如掉电或内存奇偶校验错误）</a:t>
            </a:r>
          </a:p>
          <a:p>
            <a:pPr>
              <a:lnSpc>
                <a:spcPct val="90000"/>
              </a:lnSpc>
            </a:pPr>
            <a:r>
              <a:rPr lang="zh-CN" altLang="en-US" sz="2800"/>
              <a:t>中断处理程序（</a:t>
            </a:r>
            <a:r>
              <a:rPr lang="zh-CN" altLang="zh-CN" sz="2800"/>
              <a:t>interrupt handler</a:t>
            </a:r>
            <a:r>
              <a:rPr lang="zh-CN" altLang="en-US" sz="2800"/>
              <a:t>）</a:t>
            </a:r>
            <a:r>
              <a:rPr lang="en-US" altLang="zh-CN" sz="2800"/>
              <a:t>——</a:t>
            </a:r>
            <a:r>
              <a:rPr lang="zh-CN" altLang="en-US" sz="2800"/>
              <a:t>通常是操作系统的一部分，负责确定中断性质和执行所需操作。</a:t>
            </a:r>
          </a:p>
          <a:p>
            <a:pPr>
              <a:lnSpc>
                <a:spcPct val="90000"/>
              </a:lnSpc>
            </a:pPr>
            <a:r>
              <a:rPr lang="zh-CN" altLang="en-US" sz="2800"/>
              <a:t>中断实例（写硬盘操作）</a:t>
            </a:r>
          </a:p>
          <a:p>
            <a:pPr lvl="1">
              <a:lnSpc>
                <a:spcPct val="90000"/>
              </a:lnSpc>
            </a:pPr>
            <a:r>
              <a:rPr lang="zh-CN" altLang="en-US" sz="2200"/>
              <a:t>代码段①②③不涉及</a:t>
            </a:r>
            <a:r>
              <a:rPr lang="en-US" altLang="zh-CN" sz="2200"/>
              <a:t>I/O</a:t>
            </a:r>
            <a:r>
              <a:rPr lang="zh-CN" altLang="en-US" sz="2200"/>
              <a:t>操作。</a:t>
            </a:r>
          </a:p>
          <a:p>
            <a:pPr lvl="1">
              <a:lnSpc>
                <a:spcPct val="90000"/>
              </a:lnSpc>
            </a:pPr>
            <a:r>
              <a:rPr lang="zh-CN" altLang="en-US" sz="2200"/>
              <a:t>指令序列④用于</a:t>
            </a:r>
            <a:r>
              <a:rPr lang="en-US" altLang="zh-CN" sz="2200"/>
              <a:t>I/O</a:t>
            </a:r>
            <a:r>
              <a:rPr lang="zh-CN" altLang="en-US" sz="2200"/>
              <a:t>操作准备。</a:t>
            </a:r>
          </a:p>
          <a:p>
            <a:pPr lvl="1">
              <a:lnSpc>
                <a:spcPct val="90000"/>
              </a:lnSpc>
            </a:pPr>
            <a:r>
              <a:rPr lang="zh-CN" altLang="en-US" sz="2200"/>
              <a:t>指令序列</a:t>
            </a:r>
            <a:r>
              <a:rPr lang="en-US" altLang="zh-CN" sz="2200"/>
              <a:t>⑤</a:t>
            </a:r>
            <a:r>
              <a:rPr lang="zh-CN" altLang="en-US" sz="2200"/>
              <a:t>用于完成</a:t>
            </a:r>
            <a:r>
              <a:rPr lang="en-US" altLang="zh-CN" sz="2200"/>
              <a:t>I/O</a:t>
            </a:r>
            <a:r>
              <a:rPr lang="zh-CN" altLang="en-US" sz="2200"/>
              <a:t>操作。</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C5DF458-E23F-4850-89CA-F726BB113580}"/>
              </a:ext>
            </a:extLst>
          </p:cNvPr>
          <p:cNvSpPr>
            <a:spLocks noGrp="1" noChangeArrowheads="1"/>
          </p:cNvSpPr>
          <p:nvPr>
            <p:ph type="title"/>
          </p:nvPr>
        </p:nvSpPr>
        <p:spPr/>
        <p:txBody>
          <a:bodyPr/>
          <a:lstStyle/>
          <a:p>
            <a:r>
              <a:rPr lang="zh-CN" altLang="en-US" sz="4000"/>
              <a:t>程序控制流</a:t>
            </a:r>
            <a:endParaRPr lang="en-US" altLang="zh-CN" sz="4000"/>
          </a:p>
        </p:txBody>
      </p:sp>
      <p:pic>
        <p:nvPicPr>
          <p:cNvPr id="27651" name="Picture 5">
            <a:extLst>
              <a:ext uri="{FF2B5EF4-FFF2-40B4-BE49-F238E27FC236}">
                <a16:creationId xmlns:a16="http://schemas.microsoft.com/office/drawing/2014/main" id="{C2442FB2-C4B2-46C6-9785-B4D0B13DB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800100"/>
            <a:ext cx="888365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AA1AE25-FCBF-4979-8C46-9B21766F2A2A}"/>
              </a:ext>
            </a:extLst>
          </p:cNvPr>
          <p:cNvSpPr>
            <a:spLocks noGrp="1" noChangeArrowheads="1"/>
          </p:cNvSpPr>
          <p:nvPr>
            <p:ph type="title"/>
          </p:nvPr>
        </p:nvSpPr>
        <p:spPr/>
        <p:txBody>
          <a:bodyPr/>
          <a:lstStyle/>
          <a:p>
            <a:r>
              <a:rPr lang="zh-CN" altLang="en-US" sz="4000"/>
              <a:t>程序时序图</a:t>
            </a:r>
            <a:endParaRPr lang="en-US" altLang="zh-CN" sz="4000"/>
          </a:p>
        </p:txBody>
      </p:sp>
      <p:pic>
        <p:nvPicPr>
          <p:cNvPr id="28675" name="Picture 5">
            <a:extLst>
              <a:ext uri="{FF2B5EF4-FFF2-40B4-BE49-F238E27FC236}">
                <a16:creationId xmlns:a16="http://schemas.microsoft.com/office/drawing/2014/main" id="{C5DB2932-DA46-45E6-B2CD-224434418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620713"/>
            <a:ext cx="8243887"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19F46F9-42D1-432D-8559-5E7124A1AE20}"/>
              </a:ext>
            </a:extLst>
          </p:cNvPr>
          <p:cNvSpPr>
            <a:spLocks noGrp="1" noChangeArrowheads="1"/>
          </p:cNvSpPr>
          <p:nvPr>
            <p:ph type="title"/>
          </p:nvPr>
        </p:nvSpPr>
        <p:spPr/>
        <p:txBody>
          <a:bodyPr/>
          <a:lstStyle/>
          <a:p>
            <a:r>
              <a:rPr lang="zh-CN" altLang="en-US" sz="4000"/>
              <a:t>通过中断转移控制</a:t>
            </a:r>
          </a:p>
        </p:txBody>
      </p:sp>
      <p:pic>
        <p:nvPicPr>
          <p:cNvPr id="29699" name="Picture 4">
            <a:extLst>
              <a:ext uri="{FF2B5EF4-FFF2-40B4-BE49-F238E27FC236}">
                <a16:creationId xmlns:a16="http://schemas.microsoft.com/office/drawing/2014/main" id="{73972BF2-2402-44F3-A2F8-2D780825A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620713"/>
            <a:ext cx="8316913"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BD07A00-7F32-4691-A9FE-1FE13561B735}"/>
              </a:ext>
            </a:extLst>
          </p:cNvPr>
          <p:cNvSpPr>
            <a:spLocks noGrp="1" noChangeArrowheads="1"/>
          </p:cNvSpPr>
          <p:nvPr>
            <p:ph type="title"/>
          </p:nvPr>
        </p:nvSpPr>
        <p:spPr/>
        <p:txBody>
          <a:bodyPr/>
          <a:lstStyle/>
          <a:p>
            <a:r>
              <a:rPr lang="zh-CN" altLang="en-US" sz="4000"/>
              <a:t>带中断的指令周期</a:t>
            </a:r>
          </a:p>
        </p:txBody>
      </p:sp>
      <p:pic>
        <p:nvPicPr>
          <p:cNvPr id="30723" name="Picture 7">
            <a:extLst>
              <a:ext uri="{FF2B5EF4-FFF2-40B4-BE49-F238E27FC236}">
                <a16:creationId xmlns:a16="http://schemas.microsoft.com/office/drawing/2014/main" id="{83D092DB-A90E-4E08-9D9E-BE30A2150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7425"/>
            <a:ext cx="9144000"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F18F1754-5195-428C-84F7-613E3074FD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pPr>
              <a:spcBef>
                <a:spcPct val="0"/>
              </a:spcBef>
              <a:buClrTx/>
              <a:buSzTx/>
              <a:buFontTx/>
              <a:buNone/>
            </a:pPr>
            <a:fld id="{5691AC1D-0F83-4CD1-A07F-0FBEBA4EF3E4}" type="slidenum">
              <a:rPr lang="zh-CN" altLang="en-US" sz="1600"/>
              <a:pPr>
                <a:spcBef>
                  <a:spcPct val="0"/>
                </a:spcBef>
                <a:buClrTx/>
                <a:buSzTx/>
                <a:buFontTx/>
                <a:buNone/>
              </a:pPr>
              <a:t>2</a:t>
            </a:fld>
            <a:endParaRPr lang="en-US" altLang="zh-CN" sz="1600"/>
          </a:p>
        </p:txBody>
      </p:sp>
      <p:sp>
        <p:nvSpPr>
          <p:cNvPr id="7171" name="Rectangle 2">
            <a:extLst>
              <a:ext uri="{FF2B5EF4-FFF2-40B4-BE49-F238E27FC236}">
                <a16:creationId xmlns:a16="http://schemas.microsoft.com/office/drawing/2014/main" id="{91D4ADB7-E089-4B56-A846-3EA2C00E5765}"/>
              </a:ext>
            </a:extLst>
          </p:cNvPr>
          <p:cNvSpPr>
            <a:spLocks noGrp="1" noChangeArrowheads="1"/>
          </p:cNvSpPr>
          <p:nvPr>
            <p:ph type="title"/>
          </p:nvPr>
        </p:nvSpPr>
        <p:spPr>
          <a:xfrm>
            <a:off x="0" y="0"/>
            <a:ext cx="9144000" cy="730250"/>
          </a:xfrm>
        </p:spPr>
        <p:txBody>
          <a:bodyPr/>
          <a:lstStyle/>
          <a:p>
            <a:pPr eaLnBrk="1" hangingPunct="1"/>
            <a:r>
              <a:rPr lang="zh-CN" altLang="en-US"/>
              <a:t>教材与主要参考书</a:t>
            </a:r>
          </a:p>
        </p:txBody>
      </p:sp>
      <p:sp>
        <p:nvSpPr>
          <p:cNvPr id="7172" name="Rectangle 3">
            <a:extLst>
              <a:ext uri="{FF2B5EF4-FFF2-40B4-BE49-F238E27FC236}">
                <a16:creationId xmlns:a16="http://schemas.microsoft.com/office/drawing/2014/main" id="{72DAF7F4-1F77-48B2-925D-7F5EAAF2F60C}"/>
              </a:ext>
            </a:extLst>
          </p:cNvPr>
          <p:cNvSpPr>
            <a:spLocks noGrp="1" noChangeArrowheads="1"/>
          </p:cNvSpPr>
          <p:nvPr>
            <p:ph type="body" idx="1"/>
          </p:nvPr>
        </p:nvSpPr>
        <p:spPr>
          <a:xfrm>
            <a:off x="92075" y="620713"/>
            <a:ext cx="8964613" cy="5761037"/>
          </a:xfrm>
        </p:spPr>
        <p:txBody>
          <a:bodyPr/>
          <a:lstStyle/>
          <a:p>
            <a:pPr eaLnBrk="1" hangingPunct="1">
              <a:lnSpc>
                <a:spcPct val="80000"/>
              </a:lnSpc>
              <a:buFont typeface="Wingdings" panose="05000000000000000000" pitchFamily="2" charset="2"/>
              <a:buNone/>
            </a:pPr>
            <a:r>
              <a:rPr lang="en-US" altLang="zh-CN" sz="3500">
                <a:solidFill>
                  <a:srgbClr val="FFB800"/>
                </a:solidFill>
              </a:rPr>
              <a:t>http://sist.sysu.edu.cn/~isscwli</a:t>
            </a:r>
            <a:endParaRPr lang="zh-CN" altLang="en-US" sz="2400"/>
          </a:p>
          <a:p>
            <a:pPr eaLnBrk="1" hangingPunct="1">
              <a:lnSpc>
                <a:spcPct val="80000"/>
              </a:lnSpc>
              <a:buFont typeface="Wingdings" panose="05000000000000000000" pitchFamily="2" charset="2"/>
              <a:buNone/>
            </a:pPr>
            <a:r>
              <a:rPr lang="zh-CN" altLang="en-US" sz="2400"/>
              <a:t>教材：</a:t>
            </a:r>
          </a:p>
          <a:p>
            <a:pPr eaLnBrk="1" hangingPunct="1">
              <a:lnSpc>
                <a:spcPct val="80000"/>
              </a:lnSpc>
            </a:pPr>
            <a:r>
              <a:rPr lang="en-US" altLang="zh-CN" sz="2400">
                <a:solidFill>
                  <a:schemeClr val="accent2"/>
                </a:solidFill>
              </a:rPr>
              <a:t>William Stallings</a:t>
            </a:r>
            <a:r>
              <a:rPr lang="zh-CN" altLang="en-US" sz="2400">
                <a:solidFill>
                  <a:schemeClr val="accent2"/>
                </a:solidFill>
              </a:rPr>
              <a:t>著，陈向群</a:t>
            </a:r>
            <a:r>
              <a:rPr lang="en-US" altLang="zh-CN" sz="2400">
                <a:solidFill>
                  <a:schemeClr val="accent2"/>
                </a:solidFill>
              </a:rPr>
              <a:t>&amp;</a:t>
            </a:r>
            <a:r>
              <a:rPr lang="zh-CN" altLang="en-US" sz="2400">
                <a:solidFill>
                  <a:schemeClr val="accent2"/>
                </a:solidFill>
              </a:rPr>
              <a:t>陈渝 译</a:t>
            </a:r>
            <a:r>
              <a:rPr lang="en-US" altLang="zh-CN" sz="2400">
                <a:solidFill>
                  <a:schemeClr val="accent2"/>
                </a:solidFill>
              </a:rPr>
              <a:t>. 《</a:t>
            </a:r>
            <a:r>
              <a:rPr lang="zh-CN" altLang="en-US" sz="2400">
                <a:solidFill>
                  <a:schemeClr val="accent2"/>
                </a:solidFill>
              </a:rPr>
              <a:t>操作系统</a:t>
            </a:r>
            <a:r>
              <a:rPr lang="en-US" altLang="zh-CN" sz="2400">
                <a:solidFill>
                  <a:schemeClr val="accent2"/>
                </a:solidFill>
              </a:rPr>
              <a:t>——</a:t>
            </a:r>
            <a:r>
              <a:rPr lang="zh-CN" altLang="en-US" sz="2400">
                <a:solidFill>
                  <a:schemeClr val="accent2"/>
                </a:solidFill>
              </a:rPr>
              <a:t>精髓与设计原理</a:t>
            </a:r>
            <a:r>
              <a:rPr lang="en-US" altLang="zh-CN" sz="2400">
                <a:solidFill>
                  <a:schemeClr val="accent2"/>
                </a:solidFill>
              </a:rPr>
              <a:t>》</a:t>
            </a:r>
            <a:r>
              <a:rPr lang="zh-CN" altLang="en-US" sz="2400">
                <a:solidFill>
                  <a:schemeClr val="accent2"/>
                </a:solidFill>
              </a:rPr>
              <a:t>（第七版）</a:t>
            </a:r>
            <a:r>
              <a:rPr lang="en-US" altLang="zh-CN" sz="2400">
                <a:solidFill>
                  <a:schemeClr val="accent2"/>
                </a:solidFill>
              </a:rPr>
              <a:t>.  </a:t>
            </a:r>
            <a:r>
              <a:rPr lang="zh-CN" altLang="en-US" sz="2400">
                <a:solidFill>
                  <a:schemeClr val="accent2"/>
                </a:solidFill>
              </a:rPr>
              <a:t>机械工业出版社，</a:t>
            </a:r>
            <a:r>
              <a:rPr lang="en-US" altLang="zh-CN" sz="2400">
                <a:solidFill>
                  <a:schemeClr val="accent2"/>
                </a:solidFill>
              </a:rPr>
              <a:t>2012</a:t>
            </a:r>
            <a:r>
              <a:rPr lang="zh-CN" altLang="en-US" sz="2400">
                <a:solidFill>
                  <a:schemeClr val="accent2"/>
                </a:solidFill>
              </a:rPr>
              <a:t>年</a:t>
            </a:r>
            <a:r>
              <a:rPr lang="en-US" altLang="zh-CN" sz="2400">
                <a:solidFill>
                  <a:schemeClr val="accent2"/>
                </a:solidFill>
              </a:rPr>
              <a:t>9</a:t>
            </a:r>
            <a:r>
              <a:rPr lang="zh-CN" altLang="en-US" sz="2400">
                <a:solidFill>
                  <a:schemeClr val="accent2"/>
                </a:solidFill>
              </a:rPr>
              <a:t>月</a:t>
            </a:r>
          </a:p>
          <a:p>
            <a:pPr eaLnBrk="1" hangingPunct="1">
              <a:lnSpc>
                <a:spcPct val="80000"/>
              </a:lnSpc>
              <a:buFont typeface="Wingdings" panose="05000000000000000000" pitchFamily="2" charset="2"/>
              <a:buNone/>
            </a:pPr>
            <a:r>
              <a:rPr lang="zh-CN" altLang="en-US" sz="2400"/>
              <a:t>参考书：</a:t>
            </a:r>
          </a:p>
          <a:p>
            <a:pPr eaLnBrk="1" hangingPunct="1">
              <a:lnSpc>
                <a:spcPct val="80000"/>
              </a:lnSpc>
            </a:pPr>
            <a:r>
              <a:rPr lang="en-US" altLang="zh-CN" sz="2400"/>
              <a:t>Andrew S. Tanenbaum</a:t>
            </a:r>
            <a:r>
              <a:rPr lang="zh-CN" altLang="en-US" sz="2400"/>
              <a:t>著，陈向群</a:t>
            </a:r>
            <a:r>
              <a:rPr lang="en-US" altLang="zh-CN" sz="2400"/>
              <a:t>&amp;</a:t>
            </a:r>
            <a:r>
              <a:rPr lang="zh-CN" altLang="en-US" sz="2400"/>
              <a:t>马洪兵</a:t>
            </a:r>
            <a:r>
              <a:rPr lang="en-US" altLang="zh-CN" sz="2400"/>
              <a:t> </a:t>
            </a:r>
            <a:r>
              <a:rPr lang="zh-CN" altLang="en-US" sz="2400"/>
              <a:t>等译</a:t>
            </a:r>
            <a:r>
              <a:rPr lang="en-US" altLang="zh-CN" sz="2400"/>
              <a:t>. 《</a:t>
            </a:r>
            <a:r>
              <a:rPr lang="zh-CN" altLang="en-US" sz="2400"/>
              <a:t>现代操作系统</a:t>
            </a:r>
            <a:r>
              <a:rPr lang="en-US" altLang="zh-CN" sz="2400"/>
              <a:t>》</a:t>
            </a:r>
            <a:r>
              <a:rPr lang="zh-CN" altLang="en-US" sz="2400"/>
              <a:t>（第</a:t>
            </a:r>
            <a:r>
              <a:rPr lang="en-US" altLang="zh-CN" sz="2400"/>
              <a:t>4</a:t>
            </a:r>
            <a:r>
              <a:rPr lang="zh-CN" altLang="en-US" sz="2400"/>
              <a:t>版）</a:t>
            </a:r>
            <a:r>
              <a:rPr lang="en-US" altLang="zh-CN" sz="2400"/>
              <a:t>.  </a:t>
            </a:r>
            <a:r>
              <a:rPr lang="zh-CN" altLang="en-US" sz="2400"/>
              <a:t>机械工业出版社，</a:t>
            </a:r>
            <a:r>
              <a:rPr lang="en-US" altLang="zh-CN" sz="2400"/>
              <a:t>2017</a:t>
            </a:r>
            <a:r>
              <a:rPr lang="zh-CN" altLang="en-US" sz="2400"/>
              <a:t>年</a:t>
            </a:r>
            <a:r>
              <a:rPr lang="en-US" altLang="zh-CN" sz="2400"/>
              <a:t>7</a:t>
            </a:r>
            <a:r>
              <a:rPr lang="zh-CN" altLang="en-US" sz="2400"/>
              <a:t>月</a:t>
            </a:r>
          </a:p>
          <a:p>
            <a:pPr eaLnBrk="1" hangingPunct="1">
              <a:lnSpc>
                <a:spcPct val="80000"/>
              </a:lnSpc>
            </a:pPr>
            <a:r>
              <a:rPr lang="zh-CN" altLang="de-DE" sz="2400"/>
              <a:t>Abraham Silberschatz</a:t>
            </a:r>
            <a:r>
              <a:rPr lang="de-DE" altLang="zh-CN" sz="2400"/>
              <a:t>, </a:t>
            </a:r>
            <a:r>
              <a:rPr lang="zh-CN" altLang="de-DE" sz="2400"/>
              <a:t>Peter B. Galvin </a:t>
            </a:r>
            <a:r>
              <a:rPr lang="de-DE" altLang="zh-CN" sz="2400"/>
              <a:t>&amp; </a:t>
            </a:r>
            <a:r>
              <a:rPr lang="zh-CN" altLang="de-DE" sz="2400"/>
              <a:t>Greg Gagne著</a:t>
            </a:r>
            <a:r>
              <a:rPr lang="de-DE" altLang="zh-CN" sz="2400"/>
              <a:t>. 《</a:t>
            </a:r>
            <a:r>
              <a:rPr lang="zh-CN" altLang="en-US" sz="2400"/>
              <a:t>操作系统概念</a:t>
            </a:r>
            <a:r>
              <a:rPr lang="en-US" altLang="zh-CN" sz="2400"/>
              <a:t>》</a:t>
            </a:r>
            <a:r>
              <a:rPr lang="zh-CN" altLang="en-US" sz="2400"/>
              <a:t>（第</a:t>
            </a:r>
            <a:r>
              <a:rPr lang="en-US" altLang="zh-CN" sz="2400"/>
              <a:t>9</a:t>
            </a:r>
            <a:r>
              <a:rPr lang="zh-CN" altLang="en-US" sz="2400"/>
              <a:t>版）</a:t>
            </a:r>
            <a:r>
              <a:rPr lang="en-US" altLang="zh-CN" sz="2400"/>
              <a:t>. Operating System Concepts, 9th Edition. John Wiley </a:t>
            </a:r>
            <a:r>
              <a:rPr lang="en-US" altLang="en-US" sz="2400"/>
              <a:t>&amp;</a:t>
            </a:r>
            <a:r>
              <a:rPr lang="en-US" altLang="zh-CN" sz="2400"/>
              <a:t> Sons, Inc. 2012</a:t>
            </a:r>
            <a:r>
              <a:rPr lang="zh-CN" altLang="en-US" sz="2400"/>
              <a:t>年</a:t>
            </a:r>
            <a:r>
              <a:rPr lang="en-US" altLang="zh-CN" sz="2400"/>
              <a:t>12</a:t>
            </a:r>
            <a:r>
              <a:rPr lang="zh-CN" altLang="en-US" sz="2400"/>
              <a:t>月（英文原版）</a:t>
            </a:r>
            <a:endParaRPr lang="en-US" altLang="zh-CN" sz="2400"/>
          </a:p>
          <a:p>
            <a:pPr eaLnBrk="1" hangingPunct="1">
              <a:lnSpc>
                <a:spcPct val="90000"/>
              </a:lnSpc>
            </a:pPr>
            <a:r>
              <a:rPr lang="en-US" altLang="zh-CN" sz="2400"/>
              <a:t>R. Elmasri</a:t>
            </a:r>
            <a:r>
              <a:rPr lang="zh-CN" altLang="en-US" sz="2400"/>
              <a:t>等编著</a:t>
            </a:r>
            <a:r>
              <a:rPr lang="en-US" altLang="zh-CN" sz="2400"/>
              <a:t>. 《</a:t>
            </a:r>
            <a:r>
              <a:rPr lang="zh-CN" altLang="en-US" sz="2400"/>
              <a:t>操作系统实用教程</a:t>
            </a:r>
            <a:r>
              <a:rPr lang="en-US" altLang="zh-CN" sz="2400"/>
              <a:t>》.  </a:t>
            </a:r>
            <a:r>
              <a:rPr lang="zh-CN" altLang="en-US" sz="2400"/>
              <a:t>机械工业出版社，</a:t>
            </a:r>
            <a:r>
              <a:rPr lang="en-US" altLang="zh-CN" sz="2400"/>
              <a:t>2018</a:t>
            </a:r>
            <a:r>
              <a:rPr lang="zh-CN" altLang="en-US" sz="2400"/>
              <a:t>年</a:t>
            </a:r>
            <a:r>
              <a:rPr lang="en-US" altLang="zh-CN" sz="2400"/>
              <a:t>1</a:t>
            </a:r>
            <a:r>
              <a:rPr lang="zh-CN" altLang="en-US" sz="2400"/>
              <a:t>月</a:t>
            </a:r>
          </a:p>
          <a:p>
            <a:pPr eaLnBrk="1" hangingPunct="1">
              <a:lnSpc>
                <a:spcPct val="90000"/>
              </a:lnSpc>
            </a:pPr>
            <a:r>
              <a:rPr lang="en-US" altLang="zh-CN" sz="2400"/>
              <a:t>L.F. Bic</a:t>
            </a:r>
            <a:r>
              <a:rPr lang="zh-CN" altLang="en-US" sz="2400"/>
              <a:t>等编著</a:t>
            </a:r>
            <a:r>
              <a:rPr lang="en-US" altLang="zh-CN" sz="2400"/>
              <a:t>. 《</a:t>
            </a:r>
            <a:r>
              <a:rPr lang="zh-CN" altLang="en-US" sz="2400"/>
              <a:t>操作系统原理</a:t>
            </a:r>
            <a:r>
              <a:rPr lang="en-US" altLang="zh-CN" sz="2400"/>
              <a:t>》.  </a:t>
            </a:r>
            <a:r>
              <a:rPr lang="zh-CN" altLang="en-US" sz="2400"/>
              <a:t>清华大学出版社，</a:t>
            </a:r>
            <a:r>
              <a:rPr lang="en-US" altLang="zh-CN" sz="2400"/>
              <a:t>2005</a:t>
            </a:r>
            <a:r>
              <a:rPr lang="zh-CN" altLang="en-US" sz="2400"/>
              <a:t>年</a:t>
            </a:r>
            <a:r>
              <a:rPr lang="en-US" altLang="zh-CN" sz="2400"/>
              <a:t>10</a:t>
            </a:r>
            <a:r>
              <a:rPr lang="zh-CN" altLang="en-US" sz="2400"/>
              <a:t>月</a:t>
            </a:r>
            <a:endParaRPr lang="en-US" altLang="zh-CN" sz="2400"/>
          </a:p>
          <a:p>
            <a:pPr eaLnBrk="1" hangingPunct="1">
              <a:lnSpc>
                <a:spcPct val="80000"/>
              </a:lnSpc>
            </a:pP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2B0F1F8-52C6-4BC9-B1F6-8C72F75F02DF}"/>
              </a:ext>
            </a:extLst>
          </p:cNvPr>
          <p:cNvSpPr>
            <a:spLocks noGrp="1" noChangeArrowheads="1"/>
          </p:cNvSpPr>
          <p:nvPr>
            <p:ph type="title"/>
          </p:nvPr>
        </p:nvSpPr>
        <p:spPr/>
        <p:txBody>
          <a:bodyPr/>
          <a:lstStyle/>
          <a:p>
            <a:r>
              <a:rPr lang="zh-CN" altLang="en-US" sz="4000"/>
              <a:t>中断处理</a:t>
            </a:r>
          </a:p>
        </p:txBody>
      </p:sp>
      <p:pic>
        <p:nvPicPr>
          <p:cNvPr id="31747" name="Picture 5">
            <a:extLst>
              <a:ext uri="{FF2B5EF4-FFF2-40B4-BE49-F238E27FC236}">
                <a16:creationId xmlns:a16="http://schemas.microsoft.com/office/drawing/2014/main" id="{F9CFF7A1-A3B7-4A9E-8193-634F28339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60350"/>
            <a:ext cx="4732338"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a:extLst>
              <a:ext uri="{FF2B5EF4-FFF2-40B4-BE49-F238E27FC236}">
                <a16:creationId xmlns:a16="http://schemas.microsoft.com/office/drawing/2014/main" id="{5F2F74DA-D5F3-41EE-835D-28FF575E1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3" y="44450"/>
            <a:ext cx="5621337"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5">
            <a:extLst>
              <a:ext uri="{FF2B5EF4-FFF2-40B4-BE49-F238E27FC236}">
                <a16:creationId xmlns:a16="http://schemas.microsoft.com/office/drawing/2014/main" id="{3FB8F100-CD1F-498E-9680-6CC9B5B06178}"/>
              </a:ext>
            </a:extLst>
          </p:cNvPr>
          <p:cNvSpPr>
            <a:spLocks noGrp="1" noChangeArrowheads="1"/>
          </p:cNvSpPr>
          <p:nvPr>
            <p:ph type="title"/>
          </p:nvPr>
        </p:nvSpPr>
        <p:spPr>
          <a:xfrm>
            <a:off x="0" y="215900"/>
            <a:ext cx="2627313" cy="2133600"/>
          </a:xfrm>
          <a:noFill/>
        </p:spPr>
        <p:txBody>
          <a:bodyPr/>
          <a:lstStyle/>
          <a:p>
            <a:r>
              <a:rPr lang="zh-CN" altLang="en-US"/>
              <a:t>中断引起</a:t>
            </a:r>
            <a:br>
              <a:rPr lang="zh-CN" altLang="en-US"/>
            </a:br>
            <a:r>
              <a:rPr lang="zh-CN" altLang="en-US"/>
              <a:t>的内存和</a:t>
            </a:r>
            <a:br>
              <a:rPr lang="zh-CN" altLang="en-US"/>
            </a:br>
            <a:r>
              <a:rPr lang="zh-CN" altLang="en-US"/>
              <a:t>  寄存器</a:t>
            </a:r>
            <a:br>
              <a:rPr lang="zh-CN" altLang="en-US"/>
            </a:br>
            <a:r>
              <a:rPr lang="zh-CN" altLang="en-US"/>
              <a:t>    变化</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1DCE0EA-DA0D-4BB2-81DA-D8A4D122B4D4}"/>
              </a:ext>
            </a:extLst>
          </p:cNvPr>
          <p:cNvSpPr>
            <a:spLocks noGrp="1" noChangeArrowheads="1"/>
          </p:cNvSpPr>
          <p:nvPr>
            <p:ph type="title"/>
          </p:nvPr>
        </p:nvSpPr>
        <p:spPr/>
        <p:txBody>
          <a:bodyPr/>
          <a:lstStyle/>
          <a:p>
            <a:r>
              <a:rPr lang="zh-CN" altLang="en-US" sz="4000"/>
              <a:t>多重中断处理</a:t>
            </a:r>
          </a:p>
        </p:txBody>
      </p:sp>
      <p:sp>
        <p:nvSpPr>
          <p:cNvPr id="33795" name="Rectangle 3">
            <a:extLst>
              <a:ext uri="{FF2B5EF4-FFF2-40B4-BE49-F238E27FC236}">
                <a16:creationId xmlns:a16="http://schemas.microsoft.com/office/drawing/2014/main" id="{77E8E8CC-2771-40C5-9A9C-35324242F9D7}"/>
              </a:ext>
            </a:extLst>
          </p:cNvPr>
          <p:cNvSpPr>
            <a:spLocks noGrp="1" noChangeArrowheads="1"/>
          </p:cNvSpPr>
          <p:nvPr>
            <p:ph type="body" idx="1"/>
          </p:nvPr>
        </p:nvSpPr>
        <p:spPr>
          <a:xfrm>
            <a:off x="0" y="979488"/>
            <a:ext cx="9144000" cy="4687887"/>
          </a:xfrm>
        </p:spPr>
        <p:txBody>
          <a:bodyPr/>
          <a:lstStyle/>
          <a:p>
            <a:r>
              <a:rPr lang="zh-CN" altLang="en-US"/>
              <a:t>正在处理一个中断时，可能又会发生另外的一个或多个中断。</a:t>
            </a:r>
          </a:p>
          <a:p>
            <a:r>
              <a:rPr lang="zh-CN" altLang="en-US"/>
              <a:t>处理多个中断的两种方法：</a:t>
            </a:r>
          </a:p>
          <a:p>
            <a:pPr lvl="1"/>
            <a:r>
              <a:rPr lang="zh-CN" altLang="en-US"/>
              <a:t>禁止中断</a:t>
            </a:r>
            <a:r>
              <a:rPr lang="en-US" altLang="zh-CN"/>
              <a:t>——</a:t>
            </a:r>
            <a:r>
              <a:rPr lang="zh-CN" altLang="en-US"/>
              <a:t>当正在处理一个中断时，禁止其他中断。即处理器对任何新的中断请求信号不予理睬，让这些中断保持挂起，等再次允许中断后，再来检查和处理。对中断实行严格的顺序处理，简单，但没考虑优先级和时间限制等要求，可能造成处理错误或数据丢失等问题。</a:t>
            </a:r>
          </a:p>
          <a:p>
            <a:pPr lvl="1"/>
            <a:r>
              <a:rPr lang="zh-CN" altLang="en-US"/>
              <a:t>定义中断优先级</a:t>
            </a:r>
            <a:r>
              <a:rPr lang="en-US" altLang="zh-CN"/>
              <a:t>——</a:t>
            </a:r>
            <a:r>
              <a:rPr lang="zh-CN" altLang="en-US"/>
              <a:t>允许高优先级的中断打断低优先级的中断处理程序的运行。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1B2B19A-3D03-4138-B7A5-9A04E27D3F84}"/>
              </a:ext>
            </a:extLst>
          </p:cNvPr>
          <p:cNvSpPr>
            <a:spLocks noGrp="1" noChangeArrowheads="1"/>
          </p:cNvSpPr>
          <p:nvPr>
            <p:ph type="title"/>
          </p:nvPr>
        </p:nvSpPr>
        <p:spPr/>
        <p:txBody>
          <a:bodyPr/>
          <a:lstStyle/>
          <a:p>
            <a:r>
              <a:rPr lang="zh-CN" altLang="en-US" sz="4000"/>
              <a:t>顺序与嵌套多中断处理中的控制转移</a:t>
            </a:r>
            <a:endParaRPr lang="en-US" altLang="zh-CN" sz="4000"/>
          </a:p>
        </p:txBody>
      </p:sp>
      <p:pic>
        <p:nvPicPr>
          <p:cNvPr id="34819" name="Picture 4">
            <a:extLst>
              <a:ext uri="{FF2B5EF4-FFF2-40B4-BE49-F238E27FC236}">
                <a16:creationId xmlns:a16="http://schemas.microsoft.com/office/drawing/2014/main" id="{D83EC844-8CDE-42C4-909D-F9B89E445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4788"/>
            <a:ext cx="91440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0DCD13A-BF48-4A5D-A16F-8F5E820E68ED}"/>
              </a:ext>
            </a:extLst>
          </p:cNvPr>
          <p:cNvSpPr>
            <a:spLocks noGrp="1" noChangeArrowheads="1"/>
          </p:cNvSpPr>
          <p:nvPr>
            <p:ph type="title"/>
          </p:nvPr>
        </p:nvSpPr>
        <p:spPr/>
        <p:txBody>
          <a:bodyPr/>
          <a:lstStyle/>
          <a:p>
            <a:r>
              <a:rPr lang="zh-CN" altLang="en-US" sz="4000"/>
              <a:t>多道程序设计</a:t>
            </a:r>
          </a:p>
        </p:txBody>
      </p:sp>
      <p:sp>
        <p:nvSpPr>
          <p:cNvPr id="35843" name="Rectangle 3">
            <a:extLst>
              <a:ext uri="{FF2B5EF4-FFF2-40B4-BE49-F238E27FC236}">
                <a16:creationId xmlns:a16="http://schemas.microsoft.com/office/drawing/2014/main" id="{17D4872D-1A64-42D3-85B3-A52015763BCA}"/>
              </a:ext>
            </a:extLst>
          </p:cNvPr>
          <p:cNvSpPr>
            <a:spLocks noGrp="1" noChangeArrowheads="1"/>
          </p:cNvSpPr>
          <p:nvPr>
            <p:ph type="body" idx="1"/>
          </p:nvPr>
        </p:nvSpPr>
        <p:spPr>
          <a:xfrm>
            <a:off x="0" y="1274763"/>
            <a:ext cx="9144000" cy="3960812"/>
          </a:xfrm>
        </p:spPr>
        <p:txBody>
          <a:bodyPr/>
          <a:lstStyle/>
          <a:p>
            <a:r>
              <a:rPr lang="zh-CN" altLang="en-US"/>
              <a:t>仅靠中断，处理器并不能得到充分有效地利用。</a:t>
            </a:r>
          </a:p>
          <a:p>
            <a:r>
              <a:rPr lang="zh-CN" altLang="en-US"/>
              <a:t>在</a:t>
            </a:r>
            <a:r>
              <a:rPr lang="en-US" altLang="zh-CN"/>
              <a:t>I/O</a:t>
            </a:r>
            <a:r>
              <a:rPr lang="zh-CN" altLang="en-US"/>
              <a:t>操作期间，处理器大多是空闲的。</a:t>
            </a:r>
          </a:p>
          <a:p>
            <a:r>
              <a:rPr lang="zh-CN" altLang="en-US"/>
              <a:t>解决办法</a:t>
            </a:r>
            <a:r>
              <a:rPr lang="en-US" altLang="zh-CN"/>
              <a:t>——</a:t>
            </a:r>
            <a:r>
              <a:rPr lang="zh-CN" altLang="en-US"/>
              <a:t>同时运行多个程序，在一个程序等待耗时的</a:t>
            </a:r>
            <a:r>
              <a:rPr lang="en-US" altLang="zh-CN"/>
              <a:t>I/O</a:t>
            </a:r>
            <a:r>
              <a:rPr lang="zh-CN" altLang="en-US"/>
              <a:t>操作时，可转换执行另一个程序。</a:t>
            </a:r>
          </a:p>
          <a:p>
            <a:r>
              <a:rPr lang="zh-CN" altLang="en-US"/>
              <a:t>多道程序设计（</a:t>
            </a:r>
            <a:r>
              <a:rPr lang="en-US" altLang="zh-CN"/>
              <a:t>multiprogramming</a:t>
            </a:r>
            <a:r>
              <a:rPr lang="zh-CN" altLang="en-US"/>
              <a:t>）</a:t>
            </a:r>
            <a:r>
              <a:rPr lang="en-US" altLang="zh-CN"/>
              <a:t>——</a:t>
            </a:r>
            <a:r>
              <a:rPr lang="zh-CN" altLang="en-US"/>
              <a:t>多个程序轮流执行的概念。</a:t>
            </a:r>
          </a:p>
          <a:p>
            <a:r>
              <a:rPr lang="zh-CN" altLang="en-US"/>
              <a:t>将在教材的</a:t>
            </a:r>
            <a:r>
              <a:rPr lang="en-US" altLang="zh-CN"/>
              <a:t>2.2.3</a:t>
            </a:r>
            <a:r>
              <a:rPr lang="zh-CN" altLang="en-US"/>
              <a:t>小节中详细讨论。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3B92833-3273-46F6-B4C1-4F151367022B}"/>
              </a:ext>
            </a:extLst>
          </p:cNvPr>
          <p:cNvSpPr>
            <a:spLocks noGrp="1" noChangeArrowheads="1"/>
          </p:cNvSpPr>
          <p:nvPr>
            <p:ph type="title"/>
          </p:nvPr>
        </p:nvSpPr>
        <p:spPr/>
        <p:txBody>
          <a:bodyPr/>
          <a:lstStyle/>
          <a:p>
            <a:r>
              <a:rPr lang="zh-CN" altLang="en-US" sz="4000"/>
              <a:t>多重中断的时序</a:t>
            </a:r>
            <a:endParaRPr lang="en-US" altLang="zh-CN" sz="4000"/>
          </a:p>
        </p:txBody>
      </p:sp>
      <p:pic>
        <p:nvPicPr>
          <p:cNvPr id="36867" name="Picture 6">
            <a:extLst>
              <a:ext uri="{FF2B5EF4-FFF2-40B4-BE49-F238E27FC236}">
                <a16:creationId xmlns:a16="http://schemas.microsoft.com/office/drawing/2014/main" id="{F5208439-D6A9-4194-A831-5B3E88868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633413"/>
            <a:ext cx="7707312"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65A4E5F-6788-4FD9-9B72-B296ADB6387D}"/>
              </a:ext>
            </a:extLst>
          </p:cNvPr>
          <p:cNvSpPr>
            <a:spLocks noGrp="1" noChangeArrowheads="1"/>
          </p:cNvSpPr>
          <p:nvPr>
            <p:ph type="title"/>
          </p:nvPr>
        </p:nvSpPr>
        <p:spPr>
          <a:xfrm>
            <a:off x="0" y="115888"/>
            <a:ext cx="9144000" cy="593725"/>
          </a:xfrm>
        </p:spPr>
        <p:txBody>
          <a:bodyPr/>
          <a:lstStyle/>
          <a:p>
            <a:r>
              <a:rPr lang="en-US" altLang="zh-CN" sz="4900"/>
              <a:t>1.5 </a:t>
            </a:r>
            <a:r>
              <a:rPr lang="zh-CN" altLang="en-US" sz="4900"/>
              <a:t>存储器层次结构</a:t>
            </a:r>
          </a:p>
        </p:txBody>
      </p:sp>
      <p:sp>
        <p:nvSpPr>
          <p:cNvPr id="37891" name="Rectangle 3">
            <a:extLst>
              <a:ext uri="{FF2B5EF4-FFF2-40B4-BE49-F238E27FC236}">
                <a16:creationId xmlns:a16="http://schemas.microsoft.com/office/drawing/2014/main" id="{1E12FE25-BBDE-4C12-BD41-7B6637559020}"/>
              </a:ext>
            </a:extLst>
          </p:cNvPr>
          <p:cNvSpPr>
            <a:spLocks noGrp="1" noChangeArrowheads="1"/>
          </p:cNvSpPr>
          <p:nvPr>
            <p:ph type="body" idx="1"/>
          </p:nvPr>
        </p:nvSpPr>
        <p:spPr/>
        <p:txBody>
          <a:bodyPr/>
          <a:lstStyle/>
          <a:p>
            <a:pPr>
              <a:lnSpc>
                <a:spcPct val="90000"/>
              </a:lnSpc>
            </a:pPr>
            <a:r>
              <a:rPr lang="zh-CN" altLang="en-US"/>
              <a:t>存储器的设计目标</a:t>
            </a:r>
            <a:r>
              <a:rPr lang="en-US" altLang="zh-CN"/>
              <a:t>——</a:t>
            </a:r>
            <a:r>
              <a:rPr lang="zh-CN" altLang="en-US"/>
              <a:t>大容量、高速度、低价格</a:t>
            </a:r>
          </a:p>
          <a:p>
            <a:pPr>
              <a:lnSpc>
                <a:spcPct val="90000"/>
              </a:lnSpc>
            </a:pPr>
            <a:r>
              <a:rPr lang="zh-CN" altLang="en-US"/>
              <a:t>存储器的容量、速度与价格三者之间的关系</a:t>
            </a:r>
          </a:p>
          <a:p>
            <a:pPr lvl="1">
              <a:lnSpc>
                <a:spcPct val="90000"/>
              </a:lnSpc>
            </a:pPr>
            <a:r>
              <a:rPr lang="zh-CN" altLang="en-US"/>
              <a:t>速度快→价格高</a:t>
            </a:r>
          </a:p>
          <a:p>
            <a:pPr lvl="1">
              <a:lnSpc>
                <a:spcPct val="90000"/>
              </a:lnSpc>
            </a:pPr>
            <a:r>
              <a:rPr lang="zh-CN" altLang="en-US"/>
              <a:t>容量大→价格低</a:t>
            </a:r>
          </a:p>
          <a:p>
            <a:pPr lvl="1">
              <a:lnSpc>
                <a:spcPct val="90000"/>
              </a:lnSpc>
            </a:pPr>
            <a:r>
              <a:rPr lang="zh-CN" altLang="en-US"/>
              <a:t>容量大→速度慢</a:t>
            </a:r>
          </a:p>
          <a:p>
            <a:pPr>
              <a:lnSpc>
                <a:spcPct val="90000"/>
              </a:lnSpc>
            </a:pPr>
            <a:r>
              <a:rPr lang="zh-CN" altLang="en-US"/>
              <a:t>解决办法</a:t>
            </a:r>
            <a:r>
              <a:rPr lang="en-US" altLang="zh-CN"/>
              <a:t>——</a:t>
            </a:r>
            <a:r>
              <a:rPr lang="zh-CN" altLang="en-US"/>
              <a:t>使用分级存储器体系（</a:t>
            </a:r>
            <a:r>
              <a:rPr lang="en-US" altLang="zh-CN"/>
              <a:t>memory hierarchy</a:t>
            </a:r>
            <a:r>
              <a:rPr lang="zh-CN" altLang="en-US"/>
              <a:t>，存储器层次</a:t>
            </a:r>
            <a:r>
              <a:rPr lang="en-US" altLang="zh-CN"/>
              <a:t>[</a:t>
            </a:r>
            <a:r>
              <a:rPr lang="zh-CN" altLang="en-US"/>
              <a:t>结构</a:t>
            </a:r>
            <a:r>
              <a:rPr lang="en-US" altLang="zh-CN"/>
              <a:t>]</a:t>
            </a:r>
            <a:r>
              <a:rPr lang="zh-CN" altLang="en-US"/>
              <a:t>）</a:t>
            </a:r>
          </a:p>
          <a:p>
            <a:pPr>
              <a:lnSpc>
                <a:spcPct val="90000"/>
              </a:lnSpc>
            </a:pPr>
            <a:r>
              <a:rPr lang="zh-CN" altLang="en-US"/>
              <a:t>存储器的层次结构（从上往下）</a:t>
            </a:r>
          </a:p>
          <a:p>
            <a:pPr lvl="1">
              <a:lnSpc>
                <a:spcPct val="90000"/>
              </a:lnSpc>
            </a:pPr>
            <a:r>
              <a:rPr lang="zh-CN" altLang="en-US"/>
              <a:t>价格递减</a:t>
            </a:r>
          </a:p>
          <a:p>
            <a:pPr lvl="1">
              <a:lnSpc>
                <a:spcPct val="90000"/>
              </a:lnSpc>
            </a:pPr>
            <a:r>
              <a:rPr lang="zh-CN" altLang="en-US"/>
              <a:t>容量递增</a:t>
            </a:r>
          </a:p>
          <a:p>
            <a:pPr lvl="1">
              <a:lnSpc>
                <a:spcPct val="90000"/>
              </a:lnSpc>
            </a:pPr>
            <a:r>
              <a:rPr lang="zh-CN" altLang="en-US"/>
              <a:t>速度递减（存取时间递增）</a:t>
            </a:r>
          </a:p>
          <a:p>
            <a:pPr lvl="1">
              <a:lnSpc>
                <a:spcPct val="90000"/>
              </a:lnSpc>
            </a:pPr>
            <a:r>
              <a:rPr lang="zh-CN" altLang="en-US"/>
              <a:t>访问频率递减（局部性原理）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4B056E3-623A-407B-9CC0-B0E5C29D96C7}"/>
              </a:ext>
            </a:extLst>
          </p:cNvPr>
          <p:cNvSpPr>
            <a:spLocks noGrp="1" noChangeArrowheads="1"/>
          </p:cNvSpPr>
          <p:nvPr>
            <p:ph type="title"/>
          </p:nvPr>
        </p:nvSpPr>
        <p:spPr>
          <a:xfrm>
            <a:off x="71438" y="115888"/>
            <a:ext cx="2916237" cy="1008062"/>
          </a:xfrm>
        </p:spPr>
        <p:txBody>
          <a:bodyPr/>
          <a:lstStyle/>
          <a:p>
            <a:r>
              <a:rPr lang="zh-CN" altLang="en-US" sz="4000"/>
              <a:t>存储器的</a:t>
            </a:r>
            <a:br>
              <a:rPr lang="zh-CN" altLang="en-US" sz="4000"/>
            </a:br>
            <a:r>
              <a:rPr lang="zh-CN" altLang="en-US" sz="4000"/>
              <a:t>层次结构图</a:t>
            </a:r>
          </a:p>
        </p:txBody>
      </p:sp>
      <p:pic>
        <p:nvPicPr>
          <p:cNvPr id="38915" name="Picture 5">
            <a:extLst>
              <a:ext uri="{FF2B5EF4-FFF2-40B4-BE49-F238E27FC236}">
                <a16:creationId xmlns:a16="http://schemas.microsoft.com/office/drawing/2014/main" id="{C0753762-91F1-44D9-93CA-A85334F31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115888"/>
            <a:ext cx="6443662" cy="626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AF8F4EC-3B34-48D9-8987-FB0725DA1775}"/>
              </a:ext>
            </a:extLst>
          </p:cNvPr>
          <p:cNvSpPr>
            <a:spLocks noGrp="1" noChangeArrowheads="1"/>
          </p:cNvSpPr>
          <p:nvPr>
            <p:ph type="title"/>
          </p:nvPr>
        </p:nvSpPr>
        <p:spPr/>
        <p:txBody>
          <a:bodyPr/>
          <a:lstStyle/>
          <a:p>
            <a:r>
              <a:rPr lang="zh-CN" altLang="en-US" sz="4000"/>
              <a:t>各级存储器的特点</a:t>
            </a:r>
          </a:p>
        </p:txBody>
      </p:sp>
      <p:sp>
        <p:nvSpPr>
          <p:cNvPr id="39939" name="Rectangle 3">
            <a:extLst>
              <a:ext uri="{FF2B5EF4-FFF2-40B4-BE49-F238E27FC236}">
                <a16:creationId xmlns:a16="http://schemas.microsoft.com/office/drawing/2014/main" id="{10ACD275-97FC-499F-A7A4-85A8B74C711B}"/>
              </a:ext>
            </a:extLst>
          </p:cNvPr>
          <p:cNvSpPr>
            <a:spLocks noGrp="1" noChangeArrowheads="1"/>
          </p:cNvSpPr>
          <p:nvPr>
            <p:ph type="body" idx="1"/>
          </p:nvPr>
        </p:nvSpPr>
        <p:spPr/>
        <p:txBody>
          <a:bodyPr/>
          <a:lstStyle/>
          <a:p>
            <a:pPr>
              <a:lnSpc>
                <a:spcPct val="90000"/>
              </a:lnSpc>
            </a:pPr>
            <a:r>
              <a:rPr lang="zh-CN" altLang="en-US" sz="2800"/>
              <a:t>寄存器位于处理器内，与</a:t>
            </a:r>
            <a:r>
              <a:rPr lang="en-US" altLang="zh-CN" sz="2800"/>
              <a:t>CPU</a:t>
            </a:r>
            <a:r>
              <a:rPr lang="zh-CN" altLang="en-US" sz="2800"/>
              <a:t>的运算器和控制器同速。</a:t>
            </a:r>
            <a:endParaRPr lang="en-US" altLang="zh-CN" sz="2800"/>
          </a:p>
          <a:p>
            <a:pPr>
              <a:lnSpc>
                <a:spcPct val="90000"/>
              </a:lnSpc>
            </a:pPr>
            <a:r>
              <a:rPr lang="zh-CN" altLang="en-US" sz="2800"/>
              <a:t>高速缓存</a:t>
            </a:r>
            <a:r>
              <a:rPr lang="en-US" altLang="zh-CN" sz="2800"/>
              <a:t>(cache)</a:t>
            </a:r>
            <a:r>
              <a:rPr lang="zh-CN" altLang="en-US" sz="2800"/>
              <a:t>也位于</a:t>
            </a:r>
            <a:r>
              <a:rPr lang="en-US" altLang="zh-CN" sz="2800"/>
              <a:t>(</a:t>
            </a:r>
            <a:r>
              <a:rPr lang="zh-CN" altLang="en-US" sz="2800"/>
              <a:t>多核</a:t>
            </a:r>
            <a:r>
              <a:rPr lang="en-US" altLang="zh-CN" sz="2800"/>
              <a:t>)CPU</a:t>
            </a:r>
            <a:r>
              <a:rPr lang="zh-CN" altLang="en-US" sz="2800"/>
              <a:t>内，还可分成多个级别，一般一级和二级位于单个核内，三级由所有核共享。高速缓存对处理器和程序员都是不可见的。</a:t>
            </a:r>
          </a:p>
          <a:p>
            <a:pPr>
              <a:lnSpc>
                <a:spcPct val="90000"/>
              </a:lnSpc>
            </a:pPr>
            <a:r>
              <a:rPr lang="zh-CN" altLang="en-US" sz="2800"/>
              <a:t>内存是计算机的主存储器，每个存储单元有唯一地址，可被处理器和程序代码访问。</a:t>
            </a:r>
          </a:p>
          <a:p>
            <a:pPr>
              <a:lnSpc>
                <a:spcPct val="90000"/>
              </a:lnSpc>
            </a:pPr>
            <a:r>
              <a:rPr lang="zh-CN" altLang="en-US" sz="2800"/>
              <a:t>上面这三种存储器都是采用半导体技术制成，所存储的内容是易失的。</a:t>
            </a:r>
          </a:p>
          <a:p>
            <a:pPr>
              <a:lnSpc>
                <a:spcPct val="90000"/>
              </a:lnSpc>
            </a:pPr>
            <a:r>
              <a:rPr lang="zh-CN" altLang="en-US" sz="2800"/>
              <a:t>外存（板外和离线存储器）是非易失的，也叫辅助存储器</a:t>
            </a:r>
            <a:r>
              <a:rPr lang="en-US" altLang="zh-CN" sz="2800"/>
              <a:t>(secondary memory / auxiliary memory)</a:t>
            </a:r>
            <a:r>
              <a:rPr lang="zh-CN" altLang="en-US" sz="2800"/>
              <a:t>。</a:t>
            </a:r>
          </a:p>
          <a:p>
            <a:pPr>
              <a:lnSpc>
                <a:spcPct val="90000"/>
              </a:lnSpc>
            </a:pPr>
            <a:r>
              <a:rPr lang="zh-CN" altLang="en-US" sz="2800"/>
              <a:t>硬盘一般还用作主存的扩展</a:t>
            </a:r>
            <a:r>
              <a:rPr lang="en-US" altLang="zh-CN" sz="2800"/>
              <a:t>——</a:t>
            </a:r>
            <a:r>
              <a:rPr lang="zh-CN" altLang="en-US" sz="2800"/>
              <a:t>虚拟存储器</a:t>
            </a:r>
            <a:r>
              <a:rPr lang="en-US" altLang="zh-CN" sz="2800"/>
              <a:t>(virtual memory)</a:t>
            </a:r>
            <a:r>
              <a:rPr lang="zh-CN" altLang="en-US" sz="280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1B522CC-F505-45B0-91F6-DD6777B5E16B}"/>
              </a:ext>
            </a:extLst>
          </p:cNvPr>
          <p:cNvSpPr>
            <a:spLocks noGrp="1" noChangeArrowheads="1"/>
          </p:cNvSpPr>
          <p:nvPr>
            <p:ph type="title"/>
          </p:nvPr>
        </p:nvSpPr>
        <p:spPr/>
        <p:txBody>
          <a:bodyPr/>
          <a:lstStyle/>
          <a:p>
            <a:r>
              <a:rPr lang="zh-CN" altLang="en-US" sz="4000"/>
              <a:t>两级存储器的性能</a:t>
            </a:r>
          </a:p>
        </p:txBody>
      </p:sp>
      <p:sp>
        <p:nvSpPr>
          <p:cNvPr id="40963" name="Rectangle 3">
            <a:extLst>
              <a:ext uri="{FF2B5EF4-FFF2-40B4-BE49-F238E27FC236}">
                <a16:creationId xmlns:a16="http://schemas.microsoft.com/office/drawing/2014/main" id="{2634347E-EED9-417B-A2C8-EFC4457C14AA}"/>
              </a:ext>
            </a:extLst>
          </p:cNvPr>
          <p:cNvSpPr>
            <a:spLocks noGrp="1" noChangeArrowheads="1"/>
          </p:cNvSpPr>
          <p:nvPr>
            <p:ph type="body" idx="1"/>
          </p:nvPr>
        </p:nvSpPr>
        <p:spPr>
          <a:xfrm>
            <a:off x="0" y="692150"/>
            <a:ext cx="4500563" cy="5562600"/>
          </a:xfrm>
        </p:spPr>
        <p:txBody>
          <a:bodyPr/>
          <a:lstStyle/>
          <a:p>
            <a:r>
              <a:rPr lang="zh-CN" altLang="en-US" sz="2400"/>
              <a:t>命中</a:t>
            </a:r>
            <a:r>
              <a:rPr lang="en-US" altLang="zh-CN" sz="2400"/>
              <a:t>(hit)——</a:t>
            </a:r>
            <a:r>
              <a:rPr lang="zh-CN" altLang="en-US" sz="2400"/>
              <a:t>在快速的第一级存储器中找到了要存取的字。未找到被定义为未命中</a:t>
            </a:r>
            <a:r>
              <a:rPr lang="en-US" altLang="zh-CN" sz="2400"/>
              <a:t>(miss)</a:t>
            </a:r>
            <a:r>
              <a:rPr lang="zh-CN" altLang="en-US" sz="2400"/>
              <a:t>。</a:t>
            </a:r>
          </a:p>
          <a:p>
            <a:r>
              <a:rPr lang="zh-CN" altLang="en-US" sz="2400"/>
              <a:t>性能曲线</a:t>
            </a:r>
            <a:r>
              <a:rPr lang="en-US" altLang="zh-CN" sz="2400"/>
              <a:t>——</a:t>
            </a:r>
            <a:r>
              <a:rPr lang="zh-CN" altLang="en-US" sz="2400"/>
              <a:t>两级存储器的平均存取时间</a:t>
            </a:r>
            <a:r>
              <a:rPr lang="en-US" altLang="zh-CN" sz="2400"/>
              <a:t>(average access time) T</a:t>
            </a:r>
            <a:r>
              <a:rPr lang="zh-CN" altLang="en-US" sz="2400"/>
              <a:t>是命中率</a:t>
            </a:r>
            <a:r>
              <a:rPr lang="en-US" altLang="zh-CN" sz="2400"/>
              <a:t>(hit ratio) H</a:t>
            </a:r>
            <a:r>
              <a:rPr lang="zh-CN" altLang="en-US" sz="2400"/>
              <a:t>的线性函数。</a:t>
            </a:r>
            <a:endParaRPr lang="en-US" altLang="zh-CN" sz="2400"/>
          </a:p>
          <a:p>
            <a:pPr>
              <a:buFont typeface="Wingdings" panose="05000000000000000000" pitchFamily="2" charset="2"/>
              <a:buNone/>
            </a:pPr>
            <a:endParaRPr lang="zh-CN" altLang="en-US" sz="2400"/>
          </a:p>
        </p:txBody>
      </p:sp>
      <p:pic>
        <p:nvPicPr>
          <p:cNvPr id="40964" name="Picture 4">
            <a:extLst>
              <a:ext uri="{FF2B5EF4-FFF2-40B4-BE49-F238E27FC236}">
                <a16:creationId xmlns:a16="http://schemas.microsoft.com/office/drawing/2014/main" id="{86CC0E06-DF94-4760-AB56-30D023E96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15888"/>
            <a:ext cx="4103687" cy="560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D37EB6-3ADD-4356-9C3A-4E316B856BC4}"/>
              </a:ext>
            </a:extLst>
          </p:cNvPr>
          <p:cNvSpPr>
            <a:spLocks noGrp="1" noChangeArrowheads="1"/>
          </p:cNvSpPr>
          <p:nvPr>
            <p:ph type="title"/>
          </p:nvPr>
        </p:nvSpPr>
        <p:spPr/>
        <p:txBody>
          <a:bodyPr/>
          <a:lstStyle/>
          <a:p>
            <a:r>
              <a:rPr lang="zh-CN" altLang="en-US" sz="4000"/>
              <a:t>操作系统课程与教材</a:t>
            </a:r>
          </a:p>
        </p:txBody>
      </p:sp>
      <p:sp>
        <p:nvSpPr>
          <p:cNvPr id="9219" name="Rectangle 3">
            <a:extLst>
              <a:ext uri="{FF2B5EF4-FFF2-40B4-BE49-F238E27FC236}">
                <a16:creationId xmlns:a16="http://schemas.microsoft.com/office/drawing/2014/main" id="{AB580656-3C69-4743-88DC-CB6EE72C1EA7}"/>
              </a:ext>
            </a:extLst>
          </p:cNvPr>
          <p:cNvSpPr>
            <a:spLocks noGrp="1" noChangeArrowheads="1"/>
          </p:cNvSpPr>
          <p:nvPr>
            <p:ph type="body" idx="1"/>
          </p:nvPr>
        </p:nvSpPr>
        <p:spPr/>
        <p:txBody>
          <a:bodyPr/>
          <a:lstStyle/>
          <a:p>
            <a:r>
              <a:rPr lang="zh-CN" altLang="en-US"/>
              <a:t>教材种类</a:t>
            </a:r>
          </a:p>
          <a:p>
            <a:pPr lvl="1"/>
            <a:r>
              <a:rPr lang="zh-CN" altLang="en-US"/>
              <a:t>原理</a:t>
            </a:r>
            <a:r>
              <a:rPr lang="en-US" altLang="zh-CN"/>
              <a:t>——</a:t>
            </a:r>
            <a:r>
              <a:rPr lang="zh-CN" altLang="en-US"/>
              <a:t>概念、理论、算法（抽象）</a:t>
            </a:r>
          </a:p>
          <a:p>
            <a:pPr lvl="1"/>
            <a:r>
              <a:rPr lang="zh-CN" altLang="en-US"/>
              <a:t>分析</a:t>
            </a:r>
            <a:r>
              <a:rPr lang="en-US" altLang="zh-CN"/>
              <a:t>——</a:t>
            </a:r>
            <a:r>
              <a:rPr lang="zh-CN" altLang="en-US"/>
              <a:t>现有操作系统的结构与源代码（</a:t>
            </a:r>
            <a:r>
              <a:rPr lang="en-US" altLang="zh-CN"/>
              <a:t>Unix</a:t>
            </a:r>
            <a:r>
              <a:rPr lang="zh-CN" altLang="en-US"/>
              <a:t>、</a:t>
            </a:r>
            <a:r>
              <a:rPr lang="en-US" altLang="zh-CN"/>
              <a:t>Linux</a:t>
            </a:r>
            <a:r>
              <a:rPr lang="zh-CN" altLang="en-US"/>
              <a:t>、</a:t>
            </a:r>
            <a:r>
              <a:rPr lang="en-US" altLang="zh-CN"/>
              <a:t>Windows)</a:t>
            </a:r>
            <a:r>
              <a:rPr lang="zh-CN" altLang="en-US"/>
              <a:t>（具体、繁琐）</a:t>
            </a:r>
          </a:p>
          <a:p>
            <a:pPr lvl="1"/>
            <a:r>
              <a:rPr lang="zh-CN" altLang="en-US"/>
              <a:t>设计</a:t>
            </a:r>
            <a:r>
              <a:rPr lang="en-US" altLang="zh-CN"/>
              <a:t>——</a:t>
            </a:r>
            <a:r>
              <a:rPr lang="zh-CN" altLang="en-US"/>
              <a:t>（新）操作系统结构（理论化）</a:t>
            </a:r>
          </a:p>
          <a:p>
            <a:pPr lvl="1"/>
            <a:r>
              <a:rPr lang="zh-CN" altLang="en-US"/>
              <a:t>实现</a:t>
            </a:r>
            <a:r>
              <a:rPr lang="en-US" altLang="zh-CN"/>
              <a:t>——</a:t>
            </a:r>
            <a:r>
              <a:rPr lang="zh-CN" altLang="en-US"/>
              <a:t>自己动手编写操作系统源代码（</a:t>
            </a:r>
            <a:r>
              <a:rPr lang="en-US" altLang="zh-CN"/>
              <a:t>Minix</a:t>
            </a:r>
            <a:r>
              <a:rPr lang="zh-CN" altLang="en-US"/>
              <a:t>、</a:t>
            </a:r>
            <a:r>
              <a:rPr lang="en-US" altLang="zh-CN"/>
              <a:t>Tinix</a:t>
            </a:r>
            <a:r>
              <a:rPr lang="zh-CN" altLang="en-US"/>
              <a:t>、</a:t>
            </a:r>
            <a:r>
              <a:rPr lang="en-US" altLang="zh-CN"/>
              <a:t>Orang’S</a:t>
            </a:r>
            <a:r>
              <a:rPr lang="zh-CN" altLang="en-US"/>
              <a:t>）（难、有趣）</a:t>
            </a:r>
          </a:p>
          <a:p>
            <a:pPr>
              <a:buFont typeface="Wingdings" panose="05000000000000000000" pitchFamily="2" charset="2"/>
              <a:buNone/>
            </a:pPr>
            <a:endParaRPr lang="zh-CN" altLang="en-US"/>
          </a:p>
          <a:p>
            <a:r>
              <a:rPr lang="zh-CN" altLang="en-US"/>
              <a:t>我们的课程</a:t>
            </a:r>
          </a:p>
          <a:p>
            <a:pPr lvl="1"/>
            <a:r>
              <a:rPr lang="zh-CN" altLang="en-US"/>
              <a:t>理论课</a:t>
            </a:r>
            <a:r>
              <a:rPr lang="en-US" altLang="zh-CN"/>
              <a:t>——</a:t>
            </a:r>
            <a:r>
              <a:rPr lang="zh-CN" altLang="en-US"/>
              <a:t>原理</a:t>
            </a:r>
            <a:r>
              <a:rPr lang="en-US" altLang="zh-CN"/>
              <a:t>+</a:t>
            </a:r>
            <a:r>
              <a:rPr lang="zh-CN" altLang="en-US"/>
              <a:t>少量分析</a:t>
            </a:r>
          </a:p>
          <a:p>
            <a:pPr lvl="1"/>
            <a:r>
              <a:rPr lang="zh-CN" altLang="en-US"/>
              <a:t>实验课</a:t>
            </a:r>
            <a:r>
              <a:rPr lang="en-US" altLang="zh-CN"/>
              <a:t>——</a:t>
            </a:r>
            <a:r>
              <a:rPr lang="zh-CN" altLang="en-US"/>
              <a:t>实现</a:t>
            </a:r>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C52305B-616F-43E0-ADBF-60033DF9EEF0}"/>
              </a:ext>
            </a:extLst>
          </p:cNvPr>
          <p:cNvSpPr>
            <a:spLocks noGrp="1" noChangeArrowheads="1"/>
          </p:cNvSpPr>
          <p:nvPr>
            <p:ph type="title"/>
          </p:nvPr>
        </p:nvSpPr>
        <p:spPr/>
        <p:txBody>
          <a:bodyPr/>
          <a:lstStyle/>
          <a:p>
            <a:r>
              <a:rPr lang="zh-CN" altLang="en-US" sz="4000"/>
              <a:t>两级存储器的性能</a:t>
            </a:r>
            <a:r>
              <a:rPr lang="en-US" altLang="zh-CN" sz="4000"/>
              <a:t>-</a:t>
            </a:r>
            <a:r>
              <a:rPr lang="zh-CN" altLang="en-US" sz="4000"/>
              <a:t>例</a:t>
            </a:r>
          </a:p>
        </p:txBody>
      </p:sp>
      <p:sp>
        <p:nvSpPr>
          <p:cNvPr id="41987" name="Rectangle 3">
            <a:extLst>
              <a:ext uri="{FF2B5EF4-FFF2-40B4-BE49-F238E27FC236}">
                <a16:creationId xmlns:a16="http://schemas.microsoft.com/office/drawing/2014/main" id="{68D48B4F-B4A6-43ED-BC48-304F90B188E8}"/>
              </a:ext>
            </a:extLst>
          </p:cNvPr>
          <p:cNvSpPr>
            <a:spLocks noGrp="1" noChangeArrowheads="1"/>
          </p:cNvSpPr>
          <p:nvPr>
            <p:ph type="body" idx="1"/>
          </p:nvPr>
        </p:nvSpPr>
        <p:spPr>
          <a:xfrm>
            <a:off x="0" y="692150"/>
            <a:ext cx="8893175" cy="5562600"/>
          </a:xfrm>
        </p:spPr>
        <p:txBody>
          <a:bodyPr/>
          <a:lstStyle/>
          <a:p>
            <a:r>
              <a:rPr lang="zh-CN" altLang="en-US" sz="2400"/>
              <a:t>假设：命中率</a:t>
            </a:r>
            <a:r>
              <a:rPr lang="en-US" altLang="zh-CN" sz="2400"/>
              <a:t>95%</a:t>
            </a:r>
            <a:r>
              <a:rPr lang="zh-CN" altLang="en-US" sz="2400"/>
              <a:t>，第一级存储的存取时间</a:t>
            </a:r>
            <a:r>
              <a:rPr lang="en-US" altLang="zh-CN" sz="2400"/>
              <a:t>0.1</a:t>
            </a:r>
            <a:r>
              <a:rPr lang="zh-CN" altLang="en-US" sz="2400"/>
              <a:t>微秒，第二级存储的存取时间为</a:t>
            </a:r>
            <a:r>
              <a:rPr lang="en-US" altLang="zh-CN" sz="2400"/>
              <a:t>1</a:t>
            </a:r>
            <a:r>
              <a:rPr lang="zh-CN" altLang="en-US" sz="2400"/>
              <a:t>微秒。</a:t>
            </a:r>
          </a:p>
          <a:p>
            <a:r>
              <a:rPr lang="zh-CN" altLang="en-US" sz="2400"/>
              <a:t>两级存储器的平均存取时间</a:t>
            </a:r>
            <a:r>
              <a:rPr lang="en-US" altLang="zh-CN" sz="2400"/>
              <a:t>(average access time) T</a:t>
            </a:r>
          </a:p>
          <a:p>
            <a:pPr>
              <a:buFont typeface="Wingdings" panose="05000000000000000000" pitchFamily="2" charset="2"/>
              <a:buNone/>
            </a:pPr>
            <a:r>
              <a:rPr lang="en-US" altLang="zh-CN" sz="2400"/>
              <a:t>    T=0.95*0.1+(1-0.95)*(0.1+1)=0.15(</a:t>
            </a:r>
            <a:r>
              <a:rPr lang="zh-CN" altLang="en-US" sz="2400"/>
              <a:t>微秒</a:t>
            </a:r>
            <a:r>
              <a:rPr lang="en-US" altLang="zh-CN" sz="2400"/>
              <a:t>)</a:t>
            </a:r>
          </a:p>
          <a:p>
            <a:pPr>
              <a:buFont typeface="Wingdings" panose="05000000000000000000" pitchFamily="2" charset="2"/>
              <a:buNone/>
            </a:pPr>
            <a:endParaRPr lang="zh-CN" altLang="en-US" sz="2400"/>
          </a:p>
          <a:p>
            <a:pPr>
              <a:buFont typeface="Wingdings" panose="05000000000000000000" pitchFamily="2" charset="2"/>
              <a:buNone/>
            </a:pPr>
            <a:endParaRPr lang="zh-CN" altLang="en-US" sz="2400"/>
          </a:p>
          <a:p>
            <a:pPr>
              <a:buFont typeface="Wingdings" panose="05000000000000000000" pitchFamily="2" charset="2"/>
              <a:buNone/>
            </a:pPr>
            <a:r>
              <a:rPr lang="zh-CN" altLang="en-US" sz="2400"/>
              <a:t>   非常接近第一级存储的存取时间！</a:t>
            </a:r>
          </a:p>
          <a:p>
            <a:pPr>
              <a:buFont typeface="Wingdings" panose="05000000000000000000" pitchFamily="2" charset="2"/>
              <a:buNone/>
            </a:pP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7B76D77-3B66-4082-922A-61FF29446D17}"/>
              </a:ext>
            </a:extLst>
          </p:cNvPr>
          <p:cNvSpPr>
            <a:spLocks noGrp="1" noChangeArrowheads="1"/>
          </p:cNvSpPr>
          <p:nvPr>
            <p:ph type="title"/>
          </p:nvPr>
        </p:nvSpPr>
        <p:spPr/>
        <p:txBody>
          <a:bodyPr/>
          <a:lstStyle/>
          <a:p>
            <a:r>
              <a:rPr lang="zh-CN" altLang="en-US" sz="4000"/>
              <a:t>两级存储器的性能</a:t>
            </a:r>
          </a:p>
        </p:txBody>
      </p:sp>
      <p:sp>
        <p:nvSpPr>
          <p:cNvPr id="43011" name="Rectangle 3">
            <a:extLst>
              <a:ext uri="{FF2B5EF4-FFF2-40B4-BE49-F238E27FC236}">
                <a16:creationId xmlns:a16="http://schemas.microsoft.com/office/drawing/2014/main" id="{93856EA2-245F-4370-9538-EA1DD7885B78}"/>
              </a:ext>
            </a:extLst>
          </p:cNvPr>
          <p:cNvSpPr>
            <a:spLocks noGrp="1" noChangeArrowheads="1"/>
          </p:cNvSpPr>
          <p:nvPr>
            <p:ph type="body" idx="1"/>
          </p:nvPr>
        </p:nvSpPr>
        <p:spPr>
          <a:xfrm>
            <a:off x="0" y="692150"/>
            <a:ext cx="8964613" cy="5562600"/>
          </a:xfrm>
        </p:spPr>
        <p:txBody>
          <a:bodyPr/>
          <a:lstStyle/>
          <a:p>
            <a:r>
              <a:rPr lang="zh-CN" altLang="en-US" sz="3200"/>
              <a:t>局部性原理</a:t>
            </a:r>
            <a:r>
              <a:rPr lang="en-US" altLang="zh-CN" sz="3200"/>
              <a:t>(</a:t>
            </a:r>
            <a:r>
              <a:rPr lang="en-US" altLang="en-US" sz="3200"/>
              <a:t>principle</a:t>
            </a:r>
            <a:r>
              <a:rPr lang="en-US" altLang="zh-CN" sz="3200"/>
              <a:t> of locality </a:t>
            </a:r>
            <a:r>
              <a:rPr lang="en-US" altLang="en-US" sz="3200"/>
              <a:t>of reference</a:t>
            </a:r>
            <a:r>
              <a:rPr lang="en-US" altLang="zh-CN" sz="3200"/>
              <a:t>)——</a:t>
            </a:r>
            <a:r>
              <a:rPr lang="zh-CN" altLang="en-US" sz="3200"/>
              <a:t>在程序执行期间，处理器的指令访存和数据访存往往呈簇状。即位于被访问字附近的指令或数据，在近期被访问到的概率较大。</a:t>
            </a:r>
          </a:p>
          <a:p>
            <a:r>
              <a:rPr lang="zh-CN" altLang="en-US" sz="3200"/>
              <a:t>根据局部性原理，处理器的访存的命中率一般相当高。所以平均起来，大多数存储访问都是对第一级存储器的访问。即处理器的访存时间，接近于对高速的第一级存储器访问所需的时间。</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970FCBE-0C0C-4396-BC2E-D803DAA30884}"/>
              </a:ext>
            </a:extLst>
          </p:cNvPr>
          <p:cNvSpPr>
            <a:spLocks noGrp="1" noChangeArrowheads="1"/>
          </p:cNvSpPr>
          <p:nvPr>
            <p:ph type="title"/>
          </p:nvPr>
        </p:nvSpPr>
        <p:spPr>
          <a:xfrm>
            <a:off x="0" y="171450"/>
            <a:ext cx="9144000" cy="593725"/>
          </a:xfrm>
        </p:spPr>
        <p:txBody>
          <a:bodyPr/>
          <a:lstStyle/>
          <a:p>
            <a:r>
              <a:rPr lang="en-US" altLang="zh-CN" sz="4900"/>
              <a:t>1.6 </a:t>
            </a:r>
            <a:r>
              <a:rPr lang="zh-CN" altLang="en-US" sz="4900"/>
              <a:t>高速缓存</a:t>
            </a:r>
          </a:p>
        </p:txBody>
      </p:sp>
      <p:sp>
        <p:nvSpPr>
          <p:cNvPr id="44035" name="Rectangle 3">
            <a:extLst>
              <a:ext uri="{FF2B5EF4-FFF2-40B4-BE49-F238E27FC236}">
                <a16:creationId xmlns:a16="http://schemas.microsoft.com/office/drawing/2014/main" id="{B1AD855A-A10D-4239-A7C1-B2A934862E8B}"/>
              </a:ext>
            </a:extLst>
          </p:cNvPr>
          <p:cNvSpPr>
            <a:spLocks noGrp="1" noChangeArrowheads="1"/>
          </p:cNvSpPr>
          <p:nvPr>
            <p:ph type="body" idx="1"/>
          </p:nvPr>
        </p:nvSpPr>
        <p:spPr>
          <a:xfrm>
            <a:off x="0" y="908050"/>
            <a:ext cx="9144000" cy="5335588"/>
          </a:xfrm>
        </p:spPr>
        <p:txBody>
          <a:bodyPr/>
          <a:lstStyle/>
          <a:p>
            <a:pPr>
              <a:lnSpc>
                <a:spcPct val="90000"/>
              </a:lnSpc>
            </a:pPr>
            <a:r>
              <a:rPr lang="en-US" altLang="en-US"/>
              <a:t>高速缓存</a:t>
            </a:r>
            <a:r>
              <a:rPr lang="en-US" altLang="zh-CN"/>
              <a:t> (cache [memory]) </a:t>
            </a:r>
            <a:r>
              <a:rPr lang="zh-CN" altLang="en-US"/>
              <a:t>对操作系统不可见。</a:t>
            </a:r>
          </a:p>
          <a:p>
            <a:pPr>
              <a:lnSpc>
                <a:spcPct val="90000"/>
              </a:lnSpc>
            </a:pPr>
            <a:r>
              <a:rPr lang="en-US" altLang="en-US"/>
              <a:t>高速缓存</a:t>
            </a:r>
            <a:r>
              <a:rPr lang="zh-CN" altLang="en-US"/>
              <a:t>与其他存储管理硬件相互影响。</a:t>
            </a:r>
          </a:p>
          <a:p>
            <a:pPr>
              <a:lnSpc>
                <a:spcPct val="90000"/>
              </a:lnSpc>
            </a:pPr>
            <a:r>
              <a:rPr lang="zh-CN" altLang="en-US"/>
              <a:t>虚拟存储的原理与</a:t>
            </a:r>
            <a:r>
              <a:rPr lang="en-US" altLang="en-US"/>
              <a:t>高速缓存</a:t>
            </a:r>
            <a:r>
              <a:rPr lang="zh-CN" altLang="en-US"/>
              <a:t>的类似。</a:t>
            </a:r>
          </a:p>
          <a:p>
            <a:pPr>
              <a:lnSpc>
                <a:spcPct val="90000"/>
              </a:lnSpc>
            </a:pPr>
            <a:r>
              <a:rPr lang="zh-CN" altLang="en-US"/>
              <a:t>处理器每执行一条指令至少需要访问一次存储器</a:t>
            </a:r>
            <a:r>
              <a:rPr lang="en-US" altLang="zh-CN"/>
              <a:t>(</a:t>
            </a:r>
            <a:r>
              <a:rPr lang="zh-CN" altLang="en-US"/>
              <a:t>取指令</a:t>
            </a:r>
            <a:r>
              <a:rPr lang="en-US" altLang="zh-CN"/>
              <a:t>)</a:t>
            </a:r>
            <a:r>
              <a:rPr lang="zh-CN" altLang="en-US"/>
              <a:t>，一般还会多次访问存储器（取操作数和保存操作结果）。</a:t>
            </a:r>
          </a:p>
          <a:p>
            <a:pPr>
              <a:lnSpc>
                <a:spcPct val="90000"/>
              </a:lnSpc>
            </a:pPr>
            <a:r>
              <a:rPr lang="zh-CN" altLang="en-US"/>
              <a:t>内存的速度远远低于处理器的速度，速度的不匹配已经成为很严重的问题。</a:t>
            </a:r>
          </a:p>
          <a:p>
            <a:pPr>
              <a:lnSpc>
                <a:spcPct val="90000"/>
              </a:lnSpc>
            </a:pPr>
            <a:r>
              <a:rPr lang="zh-CN" altLang="en-US"/>
              <a:t>解决办法</a:t>
            </a:r>
            <a:r>
              <a:rPr lang="en-US" altLang="zh-CN"/>
              <a:t>——</a:t>
            </a:r>
            <a:r>
              <a:rPr lang="zh-CN" altLang="en-US"/>
              <a:t>利用局部性原理，在处理器和内存之间，提供一种小容量的快速存储器</a:t>
            </a:r>
            <a:r>
              <a:rPr lang="en-US" altLang="zh-CN"/>
              <a:t>——</a:t>
            </a:r>
            <a:r>
              <a:rPr lang="zh-CN" altLang="en-US"/>
              <a:t>高速缓存。</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a:extLst>
              <a:ext uri="{FF2B5EF4-FFF2-40B4-BE49-F238E27FC236}">
                <a16:creationId xmlns:a16="http://schemas.microsoft.com/office/drawing/2014/main" id="{F2FC033F-5816-48EE-8574-FF1C36E19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53975"/>
            <a:ext cx="7145337" cy="62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2">
            <a:extLst>
              <a:ext uri="{FF2B5EF4-FFF2-40B4-BE49-F238E27FC236}">
                <a16:creationId xmlns:a16="http://schemas.microsoft.com/office/drawing/2014/main" id="{CB7A52F4-59EB-4078-BC2A-21542D6BB507}"/>
              </a:ext>
            </a:extLst>
          </p:cNvPr>
          <p:cNvSpPr>
            <a:spLocks noGrp="1" noChangeArrowheads="1"/>
          </p:cNvSpPr>
          <p:nvPr>
            <p:ph type="title"/>
          </p:nvPr>
        </p:nvSpPr>
        <p:spPr>
          <a:xfrm>
            <a:off x="0" y="144463"/>
            <a:ext cx="2268538" cy="981075"/>
          </a:xfrm>
        </p:spPr>
        <p:txBody>
          <a:bodyPr/>
          <a:lstStyle/>
          <a:p>
            <a:r>
              <a:rPr lang="zh-CN" altLang="en-US" sz="4000"/>
              <a:t>高速缓存  </a:t>
            </a:r>
            <a:br>
              <a:rPr lang="zh-CN" altLang="en-US" sz="4000"/>
            </a:br>
            <a:r>
              <a:rPr lang="zh-CN" altLang="en-US" sz="4000"/>
              <a:t>  与主存</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a:extLst>
              <a:ext uri="{FF2B5EF4-FFF2-40B4-BE49-F238E27FC236}">
                <a16:creationId xmlns:a16="http://schemas.microsoft.com/office/drawing/2014/main" id="{26FADCE0-1450-4796-9244-A1DA93E6A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54000"/>
            <a:ext cx="7239000" cy="616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a:extLst>
              <a:ext uri="{FF2B5EF4-FFF2-40B4-BE49-F238E27FC236}">
                <a16:creationId xmlns:a16="http://schemas.microsoft.com/office/drawing/2014/main" id="{3BD93512-70E7-49F1-B1B4-14CDACE12C79}"/>
              </a:ext>
            </a:extLst>
          </p:cNvPr>
          <p:cNvSpPr>
            <a:spLocks noGrp="1" noChangeArrowheads="1"/>
          </p:cNvSpPr>
          <p:nvPr>
            <p:ph type="title"/>
          </p:nvPr>
        </p:nvSpPr>
        <p:spPr>
          <a:xfrm>
            <a:off x="0" y="0"/>
            <a:ext cx="3203575" cy="1196975"/>
          </a:xfrm>
        </p:spPr>
        <p:txBody>
          <a:bodyPr/>
          <a:lstStyle/>
          <a:p>
            <a:r>
              <a:rPr lang="zh-CN" altLang="en-US"/>
              <a:t>高速缓存与</a:t>
            </a:r>
            <a:br>
              <a:rPr lang="zh-CN" altLang="en-US"/>
            </a:br>
            <a:r>
              <a:rPr lang="zh-CN" altLang="en-US"/>
              <a:t>内存的结构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a:extLst>
              <a:ext uri="{FF2B5EF4-FFF2-40B4-BE49-F238E27FC236}">
                <a16:creationId xmlns:a16="http://schemas.microsoft.com/office/drawing/2014/main" id="{C4D1135E-8EC5-4260-BB44-8FA025A2E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113" y="306388"/>
            <a:ext cx="71755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2">
            <a:extLst>
              <a:ext uri="{FF2B5EF4-FFF2-40B4-BE49-F238E27FC236}">
                <a16:creationId xmlns:a16="http://schemas.microsoft.com/office/drawing/2014/main" id="{BA06178D-18D1-46FF-9E72-5D6FF110EFBE}"/>
              </a:ext>
            </a:extLst>
          </p:cNvPr>
          <p:cNvSpPr>
            <a:spLocks noGrp="1" noChangeArrowheads="1"/>
          </p:cNvSpPr>
          <p:nvPr>
            <p:ph type="title"/>
          </p:nvPr>
        </p:nvSpPr>
        <p:spPr>
          <a:xfrm>
            <a:off x="0" y="0"/>
            <a:ext cx="2339975" cy="1125538"/>
          </a:xfrm>
        </p:spPr>
        <p:txBody>
          <a:bodyPr/>
          <a:lstStyle/>
          <a:p>
            <a:r>
              <a:rPr lang="zh-CN" altLang="en-US" sz="4000"/>
              <a:t>高速缓存</a:t>
            </a:r>
            <a:br>
              <a:rPr lang="zh-CN" altLang="en-US" sz="4000"/>
            </a:br>
            <a:r>
              <a:rPr lang="zh-CN" altLang="en-US" sz="4000"/>
              <a:t>  读操作</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9B9A623-A193-4F11-B5C5-2FDECBBC2F3C}"/>
              </a:ext>
            </a:extLst>
          </p:cNvPr>
          <p:cNvSpPr>
            <a:spLocks noGrp="1" noChangeArrowheads="1"/>
          </p:cNvSpPr>
          <p:nvPr>
            <p:ph type="title"/>
          </p:nvPr>
        </p:nvSpPr>
        <p:spPr/>
        <p:txBody>
          <a:bodyPr/>
          <a:lstStyle/>
          <a:p>
            <a:r>
              <a:rPr lang="zh-CN" altLang="en-US" sz="4000"/>
              <a:t>高速缓存的设计因素</a:t>
            </a:r>
          </a:p>
        </p:txBody>
      </p:sp>
      <p:sp>
        <p:nvSpPr>
          <p:cNvPr id="48131" name="Rectangle 3">
            <a:extLst>
              <a:ext uri="{FF2B5EF4-FFF2-40B4-BE49-F238E27FC236}">
                <a16:creationId xmlns:a16="http://schemas.microsoft.com/office/drawing/2014/main" id="{25A89279-385F-4D8A-9E26-8A0AF25199DF}"/>
              </a:ext>
            </a:extLst>
          </p:cNvPr>
          <p:cNvSpPr>
            <a:spLocks noGrp="1" noChangeArrowheads="1"/>
          </p:cNvSpPr>
          <p:nvPr>
            <p:ph type="body" idx="1"/>
          </p:nvPr>
        </p:nvSpPr>
        <p:spPr>
          <a:xfrm>
            <a:off x="0" y="835025"/>
            <a:ext cx="9144000" cy="5264150"/>
          </a:xfrm>
        </p:spPr>
        <p:txBody>
          <a:bodyPr/>
          <a:lstStyle/>
          <a:p>
            <a:pPr>
              <a:lnSpc>
                <a:spcPct val="90000"/>
              </a:lnSpc>
            </a:pPr>
            <a:r>
              <a:rPr lang="zh-CN" altLang="en-US" sz="2700"/>
              <a:t>大小</a:t>
            </a:r>
            <a:r>
              <a:rPr lang="en-US" altLang="zh-CN" sz="2700"/>
              <a:t>——</a:t>
            </a:r>
            <a:r>
              <a:rPr lang="zh-CN" altLang="en-US" sz="2700"/>
              <a:t>相当小的高速缓存，就会对性能产生显著影响。</a:t>
            </a:r>
          </a:p>
          <a:p>
            <a:pPr>
              <a:lnSpc>
                <a:spcPct val="90000"/>
              </a:lnSpc>
            </a:pPr>
            <a:r>
              <a:rPr lang="zh-CN" altLang="en-US" sz="2700"/>
              <a:t>块大小</a:t>
            </a:r>
            <a:r>
              <a:rPr lang="en-US" altLang="zh-CN" sz="2700"/>
              <a:t>——</a:t>
            </a:r>
            <a:r>
              <a:rPr lang="zh-CN" altLang="en-US" sz="2700"/>
              <a:t>块是高速缓存与内存间的数据交换单位。块在开始增大时，命中率会增加；但是，当块变得很大时，由于块交换的概率大增，使得命中率反而下降。</a:t>
            </a:r>
          </a:p>
          <a:p>
            <a:pPr>
              <a:lnSpc>
                <a:spcPct val="90000"/>
              </a:lnSpc>
            </a:pPr>
            <a:r>
              <a:rPr lang="zh-CN" altLang="en-US" sz="2700"/>
              <a:t>映射函数</a:t>
            </a:r>
            <a:r>
              <a:rPr lang="en-US" altLang="zh-CN" sz="2700"/>
              <a:t>——</a:t>
            </a:r>
            <a:r>
              <a:rPr lang="zh-CN" altLang="en-US" sz="2700"/>
              <a:t>决定读入高速缓存的新块，要放到哪个行号的单元中。其设计得越灵活，则越有利于替换算法的设计，但是也使得搜索块所需的逻辑电路越复杂。</a:t>
            </a:r>
          </a:p>
          <a:p>
            <a:pPr>
              <a:lnSpc>
                <a:spcPct val="90000"/>
              </a:lnSpc>
            </a:pPr>
            <a:r>
              <a:rPr lang="zh-CN" altLang="en-US" sz="2700"/>
              <a:t>替换算法</a:t>
            </a:r>
            <a:r>
              <a:rPr lang="en-US" altLang="zh-CN" sz="2700"/>
              <a:t>——</a:t>
            </a:r>
            <a:r>
              <a:rPr lang="zh-CN" altLang="en-US" sz="2700"/>
              <a:t>选择在不久的将来会被访问到的可能性最小的块。一般采用</a:t>
            </a:r>
            <a:r>
              <a:rPr lang="en-US" altLang="zh-CN" sz="2700"/>
              <a:t>LRU</a:t>
            </a:r>
            <a:r>
              <a:rPr lang="zh-CN" altLang="en-US" sz="2700"/>
              <a:t>（</a:t>
            </a:r>
            <a:r>
              <a:rPr lang="en-US" altLang="zh-CN" sz="2700"/>
              <a:t>Least-Recently-Used</a:t>
            </a:r>
            <a:r>
              <a:rPr lang="zh-CN" altLang="en-US" sz="2700"/>
              <a:t>，最近最少使用）算法，需要硬件机制支持。</a:t>
            </a:r>
          </a:p>
          <a:p>
            <a:pPr>
              <a:lnSpc>
                <a:spcPct val="90000"/>
              </a:lnSpc>
            </a:pPr>
            <a:r>
              <a:rPr lang="zh-CN" altLang="en-US" sz="2700"/>
              <a:t>写策略</a:t>
            </a:r>
            <a:r>
              <a:rPr lang="en-US" altLang="zh-CN" sz="2700"/>
              <a:t>——</a:t>
            </a:r>
            <a:r>
              <a:rPr lang="zh-CN" altLang="en-US" sz="2700"/>
              <a:t>高速缓存的块内容被修改后，需要在其被换出前写回内存。一修改就写回太低效；到替换时才写回，会使内存过时，可能妨碍多处理器操作和</a:t>
            </a:r>
            <a:r>
              <a:rPr lang="en-US" altLang="zh-CN" sz="2700"/>
              <a:t>I/O</a:t>
            </a:r>
            <a:r>
              <a:rPr lang="zh-CN" altLang="en-US" sz="2700"/>
              <a:t>模块的</a:t>
            </a:r>
            <a:r>
              <a:rPr lang="en-US" altLang="zh-CN" sz="2700"/>
              <a:t>DMI</a:t>
            </a:r>
            <a:r>
              <a:rPr lang="zh-CN" altLang="en-US" sz="270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C2696B1-6922-4FCF-B08E-F70BFE81433C}"/>
              </a:ext>
            </a:extLst>
          </p:cNvPr>
          <p:cNvSpPr>
            <a:spLocks noGrp="1" noChangeArrowheads="1"/>
          </p:cNvSpPr>
          <p:nvPr>
            <p:ph type="title"/>
          </p:nvPr>
        </p:nvSpPr>
        <p:spPr/>
        <p:txBody>
          <a:bodyPr/>
          <a:lstStyle/>
          <a:p>
            <a:r>
              <a:rPr lang="zh-CN" altLang="en-US" sz="4000"/>
              <a:t>高速缓存的一致性问题</a:t>
            </a:r>
          </a:p>
        </p:txBody>
      </p:sp>
      <p:sp>
        <p:nvSpPr>
          <p:cNvPr id="49155" name="Rectangle 3">
            <a:extLst>
              <a:ext uri="{FF2B5EF4-FFF2-40B4-BE49-F238E27FC236}">
                <a16:creationId xmlns:a16="http://schemas.microsoft.com/office/drawing/2014/main" id="{AAB77666-3D84-4867-96EF-9044700CFC30}"/>
              </a:ext>
            </a:extLst>
          </p:cNvPr>
          <p:cNvSpPr>
            <a:spLocks noGrp="1" noChangeArrowheads="1"/>
          </p:cNvSpPr>
          <p:nvPr>
            <p:ph type="body" idx="1"/>
          </p:nvPr>
        </p:nvSpPr>
        <p:spPr/>
        <p:txBody>
          <a:bodyPr/>
          <a:lstStyle/>
          <a:p>
            <a:r>
              <a:rPr lang="zh-CN" altLang="en-US"/>
              <a:t>现代计算机中的处理器通常具有多级高速缓存。</a:t>
            </a:r>
          </a:p>
          <a:p>
            <a:r>
              <a:rPr lang="zh-CN" altLang="en-US"/>
              <a:t>每个处理器的局部高速缓存都包含共享主存的一部分映像。</a:t>
            </a:r>
          </a:p>
          <a:p>
            <a:r>
              <a:rPr lang="zh-CN" altLang="en-US"/>
              <a:t>如果一个高速缓存中的字被改变，则肯定会导致另一高速缓存中对应的字无效。</a:t>
            </a:r>
          </a:p>
          <a:p>
            <a:r>
              <a:rPr lang="zh-CN" altLang="en-US"/>
              <a:t>为了防止出现这样的问题，另一处理器必须收到更新已经发生的警告。</a:t>
            </a:r>
          </a:p>
          <a:p>
            <a:r>
              <a:rPr lang="zh-CN" altLang="en-US"/>
              <a:t>高速缓存的一致性问题的处理，一般是用硬件而不是操作系统。</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7DC7221-149D-474C-B371-21293C2CBCF5}"/>
              </a:ext>
            </a:extLst>
          </p:cNvPr>
          <p:cNvSpPr>
            <a:spLocks noGrp="1" noChangeArrowheads="1"/>
          </p:cNvSpPr>
          <p:nvPr>
            <p:ph type="title"/>
          </p:nvPr>
        </p:nvSpPr>
        <p:spPr/>
        <p:txBody>
          <a:bodyPr/>
          <a:lstStyle/>
          <a:p>
            <a:r>
              <a:rPr lang="en-US" altLang="zh-CN" sz="4000"/>
              <a:t>1.7 </a:t>
            </a:r>
            <a:r>
              <a:rPr lang="zh-CN" altLang="en-US" sz="4000"/>
              <a:t>直接内存存取</a:t>
            </a:r>
          </a:p>
        </p:txBody>
      </p:sp>
      <p:sp>
        <p:nvSpPr>
          <p:cNvPr id="50179" name="Rectangle 3">
            <a:extLst>
              <a:ext uri="{FF2B5EF4-FFF2-40B4-BE49-F238E27FC236}">
                <a16:creationId xmlns:a16="http://schemas.microsoft.com/office/drawing/2014/main" id="{C79029E8-8706-4914-B6D9-DF7DFA19982D}"/>
              </a:ext>
            </a:extLst>
          </p:cNvPr>
          <p:cNvSpPr>
            <a:spLocks noGrp="1" noChangeArrowheads="1"/>
          </p:cNvSpPr>
          <p:nvPr>
            <p:ph type="body" idx="1"/>
          </p:nvPr>
        </p:nvSpPr>
        <p:spPr>
          <a:xfrm>
            <a:off x="0" y="1203325"/>
            <a:ext cx="9144000" cy="3311525"/>
          </a:xfrm>
        </p:spPr>
        <p:txBody>
          <a:bodyPr/>
          <a:lstStyle/>
          <a:p>
            <a:pPr>
              <a:buFont typeface="Wingdings" panose="05000000000000000000" pitchFamily="2" charset="2"/>
              <a:buNone/>
            </a:pPr>
            <a:r>
              <a:rPr lang="en-US" altLang="zh-CN"/>
              <a:t>I/O</a:t>
            </a:r>
            <a:r>
              <a:rPr lang="zh-CN" altLang="en-US"/>
              <a:t>操作的三种可能技术：</a:t>
            </a:r>
          </a:p>
          <a:p>
            <a:r>
              <a:rPr lang="zh-CN" altLang="en-US"/>
              <a:t>编程</a:t>
            </a:r>
            <a:r>
              <a:rPr lang="en-US" altLang="zh-CN"/>
              <a:t>I/O</a:t>
            </a:r>
            <a:r>
              <a:rPr lang="zh-CN" altLang="en-US"/>
              <a:t>（</a:t>
            </a:r>
            <a:r>
              <a:rPr lang="en-US" altLang="zh-CN"/>
              <a:t>programmed I/O</a:t>
            </a:r>
            <a:r>
              <a:rPr lang="zh-CN" altLang="en-US"/>
              <a:t>）</a:t>
            </a:r>
            <a:r>
              <a:rPr lang="en-US" altLang="zh-CN"/>
              <a:t>= </a:t>
            </a:r>
            <a:r>
              <a:rPr lang="zh-CN" altLang="en-US"/>
              <a:t>无中断</a:t>
            </a:r>
            <a:r>
              <a:rPr lang="en-US" altLang="zh-CN"/>
              <a:t>I/O</a:t>
            </a:r>
          </a:p>
          <a:p>
            <a:r>
              <a:rPr lang="zh-CN" altLang="en-US"/>
              <a:t>中断驱动</a:t>
            </a:r>
            <a:r>
              <a:rPr lang="en-US" altLang="zh-CN"/>
              <a:t>I/O</a:t>
            </a:r>
            <a:r>
              <a:rPr lang="zh-CN" altLang="en-US"/>
              <a:t>（</a:t>
            </a:r>
            <a:r>
              <a:rPr lang="en-US" altLang="zh-CN"/>
              <a:t>interrupt-driven I/O</a:t>
            </a:r>
            <a:r>
              <a:rPr lang="zh-CN" altLang="en-US"/>
              <a:t>） </a:t>
            </a:r>
            <a:r>
              <a:rPr lang="en-US" altLang="zh-CN"/>
              <a:t>= </a:t>
            </a:r>
            <a:r>
              <a:rPr lang="zh-CN" altLang="en-US"/>
              <a:t>有中断</a:t>
            </a:r>
            <a:r>
              <a:rPr lang="en-US" altLang="zh-CN"/>
              <a:t>I/O</a:t>
            </a:r>
            <a:endParaRPr lang="zh-CN" altLang="en-US"/>
          </a:p>
          <a:p>
            <a:r>
              <a:rPr lang="en-US" altLang="zh-CN"/>
              <a:t>DMA</a:t>
            </a:r>
            <a:r>
              <a:rPr lang="zh-CN" altLang="en-US"/>
              <a:t>（</a:t>
            </a:r>
            <a:r>
              <a:rPr lang="en-US" altLang="zh-CN"/>
              <a:t>Direct Memory Access</a:t>
            </a:r>
            <a:r>
              <a:rPr lang="zh-CN" altLang="en-US"/>
              <a:t>，直接内存存取）</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8FC67E5-8CC4-4211-B6AE-2396AB76DE8F}"/>
              </a:ext>
            </a:extLst>
          </p:cNvPr>
          <p:cNvSpPr>
            <a:spLocks noGrp="1" noChangeArrowheads="1"/>
          </p:cNvSpPr>
          <p:nvPr>
            <p:ph type="title"/>
          </p:nvPr>
        </p:nvSpPr>
        <p:spPr/>
        <p:txBody>
          <a:bodyPr/>
          <a:lstStyle/>
          <a:p>
            <a:r>
              <a:rPr lang="zh-CN" altLang="en-US" sz="4000"/>
              <a:t>数据块输入的三种技术</a:t>
            </a:r>
          </a:p>
        </p:txBody>
      </p:sp>
      <p:pic>
        <p:nvPicPr>
          <p:cNvPr id="51203" name="Picture 4">
            <a:extLst>
              <a:ext uri="{FF2B5EF4-FFF2-40B4-BE49-F238E27FC236}">
                <a16:creationId xmlns:a16="http://schemas.microsoft.com/office/drawing/2014/main" id="{5E170750-4072-4612-ABB9-8E91C8301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603250"/>
            <a:ext cx="7848600" cy="581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ACFAD267-FF87-4240-A7F5-6C08BB33B0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pPr>
              <a:spcBef>
                <a:spcPct val="0"/>
              </a:spcBef>
              <a:buClrTx/>
              <a:buSzTx/>
              <a:buFontTx/>
              <a:buNone/>
            </a:pPr>
            <a:fld id="{CFDC9F2F-990D-4715-9A97-E53D494E4CDA}" type="slidenum">
              <a:rPr lang="zh-CN" altLang="en-US" sz="1600"/>
              <a:pPr>
                <a:spcBef>
                  <a:spcPct val="0"/>
                </a:spcBef>
                <a:buClrTx/>
                <a:buSzTx/>
                <a:buFontTx/>
                <a:buNone/>
              </a:pPr>
              <a:t>4</a:t>
            </a:fld>
            <a:endParaRPr lang="en-US" altLang="zh-CN" sz="1600"/>
          </a:p>
        </p:txBody>
      </p:sp>
      <p:sp>
        <p:nvSpPr>
          <p:cNvPr id="10243" name="Rectangle 2">
            <a:extLst>
              <a:ext uri="{FF2B5EF4-FFF2-40B4-BE49-F238E27FC236}">
                <a16:creationId xmlns:a16="http://schemas.microsoft.com/office/drawing/2014/main" id="{0ED6F778-3C78-43D8-A60F-CA7DCB2E74AE}"/>
              </a:ext>
            </a:extLst>
          </p:cNvPr>
          <p:cNvSpPr>
            <a:spLocks noGrp="1" noChangeArrowheads="1"/>
          </p:cNvSpPr>
          <p:nvPr>
            <p:ph type="title"/>
          </p:nvPr>
        </p:nvSpPr>
        <p:spPr/>
        <p:txBody>
          <a:bodyPr/>
          <a:lstStyle/>
          <a:p>
            <a:pPr eaLnBrk="1" hangingPunct="1"/>
            <a:r>
              <a:rPr lang="zh-CN" altLang="en-US"/>
              <a:t>课程要求与成绩计算</a:t>
            </a:r>
          </a:p>
        </p:txBody>
      </p:sp>
      <p:sp>
        <p:nvSpPr>
          <p:cNvPr id="10244" name="Rectangle 3">
            <a:extLst>
              <a:ext uri="{FF2B5EF4-FFF2-40B4-BE49-F238E27FC236}">
                <a16:creationId xmlns:a16="http://schemas.microsoft.com/office/drawing/2014/main" id="{A217A3BB-6A9B-4A08-815B-0FD1770048F6}"/>
              </a:ext>
            </a:extLst>
          </p:cNvPr>
          <p:cNvSpPr>
            <a:spLocks noGrp="1" noChangeArrowheads="1"/>
          </p:cNvSpPr>
          <p:nvPr>
            <p:ph type="body" idx="1"/>
          </p:nvPr>
        </p:nvSpPr>
        <p:spPr>
          <a:xfrm>
            <a:off x="173038" y="931863"/>
            <a:ext cx="8791575" cy="5037137"/>
          </a:xfrm>
        </p:spPr>
        <p:txBody>
          <a:bodyPr/>
          <a:lstStyle/>
          <a:p>
            <a:pPr eaLnBrk="1" hangingPunct="1"/>
            <a:r>
              <a:rPr lang="zh-CN" altLang="en-US" sz="3500"/>
              <a:t>考勤：</a:t>
            </a:r>
            <a:r>
              <a:rPr lang="en-US" altLang="zh-CN" sz="3500"/>
              <a:t>5</a:t>
            </a:r>
            <a:r>
              <a:rPr lang="zh-CN" altLang="en-US" sz="3500"/>
              <a:t>次，缺课</a:t>
            </a:r>
            <a:r>
              <a:rPr lang="en-US" altLang="zh-CN" sz="3500"/>
              <a:t>4</a:t>
            </a:r>
            <a:r>
              <a:rPr lang="zh-CN" altLang="en-US" sz="3500"/>
              <a:t>次者重修</a:t>
            </a:r>
          </a:p>
          <a:p>
            <a:pPr eaLnBrk="1" hangingPunct="1"/>
            <a:r>
              <a:rPr lang="zh-CN" altLang="en-US" sz="3500"/>
              <a:t>平时：作业</a:t>
            </a:r>
            <a:r>
              <a:rPr lang="en-US" altLang="zh-CN" sz="3500"/>
              <a:t>10%</a:t>
            </a:r>
            <a:r>
              <a:rPr lang="zh-CN" altLang="en-US" sz="3500"/>
              <a:t>、实验设计表现</a:t>
            </a:r>
            <a:r>
              <a:rPr lang="en-US" altLang="zh-CN" sz="3500"/>
              <a:t>30%</a:t>
            </a:r>
          </a:p>
          <a:p>
            <a:pPr eaLnBrk="1" hangingPunct="1"/>
            <a:r>
              <a:rPr lang="zh-CN" altLang="en-US" sz="3500"/>
              <a:t>考试：</a:t>
            </a:r>
            <a:r>
              <a:rPr lang="en-US" altLang="zh-CN" sz="3500"/>
              <a:t>60%</a:t>
            </a:r>
          </a:p>
          <a:p>
            <a:pPr eaLnBrk="1" hangingPunct="1"/>
            <a:r>
              <a:rPr lang="zh-CN" altLang="en-US" sz="3500"/>
              <a:t>作业一律纸质，每次单独几页装订都上交。</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CC31FA4-517E-4216-8EAD-38253AA8A611}"/>
              </a:ext>
            </a:extLst>
          </p:cNvPr>
          <p:cNvSpPr>
            <a:spLocks noGrp="1" noChangeArrowheads="1"/>
          </p:cNvSpPr>
          <p:nvPr>
            <p:ph type="title"/>
          </p:nvPr>
        </p:nvSpPr>
        <p:spPr/>
        <p:txBody>
          <a:bodyPr/>
          <a:lstStyle/>
          <a:p>
            <a:r>
              <a:rPr lang="zh-CN" altLang="en-US" sz="4000"/>
              <a:t>编程</a:t>
            </a:r>
            <a:r>
              <a:rPr lang="en-US" altLang="zh-CN" sz="4000"/>
              <a:t>I/O</a:t>
            </a:r>
            <a:endParaRPr lang="zh-CN" altLang="en-US" sz="4000"/>
          </a:p>
        </p:txBody>
      </p:sp>
      <p:sp>
        <p:nvSpPr>
          <p:cNvPr id="52227" name="Rectangle 3">
            <a:extLst>
              <a:ext uri="{FF2B5EF4-FFF2-40B4-BE49-F238E27FC236}">
                <a16:creationId xmlns:a16="http://schemas.microsoft.com/office/drawing/2014/main" id="{3E512F69-052E-45FC-88C1-FBF727588A70}"/>
              </a:ext>
            </a:extLst>
          </p:cNvPr>
          <p:cNvSpPr>
            <a:spLocks noGrp="1" noChangeArrowheads="1"/>
          </p:cNvSpPr>
          <p:nvPr>
            <p:ph type="body" idx="1"/>
          </p:nvPr>
        </p:nvSpPr>
        <p:spPr>
          <a:xfrm>
            <a:off x="0" y="836613"/>
            <a:ext cx="9144000" cy="5191125"/>
          </a:xfrm>
        </p:spPr>
        <p:txBody>
          <a:bodyPr/>
          <a:lstStyle/>
          <a:p>
            <a:r>
              <a:rPr lang="zh-CN" altLang="en-US" sz="2700"/>
              <a:t>在处理器遇到与</a:t>
            </a:r>
            <a:r>
              <a:rPr lang="en-US" altLang="zh-CN" sz="2700"/>
              <a:t>I/O</a:t>
            </a:r>
            <a:r>
              <a:rPr lang="zh-CN" altLang="en-US" sz="2700"/>
              <a:t>相关的指令时，通过向对应的</a:t>
            </a:r>
            <a:r>
              <a:rPr lang="en-US" altLang="zh-CN" sz="2700"/>
              <a:t>I/O</a:t>
            </a:r>
            <a:r>
              <a:rPr lang="zh-CN" altLang="en-US" sz="2700"/>
              <a:t>模块发送命令来执行该指令。</a:t>
            </a:r>
          </a:p>
          <a:p>
            <a:r>
              <a:rPr lang="en-US" altLang="zh-CN" sz="2700"/>
              <a:t>I/O</a:t>
            </a:r>
            <a:r>
              <a:rPr lang="zh-CN" altLang="en-US" sz="2700"/>
              <a:t>模块执行请求动作，并设置</a:t>
            </a:r>
            <a:r>
              <a:rPr lang="en-US" altLang="zh-CN" sz="2700"/>
              <a:t>I/O</a:t>
            </a:r>
            <a:r>
              <a:rPr lang="zh-CN" altLang="en-US" sz="2700"/>
              <a:t>状态寄存器的相应位。</a:t>
            </a:r>
          </a:p>
          <a:p>
            <a:r>
              <a:rPr lang="en-US" altLang="zh-CN" sz="2700"/>
              <a:t>I/O</a:t>
            </a:r>
            <a:r>
              <a:rPr lang="zh-CN" altLang="en-US" sz="2700"/>
              <a:t>模块不会通知处理器，也不会中断处理器。</a:t>
            </a:r>
          </a:p>
          <a:p>
            <a:r>
              <a:rPr lang="zh-CN" altLang="en-US" sz="2700"/>
              <a:t>处理器在执行</a:t>
            </a:r>
            <a:r>
              <a:rPr lang="en-US" altLang="zh-CN" sz="2700"/>
              <a:t>I/O</a:t>
            </a:r>
            <a:r>
              <a:rPr lang="zh-CN" altLang="en-US" sz="2700"/>
              <a:t>指令后，还需定期检查</a:t>
            </a:r>
            <a:r>
              <a:rPr lang="en-US" altLang="zh-CN" sz="2700"/>
              <a:t>I/O</a:t>
            </a:r>
            <a:r>
              <a:rPr lang="zh-CN" altLang="en-US" sz="2700"/>
              <a:t>模块的状态，以确定</a:t>
            </a:r>
            <a:r>
              <a:rPr lang="en-US" altLang="zh-CN" sz="2700"/>
              <a:t>I/O</a:t>
            </a:r>
            <a:r>
              <a:rPr lang="zh-CN" altLang="en-US" sz="2700"/>
              <a:t>操作是否完成。</a:t>
            </a:r>
          </a:p>
          <a:p>
            <a:r>
              <a:rPr lang="zh-CN" altLang="en-US" sz="2700"/>
              <a:t>处理器负责从内存中取数据用于输出，并在内存中保存数据用于输入。</a:t>
            </a:r>
          </a:p>
          <a:p>
            <a:r>
              <a:rPr lang="zh-CN" altLang="en-US" sz="2700"/>
              <a:t>需</a:t>
            </a:r>
            <a:r>
              <a:rPr lang="en-US" altLang="zh-CN" sz="2700"/>
              <a:t>I/O</a:t>
            </a:r>
            <a:r>
              <a:rPr lang="zh-CN" altLang="en-US" sz="2700"/>
              <a:t>指令类型：控制</a:t>
            </a:r>
            <a:r>
              <a:rPr lang="en-US" altLang="zh-CN" sz="2700"/>
              <a:t>(</a:t>
            </a:r>
            <a:r>
              <a:rPr lang="zh-CN" altLang="en-US" sz="2700"/>
              <a:t>外设</a:t>
            </a:r>
            <a:r>
              <a:rPr lang="en-US" altLang="zh-CN" sz="2700"/>
              <a:t>)</a:t>
            </a:r>
            <a:r>
              <a:rPr lang="zh-CN" altLang="en-US" sz="2700"/>
              <a:t>、</a:t>
            </a:r>
            <a:r>
              <a:rPr lang="en-US" altLang="zh-CN" sz="2700"/>
              <a:t>(</a:t>
            </a:r>
            <a:r>
              <a:rPr lang="zh-CN" altLang="en-US" sz="2700"/>
              <a:t>检查</a:t>
            </a:r>
            <a:r>
              <a:rPr lang="en-US" altLang="zh-CN" sz="2700"/>
              <a:t>)</a:t>
            </a:r>
            <a:r>
              <a:rPr lang="zh-CN" altLang="en-US" sz="2700"/>
              <a:t>状态、传送</a:t>
            </a:r>
            <a:r>
              <a:rPr lang="en-US" altLang="zh-CN" sz="2700"/>
              <a:t>(</a:t>
            </a:r>
            <a:r>
              <a:rPr lang="zh-CN" altLang="en-US" sz="2700"/>
              <a:t>数据</a:t>
            </a:r>
            <a:r>
              <a:rPr lang="en-US" altLang="zh-CN" sz="2700"/>
              <a:t>)</a:t>
            </a:r>
            <a:r>
              <a:rPr lang="zh-CN" altLang="en-US" sz="2700"/>
              <a:t>。</a:t>
            </a:r>
          </a:p>
          <a:p>
            <a:r>
              <a:rPr lang="zh-CN" altLang="en-US" sz="2700"/>
              <a:t>主要缺点</a:t>
            </a:r>
            <a:r>
              <a:rPr lang="en-US" altLang="zh-CN" sz="2700"/>
              <a:t>——</a:t>
            </a:r>
            <a:r>
              <a:rPr lang="zh-CN" altLang="en-US" sz="2700"/>
              <a:t>耗时</a:t>
            </a:r>
            <a:r>
              <a:rPr lang="en-US" altLang="zh-CN" sz="2700"/>
              <a:t>(</a:t>
            </a:r>
            <a:r>
              <a:rPr lang="zh-CN" altLang="en-US" sz="2700"/>
              <a:t>处理器需长时等待</a:t>
            </a:r>
            <a:r>
              <a:rPr lang="en-US" altLang="zh-CN" sz="2700"/>
              <a:t>I/O</a:t>
            </a:r>
            <a:r>
              <a:rPr lang="zh-CN" altLang="en-US" sz="2700"/>
              <a:t>操作的准备和完成</a:t>
            </a:r>
            <a:r>
              <a:rPr lang="en-US" altLang="zh-CN" sz="2700"/>
              <a:t>)</a:t>
            </a:r>
            <a:r>
              <a:rPr lang="zh-CN" altLang="en-US" sz="2700"/>
              <a:t>、低效</a:t>
            </a:r>
            <a:r>
              <a:rPr lang="en-US" altLang="zh-CN" sz="2700"/>
              <a:t>(</a:t>
            </a:r>
            <a:r>
              <a:rPr lang="zh-CN" altLang="en-US" sz="2700"/>
              <a:t>处理器需不断询问</a:t>
            </a:r>
            <a:r>
              <a:rPr lang="en-US" altLang="zh-CN" sz="2700"/>
              <a:t>I/O</a:t>
            </a:r>
            <a:r>
              <a:rPr lang="zh-CN" altLang="en-US" sz="2700"/>
              <a:t>模块的状态</a:t>
            </a:r>
            <a:r>
              <a:rPr lang="en-US" altLang="zh-CN" sz="2700"/>
              <a:t>)</a:t>
            </a:r>
            <a:r>
              <a:rPr lang="zh-CN" altLang="en-US" sz="270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AFF8229-AC50-4F8B-A65D-DDCB81DAAC73}"/>
              </a:ext>
            </a:extLst>
          </p:cNvPr>
          <p:cNvSpPr>
            <a:spLocks noGrp="1" noChangeArrowheads="1"/>
          </p:cNvSpPr>
          <p:nvPr>
            <p:ph type="title"/>
          </p:nvPr>
        </p:nvSpPr>
        <p:spPr/>
        <p:txBody>
          <a:bodyPr/>
          <a:lstStyle/>
          <a:p>
            <a:r>
              <a:rPr lang="zh-CN" altLang="en-US" sz="4000"/>
              <a:t>中断驱动</a:t>
            </a:r>
            <a:r>
              <a:rPr lang="en-US" altLang="zh-CN" sz="4000"/>
              <a:t>I/O</a:t>
            </a:r>
            <a:endParaRPr lang="zh-CN" altLang="en-US" sz="4000"/>
          </a:p>
        </p:txBody>
      </p:sp>
      <p:sp>
        <p:nvSpPr>
          <p:cNvPr id="53251" name="Rectangle 3">
            <a:extLst>
              <a:ext uri="{FF2B5EF4-FFF2-40B4-BE49-F238E27FC236}">
                <a16:creationId xmlns:a16="http://schemas.microsoft.com/office/drawing/2014/main" id="{3CF25461-F852-4DA6-BFC9-8F6C735F6161}"/>
              </a:ext>
            </a:extLst>
          </p:cNvPr>
          <p:cNvSpPr>
            <a:spLocks noGrp="1" noChangeArrowheads="1"/>
          </p:cNvSpPr>
          <p:nvPr>
            <p:ph type="body" idx="1"/>
          </p:nvPr>
        </p:nvSpPr>
        <p:spPr/>
        <p:txBody>
          <a:bodyPr/>
          <a:lstStyle/>
          <a:p>
            <a:endParaRPr lang="en-US" altLang="zh-CN"/>
          </a:p>
          <a:p>
            <a:endParaRPr lang="zh-CN" altLang="en-US"/>
          </a:p>
        </p:txBody>
      </p:sp>
      <p:sp>
        <p:nvSpPr>
          <p:cNvPr id="53252" name="Rectangle 5">
            <a:extLst>
              <a:ext uri="{FF2B5EF4-FFF2-40B4-BE49-F238E27FC236}">
                <a16:creationId xmlns:a16="http://schemas.microsoft.com/office/drawing/2014/main" id="{FF13BDB9-58B0-4054-A29F-F7AED39376F4}"/>
              </a:ext>
            </a:extLst>
          </p:cNvPr>
          <p:cNvSpPr>
            <a:spLocks noChangeArrowheads="1"/>
          </p:cNvSpPr>
          <p:nvPr/>
        </p:nvSpPr>
        <p:spPr bwMode="auto">
          <a:xfrm>
            <a:off x="-36513" y="901700"/>
            <a:ext cx="9144001"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r>
              <a:rPr lang="zh-CN" altLang="en-US" sz="2700"/>
              <a:t>处理器在给</a:t>
            </a:r>
            <a:r>
              <a:rPr lang="en-US" altLang="zh-CN" sz="2700"/>
              <a:t>I/O</a:t>
            </a:r>
            <a:r>
              <a:rPr lang="zh-CN" altLang="en-US" sz="2700"/>
              <a:t>模块发送</a:t>
            </a:r>
            <a:r>
              <a:rPr lang="en-US" altLang="zh-CN" sz="2700"/>
              <a:t>I/O</a:t>
            </a:r>
            <a:r>
              <a:rPr lang="zh-CN" altLang="en-US" sz="2700"/>
              <a:t>命令后，继续作其他有用的工作。</a:t>
            </a:r>
          </a:p>
          <a:p>
            <a:r>
              <a:rPr lang="en-US" altLang="zh-CN" sz="2700"/>
              <a:t>I/O</a:t>
            </a:r>
            <a:r>
              <a:rPr lang="zh-CN" altLang="en-US" sz="2700"/>
              <a:t>模块在准备好与处理器交换数据后，就打断处理器的执行，并请求服务。</a:t>
            </a:r>
          </a:p>
          <a:p>
            <a:r>
              <a:rPr lang="zh-CN" altLang="en-US" sz="2700"/>
              <a:t>处理器执行数据传送，然后恢复以前执行的处理。</a:t>
            </a:r>
          </a:p>
          <a:p>
            <a:r>
              <a:rPr lang="zh-CN" altLang="en-US" sz="2700"/>
              <a:t>中断驱动</a:t>
            </a:r>
            <a:r>
              <a:rPr lang="en-US" altLang="zh-CN" sz="2700"/>
              <a:t>I/O</a:t>
            </a:r>
            <a:r>
              <a:rPr lang="zh-CN" altLang="en-US" sz="2700"/>
              <a:t>虽较编程</a:t>
            </a:r>
            <a:r>
              <a:rPr lang="en-US" altLang="zh-CN" sz="2700"/>
              <a:t>I/O</a:t>
            </a:r>
            <a:r>
              <a:rPr lang="zh-CN" altLang="en-US" sz="2700"/>
              <a:t>更有效，但是处理器仍需主动干预存储器与</a:t>
            </a:r>
            <a:r>
              <a:rPr lang="en-US" altLang="zh-CN" sz="2700"/>
              <a:t>I/O</a:t>
            </a:r>
            <a:r>
              <a:rPr lang="zh-CN" altLang="en-US" sz="2700"/>
              <a:t>模块之间的数据传送，且所有数据的传送都必须通过处理器。</a:t>
            </a:r>
          </a:p>
          <a:p>
            <a:r>
              <a:rPr lang="zh-CN" altLang="en-US" sz="2700"/>
              <a:t>编程</a:t>
            </a:r>
            <a:r>
              <a:rPr lang="en-US" altLang="zh-CN" sz="2700"/>
              <a:t>I/O</a:t>
            </a:r>
            <a:r>
              <a:rPr lang="zh-CN" altLang="en-US" sz="2700"/>
              <a:t>和中断驱动</a:t>
            </a:r>
            <a:r>
              <a:rPr lang="en-US" altLang="zh-CN" sz="2700"/>
              <a:t>I/O</a:t>
            </a:r>
            <a:r>
              <a:rPr lang="zh-CN" altLang="en-US" sz="2700"/>
              <a:t>的固有缺陷：</a:t>
            </a:r>
          </a:p>
          <a:p>
            <a:pPr lvl="1"/>
            <a:r>
              <a:rPr lang="en-US" altLang="zh-CN" sz="2200"/>
              <a:t>I/O</a:t>
            </a:r>
            <a:r>
              <a:rPr lang="zh-CN" altLang="en-US" sz="2200"/>
              <a:t>传送的速度受限于处理器测试设备和为设备提供服务的速度。</a:t>
            </a:r>
          </a:p>
          <a:p>
            <a:pPr lvl="1"/>
            <a:r>
              <a:rPr lang="zh-CN" altLang="en-US" sz="2200"/>
              <a:t>处理器被管理</a:t>
            </a:r>
            <a:r>
              <a:rPr lang="en-US" altLang="zh-CN" sz="2200"/>
              <a:t>I/O</a:t>
            </a:r>
            <a:r>
              <a:rPr lang="zh-CN" altLang="en-US" sz="2200"/>
              <a:t>传送的工作所占用，对每次的</a:t>
            </a:r>
            <a:r>
              <a:rPr lang="en-US" altLang="zh-CN" sz="2200"/>
              <a:t>I/O</a:t>
            </a:r>
            <a:r>
              <a:rPr lang="zh-CN" altLang="en-US" sz="2200"/>
              <a:t>传送都必须执行许多指令。</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84FC74D-5543-4BBC-B08E-E78802CE9E56}"/>
              </a:ext>
            </a:extLst>
          </p:cNvPr>
          <p:cNvSpPr>
            <a:spLocks noGrp="1" noChangeArrowheads="1"/>
          </p:cNvSpPr>
          <p:nvPr>
            <p:ph type="title"/>
          </p:nvPr>
        </p:nvSpPr>
        <p:spPr/>
        <p:txBody>
          <a:bodyPr/>
          <a:lstStyle/>
          <a:p>
            <a:r>
              <a:rPr lang="en-US" altLang="zh-CN" sz="4000"/>
              <a:t>DMA</a:t>
            </a:r>
            <a:endParaRPr lang="zh-CN" altLang="en-US" sz="4000"/>
          </a:p>
        </p:txBody>
      </p:sp>
      <p:sp>
        <p:nvSpPr>
          <p:cNvPr id="54275" name="Rectangle 3">
            <a:extLst>
              <a:ext uri="{FF2B5EF4-FFF2-40B4-BE49-F238E27FC236}">
                <a16:creationId xmlns:a16="http://schemas.microsoft.com/office/drawing/2014/main" id="{2E75DF5E-231F-442F-ADEC-458B6D29CF1F}"/>
              </a:ext>
            </a:extLst>
          </p:cNvPr>
          <p:cNvSpPr>
            <a:spLocks noGrp="1" noChangeArrowheads="1"/>
          </p:cNvSpPr>
          <p:nvPr>
            <p:ph type="body" idx="1"/>
          </p:nvPr>
        </p:nvSpPr>
        <p:spPr/>
        <p:txBody>
          <a:bodyPr/>
          <a:lstStyle/>
          <a:p>
            <a:pPr>
              <a:lnSpc>
                <a:spcPct val="90000"/>
              </a:lnSpc>
            </a:pPr>
            <a:r>
              <a:rPr lang="en-US" altLang="zh-CN"/>
              <a:t>DMA</a:t>
            </a:r>
            <a:r>
              <a:rPr lang="zh-CN" altLang="en-US"/>
              <a:t>（</a:t>
            </a:r>
            <a:r>
              <a:rPr lang="en-US" altLang="zh-CN"/>
              <a:t>Direct Memory Access</a:t>
            </a:r>
            <a:r>
              <a:rPr lang="zh-CN" altLang="en-US"/>
              <a:t>，直接内存存取）是传送大量数据的有效技术。</a:t>
            </a:r>
          </a:p>
          <a:p>
            <a:pPr>
              <a:lnSpc>
                <a:spcPct val="90000"/>
              </a:lnSpc>
            </a:pPr>
            <a:r>
              <a:rPr lang="en-US" altLang="zh-CN"/>
              <a:t>DMA</a:t>
            </a:r>
            <a:r>
              <a:rPr lang="zh-CN" altLang="en-US"/>
              <a:t>的功能可以由系统总线中的一个独立模块完成，也可以并入某个</a:t>
            </a:r>
            <a:r>
              <a:rPr lang="en-US" altLang="zh-CN"/>
              <a:t>I/O</a:t>
            </a:r>
            <a:r>
              <a:rPr lang="zh-CN" altLang="en-US"/>
              <a:t>模块中。</a:t>
            </a:r>
          </a:p>
          <a:p>
            <a:pPr>
              <a:lnSpc>
                <a:spcPct val="90000"/>
              </a:lnSpc>
            </a:pPr>
            <a:r>
              <a:rPr lang="en-US" altLang="zh-CN"/>
              <a:t>DMA</a:t>
            </a:r>
            <a:r>
              <a:rPr lang="zh-CN" altLang="en-US"/>
              <a:t>的工作方式</a:t>
            </a:r>
            <a:r>
              <a:rPr lang="en-US" altLang="zh-CN"/>
              <a:t>——</a:t>
            </a:r>
            <a:r>
              <a:rPr lang="zh-CN" altLang="en-US"/>
              <a:t>当处理器需要读写一个数据块时，它发出一条命令给</a:t>
            </a:r>
            <a:r>
              <a:rPr lang="en-US" altLang="zh-CN"/>
              <a:t>DMA</a:t>
            </a:r>
            <a:r>
              <a:rPr lang="zh-CN" altLang="en-US"/>
              <a:t>模块，之后处理器继续其他工作。处理器将该</a:t>
            </a:r>
            <a:r>
              <a:rPr lang="en-US" altLang="zh-CN"/>
              <a:t>I/O</a:t>
            </a:r>
            <a:r>
              <a:rPr lang="zh-CN" altLang="en-US"/>
              <a:t>操作委托给</a:t>
            </a:r>
            <a:r>
              <a:rPr lang="en-US" altLang="zh-CN"/>
              <a:t>DMA</a:t>
            </a:r>
            <a:r>
              <a:rPr lang="zh-CN" altLang="en-US"/>
              <a:t>模块负责处理。</a:t>
            </a:r>
            <a:r>
              <a:rPr lang="en-US" altLang="zh-CN"/>
              <a:t>DMA</a:t>
            </a:r>
            <a:r>
              <a:rPr lang="zh-CN" altLang="en-US"/>
              <a:t>模块直接与存储器交互，每次一个字地传送整个数据块（不需要处理器参与此过程）。</a:t>
            </a:r>
            <a:r>
              <a:rPr lang="en-US" altLang="zh-CN"/>
              <a:t>DMA</a:t>
            </a:r>
            <a:r>
              <a:rPr lang="zh-CN" altLang="en-US"/>
              <a:t>模块在传送完成后，发一个中断信号给处理器。</a:t>
            </a:r>
          </a:p>
          <a:p>
            <a:pPr>
              <a:lnSpc>
                <a:spcPct val="90000"/>
              </a:lnSpc>
            </a:pPr>
            <a:r>
              <a:rPr lang="zh-CN" altLang="en-US"/>
              <a:t>只是在传送的开始与结束时才涉及处理器。</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FC047D1F-39F7-4CE7-B778-5D14D8F403DE}"/>
              </a:ext>
            </a:extLst>
          </p:cNvPr>
          <p:cNvSpPr>
            <a:spLocks noGrp="1" noChangeArrowheads="1"/>
          </p:cNvSpPr>
          <p:nvPr>
            <p:ph type="body" idx="1"/>
          </p:nvPr>
        </p:nvSpPr>
        <p:spPr>
          <a:xfrm>
            <a:off x="0" y="215900"/>
            <a:ext cx="9144000" cy="5975350"/>
          </a:xfrm>
        </p:spPr>
        <p:txBody>
          <a:bodyPr/>
          <a:lstStyle/>
          <a:p>
            <a:pPr>
              <a:lnSpc>
                <a:spcPct val="90000"/>
              </a:lnSpc>
            </a:pPr>
            <a:r>
              <a:rPr lang="zh-CN" altLang="en-US"/>
              <a:t>处理器给</a:t>
            </a:r>
            <a:r>
              <a:rPr lang="en-US" altLang="zh-CN"/>
              <a:t>DMA</a:t>
            </a:r>
            <a:r>
              <a:rPr lang="zh-CN" altLang="en-US"/>
              <a:t>模块发布命令时，需发送下列信息</a:t>
            </a:r>
          </a:p>
          <a:p>
            <a:pPr lvl="1">
              <a:lnSpc>
                <a:spcPct val="90000"/>
              </a:lnSpc>
            </a:pPr>
            <a:r>
              <a:rPr lang="zh-CN" altLang="en-US"/>
              <a:t>是否请求读写</a:t>
            </a:r>
          </a:p>
          <a:p>
            <a:pPr lvl="1">
              <a:lnSpc>
                <a:spcPct val="90000"/>
              </a:lnSpc>
            </a:pPr>
            <a:r>
              <a:rPr lang="zh-CN" altLang="en-US"/>
              <a:t>所涉及的</a:t>
            </a:r>
            <a:r>
              <a:rPr lang="en-US" altLang="zh-CN"/>
              <a:t>I/O</a:t>
            </a:r>
            <a:r>
              <a:rPr lang="zh-CN" altLang="en-US"/>
              <a:t>设备地址</a:t>
            </a:r>
          </a:p>
          <a:p>
            <a:pPr lvl="1">
              <a:lnSpc>
                <a:spcPct val="90000"/>
              </a:lnSpc>
            </a:pPr>
            <a:r>
              <a:rPr lang="zh-CN" altLang="en-US"/>
              <a:t>要读写数据在内存中的开始位置</a:t>
            </a:r>
          </a:p>
          <a:p>
            <a:pPr lvl="1">
              <a:lnSpc>
                <a:spcPct val="90000"/>
              </a:lnSpc>
            </a:pPr>
            <a:r>
              <a:rPr lang="zh-CN" altLang="en-US"/>
              <a:t>需读写的字数</a:t>
            </a:r>
          </a:p>
          <a:p>
            <a:pPr>
              <a:lnSpc>
                <a:spcPct val="90000"/>
              </a:lnSpc>
            </a:pPr>
            <a:r>
              <a:rPr lang="en-US" altLang="zh-CN"/>
              <a:t>DMA</a:t>
            </a:r>
            <a:r>
              <a:rPr lang="zh-CN" altLang="en-US"/>
              <a:t>模块需占用总线进行数据传送，处理器在需要使用总线时，可能要等待</a:t>
            </a:r>
            <a:r>
              <a:rPr lang="en-US" altLang="zh-CN"/>
              <a:t>DMA</a:t>
            </a:r>
            <a:r>
              <a:rPr lang="zh-CN" altLang="en-US"/>
              <a:t>模块一个总线周期（在总线上传送一个字所需的时间）。</a:t>
            </a:r>
          </a:p>
          <a:p>
            <a:pPr>
              <a:lnSpc>
                <a:spcPct val="90000"/>
              </a:lnSpc>
            </a:pPr>
            <a:r>
              <a:rPr lang="zh-CN" altLang="en-US"/>
              <a:t>处理器在这里只是暂停一下，并不是中断（没有保存上下文环境去做其它事情）。</a:t>
            </a:r>
          </a:p>
          <a:p>
            <a:pPr>
              <a:lnSpc>
                <a:spcPct val="90000"/>
              </a:lnSpc>
            </a:pPr>
            <a:r>
              <a:rPr lang="zh-CN" altLang="en-US"/>
              <a:t>虽</a:t>
            </a:r>
            <a:r>
              <a:rPr lang="en-US" altLang="zh-CN"/>
              <a:t>DMA</a:t>
            </a:r>
            <a:r>
              <a:rPr lang="zh-CN" altLang="en-US"/>
              <a:t>可能会影响处理器的执行速度，但是对多字数据传送，</a:t>
            </a:r>
            <a:r>
              <a:rPr lang="en-US" altLang="zh-CN"/>
              <a:t>DMA</a:t>
            </a:r>
            <a:r>
              <a:rPr lang="zh-CN" altLang="en-US"/>
              <a:t>仍然比编程</a:t>
            </a:r>
            <a:r>
              <a:rPr lang="en-US" altLang="zh-CN"/>
              <a:t>I/O</a:t>
            </a:r>
            <a:r>
              <a:rPr lang="zh-CN" altLang="en-US"/>
              <a:t>和中断驱动</a:t>
            </a:r>
            <a:r>
              <a:rPr lang="en-US" altLang="zh-CN"/>
              <a:t>I/O</a:t>
            </a:r>
            <a:r>
              <a:rPr lang="zh-CN" altLang="en-US"/>
              <a:t>更有效。</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3378458-6F07-4C1F-87A5-732BA3D37CB7}"/>
              </a:ext>
            </a:extLst>
          </p:cNvPr>
          <p:cNvSpPr>
            <a:spLocks noGrp="1" noChangeArrowheads="1"/>
          </p:cNvSpPr>
          <p:nvPr>
            <p:ph type="title"/>
          </p:nvPr>
        </p:nvSpPr>
        <p:spPr/>
        <p:txBody>
          <a:bodyPr/>
          <a:lstStyle/>
          <a:p>
            <a:r>
              <a:rPr lang="en-US" altLang="zh-CN" sz="4000"/>
              <a:t>1.8 </a:t>
            </a:r>
            <a:r>
              <a:rPr lang="zh-CN" altLang="en-US" sz="4000"/>
              <a:t>多处理器与多核结构</a:t>
            </a:r>
            <a:endParaRPr lang="en-US" altLang="zh-CN" sz="4000"/>
          </a:p>
        </p:txBody>
      </p:sp>
      <p:sp>
        <p:nvSpPr>
          <p:cNvPr id="56323" name="Rectangle 3">
            <a:extLst>
              <a:ext uri="{FF2B5EF4-FFF2-40B4-BE49-F238E27FC236}">
                <a16:creationId xmlns:a16="http://schemas.microsoft.com/office/drawing/2014/main" id="{CA25FFC9-8A8B-4B01-A829-46DC68CC61C5}"/>
              </a:ext>
            </a:extLst>
          </p:cNvPr>
          <p:cNvSpPr>
            <a:spLocks noGrp="1" noChangeArrowheads="1"/>
          </p:cNvSpPr>
          <p:nvPr>
            <p:ph type="body" idx="1"/>
          </p:nvPr>
        </p:nvSpPr>
        <p:spPr>
          <a:xfrm>
            <a:off x="0" y="685800"/>
            <a:ext cx="9251950" cy="5562600"/>
          </a:xfrm>
        </p:spPr>
        <p:txBody>
          <a:bodyPr/>
          <a:lstStyle/>
          <a:p>
            <a:r>
              <a:rPr lang="zh-CN" altLang="en-US"/>
              <a:t>传统上计算机被视为一种顺序处理的机器。</a:t>
            </a:r>
          </a:p>
          <a:p>
            <a:pPr lvl="1"/>
            <a:r>
              <a:rPr lang="zh-CN" altLang="en-US"/>
              <a:t>多数计算机编程语言要求程序员将算法指定为指令序列。</a:t>
            </a:r>
          </a:p>
          <a:p>
            <a:pPr lvl="1"/>
            <a:r>
              <a:rPr lang="zh-CN" altLang="en-US"/>
              <a:t>处理器通过顺序执行机器指令（而且每次执行一条指令）来执行程序。</a:t>
            </a:r>
          </a:p>
          <a:p>
            <a:pPr lvl="1"/>
            <a:r>
              <a:rPr lang="zh-CN" altLang="en-US"/>
              <a:t>每条指令执行的是一个操作序列（取指令、取操作数、完成操作、存储结果）。</a:t>
            </a:r>
          </a:p>
          <a:p>
            <a:r>
              <a:rPr lang="zh-CN" altLang="en-US"/>
              <a:t>但是此看法并不完全真实。完成并行功能的例子：</a:t>
            </a:r>
          </a:p>
          <a:p>
            <a:pPr lvl="1"/>
            <a:r>
              <a:rPr lang="zh-CN" altLang="en-US"/>
              <a:t>在微操作级别，会同时产生多个信号。</a:t>
            </a:r>
          </a:p>
          <a:p>
            <a:pPr lvl="1"/>
            <a:r>
              <a:rPr lang="zh-CN" altLang="en-US"/>
              <a:t>早已存在的指令流水线（</a:t>
            </a:r>
            <a:r>
              <a:rPr lang="en-US" altLang="zh-CN"/>
              <a:t>pipelining</a:t>
            </a:r>
            <a:r>
              <a:rPr lang="zh-CN" altLang="en-US"/>
              <a:t>）至少扩展到取指与执行操作重叠。</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0CEF824-DC56-4966-ACDE-7E7BA61AA233}"/>
              </a:ext>
            </a:extLst>
          </p:cNvPr>
          <p:cNvSpPr>
            <a:spLocks noGrp="1" noChangeArrowheads="1"/>
          </p:cNvSpPr>
          <p:nvPr>
            <p:ph type="title"/>
          </p:nvPr>
        </p:nvSpPr>
        <p:spPr/>
        <p:txBody>
          <a:bodyPr/>
          <a:lstStyle/>
          <a:p>
            <a:r>
              <a:rPr lang="zh-CN" altLang="en-US" sz="4000"/>
              <a:t>并行计算机的种类</a:t>
            </a:r>
          </a:p>
        </p:txBody>
      </p:sp>
      <p:sp>
        <p:nvSpPr>
          <p:cNvPr id="57347" name="Rectangle 3">
            <a:extLst>
              <a:ext uri="{FF2B5EF4-FFF2-40B4-BE49-F238E27FC236}">
                <a16:creationId xmlns:a16="http://schemas.microsoft.com/office/drawing/2014/main" id="{243602DF-5C24-4FCD-AF97-4FA4B5D83FE8}"/>
              </a:ext>
            </a:extLst>
          </p:cNvPr>
          <p:cNvSpPr>
            <a:spLocks noGrp="1" noChangeArrowheads="1"/>
          </p:cNvSpPr>
          <p:nvPr>
            <p:ph type="body" idx="1"/>
          </p:nvPr>
        </p:nvSpPr>
        <p:spPr>
          <a:xfrm>
            <a:off x="0" y="692150"/>
            <a:ext cx="9036050" cy="5562600"/>
          </a:xfrm>
        </p:spPr>
        <p:txBody>
          <a:bodyPr/>
          <a:lstStyle/>
          <a:p>
            <a:r>
              <a:rPr lang="zh-CN" altLang="en-US"/>
              <a:t>使用更多处理器来提供并行处理的最流行方法：</a:t>
            </a:r>
          </a:p>
          <a:p>
            <a:pPr lvl="1"/>
            <a:r>
              <a:rPr lang="en-US" altLang="zh-CN"/>
              <a:t>SMP</a:t>
            </a:r>
            <a:r>
              <a:rPr lang="zh-CN" altLang="en-US"/>
              <a:t>（</a:t>
            </a:r>
            <a:r>
              <a:rPr lang="en-US" altLang="zh-CN"/>
              <a:t>Symmetric MultiProcessors</a:t>
            </a:r>
            <a:r>
              <a:rPr lang="zh-CN" altLang="en-US"/>
              <a:t>，对称多处理器）</a:t>
            </a:r>
            <a:r>
              <a:rPr lang="en-US" altLang="zh-CN"/>
              <a:t>——</a:t>
            </a:r>
            <a:r>
              <a:rPr lang="zh-CN" altLang="en-US"/>
              <a:t>单个计算机，多个相似处理器。如由国防科技大学计算机研究所研制的银河</a:t>
            </a:r>
            <a:r>
              <a:rPr lang="en-US" altLang="zh-CN"/>
              <a:t>/</a:t>
            </a:r>
            <a:r>
              <a:rPr lang="zh-CN" altLang="en-US"/>
              <a:t>天河系列巨型计算机（</a:t>
            </a:r>
            <a:r>
              <a:rPr lang="en-US" altLang="zh-CN"/>
              <a:t>1983</a:t>
            </a:r>
            <a:r>
              <a:rPr lang="zh-CN" altLang="en-US"/>
              <a:t>年</a:t>
            </a:r>
            <a:r>
              <a:rPr lang="en-US" altLang="zh-CN"/>
              <a:t>11</a:t>
            </a:r>
            <a:r>
              <a:rPr lang="zh-CN" altLang="en-US"/>
              <a:t>月</a:t>
            </a:r>
            <a:r>
              <a:rPr lang="en-US" altLang="zh-CN"/>
              <a:t>/2009</a:t>
            </a:r>
            <a:r>
              <a:rPr lang="zh-CN" altLang="en-US"/>
              <a:t>年</a:t>
            </a:r>
            <a:r>
              <a:rPr lang="en-US" altLang="zh-CN"/>
              <a:t>9</a:t>
            </a:r>
            <a:r>
              <a:rPr lang="zh-CN" altLang="en-US"/>
              <a:t>月）。</a:t>
            </a:r>
          </a:p>
          <a:p>
            <a:pPr lvl="1"/>
            <a:r>
              <a:rPr lang="zh-CN" altLang="en-US"/>
              <a:t>多核计算机（</a:t>
            </a:r>
            <a:r>
              <a:rPr lang="en-US" altLang="zh-CN"/>
              <a:t>multicore computers</a:t>
            </a:r>
            <a:r>
              <a:rPr lang="zh-CN" altLang="en-US"/>
              <a:t>）</a:t>
            </a:r>
            <a:r>
              <a:rPr lang="en-US" altLang="zh-CN"/>
              <a:t>——</a:t>
            </a:r>
            <a:r>
              <a:rPr lang="zh-CN" altLang="en-US"/>
              <a:t>单个处理器，多个核，多数可以视为</a:t>
            </a:r>
            <a:r>
              <a:rPr lang="en-US" altLang="zh-CN"/>
              <a:t>SMP</a:t>
            </a:r>
            <a:r>
              <a:rPr lang="zh-CN" altLang="en-US"/>
              <a:t>。如</a:t>
            </a:r>
            <a:r>
              <a:rPr lang="en-US" altLang="zh-CN"/>
              <a:t>Intel Core i7/i5/i3 CPU</a:t>
            </a:r>
            <a:r>
              <a:rPr lang="zh-CN" altLang="en-US"/>
              <a:t>的</a:t>
            </a:r>
            <a:r>
              <a:rPr lang="en-US" altLang="zh-CN"/>
              <a:t>PC</a:t>
            </a:r>
            <a:r>
              <a:rPr lang="zh-CN" altLang="en-US"/>
              <a:t>机。</a:t>
            </a:r>
          </a:p>
          <a:p>
            <a:pPr lvl="1"/>
            <a:r>
              <a:rPr lang="zh-CN" altLang="en-US"/>
              <a:t>机群（</a:t>
            </a:r>
            <a:r>
              <a:rPr lang="en-US" altLang="zh-CN"/>
              <a:t>clusters</a:t>
            </a:r>
            <a:r>
              <a:rPr lang="zh-CN" altLang="en-US"/>
              <a:t>，集群）</a:t>
            </a:r>
            <a:r>
              <a:rPr lang="en-US" altLang="zh-CN"/>
              <a:t>——</a:t>
            </a:r>
            <a:r>
              <a:rPr lang="zh-CN" altLang="en-US"/>
              <a:t>互联的多个计算机（见课本的第</a:t>
            </a:r>
            <a:r>
              <a:rPr lang="en-US" altLang="zh-CN"/>
              <a:t>16</a:t>
            </a:r>
            <a:r>
              <a:rPr lang="zh-CN" altLang="en-US"/>
              <a:t>章的第</a:t>
            </a:r>
            <a:r>
              <a:rPr lang="en-US" altLang="zh-CN"/>
              <a:t>3</a:t>
            </a:r>
            <a:r>
              <a:rPr lang="zh-CN" altLang="en-US"/>
              <a:t>节） 。如由中科院计算所、国家智能计算机研究开发中心和国家高性能计算机工程中心共同研制的曙光系列超级计算机（</a:t>
            </a:r>
            <a:r>
              <a:rPr lang="en-US" altLang="zh-CN"/>
              <a:t>2004</a:t>
            </a:r>
            <a:r>
              <a:rPr lang="zh-CN" altLang="en-US"/>
              <a:t>年</a:t>
            </a:r>
            <a:r>
              <a:rPr lang="en-US" altLang="zh-CN"/>
              <a:t>6</a:t>
            </a:r>
            <a:r>
              <a:rPr lang="zh-CN" altLang="en-US"/>
              <a:t>月）。</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588343E-8E2B-4F33-A5EB-6120778F555A}"/>
              </a:ext>
            </a:extLst>
          </p:cNvPr>
          <p:cNvSpPr>
            <a:spLocks noGrp="1" noChangeArrowheads="1"/>
          </p:cNvSpPr>
          <p:nvPr>
            <p:ph type="title"/>
          </p:nvPr>
        </p:nvSpPr>
        <p:spPr/>
        <p:txBody>
          <a:bodyPr/>
          <a:lstStyle/>
          <a:p>
            <a:r>
              <a:rPr lang="zh-CN" altLang="en-US" sz="4000"/>
              <a:t>天河二号超级计算机系统</a:t>
            </a:r>
          </a:p>
        </p:txBody>
      </p:sp>
      <p:sp>
        <p:nvSpPr>
          <p:cNvPr id="58371" name="Rectangle 3">
            <a:extLst>
              <a:ext uri="{FF2B5EF4-FFF2-40B4-BE49-F238E27FC236}">
                <a16:creationId xmlns:a16="http://schemas.microsoft.com/office/drawing/2014/main" id="{6CA5ABDC-D8E2-4178-8DDD-3A22729842A8}"/>
              </a:ext>
            </a:extLst>
          </p:cNvPr>
          <p:cNvSpPr>
            <a:spLocks noGrp="1" noChangeArrowheads="1"/>
          </p:cNvSpPr>
          <p:nvPr>
            <p:ph type="body" idx="1"/>
          </p:nvPr>
        </p:nvSpPr>
        <p:spPr/>
        <p:txBody>
          <a:bodyPr/>
          <a:lstStyle/>
          <a:p>
            <a:pPr>
              <a:lnSpc>
                <a:spcPct val="90000"/>
              </a:lnSpc>
            </a:pPr>
            <a:r>
              <a:rPr lang="zh-CN" altLang="en-US" sz="2200"/>
              <a:t>天河二号位于中山大学东校区的广州超级计算机中心。</a:t>
            </a:r>
          </a:p>
          <a:p>
            <a:pPr>
              <a:lnSpc>
                <a:spcPct val="90000"/>
              </a:lnSpc>
            </a:pPr>
            <a:r>
              <a:rPr lang="zh-CN" altLang="en-US" sz="2200"/>
              <a:t>天河二号在</a:t>
            </a:r>
            <a:r>
              <a:rPr lang="en-US" altLang="zh-CN" sz="2200"/>
              <a:t>2013</a:t>
            </a:r>
            <a:r>
              <a:rPr lang="zh-CN" altLang="en-US" sz="2200"/>
              <a:t>年</a:t>
            </a:r>
            <a:r>
              <a:rPr lang="en-US" altLang="zh-CN" sz="2200"/>
              <a:t>6</a:t>
            </a:r>
            <a:r>
              <a:rPr lang="zh-CN" altLang="en-US" sz="2200"/>
              <a:t>月</a:t>
            </a:r>
            <a:r>
              <a:rPr lang="en-US" altLang="zh-CN" sz="2200"/>
              <a:t>17</a:t>
            </a:r>
            <a:r>
              <a:rPr lang="zh-CN" altLang="en-US" sz="2200"/>
              <a:t>日国际</a:t>
            </a:r>
            <a:r>
              <a:rPr lang="en-US" altLang="zh-CN" sz="2200"/>
              <a:t>TOP500</a:t>
            </a:r>
            <a:r>
              <a:rPr lang="zh-CN" altLang="en-US" sz="2200"/>
              <a:t>组织公布的全球超级计算机</a:t>
            </a:r>
            <a:r>
              <a:rPr lang="en-US" altLang="zh-CN" sz="2200"/>
              <a:t>500</a:t>
            </a:r>
            <a:r>
              <a:rPr lang="zh-CN" altLang="en-US" sz="2200"/>
              <a:t>强排行榜榜单中夺冠，成为全球最快的超级计算机。</a:t>
            </a:r>
          </a:p>
          <a:p>
            <a:pPr>
              <a:lnSpc>
                <a:spcPct val="90000"/>
              </a:lnSpc>
            </a:pPr>
            <a:r>
              <a:rPr lang="zh-CN" altLang="en-US" sz="2200"/>
              <a:t>天河二号理论峰值为</a:t>
            </a:r>
            <a:r>
              <a:rPr lang="en-US" altLang="zh-CN" sz="2200"/>
              <a:t>54.9PFlops</a:t>
            </a:r>
            <a:r>
              <a:rPr lang="zh-CN" altLang="en-US" sz="2200"/>
              <a:t>，实际峰值已达到每秒</a:t>
            </a:r>
            <a:r>
              <a:rPr lang="en-US" altLang="zh-CN" sz="2200"/>
              <a:t>33.86</a:t>
            </a:r>
            <a:r>
              <a:rPr lang="zh-CN" altLang="en-US" sz="2200"/>
              <a:t>千万亿次的浮点运算速度。（</a:t>
            </a:r>
            <a:r>
              <a:rPr lang="en-US" altLang="zh-CN" sz="2200"/>
              <a:t>1P[</a:t>
            </a:r>
            <a:r>
              <a:rPr lang="zh-CN" altLang="en-US" sz="2200"/>
              <a:t>千万亿</a:t>
            </a:r>
            <a:r>
              <a:rPr lang="en-US" altLang="zh-CN" sz="2200"/>
              <a:t>]=1024T</a:t>
            </a:r>
            <a:r>
              <a:rPr lang="zh-CN" altLang="en-US" sz="2200"/>
              <a:t>、</a:t>
            </a:r>
            <a:r>
              <a:rPr lang="en-US" altLang="zh-CN" sz="2200"/>
              <a:t>1T[</a:t>
            </a:r>
            <a:r>
              <a:rPr lang="zh-CN" altLang="en-US" sz="2200"/>
              <a:t>万亿</a:t>
            </a:r>
            <a:r>
              <a:rPr lang="en-US" altLang="zh-CN" sz="2200"/>
              <a:t>]=1024G</a:t>
            </a:r>
            <a:r>
              <a:rPr lang="zh-CN" altLang="en-US" sz="2200"/>
              <a:t>、</a:t>
            </a:r>
            <a:r>
              <a:rPr lang="en-US" altLang="zh-CN" sz="2200"/>
              <a:t>1G[</a:t>
            </a:r>
            <a:r>
              <a:rPr lang="zh-CN" altLang="en-US" sz="2200"/>
              <a:t>十亿</a:t>
            </a:r>
            <a:r>
              <a:rPr lang="en-US" altLang="zh-CN" sz="2200"/>
              <a:t>]=1024M</a:t>
            </a:r>
            <a:r>
              <a:rPr lang="zh-CN" altLang="en-US" sz="2200"/>
              <a:t>、</a:t>
            </a:r>
            <a:r>
              <a:rPr lang="en-US" altLang="zh-CN" sz="2200"/>
              <a:t>1M[</a:t>
            </a:r>
            <a:r>
              <a:rPr lang="zh-CN" altLang="en-US" sz="2200"/>
              <a:t>百万</a:t>
            </a:r>
            <a:r>
              <a:rPr lang="en-US" altLang="zh-CN" sz="2200"/>
              <a:t>]=1024K</a:t>
            </a:r>
            <a:r>
              <a:rPr lang="zh-CN" altLang="en-US" sz="2200"/>
              <a:t>、</a:t>
            </a:r>
            <a:r>
              <a:rPr lang="en-US" altLang="zh-CN" sz="2200"/>
              <a:t>1K[</a:t>
            </a:r>
            <a:r>
              <a:rPr lang="zh-CN" altLang="en-US" sz="2200"/>
              <a:t>千</a:t>
            </a:r>
            <a:r>
              <a:rPr lang="en-US" altLang="zh-CN" sz="2200"/>
              <a:t>]=1024</a:t>
            </a:r>
            <a:r>
              <a:rPr lang="zh-CN" altLang="en-US" sz="2200"/>
              <a:t>）</a:t>
            </a:r>
          </a:p>
          <a:p>
            <a:pPr>
              <a:lnSpc>
                <a:spcPct val="90000"/>
              </a:lnSpc>
            </a:pPr>
            <a:r>
              <a:rPr lang="zh-CN" altLang="en-US" sz="2200"/>
              <a:t>天河二号使用</a:t>
            </a:r>
            <a:r>
              <a:rPr lang="en-US" altLang="zh-CN" sz="2200"/>
              <a:t>32,000</a:t>
            </a:r>
            <a:r>
              <a:rPr lang="zh-CN" altLang="en-US" sz="2200"/>
              <a:t>颗（</a:t>
            </a:r>
            <a:r>
              <a:rPr lang="en-US" altLang="zh-CN" sz="2200"/>
              <a:t>4</a:t>
            </a:r>
            <a:r>
              <a:rPr lang="zh-CN" altLang="en-US" sz="2200"/>
              <a:t>核的）</a:t>
            </a:r>
            <a:r>
              <a:rPr lang="en-US" altLang="zh-CN" sz="2200"/>
              <a:t>Intel Ivy Bridge</a:t>
            </a:r>
            <a:r>
              <a:rPr lang="zh-CN" altLang="en-US" sz="2200"/>
              <a:t>和</a:t>
            </a:r>
            <a:r>
              <a:rPr lang="en-US" altLang="zh-CN" sz="2200"/>
              <a:t>48,000</a:t>
            </a:r>
            <a:r>
              <a:rPr lang="zh-CN" altLang="en-US" sz="2200"/>
              <a:t>颗（</a:t>
            </a:r>
            <a:r>
              <a:rPr lang="en-US" altLang="zh-CN" sz="2200"/>
              <a:t>60</a:t>
            </a:r>
            <a:r>
              <a:rPr lang="zh-CN" altLang="en-US" sz="2200"/>
              <a:t>核的）</a:t>
            </a:r>
            <a:r>
              <a:rPr lang="en-US" altLang="zh-CN" sz="2200"/>
              <a:t>Intel Xeon Phi</a:t>
            </a:r>
            <a:r>
              <a:rPr lang="zh-CN" altLang="en-US" sz="2200"/>
              <a:t>（</a:t>
            </a:r>
            <a:r>
              <a:rPr lang="en-US" altLang="zh-CN" sz="2200"/>
              <a:t>Knights Corner</a:t>
            </a:r>
            <a:r>
              <a:rPr lang="zh-CN" altLang="en-US" sz="2200"/>
              <a:t>）处理器，共计</a:t>
            </a:r>
            <a:r>
              <a:rPr lang="en-US" altLang="zh-CN" sz="2200"/>
              <a:t>2,120,000</a:t>
            </a:r>
            <a:r>
              <a:rPr lang="zh-CN" altLang="en-US" sz="2200"/>
              <a:t>个内核。拥有</a:t>
            </a:r>
            <a:r>
              <a:rPr lang="en-US" altLang="zh-CN" sz="2200"/>
              <a:t>12.4PB</a:t>
            </a:r>
            <a:r>
              <a:rPr lang="zh-CN" altLang="en-US" sz="2200"/>
              <a:t>的硬盘和</a:t>
            </a:r>
            <a:r>
              <a:rPr lang="en-US" altLang="zh-CN" sz="2200"/>
              <a:t>1.4PB</a:t>
            </a:r>
            <a:r>
              <a:rPr lang="zh-CN" altLang="en-US" sz="2200"/>
              <a:t>的内存。</a:t>
            </a:r>
          </a:p>
          <a:p>
            <a:pPr>
              <a:lnSpc>
                <a:spcPct val="90000"/>
              </a:lnSpc>
            </a:pPr>
            <a:r>
              <a:rPr lang="zh-CN" altLang="en-US" sz="2200"/>
              <a:t>天河二号采用自己的分布式计算技术：光电混合传输技术，上层采用主干拓扑结构，通过</a:t>
            </a:r>
            <a:r>
              <a:rPr lang="en-US" altLang="zh-CN" sz="2200"/>
              <a:t>13</a:t>
            </a:r>
            <a:r>
              <a:rPr lang="zh-CN" altLang="en-US" sz="2200"/>
              <a:t>个路由，每个路由有</a:t>
            </a:r>
            <a:r>
              <a:rPr lang="en-US" altLang="zh-CN" sz="2200"/>
              <a:t>576</a:t>
            </a:r>
            <a:r>
              <a:rPr lang="zh-CN" altLang="en-US" sz="2200"/>
              <a:t>个端口连接。并运行由中标软件和国防科技大学联合研制的中标麒麟</a:t>
            </a:r>
            <a:r>
              <a:rPr lang="en-US" altLang="zh-CN" sz="2200"/>
              <a:t>Linux</a:t>
            </a:r>
            <a:r>
              <a:rPr lang="zh-CN" altLang="en-US" sz="2200"/>
              <a:t>操作系统。</a:t>
            </a:r>
          </a:p>
          <a:p>
            <a:pPr>
              <a:lnSpc>
                <a:spcPct val="90000"/>
              </a:lnSpc>
            </a:pPr>
            <a:r>
              <a:rPr lang="zh-CN" altLang="en-US" sz="2200"/>
              <a:t>天河二号由</a:t>
            </a:r>
            <a:r>
              <a:rPr lang="en-US" altLang="zh-CN" sz="2200"/>
              <a:t>170</a:t>
            </a:r>
            <a:r>
              <a:rPr lang="zh-CN" altLang="en-US" sz="2200"/>
              <a:t>个机柜组成（包括</a:t>
            </a:r>
            <a:r>
              <a:rPr lang="en-US" altLang="zh-CN" sz="2200"/>
              <a:t>125</a:t>
            </a:r>
            <a:r>
              <a:rPr lang="zh-CN" altLang="en-US" sz="2200"/>
              <a:t>个计算机柜、</a:t>
            </a:r>
            <a:r>
              <a:rPr lang="en-US" altLang="zh-CN" sz="2200"/>
              <a:t>8</a:t>
            </a:r>
            <a:r>
              <a:rPr lang="zh-CN" altLang="en-US" sz="2200"/>
              <a:t>个服务机柜、</a:t>
            </a:r>
            <a:r>
              <a:rPr lang="en-US" altLang="zh-CN" sz="2200"/>
              <a:t>13</a:t>
            </a:r>
            <a:r>
              <a:rPr lang="zh-CN" altLang="en-US" sz="2200"/>
              <a:t>个通信机柜和</a:t>
            </a:r>
            <a:r>
              <a:rPr lang="en-US" altLang="zh-CN" sz="2200"/>
              <a:t>24</a:t>
            </a:r>
            <a:r>
              <a:rPr lang="zh-CN" altLang="en-US" sz="2200"/>
              <a:t>个存储机柜），占地面积约</a:t>
            </a:r>
            <a:r>
              <a:rPr lang="en-US" altLang="zh-CN" sz="2200"/>
              <a:t>720</a:t>
            </a:r>
            <a:r>
              <a:rPr lang="zh-CN" altLang="en-US" sz="2200"/>
              <a:t>平方米。</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9A6B365-E218-4E7A-B51E-DC56B4A19BD5}"/>
              </a:ext>
            </a:extLst>
          </p:cNvPr>
          <p:cNvSpPr>
            <a:spLocks noGrp="1" noChangeArrowheads="1"/>
          </p:cNvSpPr>
          <p:nvPr>
            <p:ph type="title"/>
          </p:nvPr>
        </p:nvSpPr>
        <p:spPr/>
        <p:txBody>
          <a:bodyPr/>
          <a:lstStyle/>
          <a:p>
            <a:r>
              <a:rPr lang="zh-CN" altLang="en-US"/>
              <a:t>天河二号</a:t>
            </a:r>
          </a:p>
        </p:txBody>
      </p:sp>
      <p:pic>
        <p:nvPicPr>
          <p:cNvPr id="59395" name="Picture 5" descr="20131119161612-2034546176">
            <a:extLst>
              <a:ext uri="{FF2B5EF4-FFF2-40B4-BE49-F238E27FC236}">
                <a16:creationId xmlns:a16="http://schemas.microsoft.com/office/drawing/2014/main" id="{CE360FB2-1855-4E67-A20A-4FC71F1829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150"/>
            <a:ext cx="5184775"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7" descr="20131119161634-796122798">
            <a:extLst>
              <a:ext uri="{FF2B5EF4-FFF2-40B4-BE49-F238E27FC236}">
                <a16:creationId xmlns:a16="http://schemas.microsoft.com/office/drawing/2014/main" id="{6866CB0D-35C0-423A-9830-9981A211A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692150"/>
            <a:ext cx="29765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7709541-0657-4243-BEEF-CEDFBC2B50D7}"/>
              </a:ext>
            </a:extLst>
          </p:cNvPr>
          <p:cNvSpPr>
            <a:spLocks noGrp="1" noChangeArrowheads="1"/>
          </p:cNvSpPr>
          <p:nvPr>
            <p:ph type="title"/>
          </p:nvPr>
        </p:nvSpPr>
        <p:spPr/>
        <p:txBody>
          <a:bodyPr/>
          <a:lstStyle/>
          <a:p>
            <a:r>
              <a:rPr lang="en-US" altLang="zh-CN" sz="4000"/>
              <a:t>SMP</a:t>
            </a:r>
            <a:r>
              <a:rPr lang="zh-CN" altLang="en-US" sz="4000"/>
              <a:t>的定义</a:t>
            </a:r>
          </a:p>
        </p:txBody>
      </p:sp>
      <p:sp>
        <p:nvSpPr>
          <p:cNvPr id="61443" name="Rectangle 3">
            <a:extLst>
              <a:ext uri="{FF2B5EF4-FFF2-40B4-BE49-F238E27FC236}">
                <a16:creationId xmlns:a16="http://schemas.microsoft.com/office/drawing/2014/main" id="{93541102-66ED-4FEF-87DD-6994D8F4F1CC}"/>
              </a:ext>
            </a:extLst>
          </p:cNvPr>
          <p:cNvSpPr>
            <a:spLocks noGrp="1" noChangeArrowheads="1"/>
          </p:cNvSpPr>
          <p:nvPr>
            <p:ph type="body" idx="1"/>
          </p:nvPr>
        </p:nvSpPr>
        <p:spPr/>
        <p:txBody>
          <a:bodyPr/>
          <a:lstStyle/>
          <a:p>
            <a:pPr>
              <a:lnSpc>
                <a:spcPct val="90000"/>
              </a:lnSpc>
            </a:pPr>
            <a:r>
              <a:rPr lang="en-US" altLang="zh-CN"/>
              <a:t>SMP——</a:t>
            </a:r>
            <a:r>
              <a:rPr lang="zh-CN" altLang="en-US"/>
              <a:t>具有如下特征的独立计算机系统：</a:t>
            </a:r>
            <a:endParaRPr lang="en-US" altLang="zh-CN"/>
          </a:p>
          <a:p>
            <a:pPr lvl="1">
              <a:lnSpc>
                <a:spcPct val="90000"/>
              </a:lnSpc>
            </a:pPr>
            <a:r>
              <a:rPr lang="zh-CN" altLang="en-US"/>
              <a:t>具有多个能力相当的相似处理器。</a:t>
            </a:r>
          </a:p>
          <a:p>
            <a:pPr lvl="1">
              <a:lnSpc>
                <a:spcPct val="90000"/>
              </a:lnSpc>
            </a:pPr>
            <a:r>
              <a:rPr lang="zh-CN" altLang="en-US"/>
              <a:t>这些处理器共享主存与</a:t>
            </a:r>
            <a:r>
              <a:rPr lang="en-US" altLang="zh-CN"/>
              <a:t>I/O</a:t>
            </a:r>
            <a:r>
              <a:rPr lang="zh-CN" altLang="en-US"/>
              <a:t>设施，并通过总线或其他内部连接方案相互连接，而且每个处理器的内存访问时间大致相同。</a:t>
            </a:r>
          </a:p>
          <a:p>
            <a:pPr lvl="1">
              <a:lnSpc>
                <a:spcPct val="90000"/>
              </a:lnSpc>
            </a:pPr>
            <a:r>
              <a:rPr lang="zh-CN" altLang="en-US"/>
              <a:t>所有处理器（通过同样的通道或通过提供同一设备通路的不同通道）共享对</a:t>
            </a:r>
            <a:r>
              <a:rPr lang="en-US" altLang="zh-CN"/>
              <a:t>I/O</a:t>
            </a:r>
            <a:r>
              <a:rPr lang="zh-CN" altLang="en-US"/>
              <a:t>设备的访问。</a:t>
            </a:r>
          </a:p>
          <a:p>
            <a:pPr lvl="1">
              <a:lnSpc>
                <a:spcPct val="90000"/>
              </a:lnSpc>
            </a:pPr>
            <a:r>
              <a:rPr lang="zh-CN" altLang="en-US"/>
              <a:t>所有处理器可完成相同的功能（因此称之为“对称”）。</a:t>
            </a:r>
          </a:p>
          <a:p>
            <a:pPr lvl="1">
              <a:lnSpc>
                <a:spcPct val="90000"/>
              </a:lnSpc>
            </a:pPr>
            <a:r>
              <a:rPr lang="zh-CN" altLang="en-US"/>
              <a:t>系统由一个集成的操作系统控制， 可在作业、任务、文件和数据单元等级别上，提供处理器与程序间的交互。</a:t>
            </a:r>
          </a:p>
          <a:p>
            <a:pPr>
              <a:lnSpc>
                <a:spcPct val="90000"/>
              </a:lnSpc>
            </a:pPr>
            <a:r>
              <a:rPr lang="en-US" altLang="zh-CN"/>
              <a:t>SMP</a:t>
            </a:r>
            <a:r>
              <a:rPr lang="zh-CN" altLang="en-US"/>
              <a:t>的一个吸引人的特性是，多个处理器的存在对用户来说是透明的。操作系统负责将任务分配到各个处理器上，并保证处理器之间的同步。</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CC01775-536B-4845-9AC9-9E700052BA76}"/>
              </a:ext>
            </a:extLst>
          </p:cNvPr>
          <p:cNvSpPr>
            <a:spLocks noGrp="1" noChangeArrowheads="1"/>
          </p:cNvSpPr>
          <p:nvPr>
            <p:ph type="title"/>
          </p:nvPr>
        </p:nvSpPr>
        <p:spPr/>
        <p:txBody>
          <a:bodyPr/>
          <a:lstStyle/>
          <a:p>
            <a:r>
              <a:rPr lang="en-US" altLang="zh-CN" sz="4000"/>
              <a:t>SMP</a:t>
            </a:r>
            <a:r>
              <a:rPr lang="zh-CN" altLang="en-US" sz="4000"/>
              <a:t>的优势</a:t>
            </a:r>
          </a:p>
        </p:txBody>
      </p:sp>
      <p:sp>
        <p:nvSpPr>
          <p:cNvPr id="62467" name="Rectangle 3">
            <a:extLst>
              <a:ext uri="{FF2B5EF4-FFF2-40B4-BE49-F238E27FC236}">
                <a16:creationId xmlns:a16="http://schemas.microsoft.com/office/drawing/2014/main" id="{2784DEE5-0F8B-42C3-B210-8BD27816C439}"/>
              </a:ext>
            </a:extLst>
          </p:cNvPr>
          <p:cNvSpPr>
            <a:spLocks noGrp="1" noChangeArrowheads="1"/>
          </p:cNvSpPr>
          <p:nvPr>
            <p:ph type="body" idx="1"/>
          </p:nvPr>
        </p:nvSpPr>
        <p:spPr/>
        <p:txBody>
          <a:bodyPr/>
          <a:lstStyle/>
          <a:p>
            <a:r>
              <a:rPr lang="zh-CN" altLang="en-US"/>
              <a:t>相比单处理器结构，</a:t>
            </a:r>
            <a:r>
              <a:rPr lang="en-US" altLang="zh-CN"/>
              <a:t>SMP</a:t>
            </a:r>
            <a:r>
              <a:rPr lang="zh-CN" altLang="en-US"/>
              <a:t>结构的潜在优势有：</a:t>
            </a:r>
          </a:p>
          <a:p>
            <a:pPr lvl="1"/>
            <a:r>
              <a:rPr lang="zh-CN" altLang="en-US"/>
              <a:t>性能</a:t>
            </a:r>
            <a:r>
              <a:rPr lang="en-US" altLang="zh-CN"/>
              <a:t>——</a:t>
            </a:r>
            <a:r>
              <a:rPr lang="zh-CN" altLang="en-US"/>
              <a:t>如果计算机所做的工作中的某些部分可被并行处理，那么多处理器系统就会比相同类型的单个处理器产生更高的性能。</a:t>
            </a:r>
          </a:p>
          <a:p>
            <a:pPr lvl="1"/>
            <a:r>
              <a:rPr lang="zh-CN" altLang="en-US"/>
              <a:t>可用性</a:t>
            </a:r>
            <a:r>
              <a:rPr lang="en-US" altLang="zh-CN"/>
              <a:t>——</a:t>
            </a:r>
            <a:r>
              <a:rPr lang="zh-CN" altLang="en-US"/>
              <a:t>因为</a:t>
            </a:r>
            <a:r>
              <a:rPr lang="en-US" altLang="zh-CN"/>
              <a:t>SMP</a:t>
            </a:r>
            <a:r>
              <a:rPr lang="zh-CN" altLang="en-US"/>
              <a:t>中的所有处理器可以完成相同的功能，单个处理器失效不会导致整个机器停机。</a:t>
            </a:r>
          </a:p>
          <a:p>
            <a:pPr lvl="1"/>
            <a:r>
              <a:rPr lang="zh-CN" altLang="en-US"/>
              <a:t>增量成长</a:t>
            </a:r>
            <a:r>
              <a:rPr lang="en-US" altLang="zh-CN"/>
              <a:t>——</a:t>
            </a:r>
            <a:r>
              <a:rPr lang="zh-CN" altLang="en-US"/>
              <a:t>用户可通过添加额外的处理器来增强系统的性能。</a:t>
            </a:r>
          </a:p>
          <a:p>
            <a:pPr lvl="1"/>
            <a:r>
              <a:rPr lang="zh-CN" altLang="en-US"/>
              <a:t>可伸缩</a:t>
            </a:r>
            <a:r>
              <a:rPr lang="en-US" altLang="zh-CN"/>
              <a:t>——</a:t>
            </a:r>
            <a:r>
              <a:rPr lang="zh-CN" altLang="en-US"/>
              <a:t>厂商可通过在系统中配置不同数量的处理器而提供不同价位的产品。</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3BEAAA5-0700-418D-BC80-B7205815A97D}"/>
              </a:ext>
            </a:extLst>
          </p:cNvPr>
          <p:cNvSpPr>
            <a:spLocks noGrp="1" noChangeArrowheads="1"/>
          </p:cNvSpPr>
          <p:nvPr>
            <p:ph type="title"/>
          </p:nvPr>
        </p:nvSpPr>
        <p:spPr>
          <a:xfrm>
            <a:off x="0" y="0"/>
            <a:ext cx="9144000" cy="765175"/>
          </a:xfrm>
        </p:spPr>
        <p:txBody>
          <a:bodyPr/>
          <a:lstStyle/>
          <a:p>
            <a:r>
              <a:rPr lang="zh-CN" altLang="en-US" sz="4800"/>
              <a:t>第一部分 背景</a:t>
            </a:r>
          </a:p>
        </p:txBody>
      </p:sp>
      <p:sp>
        <p:nvSpPr>
          <p:cNvPr id="12291" name="Rectangle 3">
            <a:extLst>
              <a:ext uri="{FF2B5EF4-FFF2-40B4-BE49-F238E27FC236}">
                <a16:creationId xmlns:a16="http://schemas.microsoft.com/office/drawing/2014/main" id="{8822247C-A268-40F6-97BB-F5C2F63182CF}"/>
              </a:ext>
            </a:extLst>
          </p:cNvPr>
          <p:cNvSpPr>
            <a:spLocks noGrp="1" noChangeArrowheads="1"/>
          </p:cNvSpPr>
          <p:nvPr>
            <p:ph type="body" idx="1"/>
          </p:nvPr>
        </p:nvSpPr>
        <p:spPr/>
        <p:txBody>
          <a:bodyPr/>
          <a:lstStyle/>
          <a:p>
            <a:r>
              <a:rPr lang="zh-CN" altLang="en-US"/>
              <a:t>为操作系统的学习提供背景知识</a:t>
            </a:r>
          </a:p>
          <a:p>
            <a:pPr lvl="1"/>
            <a:r>
              <a:rPr lang="zh-CN" altLang="en-US"/>
              <a:t>计算机系统结构的基本介绍</a:t>
            </a:r>
          </a:p>
          <a:p>
            <a:pPr lvl="1"/>
            <a:r>
              <a:rPr lang="zh-CN" altLang="en-US"/>
              <a:t>操作系统核心的基本概念</a:t>
            </a:r>
          </a:p>
          <a:p>
            <a:r>
              <a:rPr lang="zh-CN" altLang="en-US"/>
              <a:t>导读</a:t>
            </a:r>
          </a:p>
          <a:p>
            <a:pPr lvl="1"/>
            <a:r>
              <a:rPr lang="zh-CN" altLang="en-US"/>
              <a:t>第</a:t>
            </a:r>
            <a:r>
              <a:rPr lang="en-US" altLang="zh-CN"/>
              <a:t>1</a:t>
            </a:r>
            <a:r>
              <a:rPr lang="zh-CN" altLang="en-US"/>
              <a:t>章 计算机系统概述</a:t>
            </a:r>
          </a:p>
          <a:p>
            <a:pPr lvl="2"/>
            <a:r>
              <a:rPr lang="zh-CN" altLang="en-US"/>
              <a:t>操作系统位于应用程序</a:t>
            </a:r>
            <a:r>
              <a:rPr lang="en-US" altLang="zh-CN"/>
              <a:t>/</a:t>
            </a:r>
            <a:r>
              <a:rPr lang="zh-CN" altLang="en-US"/>
              <a:t>工具软件</a:t>
            </a:r>
            <a:r>
              <a:rPr lang="en-US" altLang="zh-CN"/>
              <a:t>/</a:t>
            </a:r>
            <a:r>
              <a:rPr lang="zh-CN" altLang="en-US"/>
              <a:t>用户与计算机硬件之间</a:t>
            </a:r>
          </a:p>
          <a:p>
            <a:pPr lvl="2"/>
            <a:r>
              <a:rPr lang="zh-CN" altLang="en-US"/>
              <a:t>操作系统的功能和设计与计算机组成和系统结构相关</a:t>
            </a:r>
          </a:p>
          <a:p>
            <a:pPr lvl="2"/>
            <a:r>
              <a:rPr lang="zh-CN" altLang="en-US"/>
              <a:t>本章内容</a:t>
            </a:r>
            <a:r>
              <a:rPr lang="en-US" altLang="zh-CN"/>
              <a:t>——</a:t>
            </a:r>
            <a:r>
              <a:rPr lang="zh-CN" altLang="en-US"/>
              <a:t>简介计算机系统中的处理器、内存和</a:t>
            </a:r>
            <a:r>
              <a:rPr lang="en-US" altLang="zh-CN"/>
              <a:t>I/O</a:t>
            </a:r>
            <a:r>
              <a:rPr lang="zh-CN" altLang="en-US"/>
              <a:t>原理</a:t>
            </a:r>
          </a:p>
          <a:p>
            <a:pPr lvl="1"/>
            <a:r>
              <a:rPr lang="zh-CN" altLang="en-US"/>
              <a:t>第</a:t>
            </a:r>
            <a:r>
              <a:rPr lang="en-US" altLang="zh-CN"/>
              <a:t>2</a:t>
            </a:r>
            <a:r>
              <a:rPr lang="zh-CN" altLang="en-US"/>
              <a:t>章 操作系统概述</a:t>
            </a:r>
          </a:p>
          <a:p>
            <a:pPr lvl="2"/>
            <a:r>
              <a:rPr lang="zh-CN" altLang="en-US"/>
              <a:t>操作系统的设计主题和相关领域众多，问题复杂、细节丰富，为避免在学习具体内容的过程中迷失方向，本章提供操作系统的总揽，及各个主体之间的相互关系</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2CF619B-F69A-4C01-875C-2CC5C115F744}"/>
              </a:ext>
            </a:extLst>
          </p:cNvPr>
          <p:cNvSpPr>
            <a:spLocks noGrp="1" noChangeArrowheads="1"/>
          </p:cNvSpPr>
          <p:nvPr>
            <p:ph type="title"/>
          </p:nvPr>
        </p:nvSpPr>
        <p:spPr/>
        <p:txBody>
          <a:bodyPr/>
          <a:lstStyle/>
          <a:p>
            <a:r>
              <a:rPr lang="en-US" altLang="zh-CN" sz="4000"/>
              <a:t>SMP</a:t>
            </a:r>
            <a:r>
              <a:rPr lang="zh-CN" altLang="en-US" sz="4000"/>
              <a:t>的组织结构图</a:t>
            </a:r>
          </a:p>
        </p:txBody>
      </p:sp>
      <p:pic>
        <p:nvPicPr>
          <p:cNvPr id="63491" name="Picture 5">
            <a:extLst>
              <a:ext uri="{FF2B5EF4-FFF2-40B4-BE49-F238E27FC236}">
                <a16:creationId xmlns:a16="http://schemas.microsoft.com/office/drawing/2014/main" id="{9FF322D2-88AF-4F33-9DDB-061CC26B9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8" y="549275"/>
            <a:ext cx="7529512" cy="589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86CE57C-EC4A-4516-B1E8-BD7D86DF01C5}"/>
              </a:ext>
            </a:extLst>
          </p:cNvPr>
          <p:cNvSpPr>
            <a:spLocks noGrp="1" noChangeArrowheads="1"/>
          </p:cNvSpPr>
          <p:nvPr>
            <p:ph type="title"/>
          </p:nvPr>
        </p:nvSpPr>
        <p:spPr/>
        <p:txBody>
          <a:bodyPr/>
          <a:lstStyle/>
          <a:p>
            <a:r>
              <a:rPr lang="en-US" altLang="zh-CN" sz="4000"/>
              <a:t>SMP</a:t>
            </a:r>
            <a:r>
              <a:rPr lang="zh-CN" altLang="en-US" sz="4000"/>
              <a:t>的组织结构</a:t>
            </a:r>
          </a:p>
        </p:txBody>
      </p:sp>
      <p:sp>
        <p:nvSpPr>
          <p:cNvPr id="64515" name="Rectangle 3">
            <a:extLst>
              <a:ext uri="{FF2B5EF4-FFF2-40B4-BE49-F238E27FC236}">
                <a16:creationId xmlns:a16="http://schemas.microsoft.com/office/drawing/2014/main" id="{9EECB4D2-037E-438A-B41A-1371393B9B9A}"/>
              </a:ext>
            </a:extLst>
          </p:cNvPr>
          <p:cNvSpPr>
            <a:spLocks noGrp="1" noChangeArrowheads="1"/>
          </p:cNvSpPr>
          <p:nvPr>
            <p:ph type="body" idx="1"/>
          </p:nvPr>
        </p:nvSpPr>
        <p:spPr/>
        <p:txBody>
          <a:bodyPr/>
          <a:lstStyle/>
          <a:p>
            <a:r>
              <a:rPr lang="zh-CN" altLang="en-US"/>
              <a:t>有多个处理器，每个处理器包含自己的控制单元、算术逻辑单元和寄存器。</a:t>
            </a:r>
          </a:p>
          <a:p>
            <a:r>
              <a:rPr lang="zh-CN" altLang="en-US"/>
              <a:t>通过某种形式的互连机制（通常是共享总线），各个处理器可访问共享的主存及</a:t>
            </a:r>
            <a:r>
              <a:rPr lang="en-US" altLang="zh-CN"/>
              <a:t>I/O</a:t>
            </a:r>
            <a:r>
              <a:rPr lang="zh-CN" altLang="en-US"/>
              <a:t>设备。</a:t>
            </a:r>
          </a:p>
          <a:p>
            <a:r>
              <a:rPr lang="zh-CN" altLang="en-US"/>
              <a:t>处理器可通过内存相互通信（消息和状态信息留在共享地址空间）。处理器间直接交换信号也是可能的。</a:t>
            </a:r>
          </a:p>
          <a:p>
            <a:r>
              <a:rPr lang="zh-CN" altLang="en-US"/>
              <a:t>内存经常被组织成能对分开的内存块进行多个同时访问。</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480865B-9808-4057-9F02-12C6F70C94CF}"/>
              </a:ext>
            </a:extLst>
          </p:cNvPr>
          <p:cNvSpPr>
            <a:spLocks noGrp="1" noChangeArrowheads="1"/>
          </p:cNvSpPr>
          <p:nvPr>
            <p:ph type="title"/>
          </p:nvPr>
        </p:nvSpPr>
        <p:spPr/>
        <p:txBody>
          <a:bodyPr/>
          <a:lstStyle/>
          <a:p>
            <a:r>
              <a:rPr lang="zh-CN" altLang="en-US" sz="4000"/>
              <a:t>多核计算机</a:t>
            </a:r>
          </a:p>
        </p:txBody>
      </p:sp>
      <p:sp>
        <p:nvSpPr>
          <p:cNvPr id="65539" name="Rectangle 3">
            <a:extLst>
              <a:ext uri="{FF2B5EF4-FFF2-40B4-BE49-F238E27FC236}">
                <a16:creationId xmlns:a16="http://schemas.microsoft.com/office/drawing/2014/main" id="{14502E35-2737-4945-BDBE-9E9459B9E382}"/>
              </a:ext>
            </a:extLst>
          </p:cNvPr>
          <p:cNvSpPr>
            <a:spLocks noGrp="1" noChangeArrowheads="1"/>
          </p:cNvSpPr>
          <p:nvPr>
            <p:ph type="body" idx="1"/>
          </p:nvPr>
        </p:nvSpPr>
        <p:spPr/>
        <p:txBody>
          <a:bodyPr/>
          <a:lstStyle/>
          <a:p>
            <a:r>
              <a:rPr lang="zh-CN" altLang="en-US" sz="2700"/>
              <a:t>定义</a:t>
            </a:r>
            <a:r>
              <a:rPr lang="en-US" altLang="zh-CN" sz="2700"/>
              <a:t>——</a:t>
            </a:r>
            <a:r>
              <a:rPr lang="en-US" altLang="en-US" sz="2700"/>
              <a:t>多核计算机</a:t>
            </a:r>
            <a:r>
              <a:rPr lang="zh-CN" altLang="en-US" sz="2700"/>
              <a:t>（</a:t>
            </a:r>
            <a:r>
              <a:rPr lang="en-US" altLang="zh-CN" sz="2700"/>
              <a:t>multicore computer</a:t>
            </a:r>
            <a:r>
              <a:rPr lang="zh-CN" altLang="en-US" sz="2700"/>
              <a:t>）也被称为芯片多处理器（</a:t>
            </a:r>
            <a:r>
              <a:rPr lang="en-US" altLang="zh-CN" sz="2700"/>
              <a:t>chip multiprocessor</a:t>
            </a:r>
            <a:r>
              <a:rPr lang="zh-CN" altLang="en-US" sz="2700"/>
              <a:t>），在单个硅片（称为管芯</a:t>
            </a:r>
            <a:r>
              <a:rPr lang="en-US" altLang="zh-CN" sz="2700"/>
              <a:t>[die]</a:t>
            </a:r>
            <a:r>
              <a:rPr lang="zh-CN" altLang="en-US" sz="2700"/>
              <a:t>）上包含多个处理器（称为核</a:t>
            </a:r>
            <a:r>
              <a:rPr lang="en-US" altLang="zh-CN" sz="2700"/>
              <a:t>[core]</a:t>
            </a:r>
            <a:r>
              <a:rPr lang="zh-CN" altLang="en-US" sz="2700"/>
              <a:t>）。</a:t>
            </a:r>
          </a:p>
          <a:p>
            <a:r>
              <a:rPr lang="zh-CN" altLang="en-US" sz="2700"/>
              <a:t>核的构成</a:t>
            </a:r>
            <a:r>
              <a:rPr lang="en-US" altLang="zh-CN" sz="2700"/>
              <a:t>——</a:t>
            </a:r>
            <a:r>
              <a:rPr lang="zh-CN" altLang="en-US" sz="2700"/>
              <a:t>通常，每个核由独立处理器的所有部件构成，如寄存器、</a:t>
            </a:r>
            <a:r>
              <a:rPr lang="en-US" altLang="zh-CN" sz="2700"/>
              <a:t>ALU</a:t>
            </a:r>
            <a:r>
              <a:rPr lang="zh-CN" altLang="en-US" sz="2700"/>
              <a:t>、</a:t>
            </a:r>
            <a:r>
              <a:rPr lang="zh-CN" altLang="zh-CN" sz="2700"/>
              <a:t>流水线硬件和控制单元，加上1级指令与数据高速缓存。在多个核心之外，当代多核芯片还包含2级高速缓存，有些还包含3级高速缓存。</a:t>
            </a:r>
            <a:endParaRPr lang="zh-CN" altLang="en-US" sz="2700"/>
          </a:p>
          <a:p>
            <a:r>
              <a:rPr lang="zh-CN" altLang="en-US" sz="2700"/>
              <a:t>动机</a:t>
            </a:r>
            <a:r>
              <a:rPr lang="en-US" altLang="zh-CN" sz="2700"/>
              <a:t>——</a:t>
            </a:r>
            <a:r>
              <a:rPr lang="zh-CN" altLang="en-US" sz="2700"/>
              <a:t>处理器芯片厂商传统上主要是通过不断提高主频来提高处理器的性能，但是当主频达到</a:t>
            </a:r>
            <a:r>
              <a:rPr lang="en-US" altLang="zh-CN" sz="2700"/>
              <a:t>3~4GHz</a:t>
            </a:r>
            <a:r>
              <a:rPr lang="zh-CN" altLang="en-US" sz="2700"/>
              <a:t>后，处理器的</a:t>
            </a:r>
            <a:r>
              <a:rPr lang="zh-CN" altLang="zh-CN" sz="2700"/>
              <a:t>功耗与散热等问题非常严重</a:t>
            </a:r>
            <a:r>
              <a:rPr lang="zh-CN" altLang="en-US" sz="2700"/>
              <a:t>。为了进一步提高处理器的性能，多核就成了必由之路。</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33000CC-DB68-4812-B3D2-AA916BA81FD1}"/>
              </a:ext>
            </a:extLst>
          </p:cNvPr>
          <p:cNvSpPr>
            <a:spLocks noGrp="1" noChangeArrowheads="1"/>
          </p:cNvSpPr>
          <p:nvPr>
            <p:ph type="title"/>
          </p:nvPr>
        </p:nvSpPr>
        <p:spPr/>
        <p:txBody>
          <a:bodyPr/>
          <a:lstStyle/>
          <a:p>
            <a:r>
              <a:rPr lang="en-US" altLang="zh-CN" sz="4000"/>
              <a:t>Intel Core i7</a:t>
            </a:r>
            <a:r>
              <a:rPr lang="zh-CN" altLang="en-US" sz="4000"/>
              <a:t>的块结构图</a:t>
            </a:r>
          </a:p>
        </p:txBody>
      </p:sp>
      <p:pic>
        <p:nvPicPr>
          <p:cNvPr id="66563" name="Picture 5">
            <a:extLst>
              <a:ext uri="{FF2B5EF4-FFF2-40B4-BE49-F238E27FC236}">
                <a16:creationId xmlns:a16="http://schemas.microsoft.com/office/drawing/2014/main" id="{75CD8200-6817-49EF-B42C-3AD72FC73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582613"/>
            <a:ext cx="6016625" cy="579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69F0964-70DB-445A-AC21-18541C94FB12}"/>
              </a:ext>
            </a:extLst>
          </p:cNvPr>
          <p:cNvSpPr>
            <a:spLocks noGrp="1" noChangeArrowheads="1"/>
          </p:cNvSpPr>
          <p:nvPr>
            <p:ph type="title"/>
          </p:nvPr>
        </p:nvSpPr>
        <p:spPr/>
        <p:txBody>
          <a:bodyPr/>
          <a:lstStyle/>
          <a:p>
            <a:r>
              <a:rPr lang="en-US" altLang="zh-CN" sz="4000"/>
              <a:t>Intel Core i7</a:t>
            </a:r>
            <a:endParaRPr lang="zh-CN" altLang="en-US" sz="4000"/>
          </a:p>
        </p:txBody>
      </p:sp>
      <p:sp>
        <p:nvSpPr>
          <p:cNvPr id="67587" name="Rectangle 3">
            <a:extLst>
              <a:ext uri="{FF2B5EF4-FFF2-40B4-BE49-F238E27FC236}">
                <a16:creationId xmlns:a16="http://schemas.microsoft.com/office/drawing/2014/main" id="{776C89EA-B0EC-4B70-A249-79685AC82DF6}"/>
              </a:ext>
            </a:extLst>
          </p:cNvPr>
          <p:cNvSpPr>
            <a:spLocks noGrp="1" noChangeArrowheads="1"/>
          </p:cNvSpPr>
          <p:nvPr>
            <p:ph type="body" idx="1"/>
          </p:nvPr>
        </p:nvSpPr>
        <p:spPr/>
        <p:txBody>
          <a:bodyPr/>
          <a:lstStyle/>
          <a:p>
            <a:pPr>
              <a:lnSpc>
                <a:spcPct val="90000"/>
              </a:lnSpc>
            </a:pPr>
            <a:r>
              <a:rPr lang="en-US" altLang="zh-CN" sz="2800"/>
              <a:t>2008</a:t>
            </a:r>
            <a:r>
              <a:rPr lang="zh-CN" altLang="en-US" sz="2800"/>
              <a:t>年</a:t>
            </a:r>
            <a:r>
              <a:rPr lang="en-US" altLang="zh-CN" sz="2800"/>
              <a:t>11</a:t>
            </a:r>
            <a:r>
              <a:rPr lang="zh-CN" altLang="en-US" sz="2800"/>
              <a:t>月英特尔公司推出的第一代酷睿</a:t>
            </a:r>
            <a:r>
              <a:rPr lang="en-US" altLang="zh-CN" sz="2800"/>
              <a:t>i7</a:t>
            </a:r>
            <a:r>
              <a:rPr lang="zh-CN" altLang="en-US" sz="2800"/>
              <a:t>是一种</a:t>
            </a:r>
            <a:r>
              <a:rPr lang="en-US" altLang="zh-CN" sz="2800"/>
              <a:t>4</a:t>
            </a:r>
            <a:r>
              <a:rPr lang="zh-CN" altLang="en-US" sz="2800"/>
              <a:t>核</a:t>
            </a:r>
            <a:r>
              <a:rPr lang="en-US" altLang="zh-CN" sz="2800"/>
              <a:t>8</a:t>
            </a:r>
            <a:r>
              <a:rPr lang="zh-CN" altLang="en-US" sz="2800"/>
              <a:t>线程的多核处理器。</a:t>
            </a:r>
          </a:p>
          <a:p>
            <a:pPr>
              <a:lnSpc>
                <a:spcPct val="90000"/>
              </a:lnSpc>
            </a:pPr>
            <a:r>
              <a:rPr lang="zh-CN" altLang="en-US" sz="2800"/>
              <a:t>每个核具有</a:t>
            </a:r>
            <a:r>
              <a:rPr lang="en-US" altLang="zh-CN" sz="2800"/>
              <a:t>32KB</a:t>
            </a:r>
            <a:r>
              <a:rPr lang="zh-CN" altLang="en-US" sz="2800"/>
              <a:t>的指令</a:t>
            </a:r>
            <a:r>
              <a:rPr lang="en-US" altLang="zh-CN" sz="2800"/>
              <a:t>+32KB</a:t>
            </a:r>
            <a:r>
              <a:rPr lang="zh-CN" altLang="en-US" sz="2800"/>
              <a:t>的数据（共</a:t>
            </a:r>
            <a:r>
              <a:rPr lang="en-US" altLang="zh-CN" sz="2800"/>
              <a:t>64KB</a:t>
            </a:r>
            <a:r>
              <a:rPr lang="zh-CN" altLang="en-US" sz="2800"/>
              <a:t>）</a:t>
            </a:r>
            <a:r>
              <a:rPr lang="en-US" altLang="zh-CN" sz="2800"/>
              <a:t>1</a:t>
            </a:r>
            <a:r>
              <a:rPr lang="zh-CN" altLang="en-US" sz="2800"/>
              <a:t>级高速缓存和</a:t>
            </a:r>
            <a:r>
              <a:rPr lang="en-US" altLang="zh-CN" sz="2800"/>
              <a:t>256KB</a:t>
            </a:r>
            <a:r>
              <a:rPr lang="zh-CN" altLang="en-US" sz="2800"/>
              <a:t>的</a:t>
            </a:r>
            <a:r>
              <a:rPr lang="en-US" altLang="zh-CN" sz="2800"/>
              <a:t>2</a:t>
            </a:r>
            <a:r>
              <a:rPr lang="zh-CN" altLang="en-US" sz="2800"/>
              <a:t>级高速缓存，</a:t>
            </a:r>
            <a:r>
              <a:rPr lang="en-US" altLang="zh-CN" sz="2800"/>
              <a:t>4</a:t>
            </a:r>
            <a:r>
              <a:rPr lang="zh-CN" altLang="en-US" sz="2800"/>
              <a:t>个核共享</a:t>
            </a:r>
            <a:r>
              <a:rPr lang="en-US" altLang="zh-CN" sz="2800"/>
              <a:t>8MB</a:t>
            </a:r>
            <a:r>
              <a:rPr lang="zh-CN" altLang="en-US" sz="2800"/>
              <a:t>的</a:t>
            </a:r>
            <a:r>
              <a:rPr lang="en-US" altLang="zh-CN" sz="2800"/>
              <a:t>3</a:t>
            </a:r>
            <a:r>
              <a:rPr lang="zh-CN" altLang="en-US" sz="2800"/>
              <a:t>级高速缓存。</a:t>
            </a:r>
          </a:p>
          <a:p>
            <a:pPr>
              <a:lnSpc>
                <a:spcPct val="90000"/>
              </a:lnSpc>
            </a:pPr>
            <a:r>
              <a:rPr lang="zh-CN" altLang="en-US" sz="2800"/>
              <a:t>酷睿 </a:t>
            </a:r>
            <a:r>
              <a:rPr lang="en-US" altLang="zh-CN" sz="2800"/>
              <a:t>i7</a:t>
            </a:r>
            <a:r>
              <a:rPr lang="zh-CN" altLang="en-US" sz="2800"/>
              <a:t>芯片内新增加了两种与外部芯片通信的形式</a:t>
            </a:r>
          </a:p>
          <a:p>
            <a:pPr lvl="1">
              <a:lnSpc>
                <a:spcPct val="90000"/>
              </a:lnSpc>
            </a:pPr>
            <a:r>
              <a:rPr lang="en-US" altLang="zh-CN" sz="2200"/>
              <a:t>DDR3</a:t>
            </a:r>
            <a:r>
              <a:rPr lang="zh-CN" altLang="en-US" sz="2200"/>
              <a:t>内存控制</a:t>
            </a:r>
            <a:r>
              <a:rPr lang="en-US" altLang="zh-CN" sz="2200"/>
              <a:t>——</a:t>
            </a:r>
            <a:r>
              <a:rPr lang="zh-CN" altLang="en-US" sz="2200"/>
              <a:t>支持</a:t>
            </a:r>
            <a:r>
              <a:rPr lang="en-US" altLang="zh-CN" sz="2200"/>
              <a:t>3</a:t>
            </a:r>
            <a:r>
              <a:rPr lang="zh-CN" altLang="en-US" sz="2200"/>
              <a:t>通道</a:t>
            </a:r>
            <a:r>
              <a:rPr lang="en-US" altLang="zh-CN" sz="2200"/>
              <a:t>8</a:t>
            </a:r>
            <a:r>
              <a:rPr lang="zh-CN" altLang="en-US" sz="2200"/>
              <a:t>字节共</a:t>
            </a:r>
            <a:r>
              <a:rPr lang="en-US" altLang="zh-CN" sz="2200"/>
              <a:t>192</a:t>
            </a:r>
            <a:r>
              <a:rPr lang="zh-CN" altLang="en-US" sz="2200"/>
              <a:t>位宽的数据总线，传输率为</a:t>
            </a:r>
            <a:r>
              <a:rPr lang="en-US" altLang="zh-CN" sz="2200"/>
              <a:t>1.33GT/s</a:t>
            </a:r>
            <a:r>
              <a:rPr lang="zh-CN" altLang="en-US" sz="2200"/>
              <a:t>（</a:t>
            </a:r>
            <a:r>
              <a:rPr lang="en-US" altLang="zh-CN" sz="2200"/>
              <a:t>transfers per second</a:t>
            </a:r>
            <a:r>
              <a:rPr lang="zh-CN" altLang="en-US" sz="2200"/>
              <a:t>，每秒传输次数），合计数据率可达</a:t>
            </a:r>
            <a:r>
              <a:rPr lang="en-US" altLang="zh-CN" sz="2200"/>
              <a:t>32GB/s</a:t>
            </a:r>
            <a:r>
              <a:rPr lang="zh-CN" altLang="en-US" sz="2200"/>
              <a:t>。省去了（传统位于主板上的）前端总线。</a:t>
            </a:r>
          </a:p>
          <a:p>
            <a:pPr lvl="1">
              <a:lnSpc>
                <a:spcPct val="90000"/>
              </a:lnSpc>
            </a:pPr>
            <a:r>
              <a:rPr lang="en-US" altLang="zh-CN" sz="2200"/>
              <a:t>QPI</a:t>
            </a:r>
            <a:r>
              <a:rPr lang="zh-CN" altLang="en-US" sz="2200"/>
              <a:t>（</a:t>
            </a:r>
            <a:r>
              <a:rPr lang="en-US" altLang="zh-CN" sz="2200"/>
              <a:t>QuickPath Interconnect</a:t>
            </a:r>
            <a:r>
              <a:rPr lang="zh-CN" altLang="en-US" sz="2200"/>
              <a:t>，快速路径互连）</a:t>
            </a:r>
            <a:r>
              <a:rPr lang="en-US" altLang="zh-CN" sz="2200"/>
              <a:t>——</a:t>
            </a:r>
            <a:r>
              <a:rPr lang="zh-CN" altLang="en-US" sz="2200"/>
              <a:t>一种点对点连接的电子互连规范，允许连接的处理芯片之间进行高速通信（</a:t>
            </a:r>
            <a:r>
              <a:rPr lang="en-US" altLang="zh-CN" sz="2200"/>
              <a:t>I/O</a:t>
            </a:r>
            <a:r>
              <a:rPr lang="zh-CN" altLang="en-US" sz="2200"/>
              <a:t>总线）。具有传统的北桥芯片的处理功能。</a:t>
            </a:r>
            <a:r>
              <a:rPr lang="en-US" altLang="zh-CN" sz="2300"/>
              <a:t>i7-965 Extreme</a:t>
            </a:r>
            <a:r>
              <a:rPr lang="zh-CN" altLang="en-US" sz="2300"/>
              <a:t>中</a:t>
            </a:r>
            <a:r>
              <a:rPr lang="en-US" altLang="zh-CN" sz="2200"/>
              <a:t>QPI</a:t>
            </a:r>
            <a:r>
              <a:rPr lang="zh-CN" altLang="en-US" sz="2200"/>
              <a:t>的连接操作速率为</a:t>
            </a:r>
            <a:r>
              <a:rPr lang="en-US" altLang="zh-CN" sz="2200"/>
              <a:t>6.4GT/s</a:t>
            </a:r>
            <a:r>
              <a:rPr lang="zh-CN" altLang="en-US" sz="2200"/>
              <a:t>，每次传输</a:t>
            </a:r>
            <a:r>
              <a:rPr lang="en-US" altLang="zh-CN" sz="2200"/>
              <a:t>16</a:t>
            </a:r>
            <a:r>
              <a:rPr lang="zh-CN" altLang="en-US" sz="2200"/>
              <a:t>位，即</a:t>
            </a:r>
            <a:r>
              <a:rPr lang="en-US" altLang="zh-CN" sz="2200"/>
              <a:t>6.4G* 16b/s = 6.4G*2B/s = 12.8GB/s</a:t>
            </a:r>
            <a:r>
              <a:rPr lang="zh-CN" altLang="en-US" sz="2200"/>
              <a:t>。由于</a:t>
            </a:r>
            <a:r>
              <a:rPr lang="en-US" altLang="zh-CN" sz="2200"/>
              <a:t>QPI</a:t>
            </a:r>
            <a:r>
              <a:rPr lang="zh-CN" altLang="en-US" sz="2200"/>
              <a:t>连接包含双向传输对偶，所以总带宽为</a:t>
            </a:r>
            <a:r>
              <a:rPr lang="en-US" altLang="zh-CN" sz="2200"/>
              <a:t>2* 12.8GB/s  = 25.6GB/s</a:t>
            </a:r>
            <a:r>
              <a:rPr lang="zh-CN" altLang="en-US" sz="220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AD61BE0-6371-42E0-897E-2641832BCE7B}"/>
              </a:ext>
            </a:extLst>
          </p:cNvPr>
          <p:cNvSpPr>
            <a:spLocks noGrp="1" noChangeArrowheads="1"/>
          </p:cNvSpPr>
          <p:nvPr>
            <p:ph type="title"/>
          </p:nvPr>
        </p:nvSpPr>
        <p:spPr/>
        <p:txBody>
          <a:bodyPr/>
          <a:lstStyle/>
          <a:p>
            <a:r>
              <a:rPr lang="en-US" altLang="zh-CN"/>
              <a:t>Intel Core i7 3960X/4960X</a:t>
            </a:r>
            <a:endParaRPr lang="zh-CN" altLang="en-US"/>
          </a:p>
        </p:txBody>
      </p:sp>
      <p:sp>
        <p:nvSpPr>
          <p:cNvPr id="68611" name="Rectangle 3">
            <a:extLst>
              <a:ext uri="{FF2B5EF4-FFF2-40B4-BE49-F238E27FC236}">
                <a16:creationId xmlns:a16="http://schemas.microsoft.com/office/drawing/2014/main" id="{6D2443EE-022E-4B42-965A-86DDB529F2F5}"/>
              </a:ext>
            </a:extLst>
          </p:cNvPr>
          <p:cNvSpPr>
            <a:spLocks noGrp="1" noChangeArrowheads="1"/>
          </p:cNvSpPr>
          <p:nvPr>
            <p:ph type="body" idx="1"/>
          </p:nvPr>
        </p:nvSpPr>
        <p:spPr>
          <a:xfrm>
            <a:off x="0" y="685800"/>
            <a:ext cx="4284663" cy="5695950"/>
          </a:xfrm>
        </p:spPr>
        <p:txBody>
          <a:bodyPr/>
          <a:lstStyle/>
          <a:p>
            <a:pPr>
              <a:lnSpc>
                <a:spcPct val="90000"/>
              </a:lnSpc>
            </a:pPr>
            <a:r>
              <a:rPr lang="en-US" altLang="zh-CN" sz="2800"/>
              <a:t>2011.11/2013.9</a:t>
            </a:r>
            <a:r>
              <a:rPr lang="zh-CN" altLang="en-US" sz="2800"/>
              <a:t>推出</a:t>
            </a:r>
          </a:p>
          <a:p>
            <a:pPr>
              <a:lnSpc>
                <a:spcPct val="90000"/>
              </a:lnSpc>
            </a:pPr>
            <a:r>
              <a:rPr lang="zh-CN" altLang="en-US" sz="2800"/>
              <a:t>基于</a:t>
            </a:r>
            <a:r>
              <a:rPr lang="en-US" altLang="zh-CN" sz="2800"/>
              <a:t>Sandy Bridge-E/</a:t>
            </a:r>
            <a:r>
              <a:rPr lang="zh-CN" altLang="zh-CN" sz="2800"/>
              <a:t>Ivy Bridge</a:t>
            </a:r>
            <a:r>
              <a:rPr lang="zh-CN" altLang="en-US" sz="2800"/>
              <a:t>-</a:t>
            </a:r>
            <a:r>
              <a:rPr lang="en-US" altLang="zh-CN" sz="2800"/>
              <a:t>E</a:t>
            </a:r>
            <a:r>
              <a:rPr lang="zh-CN" altLang="en-US" sz="2800"/>
              <a:t>微架构</a:t>
            </a:r>
            <a:endParaRPr lang="en-US" altLang="zh-CN" sz="2800"/>
          </a:p>
          <a:p>
            <a:pPr>
              <a:lnSpc>
                <a:spcPct val="90000"/>
              </a:lnSpc>
            </a:pPr>
            <a:r>
              <a:rPr lang="en-US" altLang="zh-CN" sz="2800"/>
              <a:t>32/22</a:t>
            </a:r>
            <a:r>
              <a:rPr lang="zh-CN" altLang="en-US" sz="2800"/>
              <a:t>纳米制作工艺</a:t>
            </a:r>
          </a:p>
          <a:p>
            <a:pPr>
              <a:lnSpc>
                <a:spcPct val="90000"/>
              </a:lnSpc>
            </a:pPr>
            <a:r>
              <a:rPr lang="en-US" altLang="zh-CN" sz="2800"/>
              <a:t>14/7.31</a:t>
            </a:r>
            <a:r>
              <a:rPr lang="zh-CN" altLang="en-US" sz="2800"/>
              <a:t>亿个晶体管</a:t>
            </a:r>
          </a:p>
          <a:p>
            <a:pPr>
              <a:lnSpc>
                <a:spcPct val="90000"/>
              </a:lnSpc>
            </a:pPr>
            <a:r>
              <a:rPr lang="en-US" altLang="zh-CN" sz="2800"/>
              <a:t>3.3/3.6GHz</a:t>
            </a:r>
            <a:r>
              <a:rPr lang="zh-CN" altLang="en-US" sz="2800"/>
              <a:t>主频</a:t>
            </a:r>
            <a:endParaRPr lang="en-US" altLang="zh-CN" sz="2800"/>
          </a:p>
          <a:p>
            <a:pPr>
              <a:lnSpc>
                <a:spcPct val="90000"/>
              </a:lnSpc>
            </a:pPr>
            <a:r>
              <a:rPr lang="en-US" altLang="zh-CN" sz="2800"/>
              <a:t>6</a:t>
            </a:r>
            <a:r>
              <a:rPr lang="zh-CN" altLang="en-US" sz="2800"/>
              <a:t>核</a:t>
            </a:r>
            <a:r>
              <a:rPr lang="en-US" altLang="zh-CN" sz="2800"/>
              <a:t>12</a:t>
            </a:r>
            <a:r>
              <a:rPr lang="zh-CN" altLang="en-US" sz="2800"/>
              <a:t>线程</a:t>
            </a:r>
          </a:p>
          <a:p>
            <a:pPr>
              <a:lnSpc>
                <a:spcPct val="90000"/>
              </a:lnSpc>
            </a:pPr>
            <a:r>
              <a:rPr lang="en-US" altLang="zh-CN" sz="2800"/>
              <a:t>15MB</a:t>
            </a:r>
            <a:r>
              <a:rPr lang="zh-CN" altLang="en-US" sz="2800"/>
              <a:t>三级缓存</a:t>
            </a:r>
          </a:p>
          <a:p>
            <a:pPr>
              <a:lnSpc>
                <a:spcPct val="90000"/>
              </a:lnSpc>
            </a:pPr>
            <a:r>
              <a:rPr lang="zh-CN" altLang="en-US" sz="2800"/>
              <a:t>四通道内存控制器</a:t>
            </a:r>
          </a:p>
          <a:p>
            <a:pPr>
              <a:lnSpc>
                <a:spcPct val="90000"/>
              </a:lnSpc>
            </a:pPr>
            <a:r>
              <a:rPr lang="zh-CN" altLang="en-US" sz="2800"/>
              <a:t>无核芯显卡</a:t>
            </a:r>
          </a:p>
          <a:p>
            <a:pPr>
              <a:lnSpc>
                <a:spcPct val="90000"/>
              </a:lnSpc>
            </a:pPr>
            <a:r>
              <a:rPr lang="zh-CN" altLang="en-US" sz="2800"/>
              <a:t>可选择性超外频</a:t>
            </a:r>
          </a:p>
          <a:p>
            <a:pPr>
              <a:lnSpc>
                <a:spcPct val="90000"/>
              </a:lnSpc>
            </a:pPr>
            <a:r>
              <a:rPr lang="zh-CN" altLang="en-US" sz="2800"/>
              <a:t>售价</a:t>
            </a:r>
            <a:r>
              <a:rPr lang="en-US" altLang="zh-CN" sz="2800"/>
              <a:t>$999/$990</a:t>
            </a:r>
            <a:endParaRPr lang="zh-CN" altLang="en-US" sz="2800"/>
          </a:p>
        </p:txBody>
      </p:sp>
      <p:pic>
        <p:nvPicPr>
          <p:cNvPr id="68612" name="Picture 5" descr="2011年度最强!Core i7-3960X权威评测">
            <a:extLst>
              <a:ext uri="{FF2B5EF4-FFF2-40B4-BE49-F238E27FC236}">
                <a16:creationId xmlns:a16="http://schemas.microsoft.com/office/drawing/2014/main" id="{95B50063-451A-474B-A9F9-8573088AF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575" y="1341438"/>
            <a:ext cx="47625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3623896-8CB8-4546-8964-7944E7C657AD}"/>
              </a:ext>
            </a:extLst>
          </p:cNvPr>
          <p:cNvSpPr>
            <a:spLocks noGrp="1" noChangeArrowheads="1"/>
          </p:cNvSpPr>
          <p:nvPr>
            <p:ph type="title"/>
          </p:nvPr>
        </p:nvSpPr>
        <p:spPr/>
        <p:txBody>
          <a:bodyPr/>
          <a:lstStyle/>
          <a:p>
            <a:r>
              <a:rPr lang="zh-CN" altLang="en-US" sz="4000"/>
              <a:t>习题</a:t>
            </a:r>
          </a:p>
        </p:txBody>
      </p:sp>
      <p:sp>
        <p:nvSpPr>
          <p:cNvPr id="69635" name="Rectangle 3">
            <a:extLst>
              <a:ext uri="{FF2B5EF4-FFF2-40B4-BE49-F238E27FC236}">
                <a16:creationId xmlns:a16="http://schemas.microsoft.com/office/drawing/2014/main" id="{033695BE-A2B9-4C07-B02F-8A0ED038B416}"/>
              </a:ext>
            </a:extLst>
          </p:cNvPr>
          <p:cNvSpPr>
            <a:spLocks noGrp="1" noChangeArrowheads="1"/>
          </p:cNvSpPr>
          <p:nvPr>
            <p:ph type="body" idx="1"/>
          </p:nvPr>
        </p:nvSpPr>
        <p:spPr/>
        <p:txBody>
          <a:bodyPr/>
          <a:lstStyle/>
          <a:p>
            <a:r>
              <a:rPr lang="en-US" altLang="zh-CN"/>
              <a:t>1.3</a:t>
            </a:r>
          </a:p>
          <a:p>
            <a:r>
              <a:rPr lang="en-US" altLang="zh-CN"/>
              <a:t>1.11</a:t>
            </a:r>
          </a:p>
          <a:p>
            <a:r>
              <a:rPr lang="en-US" altLang="zh-CN"/>
              <a:t>1.12</a:t>
            </a:r>
          </a:p>
          <a:p>
            <a:r>
              <a:rPr lang="en-US" altLang="zh-CN"/>
              <a:t>1.13</a:t>
            </a:r>
          </a:p>
          <a:p>
            <a:pPr>
              <a:buFont typeface="Wingdings" panose="05000000000000000000" pitchFamily="2" charset="2"/>
              <a:buNone/>
            </a:pPr>
            <a:r>
              <a:rPr lang="zh-CN" altLang="en-US"/>
              <a:t>注意：</a:t>
            </a:r>
            <a:r>
              <a:rPr lang="zh-CN" altLang="en-US" b="1">
                <a:solidFill>
                  <a:srgbClr val="FFB800"/>
                </a:solidFill>
              </a:rPr>
              <a:t>计算分析题的解答要求用适当的图或表说明计算依据和分析过程，不接受只列出计算公式或计算结果的习题解答</a:t>
            </a:r>
            <a:r>
              <a:rPr lang="zh-CN" altLang="en-US"/>
              <a: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F58A96CB-4E07-4884-A072-1B05D5F647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pPr>
              <a:spcBef>
                <a:spcPct val="0"/>
              </a:spcBef>
              <a:buClrTx/>
              <a:buSzTx/>
              <a:buFontTx/>
              <a:buNone/>
            </a:pPr>
            <a:fld id="{9371EBBE-19F3-4421-92E2-2F81DF04D8B3}" type="slidenum">
              <a:rPr lang="zh-CN" altLang="en-US" sz="1600"/>
              <a:pPr>
                <a:spcBef>
                  <a:spcPct val="0"/>
                </a:spcBef>
                <a:buClrTx/>
                <a:buSzTx/>
                <a:buFontTx/>
                <a:buNone/>
              </a:pPr>
              <a:t>6</a:t>
            </a:fld>
            <a:endParaRPr lang="en-US" altLang="zh-CN" sz="1600"/>
          </a:p>
        </p:txBody>
      </p:sp>
      <p:sp>
        <p:nvSpPr>
          <p:cNvPr id="13315" name="Rectangle 2">
            <a:extLst>
              <a:ext uri="{FF2B5EF4-FFF2-40B4-BE49-F238E27FC236}">
                <a16:creationId xmlns:a16="http://schemas.microsoft.com/office/drawing/2014/main" id="{A82DABAE-F963-4EBD-B5F8-5C5E87719323}"/>
              </a:ext>
            </a:extLst>
          </p:cNvPr>
          <p:cNvSpPr>
            <a:spLocks noGrp="1" noChangeArrowheads="1"/>
          </p:cNvSpPr>
          <p:nvPr>
            <p:ph type="title"/>
          </p:nvPr>
        </p:nvSpPr>
        <p:spPr>
          <a:xfrm>
            <a:off x="0" y="0"/>
            <a:ext cx="9144000" cy="838200"/>
          </a:xfrm>
        </p:spPr>
        <p:txBody>
          <a:bodyPr/>
          <a:lstStyle/>
          <a:p>
            <a:pPr eaLnBrk="1" hangingPunct="1"/>
            <a:r>
              <a:rPr lang="zh-CN" altLang="en-US" sz="4900"/>
              <a:t>第</a:t>
            </a:r>
            <a:r>
              <a:rPr lang="en-US" altLang="zh-CN" sz="4900"/>
              <a:t>1</a:t>
            </a:r>
            <a:r>
              <a:rPr lang="zh-CN" altLang="en-US" sz="4900"/>
              <a:t>章  计算机系统概述</a:t>
            </a:r>
          </a:p>
        </p:txBody>
      </p:sp>
      <p:sp>
        <p:nvSpPr>
          <p:cNvPr id="13316" name="Rectangle 3">
            <a:extLst>
              <a:ext uri="{FF2B5EF4-FFF2-40B4-BE49-F238E27FC236}">
                <a16:creationId xmlns:a16="http://schemas.microsoft.com/office/drawing/2014/main" id="{613EF138-40B9-4E16-9C4B-BEA64BFD79AE}"/>
              </a:ext>
            </a:extLst>
          </p:cNvPr>
          <p:cNvSpPr>
            <a:spLocks noGrp="1" noChangeArrowheads="1"/>
          </p:cNvSpPr>
          <p:nvPr>
            <p:ph type="body" idx="1"/>
          </p:nvPr>
        </p:nvSpPr>
        <p:spPr>
          <a:xfrm>
            <a:off x="900113" y="1058863"/>
            <a:ext cx="6119812" cy="5184775"/>
          </a:xfrm>
        </p:spPr>
        <p:txBody>
          <a:bodyPr/>
          <a:lstStyle/>
          <a:p>
            <a:pPr marL="590550" indent="-590550" eaLnBrk="1" hangingPunct="1">
              <a:buClr>
                <a:schemeClr val="tx1"/>
              </a:buClr>
              <a:buFont typeface="Wingdings" panose="05000000000000000000" pitchFamily="2" charset="2"/>
              <a:buNone/>
            </a:pPr>
            <a:r>
              <a:rPr lang="zh-CN" altLang="en-US" sz="2900"/>
              <a:t>内容纲要</a:t>
            </a:r>
            <a:endParaRPr lang="zh-CN" altLang="en-US"/>
          </a:p>
          <a:p>
            <a:pPr marL="590550" indent="-590550" eaLnBrk="1" hangingPunct="1"/>
            <a:r>
              <a:rPr lang="zh-CN" altLang="en-US"/>
              <a:t>系统构成</a:t>
            </a:r>
          </a:p>
          <a:p>
            <a:pPr marL="590550" indent="-590550" eaLnBrk="1" hangingPunct="1"/>
            <a:r>
              <a:rPr lang="zh-CN" altLang="en-US"/>
              <a:t>处理器</a:t>
            </a:r>
          </a:p>
          <a:p>
            <a:pPr marL="590550" indent="-590550" eaLnBrk="1" hangingPunct="1"/>
            <a:r>
              <a:rPr lang="zh-CN" altLang="en-US"/>
              <a:t>指令执行</a:t>
            </a:r>
          </a:p>
          <a:p>
            <a:pPr marL="590550" indent="-590550" eaLnBrk="1" hangingPunct="1"/>
            <a:r>
              <a:rPr lang="zh-CN" altLang="en-US"/>
              <a:t>中断</a:t>
            </a:r>
          </a:p>
          <a:p>
            <a:pPr marL="590550" indent="-590550" eaLnBrk="1" hangingPunct="1"/>
            <a:r>
              <a:rPr lang="zh-CN" altLang="en-US"/>
              <a:t>存储器层次结构</a:t>
            </a:r>
          </a:p>
          <a:p>
            <a:pPr marL="590550" indent="-590550" eaLnBrk="1" hangingPunct="1"/>
            <a:r>
              <a:rPr lang="zh-CN" altLang="en-US"/>
              <a:t>高速缓存</a:t>
            </a:r>
          </a:p>
          <a:p>
            <a:pPr marL="590550" indent="-590550" eaLnBrk="1" hangingPunct="1"/>
            <a:r>
              <a:rPr lang="en-US" altLang="zh-CN"/>
              <a:t>DMA(</a:t>
            </a:r>
            <a:r>
              <a:rPr lang="zh-CN" altLang="en-US"/>
              <a:t>直接内存存取</a:t>
            </a:r>
            <a:r>
              <a:rPr lang="en-US" altLang="zh-CN"/>
              <a:t>)</a:t>
            </a:r>
          </a:p>
          <a:p>
            <a:pPr marL="590550" indent="-590550" eaLnBrk="1" hangingPunct="1"/>
            <a:r>
              <a:rPr lang="zh-CN" altLang="en-US"/>
              <a:t>多处理器与多核结构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4">
            <a:extLst>
              <a:ext uri="{FF2B5EF4-FFF2-40B4-BE49-F238E27FC236}">
                <a16:creationId xmlns:a16="http://schemas.microsoft.com/office/drawing/2014/main" id="{7F528E22-14D8-4D1A-A8D1-6610EDEBA5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n"/>
              <a:defRPr sz="3100">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65000"/>
              <a:buFont typeface="Wingdings" panose="05000000000000000000" pitchFamily="2" charset="2"/>
              <a:buChar char="n"/>
              <a:defRPr sz="2600">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55000"/>
              <a:buFont typeface="Wingdings" panose="05000000000000000000" pitchFamily="2" charset="2"/>
              <a:buChar char="n"/>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Arial" panose="020B0604020202020204" pitchFamily="34" charset="0"/>
                <a:ea typeface="宋体" panose="02010600030101010101" pitchFamily="2" charset="-122"/>
              </a:defRPr>
            </a:lvl9pPr>
          </a:lstStyle>
          <a:p>
            <a:pPr>
              <a:spcBef>
                <a:spcPct val="0"/>
              </a:spcBef>
              <a:buClrTx/>
              <a:buSzTx/>
              <a:buFontTx/>
              <a:buNone/>
            </a:pPr>
            <a:fld id="{B61C3E7B-925B-4E90-BD9B-12319B99CAE0}" type="slidenum">
              <a:rPr lang="zh-CN" altLang="en-US" sz="1600"/>
              <a:pPr>
                <a:spcBef>
                  <a:spcPct val="0"/>
                </a:spcBef>
                <a:buClrTx/>
                <a:buSzTx/>
                <a:buFontTx/>
                <a:buNone/>
              </a:pPr>
              <a:t>7</a:t>
            </a:fld>
            <a:endParaRPr lang="en-US" altLang="zh-CN" sz="1600"/>
          </a:p>
        </p:txBody>
      </p:sp>
      <p:sp>
        <p:nvSpPr>
          <p:cNvPr id="15363" name="Rectangle 2">
            <a:extLst>
              <a:ext uri="{FF2B5EF4-FFF2-40B4-BE49-F238E27FC236}">
                <a16:creationId xmlns:a16="http://schemas.microsoft.com/office/drawing/2014/main" id="{2B07E841-4DF4-4A87-927F-4D7BA329E78E}"/>
              </a:ext>
            </a:extLst>
          </p:cNvPr>
          <p:cNvSpPr>
            <a:spLocks noGrp="1" noChangeArrowheads="1"/>
          </p:cNvSpPr>
          <p:nvPr>
            <p:ph type="title"/>
          </p:nvPr>
        </p:nvSpPr>
        <p:spPr>
          <a:xfrm>
            <a:off x="0" y="0"/>
            <a:ext cx="8153400" cy="809625"/>
          </a:xfrm>
        </p:spPr>
        <p:txBody>
          <a:bodyPr/>
          <a:lstStyle/>
          <a:p>
            <a:pPr eaLnBrk="1" hangingPunct="1"/>
            <a:r>
              <a:rPr lang="en-US" altLang="zh-CN" sz="4900"/>
              <a:t>1.1 </a:t>
            </a:r>
            <a:r>
              <a:rPr lang="zh-CN" altLang="en-US" sz="4900"/>
              <a:t> 计算机系统的构成</a:t>
            </a:r>
            <a:endParaRPr lang="zh-CN" altLang="en-US"/>
          </a:p>
        </p:txBody>
      </p:sp>
      <p:sp>
        <p:nvSpPr>
          <p:cNvPr id="15364" name="Rectangle 3">
            <a:extLst>
              <a:ext uri="{FF2B5EF4-FFF2-40B4-BE49-F238E27FC236}">
                <a16:creationId xmlns:a16="http://schemas.microsoft.com/office/drawing/2014/main" id="{5BC9E359-97D4-4249-ACB2-D0251773390A}"/>
              </a:ext>
            </a:extLst>
          </p:cNvPr>
          <p:cNvSpPr>
            <a:spLocks noGrp="1" noChangeArrowheads="1"/>
          </p:cNvSpPr>
          <p:nvPr>
            <p:ph type="body" sz="half" idx="1"/>
          </p:nvPr>
        </p:nvSpPr>
        <p:spPr>
          <a:xfrm>
            <a:off x="0" y="1143000"/>
            <a:ext cx="9324975" cy="4949825"/>
          </a:xfrm>
        </p:spPr>
        <p:txBody>
          <a:bodyPr/>
          <a:lstStyle/>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a:t>			         应用软件（浏览器、字处理、媒体播放、</a:t>
            </a:r>
            <a:r>
              <a:rPr lang="en-US" altLang="zh-CN" sz="2400"/>
              <a:t>…</a:t>
            </a:r>
            <a:r>
              <a:rPr lang="zh-CN" altLang="en-US" sz="2400"/>
              <a:t>）</a:t>
            </a:r>
          </a:p>
          <a:p>
            <a:pPr eaLnBrk="1" hangingPunct="1">
              <a:buFont typeface="Wingdings" panose="05000000000000000000" pitchFamily="2" charset="2"/>
              <a:buNone/>
            </a:pPr>
            <a:r>
              <a:rPr lang="zh-CN" altLang="en-US" sz="2400"/>
              <a:t> 		        软件    支撑软件（开发平台、</a:t>
            </a:r>
            <a:r>
              <a:rPr lang="en-US" altLang="zh-CN" sz="2400"/>
              <a:t>DBMS</a:t>
            </a:r>
            <a:r>
              <a:rPr lang="zh-CN" altLang="en-US" sz="2400"/>
              <a:t>、网络、中间件）</a:t>
            </a:r>
          </a:p>
          <a:p>
            <a:pPr eaLnBrk="1" hangingPunct="1">
              <a:buFont typeface="Wingdings" panose="05000000000000000000" pitchFamily="2" charset="2"/>
              <a:buNone/>
            </a:pPr>
            <a:r>
              <a:rPr lang="zh-CN" altLang="en-US" sz="2400"/>
              <a:t>			         系统软件（</a:t>
            </a:r>
            <a:r>
              <a:rPr lang="en-US" altLang="zh-CN" sz="2400"/>
              <a:t>BIOS/</a:t>
            </a:r>
            <a:r>
              <a:rPr lang="zh-CN" altLang="en-US" sz="2400"/>
              <a:t>设备固件、</a:t>
            </a:r>
            <a:r>
              <a:rPr lang="zh-CN" altLang="en-US" sz="2400">
                <a:solidFill>
                  <a:schemeClr val="accent2"/>
                </a:solidFill>
              </a:rPr>
              <a:t>操作系统</a:t>
            </a:r>
            <a:r>
              <a:rPr lang="zh-CN" altLang="en-US" sz="2400"/>
              <a:t>、</a:t>
            </a:r>
          </a:p>
          <a:p>
            <a:pPr eaLnBrk="1" hangingPunct="1">
              <a:buFont typeface="Wingdings" panose="05000000000000000000" pitchFamily="2" charset="2"/>
              <a:buNone/>
            </a:pPr>
            <a:r>
              <a:rPr lang="zh-CN" altLang="en-US" sz="2400"/>
              <a:t>计算机				编译器、工具软件）</a:t>
            </a:r>
          </a:p>
          <a:p>
            <a:pPr eaLnBrk="1" hangingPunct="1">
              <a:buFont typeface="Wingdings" panose="05000000000000000000" pitchFamily="2" charset="2"/>
              <a:buNone/>
            </a:pPr>
            <a:r>
              <a:rPr lang="zh-CN" altLang="en-US" sz="2400"/>
              <a:t> 系统		        主机（处理器</a:t>
            </a:r>
            <a:r>
              <a:rPr lang="en-US" altLang="zh-CN" sz="2400"/>
              <a:t>[</a:t>
            </a:r>
            <a:r>
              <a:rPr lang="zh-CN" altLang="en-US" sz="2300"/>
              <a:t>运算器</a:t>
            </a:r>
            <a:r>
              <a:rPr lang="en-US" altLang="zh-CN" sz="2300"/>
              <a:t>/</a:t>
            </a:r>
            <a:r>
              <a:rPr lang="zh-CN" altLang="en-US" sz="2300"/>
              <a:t>控制器</a:t>
            </a:r>
            <a:r>
              <a:rPr lang="en-US" altLang="zh-CN" sz="2400"/>
              <a:t>]</a:t>
            </a:r>
            <a:r>
              <a:rPr lang="zh-CN" altLang="en-US" sz="2400"/>
              <a:t>、内存</a:t>
            </a:r>
            <a:r>
              <a:rPr lang="en-US" altLang="zh-CN" sz="2400"/>
              <a:t>[cache/</a:t>
            </a:r>
            <a:r>
              <a:rPr lang="zh-CN" altLang="en-US" sz="2400"/>
              <a:t>主存</a:t>
            </a:r>
            <a:r>
              <a:rPr lang="en-US" altLang="zh-CN" sz="2400"/>
              <a:t>]</a:t>
            </a:r>
            <a:r>
              <a:rPr lang="zh-CN" altLang="en-US" sz="2400"/>
              <a:t>）</a:t>
            </a:r>
          </a:p>
          <a:p>
            <a:pPr eaLnBrk="1" hangingPunct="1">
              <a:buFont typeface="Wingdings" panose="05000000000000000000" pitchFamily="2" charset="2"/>
              <a:buNone/>
            </a:pPr>
            <a:r>
              <a:rPr lang="zh-CN" altLang="en-US" sz="2400"/>
              <a:t>			         </a:t>
            </a:r>
            <a:r>
              <a:rPr lang="zh-CN" altLang="en-US" sz="2400">
                <a:solidFill>
                  <a:schemeClr val="accent1"/>
                </a:solidFill>
              </a:rPr>
              <a:t>桥（南桥</a:t>
            </a:r>
            <a:r>
              <a:rPr lang="en-US" altLang="zh-CN" sz="2400">
                <a:solidFill>
                  <a:schemeClr val="accent1"/>
                </a:solidFill>
              </a:rPr>
              <a:t>[</a:t>
            </a:r>
            <a:r>
              <a:rPr lang="zh-CN" altLang="en-US" sz="2400">
                <a:solidFill>
                  <a:schemeClr val="accent1"/>
                </a:solidFill>
              </a:rPr>
              <a:t>低速总线</a:t>
            </a:r>
            <a:r>
              <a:rPr lang="en-US" altLang="zh-CN" sz="2400">
                <a:solidFill>
                  <a:schemeClr val="accent1"/>
                </a:solidFill>
              </a:rPr>
              <a:t>]</a:t>
            </a:r>
            <a:r>
              <a:rPr lang="zh-CN" altLang="en-US" sz="2400">
                <a:solidFill>
                  <a:schemeClr val="accent1"/>
                </a:solidFill>
              </a:rPr>
              <a:t>、北桥</a:t>
            </a:r>
            <a:r>
              <a:rPr lang="en-US" altLang="zh-CN" sz="2400">
                <a:solidFill>
                  <a:schemeClr val="accent1"/>
                </a:solidFill>
              </a:rPr>
              <a:t>[CPU</a:t>
            </a:r>
            <a:r>
              <a:rPr lang="zh-CN" altLang="en-US" sz="2400">
                <a:solidFill>
                  <a:schemeClr val="accent1"/>
                </a:solidFill>
              </a:rPr>
              <a:t>与高速总线</a:t>
            </a:r>
            <a:r>
              <a:rPr lang="en-US" altLang="zh-CN" sz="2400">
                <a:solidFill>
                  <a:schemeClr val="accent1"/>
                </a:solidFill>
              </a:rPr>
              <a:t>]</a:t>
            </a:r>
            <a:r>
              <a:rPr lang="zh-CN" altLang="en-US" sz="2400">
                <a:solidFill>
                  <a:schemeClr val="accent1"/>
                </a:solidFill>
              </a:rPr>
              <a:t>）</a:t>
            </a:r>
          </a:p>
          <a:p>
            <a:pPr eaLnBrk="1" hangingPunct="1">
              <a:buFont typeface="Wingdings" panose="05000000000000000000" pitchFamily="2" charset="2"/>
              <a:buNone/>
            </a:pPr>
            <a:r>
              <a:rPr lang="zh-CN" altLang="en-US" sz="2400"/>
              <a:t>		       硬件    总线（内存总线、局部总线、扩展总线）</a:t>
            </a:r>
          </a:p>
          <a:p>
            <a:pPr eaLnBrk="1" hangingPunct="1">
              <a:buFont typeface="Wingdings" panose="05000000000000000000" pitchFamily="2" charset="2"/>
              <a:buNone/>
            </a:pPr>
            <a:r>
              <a:rPr lang="zh-CN" altLang="en-US" sz="2400"/>
              <a:t>			        </a:t>
            </a:r>
            <a:r>
              <a:rPr lang="zh-CN" altLang="en-US" sz="2400">
                <a:solidFill>
                  <a:schemeClr val="accent1"/>
                </a:solidFill>
              </a:rPr>
              <a:t>接口（</a:t>
            </a:r>
            <a:r>
              <a:rPr lang="en-US" altLang="zh-CN" sz="2400">
                <a:solidFill>
                  <a:schemeClr val="accent1"/>
                </a:solidFill>
              </a:rPr>
              <a:t>PCI</a:t>
            </a:r>
            <a:r>
              <a:rPr lang="zh-CN" altLang="en-US" sz="2400">
                <a:solidFill>
                  <a:schemeClr val="accent1"/>
                </a:solidFill>
              </a:rPr>
              <a:t>、</a:t>
            </a:r>
            <a:r>
              <a:rPr lang="en-US" altLang="zh-CN" sz="2300">
                <a:solidFill>
                  <a:schemeClr val="accent1"/>
                </a:solidFill>
              </a:rPr>
              <a:t>IDE</a:t>
            </a:r>
            <a:r>
              <a:rPr lang="zh-CN" altLang="en-US" sz="2300">
                <a:solidFill>
                  <a:schemeClr val="accent1"/>
                </a:solidFill>
              </a:rPr>
              <a:t>、</a:t>
            </a:r>
            <a:r>
              <a:rPr lang="en-US" altLang="zh-CN" sz="2300">
                <a:solidFill>
                  <a:schemeClr val="accent1"/>
                </a:solidFill>
              </a:rPr>
              <a:t>SATA</a:t>
            </a:r>
            <a:r>
              <a:rPr lang="zh-CN" altLang="en-US" sz="2300">
                <a:solidFill>
                  <a:schemeClr val="accent1"/>
                </a:solidFill>
              </a:rPr>
              <a:t>、</a:t>
            </a:r>
            <a:r>
              <a:rPr lang="en-US" altLang="zh-CN" sz="2300">
                <a:solidFill>
                  <a:schemeClr val="accent1"/>
                </a:solidFill>
              </a:rPr>
              <a:t>USB</a:t>
            </a:r>
            <a:r>
              <a:rPr lang="zh-CN" altLang="en-US" sz="2300">
                <a:solidFill>
                  <a:schemeClr val="accent1"/>
                </a:solidFill>
              </a:rPr>
              <a:t>、以太网、</a:t>
            </a:r>
            <a:r>
              <a:rPr lang="en-US" altLang="zh-CN" sz="2300">
                <a:solidFill>
                  <a:schemeClr val="accent1"/>
                </a:solidFill>
              </a:rPr>
              <a:t>…</a:t>
            </a:r>
            <a:r>
              <a:rPr lang="zh-CN" altLang="en-US" sz="2400">
                <a:solidFill>
                  <a:schemeClr val="accent1"/>
                </a:solidFill>
              </a:rPr>
              <a:t>）</a:t>
            </a:r>
          </a:p>
          <a:p>
            <a:pPr eaLnBrk="1" hangingPunct="1">
              <a:buFont typeface="Wingdings" panose="05000000000000000000" pitchFamily="2" charset="2"/>
              <a:buNone/>
            </a:pPr>
            <a:r>
              <a:rPr lang="en-US" altLang="zh-CN" sz="2400"/>
              <a:t>			        I/O</a:t>
            </a:r>
            <a:r>
              <a:rPr lang="zh-CN" altLang="en-US" sz="2400"/>
              <a:t>设备（外存、显卡</a:t>
            </a:r>
            <a:r>
              <a:rPr lang="en-US" altLang="zh-CN" sz="2400"/>
              <a:t>-</a:t>
            </a:r>
            <a:r>
              <a:rPr lang="zh-CN" altLang="en-US" sz="2400"/>
              <a:t>显示器、</a:t>
            </a:r>
            <a:r>
              <a:rPr lang="zh-CN" altLang="en-US" sz="2300"/>
              <a:t>音频芯片</a:t>
            </a:r>
            <a:r>
              <a:rPr lang="en-US" altLang="zh-CN" sz="2300"/>
              <a:t>-</a:t>
            </a:r>
            <a:r>
              <a:rPr lang="zh-CN" altLang="en-US" sz="2300"/>
              <a:t>扬声器</a:t>
            </a:r>
            <a:r>
              <a:rPr lang="zh-CN" altLang="en-US" sz="2400"/>
              <a:t>、</a:t>
            </a:r>
          </a:p>
          <a:p>
            <a:pPr eaLnBrk="1" hangingPunct="1">
              <a:buFont typeface="Wingdings" panose="05000000000000000000" pitchFamily="2" charset="2"/>
              <a:buNone/>
            </a:pPr>
            <a:r>
              <a:rPr lang="zh-CN" altLang="en-US" sz="2400"/>
              <a:t>					键盘、鼠标、打印机、网卡、</a:t>
            </a:r>
            <a:r>
              <a:rPr lang="en-US" altLang="zh-CN" sz="2400"/>
              <a:t>……</a:t>
            </a:r>
            <a:r>
              <a:rPr lang="zh-CN" altLang="en-US" sz="2400"/>
              <a:t>）</a:t>
            </a:r>
          </a:p>
        </p:txBody>
      </p:sp>
      <p:sp>
        <p:nvSpPr>
          <p:cNvPr id="15365" name="AutoShape 8">
            <a:extLst>
              <a:ext uri="{FF2B5EF4-FFF2-40B4-BE49-F238E27FC236}">
                <a16:creationId xmlns:a16="http://schemas.microsoft.com/office/drawing/2014/main" id="{F99447BF-CEDC-45D7-872A-326269844634}"/>
              </a:ext>
            </a:extLst>
          </p:cNvPr>
          <p:cNvSpPr>
            <a:spLocks/>
          </p:cNvSpPr>
          <p:nvPr/>
        </p:nvSpPr>
        <p:spPr bwMode="auto">
          <a:xfrm>
            <a:off x="1042988" y="2276475"/>
            <a:ext cx="576262" cy="2160588"/>
          </a:xfrm>
          <a:prstGeom prst="leftBrace">
            <a:avLst>
              <a:gd name="adj1" fmla="val 31244"/>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sz="3500">
                <a:solidFill>
                  <a:srgbClr val="000000"/>
                </a:solidFill>
                <a:latin typeface="Arial" panose="020B0604020202020204" pitchFamily="34" charset="0"/>
                <a:ea typeface="宋体" panose="02010600030101010101" pitchFamily="2" charset="-122"/>
              </a:defRPr>
            </a:lvl1pPr>
            <a:lvl2pPr marL="742950" indent="-285750">
              <a:spcBef>
                <a:spcPct val="50000"/>
              </a:spcBef>
              <a:defRPr sz="3500">
                <a:solidFill>
                  <a:srgbClr val="000000"/>
                </a:solidFill>
                <a:latin typeface="Arial" panose="020B0604020202020204" pitchFamily="34" charset="0"/>
                <a:ea typeface="宋体" panose="02010600030101010101" pitchFamily="2" charset="-122"/>
              </a:defRPr>
            </a:lvl2pPr>
            <a:lvl3pPr marL="1143000" indent="-228600">
              <a:spcBef>
                <a:spcPct val="50000"/>
              </a:spcBef>
              <a:defRPr sz="3500">
                <a:solidFill>
                  <a:srgbClr val="000000"/>
                </a:solidFill>
                <a:latin typeface="Arial" panose="020B0604020202020204" pitchFamily="34" charset="0"/>
                <a:ea typeface="宋体" panose="02010600030101010101" pitchFamily="2" charset="-122"/>
              </a:defRPr>
            </a:lvl3pPr>
            <a:lvl4pPr marL="1600200" indent="-228600">
              <a:spcBef>
                <a:spcPct val="50000"/>
              </a:spcBef>
              <a:defRPr sz="3500">
                <a:solidFill>
                  <a:srgbClr val="000000"/>
                </a:solidFill>
                <a:latin typeface="Arial" panose="020B0604020202020204" pitchFamily="34" charset="0"/>
                <a:ea typeface="宋体" panose="02010600030101010101" pitchFamily="2" charset="-122"/>
              </a:defRPr>
            </a:lvl4pPr>
            <a:lvl5pPr marL="2057400" indent="-228600">
              <a:spcBef>
                <a:spcPct val="50000"/>
              </a:spcBef>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6" name="AutoShape 9">
            <a:extLst>
              <a:ext uri="{FF2B5EF4-FFF2-40B4-BE49-F238E27FC236}">
                <a16:creationId xmlns:a16="http://schemas.microsoft.com/office/drawing/2014/main" id="{BF513427-88D3-4940-BD76-E7EBE85E876D}"/>
              </a:ext>
            </a:extLst>
          </p:cNvPr>
          <p:cNvSpPr>
            <a:spLocks/>
          </p:cNvSpPr>
          <p:nvPr/>
        </p:nvSpPr>
        <p:spPr bwMode="auto">
          <a:xfrm>
            <a:off x="2268538" y="1700213"/>
            <a:ext cx="360362" cy="1081087"/>
          </a:xfrm>
          <a:prstGeom prst="lef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sz="3500">
                <a:solidFill>
                  <a:srgbClr val="000000"/>
                </a:solidFill>
                <a:latin typeface="Arial" panose="020B0604020202020204" pitchFamily="34" charset="0"/>
                <a:ea typeface="宋体" panose="02010600030101010101" pitchFamily="2" charset="-122"/>
              </a:defRPr>
            </a:lvl1pPr>
            <a:lvl2pPr marL="742950" indent="-285750">
              <a:spcBef>
                <a:spcPct val="50000"/>
              </a:spcBef>
              <a:defRPr sz="3500">
                <a:solidFill>
                  <a:srgbClr val="000000"/>
                </a:solidFill>
                <a:latin typeface="Arial" panose="020B0604020202020204" pitchFamily="34" charset="0"/>
                <a:ea typeface="宋体" panose="02010600030101010101" pitchFamily="2" charset="-122"/>
              </a:defRPr>
            </a:lvl2pPr>
            <a:lvl3pPr marL="1143000" indent="-228600">
              <a:spcBef>
                <a:spcPct val="50000"/>
              </a:spcBef>
              <a:defRPr sz="3500">
                <a:solidFill>
                  <a:srgbClr val="000000"/>
                </a:solidFill>
                <a:latin typeface="Arial" panose="020B0604020202020204" pitchFamily="34" charset="0"/>
                <a:ea typeface="宋体" panose="02010600030101010101" pitchFamily="2" charset="-122"/>
              </a:defRPr>
            </a:lvl3pPr>
            <a:lvl4pPr marL="1600200" indent="-228600">
              <a:spcBef>
                <a:spcPct val="50000"/>
              </a:spcBef>
              <a:defRPr sz="3500">
                <a:solidFill>
                  <a:srgbClr val="000000"/>
                </a:solidFill>
                <a:latin typeface="Arial" panose="020B0604020202020204" pitchFamily="34" charset="0"/>
                <a:ea typeface="宋体" panose="02010600030101010101" pitchFamily="2" charset="-122"/>
              </a:defRPr>
            </a:lvl4pPr>
            <a:lvl5pPr marL="2057400" indent="-228600">
              <a:spcBef>
                <a:spcPct val="50000"/>
              </a:spcBef>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AutoShape 10">
            <a:extLst>
              <a:ext uri="{FF2B5EF4-FFF2-40B4-BE49-F238E27FC236}">
                <a16:creationId xmlns:a16="http://schemas.microsoft.com/office/drawing/2014/main" id="{3565C263-D97E-4BE5-A19D-CC4ED09CC90E}"/>
              </a:ext>
            </a:extLst>
          </p:cNvPr>
          <p:cNvSpPr>
            <a:spLocks/>
          </p:cNvSpPr>
          <p:nvPr/>
        </p:nvSpPr>
        <p:spPr bwMode="auto">
          <a:xfrm>
            <a:off x="2193925" y="3500438"/>
            <a:ext cx="433388" cy="1944687"/>
          </a:xfrm>
          <a:prstGeom prst="leftBrace">
            <a:avLst>
              <a:gd name="adj1" fmla="val 37393"/>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sz="3500">
                <a:solidFill>
                  <a:srgbClr val="000000"/>
                </a:solidFill>
                <a:latin typeface="Arial" panose="020B0604020202020204" pitchFamily="34" charset="0"/>
                <a:ea typeface="宋体" panose="02010600030101010101" pitchFamily="2" charset="-122"/>
              </a:defRPr>
            </a:lvl1pPr>
            <a:lvl2pPr marL="742950" indent="-285750">
              <a:spcBef>
                <a:spcPct val="50000"/>
              </a:spcBef>
              <a:defRPr sz="3500">
                <a:solidFill>
                  <a:srgbClr val="000000"/>
                </a:solidFill>
                <a:latin typeface="Arial" panose="020B0604020202020204" pitchFamily="34" charset="0"/>
                <a:ea typeface="宋体" panose="02010600030101010101" pitchFamily="2" charset="-122"/>
              </a:defRPr>
            </a:lvl2pPr>
            <a:lvl3pPr marL="1143000" indent="-228600">
              <a:spcBef>
                <a:spcPct val="50000"/>
              </a:spcBef>
              <a:defRPr sz="3500">
                <a:solidFill>
                  <a:srgbClr val="000000"/>
                </a:solidFill>
                <a:latin typeface="Arial" panose="020B0604020202020204" pitchFamily="34" charset="0"/>
                <a:ea typeface="宋体" panose="02010600030101010101" pitchFamily="2" charset="-122"/>
              </a:defRPr>
            </a:lvl3pPr>
            <a:lvl4pPr marL="1600200" indent="-228600">
              <a:spcBef>
                <a:spcPct val="50000"/>
              </a:spcBef>
              <a:defRPr sz="3500">
                <a:solidFill>
                  <a:srgbClr val="000000"/>
                </a:solidFill>
                <a:latin typeface="Arial" panose="020B0604020202020204" pitchFamily="34" charset="0"/>
                <a:ea typeface="宋体" panose="02010600030101010101" pitchFamily="2" charset="-122"/>
              </a:defRPr>
            </a:lvl4pPr>
            <a:lvl5pPr marL="2057400" indent="-228600">
              <a:spcBef>
                <a:spcPct val="50000"/>
              </a:spcBef>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3">
            <a:extLst>
              <a:ext uri="{FF2B5EF4-FFF2-40B4-BE49-F238E27FC236}">
                <a16:creationId xmlns:a16="http://schemas.microsoft.com/office/drawing/2014/main" id="{A4862BCD-A0E7-43D8-B19B-BBAA30C5A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58738"/>
            <a:ext cx="676910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a:extLst>
              <a:ext uri="{FF2B5EF4-FFF2-40B4-BE49-F238E27FC236}">
                <a16:creationId xmlns:a16="http://schemas.microsoft.com/office/drawing/2014/main" id="{7D6B188E-3F20-40FC-AD83-FBF80EF0DF47}"/>
              </a:ext>
            </a:extLst>
          </p:cNvPr>
          <p:cNvSpPr>
            <a:spLocks noGrp="1" noChangeArrowheads="1"/>
          </p:cNvSpPr>
          <p:nvPr>
            <p:ph type="title"/>
          </p:nvPr>
        </p:nvSpPr>
        <p:spPr>
          <a:xfrm>
            <a:off x="0" y="0"/>
            <a:ext cx="3132138" cy="1052513"/>
          </a:xfrm>
        </p:spPr>
        <p:txBody>
          <a:bodyPr/>
          <a:lstStyle/>
          <a:p>
            <a:r>
              <a:rPr lang="zh-CN" altLang="en-US" sz="4000"/>
              <a:t>现代计算机</a:t>
            </a:r>
            <a:br>
              <a:rPr lang="zh-CN" altLang="en-US" sz="4000"/>
            </a:br>
            <a:r>
              <a:rPr lang="zh-CN" altLang="en-US" sz="4000"/>
              <a:t>的体系结构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562A0D0-6C2A-4D02-9FEA-E71E1B065FC4}"/>
              </a:ext>
            </a:extLst>
          </p:cNvPr>
          <p:cNvSpPr>
            <a:spLocks noGrp="1" noChangeArrowheads="1"/>
          </p:cNvSpPr>
          <p:nvPr>
            <p:ph type="title"/>
          </p:nvPr>
        </p:nvSpPr>
        <p:spPr>
          <a:xfrm>
            <a:off x="0" y="0"/>
            <a:ext cx="9144000" cy="1125538"/>
          </a:xfrm>
        </p:spPr>
        <p:txBody>
          <a:bodyPr/>
          <a:lstStyle/>
          <a:p>
            <a:r>
              <a:rPr lang="zh-CN" altLang="en-US" sz="4000"/>
              <a:t>计算机</a:t>
            </a:r>
            <a:br>
              <a:rPr lang="zh-CN" altLang="en-US" sz="4000"/>
            </a:br>
            <a:r>
              <a:rPr lang="zh-CN" altLang="en-US" sz="4000"/>
              <a:t> 部件</a:t>
            </a:r>
          </a:p>
        </p:txBody>
      </p:sp>
      <p:sp>
        <p:nvSpPr>
          <p:cNvPr id="18435" name="Text Box 5">
            <a:extLst>
              <a:ext uri="{FF2B5EF4-FFF2-40B4-BE49-F238E27FC236}">
                <a16:creationId xmlns:a16="http://schemas.microsoft.com/office/drawing/2014/main" id="{7E4A861F-0BC8-4C5C-BF06-E94F2350C10A}"/>
              </a:ext>
            </a:extLst>
          </p:cNvPr>
          <p:cNvSpPr txBox="1">
            <a:spLocks noChangeArrowheads="1"/>
          </p:cNvSpPr>
          <p:nvPr/>
        </p:nvSpPr>
        <p:spPr bwMode="auto">
          <a:xfrm>
            <a:off x="179388" y="1412875"/>
            <a:ext cx="1439862"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sz="3500">
                <a:solidFill>
                  <a:srgbClr val="000000"/>
                </a:solidFill>
                <a:latin typeface="Arial" panose="020B0604020202020204" pitchFamily="34" charset="0"/>
                <a:ea typeface="宋体" panose="02010600030101010101" pitchFamily="2" charset="-122"/>
              </a:defRPr>
            </a:lvl1pPr>
            <a:lvl2pPr marL="742950" indent="-285750">
              <a:spcBef>
                <a:spcPct val="50000"/>
              </a:spcBef>
              <a:defRPr sz="3500">
                <a:solidFill>
                  <a:srgbClr val="000000"/>
                </a:solidFill>
                <a:latin typeface="Arial" panose="020B0604020202020204" pitchFamily="34" charset="0"/>
                <a:ea typeface="宋体" panose="02010600030101010101" pitchFamily="2" charset="-122"/>
              </a:defRPr>
            </a:lvl2pPr>
            <a:lvl3pPr marL="1143000" indent="-228600">
              <a:spcBef>
                <a:spcPct val="50000"/>
              </a:spcBef>
              <a:defRPr sz="3500">
                <a:solidFill>
                  <a:srgbClr val="000000"/>
                </a:solidFill>
                <a:latin typeface="Arial" panose="020B0604020202020204" pitchFamily="34" charset="0"/>
                <a:ea typeface="宋体" panose="02010600030101010101" pitchFamily="2" charset="-122"/>
              </a:defRPr>
            </a:lvl3pPr>
            <a:lvl4pPr marL="1600200" indent="-228600">
              <a:spcBef>
                <a:spcPct val="50000"/>
              </a:spcBef>
              <a:defRPr sz="3500">
                <a:solidFill>
                  <a:srgbClr val="000000"/>
                </a:solidFill>
                <a:latin typeface="Arial" panose="020B0604020202020204" pitchFamily="34" charset="0"/>
                <a:ea typeface="宋体" panose="02010600030101010101" pitchFamily="2" charset="-122"/>
              </a:defRPr>
            </a:lvl4pPr>
            <a:lvl5pPr marL="2057400" indent="-228600">
              <a:spcBef>
                <a:spcPct val="50000"/>
              </a:spcBef>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lang="zh-CN" altLang="en-US" sz="2400"/>
              <a:t>    顶层</a:t>
            </a:r>
          </a:p>
          <a:p>
            <a:pPr eaLnBrk="1" hangingPunct="1"/>
            <a:r>
              <a:rPr lang="zh-CN" altLang="en-US" sz="2400"/>
              <a:t>逻辑视图</a:t>
            </a:r>
          </a:p>
        </p:txBody>
      </p:sp>
      <p:pic>
        <p:nvPicPr>
          <p:cNvPr id="18436" name="Picture 7">
            <a:extLst>
              <a:ext uri="{FF2B5EF4-FFF2-40B4-BE49-F238E27FC236}">
                <a16:creationId xmlns:a16="http://schemas.microsoft.com/office/drawing/2014/main" id="{219F4B4E-C7D7-4188-9B26-25ECCA5A8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90488"/>
            <a:ext cx="7272337" cy="62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fined">
  <a:themeElements>
    <a:clrScheme name="">
      <a:dk1>
        <a:srgbClr val="666633"/>
      </a:dk1>
      <a:lt1>
        <a:srgbClr val="FFFFFF"/>
      </a:lt1>
      <a:dk2>
        <a:srgbClr val="00FFFF"/>
      </a:dk2>
      <a:lt2>
        <a:srgbClr val="FFFFFF"/>
      </a:lt2>
      <a:accent1>
        <a:srgbClr val="666699"/>
      </a:accent1>
      <a:accent2>
        <a:srgbClr val="990000"/>
      </a:accent2>
      <a:accent3>
        <a:srgbClr val="AAFFFF"/>
      </a:accent3>
      <a:accent4>
        <a:srgbClr val="DADADA"/>
      </a:accent4>
      <a:accent5>
        <a:srgbClr val="B8B8CA"/>
      </a:accent5>
      <a:accent6>
        <a:srgbClr val="8A0000"/>
      </a:accent6>
      <a:hlink>
        <a:srgbClr val="999900"/>
      </a:hlink>
      <a:folHlink>
        <a:srgbClr val="FFFFFF"/>
      </a:folHlink>
    </a:clrScheme>
    <a:fontScheme name="Refined">
      <a:majorFont>
        <a:latin typeface="Times New Roman"/>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3500" b="0" i="0" u="none" strike="noStrike" cap="none" normalizeH="0" baseline="0" smtClean="0">
            <a:ln>
              <a:noFill/>
            </a:ln>
            <a:solidFill>
              <a:srgbClr val="000000"/>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3500" b="0" i="0" u="none" strike="noStrike" cap="none" normalizeH="0" baseline="0" smtClean="0">
            <a:ln>
              <a:noFill/>
            </a:ln>
            <a:solidFill>
              <a:srgbClr val="000000"/>
            </a:solidFill>
            <a:effectLst/>
            <a:latin typeface="Arial" charset="0"/>
            <a:ea typeface="宋体" pitchFamily="2" charset="-122"/>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Refined</Template>
  <TotalTime>4746</TotalTime>
  <Words>3701</Words>
  <Application>Microsoft Office PowerPoint</Application>
  <PresentationFormat>全屏显示(4:3)</PresentationFormat>
  <Paragraphs>299</Paragraphs>
  <Slides>56</Slides>
  <Notes>8</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Refined</vt:lpstr>
      <vt:lpstr>操作系统</vt:lpstr>
      <vt:lpstr>教材与主要参考书</vt:lpstr>
      <vt:lpstr>操作系统课程与教材</vt:lpstr>
      <vt:lpstr>课程要求与成绩计算</vt:lpstr>
      <vt:lpstr>第一部分 背景</vt:lpstr>
      <vt:lpstr>第1章  计算机系统概述</vt:lpstr>
      <vt:lpstr>1.1  计算机系统的构成</vt:lpstr>
      <vt:lpstr>现代计算机 的体系结构</vt:lpstr>
      <vt:lpstr>计算机  部件</vt:lpstr>
      <vt:lpstr>8086 CPU</vt:lpstr>
      <vt:lpstr>1.2 处理器</vt:lpstr>
      <vt:lpstr>80386的主要寄存器</vt:lpstr>
      <vt:lpstr>1.3 指令执行</vt:lpstr>
      <vt:lpstr>指令操作的分类</vt:lpstr>
      <vt:lpstr>1.4 中断</vt:lpstr>
      <vt:lpstr>程序控制流</vt:lpstr>
      <vt:lpstr>程序时序图</vt:lpstr>
      <vt:lpstr>通过中断转移控制</vt:lpstr>
      <vt:lpstr>带中断的指令周期</vt:lpstr>
      <vt:lpstr>中断处理</vt:lpstr>
      <vt:lpstr>中断引起 的内存和   寄存器     变化</vt:lpstr>
      <vt:lpstr>多重中断处理</vt:lpstr>
      <vt:lpstr>顺序与嵌套多中断处理中的控制转移</vt:lpstr>
      <vt:lpstr>多道程序设计</vt:lpstr>
      <vt:lpstr>多重中断的时序</vt:lpstr>
      <vt:lpstr>1.5 存储器层次结构</vt:lpstr>
      <vt:lpstr>存储器的 层次结构图</vt:lpstr>
      <vt:lpstr>各级存储器的特点</vt:lpstr>
      <vt:lpstr>两级存储器的性能</vt:lpstr>
      <vt:lpstr>两级存储器的性能-例</vt:lpstr>
      <vt:lpstr>两级存储器的性能</vt:lpstr>
      <vt:lpstr>1.6 高速缓存</vt:lpstr>
      <vt:lpstr>高速缓存     与主存</vt:lpstr>
      <vt:lpstr>高速缓存与 内存的结构</vt:lpstr>
      <vt:lpstr>高速缓存   读操作</vt:lpstr>
      <vt:lpstr>高速缓存的设计因素</vt:lpstr>
      <vt:lpstr>高速缓存的一致性问题</vt:lpstr>
      <vt:lpstr>1.7 直接内存存取</vt:lpstr>
      <vt:lpstr>数据块输入的三种技术</vt:lpstr>
      <vt:lpstr>编程I/O</vt:lpstr>
      <vt:lpstr>中断驱动I/O</vt:lpstr>
      <vt:lpstr>DMA</vt:lpstr>
      <vt:lpstr>PowerPoint 演示文稿</vt:lpstr>
      <vt:lpstr>1.8 多处理器与多核结构</vt:lpstr>
      <vt:lpstr>并行计算机的种类</vt:lpstr>
      <vt:lpstr>天河二号超级计算机系统</vt:lpstr>
      <vt:lpstr>天河二号</vt:lpstr>
      <vt:lpstr>SMP的定义</vt:lpstr>
      <vt:lpstr>SMP的优势</vt:lpstr>
      <vt:lpstr>SMP的组织结构图</vt:lpstr>
      <vt:lpstr>SMP的组织结构</vt:lpstr>
      <vt:lpstr>多核计算机</vt:lpstr>
      <vt:lpstr>Intel Core i7的块结构图</vt:lpstr>
      <vt:lpstr>Intel Core i7</vt:lpstr>
      <vt:lpstr>Intel Core i7 3960X/4960X</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 ZE</cp:lastModifiedBy>
  <cp:revision>450</cp:revision>
  <dcterms:created xsi:type="dcterms:W3CDTF">1601-01-01T00:00:00Z</dcterms:created>
  <dcterms:modified xsi:type="dcterms:W3CDTF">2020-02-12T07:55:29Z</dcterms:modified>
</cp:coreProperties>
</file>