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2"/>
  </p:notesMasterIdLst>
  <p:handoutMasterIdLst>
    <p:handoutMasterId r:id="rId63"/>
  </p:handoutMasterIdLst>
  <p:sldIdLst>
    <p:sldId id="416" r:id="rId2"/>
    <p:sldId id="417" r:id="rId3"/>
    <p:sldId id="364" r:id="rId4"/>
    <p:sldId id="365" r:id="rId5"/>
    <p:sldId id="366" r:id="rId6"/>
    <p:sldId id="367" r:id="rId7"/>
    <p:sldId id="368" r:id="rId8"/>
    <p:sldId id="41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419" r:id="rId19"/>
    <p:sldId id="379" r:id="rId20"/>
    <p:sldId id="380" r:id="rId21"/>
    <p:sldId id="381" r:id="rId22"/>
    <p:sldId id="383" r:id="rId23"/>
    <p:sldId id="384" r:id="rId24"/>
    <p:sldId id="385" r:id="rId25"/>
    <p:sldId id="386" r:id="rId26"/>
    <p:sldId id="387" r:id="rId27"/>
    <p:sldId id="388" r:id="rId28"/>
    <p:sldId id="389" r:id="rId29"/>
    <p:sldId id="390" r:id="rId30"/>
    <p:sldId id="391" r:id="rId31"/>
    <p:sldId id="420" r:id="rId32"/>
    <p:sldId id="392" r:id="rId33"/>
    <p:sldId id="393" r:id="rId34"/>
    <p:sldId id="394" r:id="rId35"/>
    <p:sldId id="395" r:id="rId36"/>
    <p:sldId id="399" r:id="rId37"/>
    <p:sldId id="396" r:id="rId38"/>
    <p:sldId id="427" r:id="rId39"/>
    <p:sldId id="397" r:id="rId40"/>
    <p:sldId id="398" r:id="rId41"/>
    <p:sldId id="425" r:id="rId42"/>
    <p:sldId id="400" r:id="rId43"/>
    <p:sldId id="402" r:id="rId44"/>
    <p:sldId id="403" r:id="rId45"/>
    <p:sldId id="404" r:id="rId46"/>
    <p:sldId id="405" r:id="rId47"/>
    <p:sldId id="406" r:id="rId48"/>
    <p:sldId id="407" r:id="rId49"/>
    <p:sldId id="408" r:id="rId50"/>
    <p:sldId id="422" r:id="rId51"/>
    <p:sldId id="423" r:id="rId52"/>
    <p:sldId id="424" r:id="rId53"/>
    <p:sldId id="409" r:id="rId54"/>
    <p:sldId id="410" r:id="rId55"/>
    <p:sldId id="411" r:id="rId56"/>
    <p:sldId id="412" r:id="rId57"/>
    <p:sldId id="413" r:id="rId58"/>
    <p:sldId id="414" r:id="rId59"/>
    <p:sldId id="415" r:id="rId60"/>
    <p:sldId id="421" r:id="rId6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35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35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35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35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35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5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5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5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5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A3A90"/>
    <a:srgbClr val="000000"/>
    <a:srgbClr val="FF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72" autoAdjust="0"/>
    <p:restoredTop sz="94608" autoAdjust="0"/>
  </p:normalViewPr>
  <p:slideViewPr>
    <p:cSldViewPr>
      <p:cViewPr>
        <p:scale>
          <a:sx n="100" d="100"/>
          <a:sy n="100" d="100"/>
        </p:scale>
        <p:origin x="-66" y="9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>
            <a:extLst>
              <a:ext uri="{FF2B5EF4-FFF2-40B4-BE49-F238E27FC236}">
                <a16:creationId xmlns:a16="http://schemas.microsoft.com/office/drawing/2014/main" id="{5BB9FFA7-A76E-46CC-9DFD-D35A3C6F0C8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1027">
            <a:extLst>
              <a:ext uri="{FF2B5EF4-FFF2-40B4-BE49-F238E27FC236}">
                <a16:creationId xmlns:a16="http://schemas.microsoft.com/office/drawing/2014/main" id="{D85C8AB3-99CC-4218-BFEB-650DDEED71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1028">
            <a:extLst>
              <a:ext uri="{FF2B5EF4-FFF2-40B4-BE49-F238E27FC236}">
                <a16:creationId xmlns:a16="http://schemas.microsoft.com/office/drawing/2014/main" id="{93E4F51B-16E6-46B2-B155-24596919493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1029">
            <a:extLst>
              <a:ext uri="{FF2B5EF4-FFF2-40B4-BE49-F238E27FC236}">
                <a16:creationId xmlns:a16="http://schemas.microsoft.com/office/drawing/2014/main" id="{B69EAAC4-1554-4162-AEC1-1F4A1F0FCFD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9AE199E3-5C37-4C31-8F8F-D47CA788392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050">
            <a:extLst>
              <a:ext uri="{FF2B5EF4-FFF2-40B4-BE49-F238E27FC236}">
                <a16:creationId xmlns:a16="http://schemas.microsoft.com/office/drawing/2014/main" id="{B7C67A5E-D18C-4F96-88B4-21C3B73B31B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0899" name="Rectangle 2051">
            <a:extLst>
              <a:ext uri="{FF2B5EF4-FFF2-40B4-BE49-F238E27FC236}">
                <a16:creationId xmlns:a16="http://schemas.microsoft.com/office/drawing/2014/main" id="{291EF6EA-ED4C-4F48-868D-AD9DEAEBDFD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6" name="Rectangle 2052">
            <a:extLst>
              <a:ext uri="{FF2B5EF4-FFF2-40B4-BE49-F238E27FC236}">
                <a16:creationId xmlns:a16="http://schemas.microsoft.com/office/drawing/2014/main" id="{30BC4F5F-0425-4BB4-A830-A522C8F49D2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1" name="Rectangle 2053">
            <a:extLst>
              <a:ext uri="{FF2B5EF4-FFF2-40B4-BE49-F238E27FC236}">
                <a16:creationId xmlns:a16="http://schemas.microsoft.com/office/drawing/2014/main" id="{C36C101E-F64D-4F7B-A882-822704CB00B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2" name="Rectangle 2054">
            <a:extLst>
              <a:ext uri="{FF2B5EF4-FFF2-40B4-BE49-F238E27FC236}">
                <a16:creationId xmlns:a16="http://schemas.microsoft.com/office/drawing/2014/main" id="{B5A4EFF9-C0F0-49DD-9716-ADC85B0F727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0903" name="Rectangle 2055">
            <a:extLst>
              <a:ext uri="{FF2B5EF4-FFF2-40B4-BE49-F238E27FC236}">
                <a16:creationId xmlns:a16="http://schemas.microsoft.com/office/drawing/2014/main" id="{EB72824E-4651-48CB-952B-D3580E56D3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78FB1FF7-E2E3-4FCF-8E1B-67945E6CC3E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055">
            <a:extLst>
              <a:ext uri="{FF2B5EF4-FFF2-40B4-BE49-F238E27FC236}">
                <a16:creationId xmlns:a16="http://schemas.microsoft.com/office/drawing/2014/main" id="{C33486A1-D643-41FC-8EC6-B5E7CFA00A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377953E-B46C-4B6E-B04A-597B145D9A39}" type="slidenum">
              <a:rPr lang="zh-CN" altLang="en-US"/>
              <a:pPr eaLnBrk="1" hangingPunct="1"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644EF4B6-337A-46C6-8185-C944658EA2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EA90365A-FB3E-4A58-AB7E-95E66BF9F7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055">
            <a:extLst>
              <a:ext uri="{FF2B5EF4-FFF2-40B4-BE49-F238E27FC236}">
                <a16:creationId xmlns:a16="http://schemas.microsoft.com/office/drawing/2014/main" id="{725028B4-3162-4423-8830-597BF79E1D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6AA3879-FB84-4FA5-B47A-D9C4C99940BC}" type="slidenum">
              <a:rPr lang="zh-CN" altLang="en-US"/>
              <a:pPr eaLnBrk="1" hangingPunct="1">
                <a:spcBef>
                  <a:spcPct val="0"/>
                </a:spcBef>
              </a:pPr>
              <a:t>13</a:t>
            </a:fld>
            <a:endParaRPr lang="en-US" altLang="zh-CN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3F7E4DDA-707F-4686-91A8-7F19F885CD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7FA72191-F17F-4B87-B1DD-CC024144C9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055">
            <a:extLst>
              <a:ext uri="{FF2B5EF4-FFF2-40B4-BE49-F238E27FC236}">
                <a16:creationId xmlns:a16="http://schemas.microsoft.com/office/drawing/2014/main" id="{94C72FA7-E663-42DE-8377-0CF9C7862C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236053F-25B7-49A2-A4D7-A393B04A3F1C}" type="slidenum">
              <a:rPr lang="zh-CN" altLang="en-US"/>
              <a:pPr eaLnBrk="1" hangingPunct="1"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B2957291-8EB8-44C2-98B3-72771553B1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3D85E0B5-23AE-4527-A27A-361ECED97F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055">
            <a:extLst>
              <a:ext uri="{FF2B5EF4-FFF2-40B4-BE49-F238E27FC236}">
                <a16:creationId xmlns:a16="http://schemas.microsoft.com/office/drawing/2014/main" id="{4F4A81DD-04AD-4C8F-8C5E-27DF35D47A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9B9808A-EB35-4B08-A500-378225C458CA}" type="slidenum">
              <a:rPr lang="zh-CN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zh-CN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F0853BD3-33C8-45A9-9B32-063C475ABE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8DFD734B-B2E0-4EB5-B8E4-BF8B5CE379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055">
            <a:extLst>
              <a:ext uri="{FF2B5EF4-FFF2-40B4-BE49-F238E27FC236}">
                <a16:creationId xmlns:a16="http://schemas.microsoft.com/office/drawing/2014/main" id="{79488626-E479-4F24-8C0F-D00F2D85B1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28ABEBF-0DF4-4E5D-93B1-6F3996304E52}" type="slidenum">
              <a:rPr lang="zh-CN" altLang="en-US"/>
              <a:pPr eaLnBrk="1" hangingPunct="1">
                <a:spcBef>
                  <a:spcPct val="0"/>
                </a:spcBef>
              </a:pPr>
              <a:t>16</a:t>
            </a:fld>
            <a:endParaRPr lang="en-US" altLang="zh-CN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D5AA267B-764D-4F52-A044-593E4208CA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145F83C8-7092-4A01-A2C3-EF61C6C2E0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055">
            <a:extLst>
              <a:ext uri="{FF2B5EF4-FFF2-40B4-BE49-F238E27FC236}">
                <a16:creationId xmlns:a16="http://schemas.microsoft.com/office/drawing/2014/main" id="{B7D91A51-43E8-4EE0-8F9D-03C9067781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E280C2F-3B8B-4DCE-81F6-19DA5B7FB687}" type="slidenum">
              <a:rPr lang="zh-CN" altLang="en-US"/>
              <a:pPr eaLnBrk="1" hangingPunct="1">
                <a:spcBef>
                  <a:spcPct val="0"/>
                </a:spcBef>
              </a:pPr>
              <a:t>17</a:t>
            </a:fld>
            <a:endParaRPr lang="en-US" altLang="zh-CN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5E3DF0E9-66F2-4514-8305-45E022FF6D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E8B3ECD6-5636-429C-9579-09264A7559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055">
            <a:extLst>
              <a:ext uri="{FF2B5EF4-FFF2-40B4-BE49-F238E27FC236}">
                <a16:creationId xmlns:a16="http://schemas.microsoft.com/office/drawing/2014/main" id="{D26E07CA-CC70-4F04-BF10-7EBEF3C25A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52EDA44-CEEC-4621-97D3-382280365ABB}" type="slidenum">
              <a:rPr lang="zh-CN" altLang="en-US"/>
              <a:pPr eaLnBrk="1" hangingPunct="1">
                <a:spcBef>
                  <a:spcPct val="0"/>
                </a:spcBef>
              </a:pPr>
              <a:t>19</a:t>
            </a:fld>
            <a:endParaRPr lang="en-US" altLang="zh-CN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708B718E-DF1C-479A-8A71-32BB00F33D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43C80021-5635-4B96-898A-0BDF6F36C0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055">
            <a:extLst>
              <a:ext uri="{FF2B5EF4-FFF2-40B4-BE49-F238E27FC236}">
                <a16:creationId xmlns:a16="http://schemas.microsoft.com/office/drawing/2014/main" id="{B3E44968-51A7-4D05-A8AD-73BD8F5039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448233B-70BF-4367-B871-62DAA9EDEC49}" type="slidenum">
              <a:rPr lang="zh-CN" altLang="en-US"/>
              <a:pPr eaLnBrk="1" hangingPunct="1">
                <a:spcBef>
                  <a:spcPct val="0"/>
                </a:spcBef>
              </a:pPr>
              <a:t>20</a:t>
            </a:fld>
            <a:endParaRPr lang="en-US" altLang="zh-CN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CA6114BB-91E6-46A0-A169-846D17D8C0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9262DEE6-B5DC-4A48-AD3B-E73D3105A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055">
            <a:extLst>
              <a:ext uri="{FF2B5EF4-FFF2-40B4-BE49-F238E27FC236}">
                <a16:creationId xmlns:a16="http://schemas.microsoft.com/office/drawing/2014/main" id="{5C28610A-62F8-45D4-9E7C-A695FDE7F7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1F8724F-74F6-48E8-B05D-4D01F6C0314B}" type="slidenum">
              <a:rPr lang="zh-CN" altLang="en-US"/>
              <a:pPr eaLnBrk="1" hangingPunct="1">
                <a:spcBef>
                  <a:spcPct val="0"/>
                </a:spcBef>
              </a:pPr>
              <a:t>21</a:t>
            </a:fld>
            <a:endParaRPr lang="en-US" altLang="zh-CN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3D9F3939-E674-4A2E-B0B0-3B13E07CF2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4FF1BBD8-E613-4E6F-AE32-F4F48E9A7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055">
            <a:extLst>
              <a:ext uri="{FF2B5EF4-FFF2-40B4-BE49-F238E27FC236}">
                <a16:creationId xmlns:a16="http://schemas.microsoft.com/office/drawing/2014/main" id="{B864A80A-7E61-4252-88B4-CF7B33BC3D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A8A5AC9-9D21-4AD1-A80B-24BC184716DA}" type="slidenum">
              <a:rPr lang="zh-CN" altLang="en-US"/>
              <a:pPr eaLnBrk="1" hangingPunct="1"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75FBE60A-B204-4BC0-BBA3-4C18A70D78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1D7A0751-B8B4-47AF-83CE-C94D85CD3A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055">
            <a:extLst>
              <a:ext uri="{FF2B5EF4-FFF2-40B4-BE49-F238E27FC236}">
                <a16:creationId xmlns:a16="http://schemas.microsoft.com/office/drawing/2014/main" id="{66B86FD2-507B-4323-9BAC-BA4684FAE1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31B458C-6A75-4F46-82BD-FAC0189E6440}" type="slidenum">
              <a:rPr lang="zh-CN" altLang="en-US"/>
              <a:pPr eaLnBrk="1" hangingPunct="1">
                <a:spcBef>
                  <a:spcPct val="0"/>
                </a:spcBef>
              </a:pPr>
              <a:t>23</a:t>
            </a:fld>
            <a:endParaRPr lang="en-US" altLang="zh-CN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07B66FFF-E44A-4DF8-9DC2-F3CE9FABA4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0BD7F932-02B5-4EBA-9FCD-0B8125FF48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055">
            <a:extLst>
              <a:ext uri="{FF2B5EF4-FFF2-40B4-BE49-F238E27FC236}">
                <a16:creationId xmlns:a16="http://schemas.microsoft.com/office/drawing/2014/main" id="{0B9E5F67-05A0-4CC8-B60C-9C75EA018B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1EE2AAE-E83D-4AE0-A09E-3A5BD6D0319D}" type="slidenum">
              <a:rPr lang="zh-CN" altLang="en-US"/>
              <a:pPr eaLnBrk="1" hangingPunct="1"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94D2778E-4266-4715-B5C0-54319C9CEF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586D9E79-076C-4E4B-ACA3-4C8F23DD9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055">
            <a:extLst>
              <a:ext uri="{FF2B5EF4-FFF2-40B4-BE49-F238E27FC236}">
                <a16:creationId xmlns:a16="http://schemas.microsoft.com/office/drawing/2014/main" id="{115C9B1C-55BD-4D62-BB82-22D9A1B378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F8B28AE-93EF-4F9D-B6C6-D9CB17527BA8}" type="slidenum">
              <a:rPr lang="zh-CN" altLang="en-US"/>
              <a:pPr eaLnBrk="1" hangingPunct="1">
                <a:spcBef>
                  <a:spcPct val="0"/>
                </a:spcBef>
              </a:pPr>
              <a:t>24</a:t>
            </a:fld>
            <a:endParaRPr lang="en-US" altLang="zh-CN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1F64420A-A795-4940-9C62-3ABBAC829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0B57DD4A-CE4C-49FE-8103-F8B6365381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055">
            <a:extLst>
              <a:ext uri="{FF2B5EF4-FFF2-40B4-BE49-F238E27FC236}">
                <a16:creationId xmlns:a16="http://schemas.microsoft.com/office/drawing/2014/main" id="{30C72387-E6E6-4726-B9EA-F0DD6DF022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74C373B-0059-40CF-A1EF-B85CAA8636D1}" type="slidenum">
              <a:rPr lang="zh-CN" altLang="en-US"/>
              <a:pPr eaLnBrk="1" hangingPunct="1">
                <a:spcBef>
                  <a:spcPct val="0"/>
                </a:spcBef>
              </a:pPr>
              <a:t>25</a:t>
            </a:fld>
            <a:endParaRPr lang="en-US" altLang="zh-CN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3EE2FC80-519C-453D-852F-6D90F9E2F4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66BA9915-AB99-413C-A128-4B51DB91BB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055">
            <a:extLst>
              <a:ext uri="{FF2B5EF4-FFF2-40B4-BE49-F238E27FC236}">
                <a16:creationId xmlns:a16="http://schemas.microsoft.com/office/drawing/2014/main" id="{985A2FC9-CB97-4F4F-B981-1D27078AD7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07599A9-A58B-487C-84F3-C5734F08F6E7}" type="slidenum">
              <a:rPr lang="zh-CN" altLang="en-US"/>
              <a:pPr eaLnBrk="1" hangingPunct="1">
                <a:spcBef>
                  <a:spcPct val="0"/>
                </a:spcBef>
              </a:pPr>
              <a:t>26</a:t>
            </a:fld>
            <a:endParaRPr lang="en-US" altLang="zh-CN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63F148AD-D0A7-479D-A872-3E0127A109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59808AFF-35CE-4194-A2C8-B2920A8F9D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055">
            <a:extLst>
              <a:ext uri="{FF2B5EF4-FFF2-40B4-BE49-F238E27FC236}">
                <a16:creationId xmlns:a16="http://schemas.microsoft.com/office/drawing/2014/main" id="{83E6A6F8-C76C-4D57-80F2-AE1033A736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B095E9A-02FA-4A88-BAD5-5740ECD6BEC3}" type="slidenum">
              <a:rPr lang="zh-CN" altLang="en-US"/>
              <a:pPr eaLnBrk="1" hangingPunct="1">
                <a:spcBef>
                  <a:spcPct val="0"/>
                </a:spcBef>
              </a:pPr>
              <a:t>27</a:t>
            </a:fld>
            <a:endParaRPr lang="en-US" altLang="zh-CN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D808B786-11B0-4835-B85F-DE742DBEEB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7A3663B3-BDE2-4E5F-8C8D-11D9AB317B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055">
            <a:extLst>
              <a:ext uri="{FF2B5EF4-FFF2-40B4-BE49-F238E27FC236}">
                <a16:creationId xmlns:a16="http://schemas.microsoft.com/office/drawing/2014/main" id="{9E233DFD-6472-4398-8E92-B3BAD60B4F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094CDC3-8319-42AC-A78A-A60BE6431A1F}" type="slidenum">
              <a:rPr lang="zh-CN" altLang="en-US"/>
              <a:pPr eaLnBrk="1" hangingPunct="1">
                <a:spcBef>
                  <a:spcPct val="0"/>
                </a:spcBef>
              </a:pPr>
              <a:t>28</a:t>
            </a:fld>
            <a:endParaRPr lang="en-US" altLang="zh-CN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A3825D74-445B-4BFF-82EE-8936990618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AE75596E-43EA-4350-B6F1-131AC5E9A3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055">
            <a:extLst>
              <a:ext uri="{FF2B5EF4-FFF2-40B4-BE49-F238E27FC236}">
                <a16:creationId xmlns:a16="http://schemas.microsoft.com/office/drawing/2014/main" id="{6B57AD35-9454-4580-81F3-D03204554D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C5EDC951-7041-46E9-AB1B-88B192ADA2BB}" type="slidenum">
              <a:rPr lang="zh-CN" altLang="en-US"/>
              <a:pPr eaLnBrk="1" hangingPunct="1">
                <a:spcBef>
                  <a:spcPct val="0"/>
                </a:spcBef>
              </a:pPr>
              <a:t>29</a:t>
            </a:fld>
            <a:endParaRPr lang="en-US" altLang="zh-CN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CA6DBC64-0029-4327-BE9B-139074EB12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C87FDFB8-BFAA-41A9-95D9-4DFA4EAB6B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055">
            <a:extLst>
              <a:ext uri="{FF2B5EF4-FFF2-40B4-BE49-F238E27FC236}">
                <a16:creationId xmlns:a16="http://schemas.microsoft.com/office/drawing/2014/main" id="{2134BCAC-273D-439C-9CF6-2A1529E645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3C6BF2D-112A-4E97-BF74-C7D4C9454377}" type="slidenum">
              <a:rPr lang="zh-CN" altLang="en-US"/>
              <a:pPr eaLnBrk="1" hangingPunct="1">
                <a:spcBef>
                  <a:spcPct val="0"/>
                </a:spcBef>
              </a:pPr>
              <a:t>30</a:t>
            </a:fld>
            <a:endParaRPr lang="en-US" altLang="zh-CN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FD3A6A59-1C50-4B0D-B2DF-06FCA24255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F35D6228-2F38-4BC7-9EFF-48600CBF20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055">
            <a:extLst>
              <a:ext uri="{FF2B5EF4-FFF2-40B4-BE49-F238E27FC236}">
                <a16:creationId xmlns:a16="http://schemas.microsoft.com/office/drawing/2014/main" id="{77E8E544-2328-4CA8-AD1C-1381701036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E650B01-6B6C-41C1-B9BD-1A44ACB69B4C}" type="slidenum">
              <a:rPr lang="zh-CN" altLang="en-US"/>
              <a:pPr eaLnBrk="1" hangingPunct="1">
                <a:spcBef>
                  <a:spcPct val="0"/>
                </a:spcBef>
              </a:pPr>
              <a:t>32</a:t>
            </a:fld>
            <a:endParaRPr lang="en-US" altLang="zh-CN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FF6FD95C-6B33-4F60-923B-DEEAA6C3CE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F6AFA22E-11BC-47D6-BDE4-A9D0950A2E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055">
            <a:extLst>
              <a:ext uri="{FF2B5EF4-FFF2-40B4-BE49-F238E27FC236}">
                <a16:creationId xmlns:a16="http://schemas.microsoft.com/office/drawing/2014/main" id="{31187723-804E-46E1-AD31-121B9541D4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CD5E3BC8-3FB9-41FE-84F9-C7E78DDBE20D}" type="slidenum">
              <a:rPr lang="zh-CN" altLang="en-US"/>
              <a:pPr eaLnBrk="1" hangingPunct="1">
                <a:spcBef>
                  <a:spcPct val="0"/>
                </a:spcBef>
              </a:pPr>
              <a:t>33</a:t>
            </a:fld>
            <a:endParaRPr lang="en-US" altLang="zh-CN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53711D0C-2C95-4E2A-B98E-798D7460AC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3E9E5CDF-EE9D-4018-BD34-607E130C9F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055">
            <a:extLst>
              <a:ext uri="{FF2B5EF4-FFF2-40B4-BE49-F238E27FC236}">
                <a16:creationId xmlns:a16="http://schemas.microsoft.com/office/drawing/2014/main" id="{2DDC48E6-DFCE-4A84-A27F-0780033D83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EBDFE63-2B88-4EBF-B0B6-8F9362B906F9}" type="slidenum">
              <a:rPr lang="zh-CN" altLang="en-US"/>
              <a:pPr eaLnBrk="1" hangingPunct="1">
                <a:spcBef>
                  <a:spcPct val="0"/>
                </a:spcBef>
              </a:pPr>
              <a:t>34</a:t>
            </a:fld>
            <a:endParaRPr lang="en-US" altLang="zh-CN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55152F24-502E-4725-994B-B9439167CB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95F811AD-A77F-416C-BF02-AC2C58B508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055">
            <a:extLst>
              <a:ext uri="{FF2B5EF4-FFF2-40B4-BE49-F238E27FC236}">
                <a16:creationId xmlns:a16="http://schemas.microsoft.com/office/drawing/2014/main" id="{DB34AAEA-4EA2-4514-813B-B4754041C1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D235910-7ADF-4AF2-8151-1E09E141C644}" type="slidenum">
              <a:rPr lang="zh-CN" altLang="en-US"/>
              <a:pPr eaLnBrk="1" hangingPunct="1"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1B14DD1E-36DC-4129-8B8F-F15EA72795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A7F6BDEF-7721-43C5-ADCB-30D13307CD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055">
            <a:extLst>
              <a:ext uri="{FF2B5EF4-FFF2-40B4-BE49-F238E27FC236}">
                <a16:creationId xmlns:a16="http://schemas.microsoft.com/office/drawing/2014/main" id="{D8C138AB-0749-4934-82AE-E093902F1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875307C-CBA1-4E56-8B22-C003DCC479A8}" type="slidenum">
              <a:rPr lang="zh-CN" altLang="en-US"/>
              <a:pPr eaLnBrk="1" hangingPunct="1">
                <a:spcBef>
                  <a:spcPct val="0"/>
                </a:spcBef>
              </a:pPr>
              <a:t>35</a:t>
            </a:fld>
            <a:endParaRPr lang="en-US" altLang="zh-CN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0ACD40B2-4D75-4EE5-9F59-3B362560A5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D028C6F9-BDFB-4184-87F9-C2F7BBCE9F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055">
            <a:extLst>
              <a:ext uri="{FF2B5EF4-FFF2-40B4-BE49-F238E27FC236}">
                <a16:creationId xmlns:a16="http://schemas.microsoft.com/office/drawing/2014/main" id="{48652E18-1F02-4E29-9BC6-9170D91D17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0D5C87B-A786-43C4-A1A5-897F44CABC1F}" type="slidenum">
              <a:rPr lang="zh-CN" altLang="en-US"/>
              <a:pPr eaLnBrk="1" hangingPunct="1">
                <a:spcBef>
                  <a:spcPct val="0"/>
                </a:spcBef>
              </a:pPr>
              <a:t>36</a:t>
            </a:fld>
            <a:endParaRPr lang="en-US" altLang="zh-CN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46749DDD-6D36-40A5-8AFB-9D7651C00D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1591C27A-CDF1-4465-993B-8ABF24117E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055">
            <a:extLst>
              <a:ext uri="{FF2B5EF4-FFF2-40B4-BE49-F238E27FC236}">
                <a16:creationId xmlns:a16="http://schemas.microsoft.com/office/drawing/2014/main" id="{407A21DF-4DE0-40AB-917B-D723D069C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29AC521-B03F-4578-A877-D36B042B0BE8}" type="slidenum">
              <a:rPr lang="zh-CN" altLang="en-US"/>
              <a:pPr eaLnBrk="1" hangingPunct="1">
                <a:spcBef>
                  <a:spcPct val="0"/>
                </a:spcBef>
              </a:pPr>
              <a:t>37</a:t>
            </a:fld>
            <a:endParaRPr lang="en-US" altLang="zh-CN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25C426B0-6985-45DC-B9AC-36A619CDD7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8762E7E6-2646-4C3E-A4D7-6EC4F6BB7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055">
            <a:extLst>
              <a:ext uri="{FF2B5EF4-FFF2-40B4-BE49-F238E27FC236}">
                <a16:creationId xmlns:a16="http://schemas.microsoft.com/office/drawing/2014/main" id="{15090FAE-378E-4E0C-98FA-0BC04A645F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AEC5FE1-F72B-46E8-B465-36AAD30A9F2D}" type="slidenum">
              <a:rPr lang="zh-CN" altLang="en-US"/>
              <a:pPr eaLnBrk="1" hangingPunct="1">
                <a:spcBef>
                  <a:spcPct val="0"/>
                </a:spcBef>
              </a:pPr>
              <a:t>39</a:t>
            </a:fld>
            <a:endParaRPr lang="en-US" altLang="zh-CN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66F8E431-2AE5-436F-AC58-3C126DD2D9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C1F88CB8-13C5-4007-BDBF-61B6BF7760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055">
            <a:extLst>
              <a:ext uri="{FF2B5EF4-FFF2-40B4-BE49-F238E27FC236}">
                <a16:creationId xmlns:a16="http://schemas.microsoft.com/office/drawing/2014/main" id="{193B77F7-539F-4521-B8F2-4456AD0A7E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D9582FD-204A-493A-8FC3-4AF85D4A212A}" type="slidenum">
              <a:rPr lang="zh-CN" altLang="en-US"/>
              <a:pPr eaLnBrk="1" hangingPunct="1">
                <a:spcBef>
                  <a:spcPct val="0"/>
                </a:spcBef>
              </a:pPr>
              <a:t>40</a:t>
            </a:fld>
            <a:endParaRPr lang="en-US" altLang="zh-CN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2F989CBE-022E-432D-BBAF-F84571FCFD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46F2E793-BECA-4F92-876D-D45BE3524E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055">
            <a:extLst>
              <a:ext uri="{FF2B5EF4-FFF2-40B4-BE49-F238E27FC236}">
                <a16:creationId xmlns:a16="http://schemas.microsoft.com/office/drawing/2014/main" id="{597B2584-2538-4723-8D7A-436B9FD1BC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0078213-CD2F-48A7-965C-75C1E927D443}" type="slidenum">
              <a:rPr lang="zh-CN" altLang="en-US"/>
              <a:pPr eaLnBrk="1" hangingPunct="1">
                <a:spcBef>
                  <a:spcPct val="0"/>
                </a:spcBef>
              </a:pPr>
              <a:t>42</a:t>
            </a:fld>
            <a:endParaRPr lang="en-US" altLang="zh-CN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F8AE8934-6644-4C51-B224-5BC5D738BE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D8661397-106F-458C-8C3E-2D0267C9FC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055">
            <a:extLst>
              <a:ext uri="{FF2B5EF4-FFF2-40B4-BE49-F238E27FC236}">
                <a16:creationId xmlns:a16="http://schemas.microsoft.com/office/drawing/2014/main" id="{FBDE56D2-364C-4C2D-913E-8742D98A9D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831AD49-DF58-467E-826F-FBC9D5C1AE99}" type="slidenum">
              <a:rPr lang="zh-CN" altLang="en-US"/>
              <a:pPr eaLnBrk="1" hangingPunct="1">
                <a:spcBef>
                  <a:spcPct val="0"/>
                </a:spcBef>
              </a:pPr>
              <a:t>43</a:t>
            </a:fld>
            <a:endParaRPr lang="en-US" altLang="zh-CN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0F278BCE-DDA3-48CB-AC5C-5B544D797B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7315A435-2909-4E22-A65C-3F07A34BCD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055">
            <a:extLst>
              <a:ext uri="{FF2B5EF4-FFF2-40B4-BE49-F238E27FC236}">
                <a16:creationId xmlns:a16="http://schemas.microsoft.com/office/drawing/2014/main" id="{4B1B9F58-E1C8-4839-A6B1-19B62BC1C5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3FCF797-5E80-47F6-B4D4-FE7517293F75}" type="slidenum">
              <a:rPr lang="zh-CN" altLang="en-US"/>
              <a:pPr eaLnBrk="1" hangingPunct="1">
                <a:spcBef>
                  <a:spcPct val="0"/>
                </a:spcBef>
              </a:pPr>
              <a:t>44</a:t>
            </a:fld>
            <a:endParaRPr lang="en-US" altLang="zh-CN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A506F929-7A8C-466C-B26E-2FDF987197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E937C637-2DAC-4F45-A702-ED3ABA2792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055">
            <a:extLst>
              <a:ext uri="{FF2B5EF4-FFF2-40B4-BE49-F238E27FC236}">
                <a16:creationId xmlns:a16="http://schemas.microsoft.com/office/drawing/2014/main" id="{45E1600B-6123-4098-AE33-F6B7DE7A49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094AB99-F8F2-41E4-94E8-B81224D3C09E}" type="slidenum">
              <a:rPr lang="zh-CN" altLang="en-US"/>
              <a:pPr eaLnBrk="1" hangingPunct="1">
                <a:spcBef>
                  <a:spcPct val="0"/>
                </a:spcBef>
              </a:pPr>
              <a:t>45</a:t>
            </a:fld>
            <a:endParaRPr lang="en-US" altLang="zh-CN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A7F754E2-70F9-43ED-8AF7-3ED406AA68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4BA9B72B-22D4-4984-AAED-C65696B1C0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055">
            <a:extLst>
              <a:ext uri="{FF2B5EF4-FFF2-40B4-BE49-F238E27FC236}">
                <a16:creationId xmlns:a16="http://schemas.microsoft.com/office/drawing/2014/main" id="{6F2CB2A6-9B41-4E25-87A6-AA22885D77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BE38563-2D15-4610-A659-A9AB3B0AAE0C}" type="slidenum">
              <a:rPr lang="zh-CN" altLang="en-US"/>
              <a:pPr eaLnBrk="1" hangingPunct="1">
                <a:spcBef>
                  <a:spcPct val="0"/>
                </a:spcBef>
              </a:pPr>
              <a:t>46</a:t>
            </a:fld>
            <a:endParaRPr lang="en-US" altLang="zh-CN"/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D9A1A290-0195-4543-8155-7C20E77633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7706544A-56CF-4711-B76E-494902B701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055">
            <a:extLst>
              <a:ext uri="{FF2B5EF4-FFF2-40B4-BE49-F238E27FC236}">
                <a16:creationId xmlns:a16="http://schemas.microsoft.com/office/drawing/2014/main" id="{A4D20698-F680-43D1-9AEF-1FE2370948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4D7172A-F903-4D8B-84F9-D115CBC243E5}" type="slidenum">
              <a:rPr lang="zh-CN" altLang="en-US"/>
              <a:pPr eaLnBrk="1" hangingPunct="1"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CCEDD166-D106-4C99-AC5F-890AC9FBEB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0C8C691A-7FD0-476A-8306-3077E1B9B2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055">
            <a:extLst>
              <a:ext uri="{FF2B5EF4-FFF2-40B4-BE49-F238E27FC236}">
                <a16:creationId xmlns:a16="http://schemas.microsoft.com/office/drawing/2014/main" id="{B8AF9DAD-1361-4401-A0FA-F0F72208D7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AAB3EF0-C1F0-45A1-B183-8C441B2CA762}" type="slidenum">
              <a:rPr lang="zh-CN" altLang="en-US"/>
              <a:pPr eaLnBrk="1" hangingPunct="1">
                <a:spcBef>
                  <a:spcPct val="0"/>
                </a:spcBef>
              </a:pPr>
              <a:t>47</a:t>
            </a:fld>
            <a:endParaRPr lang="en-US" altLang="zh-CN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7B8C19C5-C7AF-47B8-8B83-82291EEBE0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9416DBCA-BD04-470B-8D16-D0C8360D44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055">
            <a:extLst>
              <a:ext uri="{FF2B5EF4-FFF2-40B4-BE49-F238E27FC236}">
                <a16:creationId xmlns:a16="http://schemas.microsoft.com/office/drawing/2014/main" id="{475D7FCC-C187-4712-B0E8-6B51CD6246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40E6603-D216-4651-A9C8-FEC26E09C37C}" type="slidenum">
              <a:rPr lang="zh-CN" altLang="en-US"/>
              <a:pPr eaLnBrk="1" hangingPunct="1">
                <a:spcBef>
                  <a:spcPct val="0"/>
                </a:spcBef>
              </a:pPr>
              <a:t>48</a:t>
            </a:fld>
            <a:endParaRPr lang="en-US" altLang="zh-CN"/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B7D240F8-C7F3-4150-A0E9-DC2E4072CD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1FC9BF28-10AE-4749-8219-17235D87AA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055">
            <a:extLst>
              <a:ext uri="{FF2B5EF4-FFF2-40B4-BE49-F238E27FC236}">
                <a16:creationId xmlns:a16="http://schemas.microsoft.com/office/drawing/2014/main" id="{B17AD8C6-D035-4A80-9E62-80642D6DCF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EB1CB4B-1476-43BB-808B-918CA3DE3372}" type="slidenum">
              <a:rPr lang="zh-CN" altLang="en-US"/>
              <a:pPr eaLnBrk="1" hangingPunct="1">
                <a:spcBef>
                  <a:spcPct val="0"/>
                </a:spcBef>
              </a:pPr>
              <a:t>49</a:t>
            </a:fld>
            <a:endParaRPr lang="en-US" altLang="zh-CN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B58E77D9-A05D-44EA-8937-AC83C6211B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3082A644-AF3C-4675-9174-CF1E9BCA47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055">
            <a:extLst>
              <a:ext uri="{FF2B5EF4-FFF2-40B4-BE49-F238E27FC236}">
                <a16:creationId xmlns:a16="http://schemas.microsoft.com/office/drawing/2014/main" id="{8C0ABECA-BCB6-4FF2-93CB-B9E41187FB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F9C374D-9E36-4A64-A02D-65090A92A6C7}" type="slidenum">
              <a:rPr lang="zh-CN" altLang="en-US"/>
              <a:pPr eaLnBrk="1" hangingPunct="1">
                <a:spcBef>
                  <a:spcPct val="0"/>
                </a:spcBef>
              </a:pPr>
              <a:t>53</a:t>
            </a:fld>
            <a:endParaRPr lang="en-US" altLang="zh-CN"/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5364C1E7-E684-46DF-90F5-9175496F66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0F56DE45-2F64-407B-B52F-FAFC71610A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055">
            <a:extLst>
              <a:ext uri="{FF2B5EF4-FFF2-40B4-BE49-F238E27FC236}">
                <a16:creationId xmlns:a16="http://schemas.microsoft.com/office/drawing/2014/main" id="{6018F397-8EE9-45F1-BD4E-0A4CDFDAEF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1806D5B-8CD4-4C99-B7DB-F47861CA8F14}" type="slidenum">
              <a:rPr lang="zh-CN" altLang="en-US"/>
              <a:pPr eaLnBrk="1" hangingPunct="1">
                <a:spcBef>
                  <a:spcPct val="0"/>
                </a:spcBef>
              </a:pPr>
              <a:t>54</a:t>
            </a:fld>
            <a:endParaRPr lang="en-US" altLang="zh-CN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AF92FF76-1004-47E9-9D07-E0A09AA933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534D6945-2C8A-4211-A1E5-95B08AC08B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055">
            <a:extLst>
              <a:ext uri="{FF2B5EF4-FFF2-40B4-BE49-F238E27FC236}">
                <a16:creationId xmlns:a16="http://schemas.microsoft.com/office/drawing/2014/main" id="{89EE842E-7D2B-4DBF-807E-237ACAC3C8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830393E-ACFB-48CD-9272-D0555AA84C76}" type="slidenum">
              <a:rPr lang="zh-CN" altLang="en-US"/>
              <a:pPr eaLnBrk="1" hangingPunct="1">
                <a:spcBef>
                  <a:spcPct val="0"/>
                </a:spcBef>
              </a:pPr>
              <a:t>55</a:t>
            </a:fld>
            <a:endParaRPr lang="en-US" altLang="zh-CN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21760832-81D6-41BA-8D45-602DD2C3D3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75F8EC22-2381-44E5-BD47-FDD91B18B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055">
            <a:extLst>
              <a:ext uri="{FF2B5EF4-FFF2-40B4-BE49-F238E27FC236}">
                <a16:creationId xmlns:a16="http://schemas.microsoft.com/office/drawing/2014/main" id="{8EF434E5-FC10-4C54-A115-15DD531296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C335A5CA-CBBF-4F2B-BF9B-E34BECFB89E0}" type="slidenum">
              <a:rPr lang="zh-CN" altLang="en-US"/>
              <a:pPr eaLnBrk="1" hangingPunct="1">
                <a:spcBef>
                  <a:spcPct val="0"/>
                </a:spcBef>
              </a:pPr>
              <a:t>56</a:t>
            </a:fld>
            <a:endParaRPr lang="en-US" altLang="zh-CN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69FC2E88-5AB9-4B80-AF70-171D906C4D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BE6B47E2-131A-4488-943C-40F95411D8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055">
            <a:extLst>
              <a:ext uri="{FF2B5EF4-FFF2-40B4-BE49-F238E27FC236}">
                <a16:creationId xmlns:a16="http://schemas.microsoft.com/office/drawing/2014/main" id="{587748FB-6C79-448B-9F15-CB0438F43E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FE083E8-2B31-4377-BDEE-7581EF7B4D89}" type="slidenum">
              <a:rPr lang="zh-CN" altLang="en-US"/>
              <a:pPr eaLnBrk="1" hangingPunct="1">
                <a:spcBef>
                  <a:spcPct val="0"/>
                </a:spcBef>
              </a:pPr>
              <a:t>57</a:t>
            </a:fld>
            <a:endParaRPr lang="en-US" altLang="zh-CN"/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9BDD467A-8DD2-4F65-B664-85977295A5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27A1FFD3-B559-4438-B44D-9DF89A1D8B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055">
            <a:extLst>
              <a:ext uri="{FF2B5EF4-FFF2-40B4-BE49-F238E27FC236}">
                <a16:creationId xmlns:a16="http://schemas.microsoft.com/office/drawing/2014/main" id="{762570C8-ADB9-4253-B47D-52483D2996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D99CA17-E86A-444E-97A9-7E28EDF12BCC}" type="slidenum">
              <a:rPr lang="zh-CN" altLang="en-US"/>
              <a:pPr eaLnBrk="1" hangingPunct="1">
                <a:spcBef>
                  <a:spcPct val="0"/>
                </a:spcBef>
              </a:pPr>
              <a:t>58</a:t>
            </a:fld>
            <a:endParaRPr lang="en-US" altLang="zh-CN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4C01BFF9-8D8B-44B2-AB91-087239DAC4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C8CBE4F4-82FE-4378-B252-C534A0DF8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055">
            <a:extLst>
              <a:ext uri="{FF2B5EF4-FFF2-40B4-BE49-F238E27FC236}">
                <a16:creationId xmlns:a16="http://schemas.microsoft.com/office/drawing/2014/main" id="{06012653-E2AF-4F72-86CE-FFA364779A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DF810F6-9B94-40E9-B8CF-9B3A819865F1}" type="slidenum">
              <a:rPr lang="zh-CN" altLang="en-US"/>
              <a:pPr eaLnBrk="1" hangingPunct="1">
                <a:spcBef>
                  <a:spcPct val="0"/>
                </a:spcBef>
              </a:pPr>
              <a:t>59</a:t>
            </a:fld>
            <a:endParaRPr lang="en-US" altLang="zh-CN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C10D671B-A9B4-4CAC-BA41-3323FE2035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0CBB1773-383A-46D0-80C7-F22476C47B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055">
            <a:extLst>
              <a:ext uri="{FF2B5EF4-FFF2-40B4-BE49-F238E27FC236}">
                <a16:creationId xmlns:a16="http://schemas.microsoft.com/office/drawing/2014/main" id="{CB86EAC3-8AE9-49A4-BC9B-5C5F5C9FD8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37614C2-926E-4EF4-908C-1FBED84A7F65}" type="slidenum">
              <a:rPr lang="zh-CN" altLang="en-US"/>
              <a:pPr eaLnBrk="1" hangingPunct="1">
                <a:spcBef>
                  <a:spcPct val="0"/>
                </a:spcBef>
              </a:pPr>
              <a:t>7</a:t>
            </a:fld>
            <a:endParaRPr lang="en-US" altLang="zh-CN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8C1E611D-6F6C-471B-B684-6DA92674C7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4941061D-0B87-4A50-9388-4C6B45F956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055">
            <a:extLst>
              <a:ext uri="{FF2B5EF4-FFF2-40B4-BE49-F238E27FC236}">
                <a16:creationId xmlns:a16="http://schemas.microsoft.com/office/drawing/2014/main" id="{197E985E-8728-4847-B286-7ECCB6CD4D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21341E2-1482-41C9-B7E2-A2502FBA4AD7}" type="slidenum">
              <a:rPr lang="zh-CN" altLang="en-US"/>
              <a:pPr eaLnBrk="1" hangingPunct="1">
                <a:spcBef>
                  <a:spcPct val="0"/>
                </a:spcBef>
              </a:pPr>
              <a:t>9</a:t>
            </a:fld>
            <a:endParaRPr lang="en-US" altLang="zh-CN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B9C40FDB-B4ED-4781-86D9-1620201981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968B351B-5FDC-4C12-9615-A545FAD810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055">
            <a:extLst>
              <a:ext uri="{FF2B5EF4-FFF2-40B4-BE49-F238E27FC236}">
                <a16:creationId xmlns:a16="http://schemas.microsoft.com/office/drawing/2014/main" id="{5259029C-4AC6-4224-BD09-ED568EA74E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34E60FD-908A-4D50-A247-7EAE634FAA1F}" type="slidenum">
              <a:rPr lang="zh-CN" altLang="en-US"/>
              <a:pPr eaLnBrk="1" hangingPunct="1">
                <a:spcBef>
                  <a:spcPct val="0"/>
                </a:spcBef>
              </a:pPr>
              <a:t>10</a:t>
            </a:fld>
            <a:endParaRPr lang="en-US" altLang="zh-CN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00D73F28-C7E5-4F3D-AAC8-B1DF6964BA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5ACA3D74-DA0E-491C-8F78-1D2A709064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055">
            <a:extLst>
              <a:ext uri="{FF2B5EF4-FFF2-40B4-BE49-F238E27FC236}">
                <a16:creationId xmlns:a16="http://schemas.microsoft.com/office/drawing/2014/main" id="{4C0C44C4-8101-49F5-BA34-509E53CDA1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2615C08-C0BE-4F34-B876-F1E03DCFAC54}" type="slidenum">
              <a:rPr lang="zh-CN" altLang="en-US"/>
              <a:pPr eaLnBrk="1" hangingPunct="1">
                <a:spcBef>
                  <a:spcPct val="0"/>
                </a:spcBef>
              </a:pPr>
              <a:t>11</a:t>
            </a:fld>
            <a:endParaRPr lang="en-US" altLang="zh-CN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7922F8B6-6AC4-4898-869E-63F17BA88D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F8E68A1B-6486-4DEA-9C49-C2778348EB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055">
            <a:extLst>
              <a:ext uri="{FF2B5EF4-FFF2-40B4-BE49-F238E27FC236}">
                <a16:creationId xmlns:a16="http://schemas.microsoft.com/office/drawing/2014/main" id="{79C58513-B8B0-47A6-8858-28F1129CDD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E310F1B-4F06-4A34-8B31-02CEF913078C}" type="slidenum">
              <a:rPr lang="zh-CN" altLang="en-US"/>
              <a:pPr eaLnBrk="1" hangingPunct="1">
                <a:spcBef>
                  <a:spcPct val="0"/>
                </a:spcBef>
              </a:pPr>
              <a:t>12</a:t>
            </a:fld>
            <a:endParaRPr lang="en-US" altLang="zh-CN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CB470FB7-B847-4374-B361-608FA03BD3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CBBAE4B1-FB88-4B3E-A6B5-0337691F1A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>
            <a:extLst>
              <a:ext uri="{FF2B5EF4-FFF2-40B4-BE49-F238E27FC236}">
                <a16:creationId xmlns:a16="http://schemas.microsoft.com/office/drawing/2014/main" id="{C335D0F3-80EF-4B21-BB4F-F95C3A01853A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57200"/>
            <a:ext cx="8397875" cy="5562600"/>
            <a:chOff x="240" y="288"/>
            <a:chExt cx="5290" cy="3504"/>
          </a:xfrm>
        </p:grpSpPr>
        <p:sp>
          <p:nvSpPr>
            <p:cNvPr id="5" name="Rectangle 1027">
              <a:extLst>
                <a:ext uri="{FF2B5EF4-FFF2-40B4-BE49-F238E27FC236}">
                  <a16:creationId xmlns:a16="http://schemas.microsoft.com/office/drawing/2014/main" id="{18F14CE5-F6EE-4E34-9399-F7F150E2A1BC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5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5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5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5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5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5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5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5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5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1028">
              <a:extLst>
                <a:ext uri="{FF2B5EF4-FFF2-40B4-BE49-F238E27FC236}">
                  <a16:creationId xmlns:a16="http://schemas.microsoft.com/office/drawing/2014/main" id="{7CB274CF-70F1-4F22-A786-96A81EBCE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5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5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5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5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5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5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5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5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5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Line 1029">
              <a:extLst>
                <a:ext uri="{FF2B5EF4-FFF2-40B4-BE49-F238E27FC236}">
                  <a16:creationId xmlns:a16="http://schemas.microsoft.com/office/drawing/2014/main" id="{C1403B7A-E2F4-44D7-9C64-2412703024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186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6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6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1032">
            <a:extLst>
              <a:ext uri="{FF2B5EF4-FFF2-40B4-BE49-F238E27FC236}">
                <a16:creationId xmlns:a16="http://schemas.microsoft.com/office/drawing/2014/main" id="{A34AA50D-8621-4D18-AC03-BA883A9874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536575" y="6248400"/>
            <a:ext cx="2054225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3">
            <a:extLst>
              <a:ext uri="{FF2B5EF4-FFF2-40B4-BE49-F238E27FC236}">
                <a16:creationId xmlns:a16="http://schemas.microsoft.com/office/drawing/2014/main" id="{432EF43A-9FD8-412B-8A11-1EB627EB63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251200" y="6248400"/>
            <a:ext cx="2887663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34">
            <a:extLst>
              <a:ext uri="{FF2B5EF4-FFF2-40B4-BE49-F238E27FC236}">
                <a16:creationId xmlns:a16="http://schemas.microsoft.com/office/drawing/2014/main" id="{5856D3FA-A60F-48BE-B9E6-0825B8A75F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8150" y="6257925"/>
            <a:ext cx="1905000" cy="457200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19C7944F-0C8E-4686-9A6D-AB5C778FB61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0552322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62E28583-423F-45BC-9D83-AF0A24807C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8AE5D2-3406-4258-BE2E-FD90FCCE0AF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910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248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248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BB199AD1-0A93-4DDE-B5CF-BEE132EE31D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100B32-4009-48BF-B791-9EFB6C6A1D9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8135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93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685800"/>
            <a:ext cx="4495800" cy="5562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685800"/>
            <a:ext cx="4495800" cy="5562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49BD7C0-9AEC-4203-BA75-7E9BEFED281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FE3C0A-86D4-4CCD-91B0-AE70244C57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909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A7B2B7F1-0F0D-4AB2-BF53-F837F7D92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86BD11-74E5-48A8-828B-B06E06E4543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394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ADA0A825-7F78-4439-8AC8-FBF307E03B3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1597C2-610C-4103-824E-705FEA63DB9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689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685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685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9C0F3E4-83CF-4710-94C9-F64249F4320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225CCD-A99E-491F-8DB1-2614AE2B3BB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714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FC11AA-D2DB-4465-8023-CAEE143BA4A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321E32-F4BB-4B81-B73F-6992958E555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804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EC6F51A8-349C-4925-A81D-8D40CA63344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8ACAFD-9DDA-41EA-A73C-78182D7222A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920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132648B6-29FB-45A2-8DFD-21F9792F0E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F176DC-E415-4430-AE0F-5DA47743162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668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C308949-BC8C-4AF7-99B6-109836FD3FA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C4F4AA-8D3F-452D-A5D1-072E035A0A4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34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CF49C59-72C4-44EE-BA49-6D1B7DD726F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5CB40-86ED-441C-B903-65E5CFE645A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410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>
            <a:extLst>
              <a:ext uri="{FF2B5EF4-FFF2-40B4-BE49-F238E27FC236}">
                <a16:creationId xmlns:a16="http://schemas.microsoft.com/office/drawing/2014/main" id="{3E2C6FA4-EACB-44D5-AA76-E0E01A4FE0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7">
            <a:extLst>
              <a:ext uri="{FF2B5EF4-FFF2-40B4-BE49-F238E27FC236}">
                <a16:creationId xmlns:a16="http://schemas.microsoft.com/office/drawing/2014/main" id="{DF988BA2-BD9B-43C7-80DE-71082E40D5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68580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0842" name="Rectangle 10">
            <a:extLst>
              <a:ext uri="{FF2B5EF4-FFF2-40B4-BE49-F238E27FC236}">
                <a16:creationId xmlns:a16="http://schemas.microsoft.com/office/drawing/2014/main" id="{28150DAA-5310-4CC8-B988-6626FAB05E3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32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600"/>
            </a:lvl1pPr>
          </a:lstStyle>
          <a:p>
            <a:fld id="{462C4B1D-14B5-422C-BA36-CCB2ED76FDFC}" type="slidenum">
              <a:rPr lang="zh-CN" altLang="en-US"/>
              <a:pPr/>
              <a:t>‹#›</a:t>
            </a:fld>
            <a:endParaRPr lang="en-US" altLang="zh-CN"/>
          </a:p>
        </p:txBody>
      </p:sp>
      <p:graphicFrame>
        <p:nvGraphicFramePr>
          <p:cNvPr id="1029" name="Object 1028">
            <a:extLst>
              <a:ext uri="{FF2B5EF4-FFF2-40B4-BE49-F238E27FC236}">
                <a16:creationId xmlns:a16="http://schemas.microsoft.com/office/drawing/2014/main" id="{D6043401-3C0F-4898-8D71-6DE1633C3F5D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533400" y="6400800"/>
          <a:ext cx="13335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位图图像" r:id="rId15" imgW="0" imgH="0" progId="Paint.Picture">
                  <p:embed/>
                </p:oleObj>
              </mc:Choice>
              <mc:Fallback>
                <p:oleObj name="位图图像" r:id="rId15" imgW="0" imgH="0" progId="Paint.Picture">
                  <p:embed/>
                  <p:pic>
                    <p:nvPicPr>
                      <p:cNvPr id="1029" name="Object 1028">
                        <a:extLst>
                          <a:ext uri="{FF2B5EF4-FFF2-40B4-BE49-F238E27FC236}">
                            <a16:creationId xmlns:a16="http://schemas.microsoft.com/office/drawing/2014/main" id="{D6043401-3C0F-4898-8D71-6DE1633C3F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400800"/>
                        <a:ext cx="13335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1024">
            <a:extLst>
              <a:ext uri="{FF2B5EF4-FFF2-40B4-BE49-F238E27FC236}">
                <a16:creationId xmlns:a16="http://schemas.microsoft.com/office/drawing/2014/main" id="{43007D27-1FF5-4744-A25E-0D03183600CE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6324600"/>
          <a:ext cx="5905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位图图像" r:id="rId17" imgW="0" imgH="0" progId="Paint.Picture">
                  <p:embed/>
                </p:oleObj>
              </mc:Choice>
              <mc:Fallback>
                <p:oleObj name="位图图像" r:id="rId17" imgW="0" imgH="0" progId="Paint.Picture">
                  <p:embed/>
                  <p:pic>
                    <p:nvPicPr>
                      <p:cNvPr id="1030" name="Object 1024">
                        <a:extLst>
                          <a:ext uri="{FF2B5EF4-FFF2-40B4-BE49-F238E27FC236}">
                            <a16:creationId xmlns:a16="http://schemas.microsoft.com/office/drawing/2014/main" id="{43007D27-1FF5-4744-A25E-0D03183600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5905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1024">
            <a:extLst>
              <a:ext uri="{FF2B5EF4-FFF2-40B4-BE49-F238E27FC236}">
                <a16:creationId xmlns:a16="http://schemas.microsoft.com/office/drawing/2014/main" id="{2B0759C7-31CC-4331-A46B-ACFEE0B2D14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35150" y="6381750"/>
            <a:ext cx="6481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>
            <a:lvl1pPr eaLnBrk="0" hangingPunct="0"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800" b="1">
                <a:solidFill>
                  <a:schemeClr val="hlink"/>
                </a:solidFill>
                <a:latin typeface="宋体" panose="02010600030101010101" pitchFamily="2" charset="-122"/>
              </a:rPr>
              <a:t>计算机科学系 操作系统课程组 凌应标制作    @20</a:t>
            </a:r>
            <a:r>
              <a:rPr kumimoji="1" lang="en-US" altLang="zh-CN" sz="1800" b="1">
                <a:solidFill>
                  <a:schemeClr val="hlink"/>
                </a:solidFill>
                <a:latin typeface="宋体" panose="02010600030101010101" pitchFamily="2" charset="-122"/>
              </a:rPr>
              <a:t>18</a:t>
            </a:r>
            <a:r>
              <a:rPr kumimoji="1" lang="zh-CN" altLang="en-US" sz="1800" b="1">
                <a:solidFill>
                  <a:schemeClr val="hlink"/>
                </a:solidFill>
                <a:latin typeface="宋体" panose="02010600030101010101" pitchFamily="2" charset="-122"/>
              </a:rPr>
              <a:t>年</a:t>
            </a:r>
            <a:r>
              <a:rPr kumimoji="1" lang="en-US" altLang="zh-CN" sz="1800" b="1">
                <a:solidFill>
                  <a:schemeClr val="hlink"/>
                </a:solidFill>
                <a:latin typeface="宋体" panose="02010600030101010101" pitchFamily="2" charset="-122"/>
              </a:rPr>
              <a:t>2</a:t>
            </a:r>
            <a:r>
              <a:rPr kumimoji="1" lang="zh-CN" altLang="en-US" sz="1800" b="1">
                <a:solidFill>
                  <a:schemeClr val="hlink"/>
                </a:solidFill>
                <a:latin typeface="宋体" panose="02010600030101010101" pitchFamily="2" charset="-122"/>
              </a:rPr>
              <a:t>月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9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A3A9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A3A90"/>
          </a:solidFill>
          <a:latin typeface="Times New Roman" pitchFamily="18" charset="0"/>
          <a:ea typeface="华文新魏" pitchFamily="2" charset="-122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A3A90"/>
          </a:solidFill>
          <a:latin typeface="Times New Roman" pitchFamily="18" charset="0"/>
          <a:ea typeface="华文新魏" pitchFamily="2" charset="-122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A3A90"/>
          </a:solidFill>
          <a:latin typeface="Times New Roman" pitchFamily="18" charset="0"/>
          <a:ea typeface="华文新魏" pitchFamily="2" charset="-122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A3A90"/>
          </a:solidFill>
          <a:latin typeface="Times New Roman" pitchFamily="18" charset="0"/>
          <a:ea typeface="华文新魏" pitchFamily="2" charset="-122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A3A90"/>
          </a:solidFill>
          <a:latin typeface="Times New Roman" pitchFamily="18" charset="0"/>
          <a:ea typeface="华文新魏" pitchFamily="2" charset="-122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A3A90"/>
          </a:solidFill>
          <a:latin typeface="Times New Roman" pitchFamily="18" charset="0"/>
          <a:ea typeface="华文新魏" pitchFamily="2" charset="-122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A3A90"/>
          </a:solidFill>
          <a:latin typeface="Times New Roman" pitchFamily="18" charset="0"/>
          <a:ea typeface="华文新魏" pitchFamily="2" charset="-122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A3A90"/>
          </a:solidFill>
          <a:latin typeface="Times New Roman" pitchFamily="18" charset="0"/>
          <a:ea typeface="华文新魏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31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6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>
            <a:extLst>
              <a:ext uri="{FF2B5EF4-FFF2-40B4-BE49-F238E27FC236}">
                <a16:creationId xmlns:a16="http://schemas.microsoft.com/office/drawing/2014/main" id="{E140B06C-41E8-451C-AE67-8CA343873E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31ACD9E-D169-42E4-B092-5F6BC44F5627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600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8E565255-FE69-4BC2-A2ED-A5535D758A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98425"/>
            <a:ext cx="9144000" cy="593725"/>
          </a:xfrm>
        </p:spPr>
        <p:txBody>
          <a:bodyPr/>
          <a:lstStyle/>
          <a:p>
            <a:pPr eaLnBrk="1" hangingPunct="1"/>
            <a:r>
              <a:rPr lang="zh-CN" altLang="en-US" sz="4800"/>
              <a:t>第二部分 进程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A55721ED-8357-41D4-83A0-6185231E1E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46125"/>
            <a:ext cx="9144000" cy="5562600"/>
          </a:xfrm>
        </p:spPr>
        <p:txBody>
          <a:bodyPr/>
          <a:lstStyle/>
          <a:p>
            <a:pPr eaLnBrk="1" hangingPunct="1"/>
            <a:r>
              <a:rPr lang="zh-CN" altLang="en-US"/>
              <a:t>操作系统的主要任务是运行程序</a:t>
            </a:r>
            <a:r>
              <a:rPr lang="en-US" altLang="zh-CN"/>
              <a:t>——</a:t>
            </a:r>
            <a:r>
              <a:rPr lang="zh-CN" altLang="en-US"/>
              <a:t>进程管理</a:t>
            </a:r>
          </a:p>
          <a:p>
            <a:pPr lvl="1" eaLnBrk="1" hangingPunct="1"/>
            <a:r>
              <a:rPr lang="zh-CN" altLang="en-US"/>
              <a:t>为进程分配资源</a:t>
            </a:r>
          </a:p>
          <a:p>
            <a:pPr lvl="1" eaLnBrk="1" hangingPunct="1"/>
            <a:r>
              <a:rPr lang="zh-CN" altLang="en-US"/>
              <a:t>让进程间交换信息</a:t>
            </a:r>
          </a:p>
          <a:p>
            <a:pPr lvl="1" eaLnBrk="1" hangingPunct="1"/>
            <a:r>
              <a:rPr lang="zh-CN" altLang="en-US"/>
              <a:t>保护进程的资源不被其他进程占用</a:t>
            </a:r>
          </a:p>
          <a:p>
            <a:pPr lvl="1" eaLnBrk="1" hangingPunct="1"/>
            <a:r>
              <a:rPr lang="zh-CN" altLang="en-US"/>
              <a:t>使多个进程可以同步</a:t>
            </a:r>
          </a:p>
          <a:p>
            <a:pPr eaLnBrk="1" hangingPunct="1"/>
            <a:r>
              <a:rPr lang="zh-CN" altLang="en-US"/>
              <a:t>单</a:t>
            </a:r>
            <a:r>
              <a:rPr lang="en-US" altLang="zh-CN"/>
              <a:t>/</a:t>
            </a:r>
            <a:r>
              <a:rPr lang="zh-CN" altLang="en-US"/>
              <a:t>多</a:t>
            </a:r>
            <a:r>
              <a:rPr lang="en-US" altLang="zh-CN"/>
              <a:t>[</a:t>
            </a:r>
            <a:r>
              <a:rPr lang="zh-CN" altLang="en-US"/>
              <a:t>核</a:t>
            </a:r>
            <a:r>
              <a:rPr lang="en-US" altLang="zh-CN"/>
              <a:t>]</a:t>
            </a:r>
            <a:r>
              <a:rPr lang="zh-CN" altLang="en-US"/>
              <a:t>处理器的多道程序系统中，多个进程可以同时交叉</a:t>
            </a:r>
            <a:r>
              <a:rPr lang="en-US" altLang="zh-CN"/>
              <a:t>/</a:t>
            </a:r>
            <a:r>
              <a:rPr lang="zh-CN" altLang="en-US"/>
              <a:t>同步执行</a:t>
            </a:r>
            <a:r>
              <a:rPr lang="en-US" altLang="zh-CN"/>
              <a:t>——</a:t>
            </a:r>
            <a:r>
              <a:rPr lang="zh-CN" altLang="en-US"/>
              <a:t>并发，它是应用程序编写和操作系统设计中的难题</a:t>
            </a:r>
          </a:p>
          <a:p>
            <a:pPr eaLnBrk="1" hangingPunct="1"/>
            <a:r>
              <a:rPr lang="zh-CN" altLang="en-US"/>
              <a:t>在一个进程中引入（共享进程资源的）多个线程，在提高系统的运行效率的同时，也增加了进程管理的难度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>
            <a:extLst>
              <a:ext uri="{FF2B5EF4-FFF2-40B4-BE49-F238E27FC236}">
                <a16:creationId xmlns:a16="http://schemas.microsoft.com/office/drawing/2014/main" id="{26731EA1-841C-4F7A-BA3C-304EB38F72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670F895-B958-462F-A6A5-5510763A5BAD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6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614814EC-94FD-4263-9A93-BC6EB2226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pPr eaLnBrk="1" hangingPunct="1"/>
            <a:r>
              <a:rPr lang="zh-CN" altLang="en-US" sz="3600"/>
              <a:t>各进程独立运行的轨迹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5962324D-EC8A-4E60-AEBF-4DD99B157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128713"/>
            <a:ext cx="7373938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>
            <a:extLst>
              <a:ext uri="{FF2B5EF4-FFF2-40B4-BE49-F238E27FC236}">
                <a16:creationId xmlns:a16="http://schemas.microsoft.com/office/drawing/2014/main" id="{BE07381F-FD5E-4B2B-A375-EB93138AC3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454AD4F-7018-4F9D-B191-2136E82FBB75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600"/>
          </a:p>
        </p:txBody>
      </p:sp>
      <p:pic>
        <p:nvPicPr>
          <p:cNvPr id="13315" name="Picture 5">
            <a:extLst>
              <a:ext uri="{FF2B5EF4-FFF2-40B4-BE49-F238E27FC236}">
                <a16:creationId xmlns:a16="http://schemas.microsoft.com/office/drawing/2014/main" id="{C91A1BC4-14B9-4336-9F1E-E7D9BDFAB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122238"/>
            <a:ext cx="5003800" cy="625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8">
            <a:extLst>
              <a:ext uri="{FF2B5EF4-FFF2-40B4-BE49-F238E27FC236}">
                <a16:creationId xmlns:a16="http://schemas.microsoft.com/office/drawing/2014/main" id="{AD8610E6-338E-4DB0-9681-BEF15F30F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25" y="44450"/>
            <a:ext cx="3673475" cy="908050"/>
          </a:xfrm>
        </p:spPr>
        <p:txBody>
          <a:bodyPr/>
          <a:lstStyle/>
          <a:p>
            <a:pPr eaLnBrk="1" hangingPunct="1"/>
            <a:r>
              <a:rPr lang="zh-CN" altLang="en-US" sz="3600"/>
              <a:t>三个进程并发执行时的轨迹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>
            <a:extLst>
              <a:ext uri="{FF2B5EF4-FFF2-40B4-BE49-F238E27FC236}">
                <a16:creationId xmlns:a16="http://schemas.microsoft.com/office/drawing/2014/main" id="{0AEC05C1-E68F-47A1-9725-B97BD7D17E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C64263A-C710-4D14-9565-A51BF5E5BAB5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6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32CFBD56-2F49-4339-82EC-64FB14893F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  进程的状态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7A20B477-C473-4C60-9A7A-8AE781572E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92150"/>
            <a:ext cx="9144000" cy="541178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700"/>
              <a:t>如何描述进程在执行过程中的不同行为及其变化？</a:t>
            </a:r>
            <a:r>
              <a:rPr lang="en-US" altLang="zh-CN" sz="2700"/>
              <a:t>——</a:t>
            </a:r>
            <a:r>
              <a:rPr lang="zh-CN" altLang="en-US" sz="2700"/>
              <a:t>建立进程状态模型（</a:t>
            </a:r>
            <a:r>
              <a:rPr lang="en-US" altLang="zh-CN" sz="2700"/>
              <a:t>p</a:t>
            </a:r>
            <a:r>
              <a:rPr lang="zh-CN" altLang="zh-CN" sz="2700"/>
              <a:t>rocess</a:t>
            </a:r>
            <a:r>
              <a:rPr lang="en-US" altLang="zh-CN" sz="2700"/>
              <a:t> s</a:t>
            </a:r>
            <a:r>
              <a:rPr lang="zh-CN" altLang="zh-CN" sz="2700"/>
              <a:t>tate</a:t>
            </a:r>
            <a:r>
              <a:rPr lang="zh-CN" altLang="en-US" sz="2700"/>
              <a:t> </a:t>
            </a:r>
            <a:r>
              <a:rPr lang="en-US" altLang="zh-CN" sz="2700"/>
              <a:t>m</a:t>
            </a:r>
            <a:r>
              <a:rPr lang="zh-CN" altLang="zh-CN" sz="2700"/>
              <a:t>odel</a:t>
            </a:r>
            <a:r>
              <a:rPr lang="zh-CN" altLang="en-US" sz="2700"/>
              <a:t>）</a:t>
            </a:r>
            <a:endParaRPr lang="en-US" altLang="zh-CN" sz="2700"/>
          </a:p>
          <a:p>
            <a:pPr lvl="1" eaLnBrk="1" hangingPunct="1">
              <a:lnSpc>
                <a:spcPct val="110000"/>
              </a:lnSpc>
            </a:pPr>
            <a:r>
              <a:rPr lang="zh-CN" altLang="en-US" sz="2200"/>
              <a:t>两状态模型</a:t>
            </a:r>
            <a:r>
              <a:rPr lang="en-US" altLang="zh-CN" sz="2200"/>
              <a:t>——</a:t>
            </a:r>
            <a:r>
              <a:rPr lang="zh-CN" altLang="en-US" sz="2200"/>
              <a:t>运行态（</a:t>
            </a:r>
            <a:r>
              <a:rPr lang="en-US" altLang="zh-CN" sz="2200"/>
              <a:t>r</a:t>
            </a:r>
            <a:r>
              <a:rPr lang="zh-CN" altLang="zh-CN" sz="2200"/>
              <a:t>unning</a:t>
            </a:r>
            <a:r>
              <a:rPr lang="zh-CN" altLang="en-US" sz="2200"/>
              <a:t>） 、未运行态（</a:t>
            </a:r>
            <a:r>
              <a:rPr lang="en-US" altLang="zh-CN" sz="2200"/>
              <a:t>n</a:t>
            </a:r>
            <a:r>
              <a:rPr lang="zh-CN" altLang="zh-CN" sz="2200"/>
              <a:t>ot running</a:t>
            </a:r>
            <a:r>
              <a:rPr lang="zh-CN" altLang="en-US" sz="2200"/>
              <a:t>）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200"/>
              <a:t>三状态模型</a:t>
            </a:r>
            <a:r>
              <a:rPr lang="en-US" altLang="zh-CN" sz="2200"/>
              <a:t>——</a:t>
            </a:r>
            <a:r>
              <a:rPr lang="zh-CN" altLang="en-US" sz="2200"/>
              <a:t>运行态、就绪态（</a:t>
            </a:r>
            <a:r>
              <a:rPr lang="en-US" altLang="zh-CN" sz="2200"/>
              <a:t>r</a:t>
            </a:r>
            <a:r>
              <a:rPr lang="zh-CN" altLang="zh-CN" sz="2200"/>
              <a:t>eady</a:t>
            </a:r>
            <a:r>
              <a:rPr lang="zh-CN" altLang="en-US" sz="2200"/>
              <a:t>）、等待态</a:t>
            </a:r>
            <a:r>
              <a:rPr lang="en-US" altLang="zh-CN" sz="2200"/>
              <a:t>/</a:t>
            </a:r>
            <a:r>
              <a:rPr lang="zh-CN" altLang="en-US" sz="2200"/>
              <a:t>阻塞态（</a:t>
            </a:r>
            <a:r>
              <a:rPr lang="en-US" altLang="zh-CN" sz="2200"/>
              <a:t>w</a:t>
            </a:r>
            <a:r>
              <a:rPr lang="zh-CN" altLang="zh-CN" sz="2200"/>
              <a:t>aiting/blocked</a:t>
            </a:r>
            <a:r>
              <a:rPr lang="zh-CN" altLang="en-US" sz="2200"/>
              <a:t>），相当于将两状态模型中的“未运行态”进一步划分为“就绪态”和“阻塞态”。是进程的三个基本状态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200"/>
              <a:t>五状态模型</a:t>
            </a:r>
            <a:r>
              <a:rPr lang="en-US" altLang="zh-CN" sz="2200"/>
              <a:t>——</a:t>
            </a:r>
            <a:r>
              <a:rPr lang="zh-CN" altLang="en-US" sz="2200"/>
              <a:t>运行态、就绪态、等待态</a:t>
            </a:r>
            <a:r>
              <a:rPr lang="en-US" altLang="zh-CN" sz="2200"/>
              <a:t>/</a:t>
            </a:r>
            <a:r>
              <a:rPr lang="zh-CN" altLang="en-US" sz="2200"/>
              <a:t>阻塞态、新建态（</a:t>
            </a:r>
            <a:r>
              <a:rPr lang="en-US" altLang="zh-CN" sz="2200"/>
              <a:t>new</a:t>
            </a:r>
            <a:r>
              <a:rPr lang="zh-CN" altLang="en-US" sz="2200"/>
              <a:t>）、退出态（</a:t>
            </a:r>
            <a:r>
              <a:rPr lang="en-US" altLang="zh-CN" sz="2200"/>
              <a:t>exit</a:t>
            </a:r>
            <a:r>
              <a:rPr lang="zh-CN" altLang="en-US" sz="2200"/>
              <a:t>），相当于在三状态模型之上又增加了“新建”和“退出”两个状态</a:t>
            </a:r>
            <a:endParaRPr lang="en-US" altLang="zh-CN" sz="2200"/>
          </a:p>
          <a:p>
            <a:pPr lvl="1" eaLnBrk="1" hangingPunct="1">
              <a:lnSpc>
                <a:spcPct val="110000"/>
              </a:lnSpc>
            </a:pPr>
            <a:r>
              <a:rPr lang="zh-CN" altLang="en-US" sz="2200"/>
              <a:t>六</a:t>
            </a:r>
            <a:r>
              <a:rPr lang="en-US" altLang="zh-CN" sz="2200"/>
              <a:t>/</a:t>
            </a:r>
            <a:r>
              <a:rPr lang="zh-CN" altLang="en-US" sz="2200"/>
              <a:t>七状态模型</a:t>
            </a:r>
            <a:r>
              <a:rPr lang="en-US" altLang="zh-CN" sz="2200"/>
              <a:t>——</a:t>
            </a:r>
            <a:r>
              <a:rPr lang="zh-CN" altLang="en-US" sz="2200"/>
              <a:t>一种有挂起态的进程模型。为节省内存，可将部分处于阻塞态（和就绪态）的进程，从内存中换出到（作为虚拟内存一部分的）磁盘的挂起队列中。为此，增加进程的一个</a:t>
            </a:r>
            <a:r>
              <a:rPr lang="en-US" altLang="zh-CN" sz="2200"/>
              <a:t>/</a:t>
            </a:r>
            <a:r>
              <a:rPr lang="zh-CN" altLang="en-US" sz="2200"/>
              <a:t>两个挂起态（</a:t>
            </a:r>
            <a:r>
              <a:rPr lang="en-US" altLang="zh-CN" sz="2200"/>
              <a:t>suspend state</a:t>
            </a:r>
            <a:r>
              <a:rPr lang="zh-CN" altLang="en-US" sz="2200"/>
              <a:t>）：（阻塞）挂起态</a:t>
            </a:r>
            <a:r>
              <a:rPr lang="en-US" altLang="zh-CN" sz="2200"/>
              <a:t>/</a:t>
            </a:r>
            <a:r>
              <a:rPr lang="zh-CN" altLang="en-US" sz="2200"/>
              <a:t>就绪挂起态和阻塞挂起态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>
            <a:extLst>
              <a:ext uri="{FF2B5EF4-FFF2-40B4-BE49-F238E27FC236}">
                <a16:creationId xmlns:a16="http://schemas.microsoft.com/office/drawing/2014/main" id="{148676D8-5149-4313-83B5-58C1F53847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154F657-29FA-42C7-B04D-D9A23FCCA6F5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6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49DB450-2DFC-4988-9C4E-2879E22176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92150"/>
          </a:xfrm>
        </p:spPr>
        <p:txBody>
          <a:bodyPr/>
          <a:lstStyle/>
          <a:p>
            <a:pPr eaLnBrk="1" hangingPunct="1"/>
            <a:r>
              <a:rPr lang="zh-CN" altLang="en-US"/>
              <a:t>3.</a:t>
            </a:r>
            <a:r>
              <a:rPr lang="en-US" altLang="zh-CN"/>
              <a:t>2.1</a:t>
            </a:r>
            <a:r>
              <a:rPr lang="en-US" altLang="zh-CN">
                <a:solidFill>
                  <a:srgbClr val="FFB800"/>
                </a:solidFill>
              </a:rPr>
              <a:t> </a:t>
            </a:r>
            <a:r>
              <a:rPr lang="zh-CN" altLang="en-US"/>
              <a:t>两状态进程模型 </a:t>
            </a:r>
          </a:p>
        </p:txBody>
      </p:sp>
      <p:pic>
        <p:nvPicPr>
          <p:cNvPr id="15364" name="Picture 5">
            <a:extLst>
              <a:ext uri="{FF2B5EF4-FFF2-40B4-BE49-F238E27FC236}">
                <a16:creationId xmlns:a16="http://schemas.microsoft.com/office/drawing/2014/main" id="{B5EB37C2-DE21-4EA7-83D8-01D9429D7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757238"/>
            <a:ext cx="6288088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>
            <a:extLst>
              <a:ext uri="{FF2B5EF4-FFF2-40B4-BE49-F238E27FC236}">
                <a16:creationId xmlns:a16="http://schemas.microsoft.com/office/drawing/2014/main" id="{5A4ADD11-85C1-4A05-B6EA-A407E96E7A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21FF3B5-29D9-4CB7-854F-BE33D2095EC5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6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9D03F7A8-2530-4DCD-8D9B-5272DE2BC5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3.</a:t>
            </a:r>
            <a:r>
              <a:rPr lang="en-US" altLang="zh-CN"/>
              <a:t>2.2</a:t>
            </a:r>
            <a:r>
              <a:rPr lang="en-US" altLang="zh-CN">
                <a:solidFill>
                  <a:srgbClr val="FFB800"/>
                </a:solidFill>
              </a:rPr>
              <a:t> </a:t>
            </a:r>
            <a:r>
              <a:rPr lang="zh-CN" altLang="en-US"/>
              <a:t>进程的创建与终止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467A8455-EC6C-4F2B-9AFE-1835D5A4C8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OS</a:t>
            </a:r>
            <a:r>
              <a:rPr lang="zh-CN" altLang="en-US"/>
              <a:t>创建一个进程的工作</a:t>
            </a:r>
          </a:p>
          <a:p>
            <a:pPr lvl="1" eaLnBrk="1" hangingPunct="1"/>
            <a:r>
              <a:rPr lang="zh-CN" altLang="en-US"/>
              <a:t>建立管理进程的数据结构</a:t>
            </a:r>
            <a:endParaRPr lang="en-US" altLang="zh-CN"/>
          </a:p>
          <a:p>
            <a:pPr lvl="1" eaLnBrk="1" hangingPunct="1"/>
            <a:r>
              <a:rPr lang="zh-CN" altLang="en-US"/>
              <a:t>为进程分配内存空间</a:t>
            </a:r>
          </a:p>
          <a:p>
            <a:pPr lvl="1" eaLnBrk="1" hangingPunct="1"/>
            <a:r>
              <a:rPr lang="zh-CN" altLang="en-US"/>
              <a:t>创建进程映像</a:t>
            </a:r>
          </a:p>
          <a:p>
            <a:pPr eaLnBrk="1" hangingPunct="1"/>
            <a:r>
              <a:rPr lang="zh-CN" altLang="en-US"/>
              <a:t>导致进程创建的原因（ </a:t>
            </a:r>
            <a:r>
              <a:rPr lang="en-US" altLang="zh-CN"/>
              <a:t>P83</a:t>
            </a:r>
            <a:r>
              <a:rPr lang="zh-CN" altLang="en-US"/>
              <a:t>表</a:t>
            </a:r>
            <a:r>
              <a:rPr lang="en-US" altLang="zh-CN"/>
              <a:t>3.1</a:t>
            </a:r>
            <a:r>
              <a:rPr lang="zh-CN" altLang="en-US"/>
              <a:t>）</a:t>
            </a:r>
          </a:p>
          <a:p>
            <a:pPr lvl="1" eaLnBrk="1" hangingPunct="1"/>
            <a:r>
              <a:rPr lang="zh-CN" altLang="en-US"/>
              <a:t>新的批处理作业</a:t>
            </a:r>
            <a:r>
              <a:rPr lang="en-US" altLang="zh-CN"/>
              <a:t>——</a:t>
            </a:r>
            <a:r>
              <a:rPr lang="zh-CN" altLang="en-US"/>
              <a:t>运行新程序</a:t>
            </a:r>
          </a:p>
          <a:p>
            <a:pPr lvl="1" eaLnBrk="1" hangingPunct="1"/>
            <a:r>
              <a:rPr lang="zh-CN" altLang="en-US"/>
              <a:t>交互登录</a:t>
            </a:r>
            <a:r>
              <a:rPr lang="en-US" altLang="zh-CN"/>
              <a:t>——</a:t>
            </a:r>
            <a:r>
              <a:rPr lang="zh-CN" altLang="en-US"/>
              <a:t>终端用户登录到系统（多用户操作系统）</a:t>
            </a:r>
            <a:endParaRPr lang="en-US" altLang="zh-CN"/>
          </a:p>
          <a:p>
            <a:pPr lvl="1" eaLnBrk="1" hangingPunct="1"/>
            <a:r>
              <a:rPr lang="en-US" altLang="zh-CN"/>
              <a:t>OS</a:t>
            </a:r>
            <a:r>
              <a:rPr lang="zh-CN" altLang="en-US"/>
              <a:t>提供服务</a:t>
            </a:r>
            <a:r>
              <a:rPr lang="en-US" altLang="zh-CN"/>
              <a:t>——</a:t>
            </a:r>
            <a:r>
              <a:rPr lang="zh-CN" altLang="en-US"/>
              <a:t>操作系统为用户创建进程以提供服务（如控制打印机）</a:t>
            </a:r>
          </a:p>
          <a:p>
            <a:pPr lvl="1" eaLnBrk="1" hangingPunct="1"/>
            <a:r>
              <a:rPr lang="zh-CN" altLang="en-US"/>
              <a:t>进程派生</a:t>
            </a:r>
            <a:r>
              <a:rPr lang="en-US" altLang="zh-CN"/>
              <a:t>——</a:t>
            </a:r>
            <a:r>
              <a:rPr lang="zh-CN" altLang="en-US"/>
              <a:t>由现有进程创建若干新进程（可提高模块化和开发并发性）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>
            <a:extLst>
              <a:ext uri="{FF2B5EF4-FFF2-40B4-BE49-F238E27FC236}">
                <a16:creationId xmlns:a16="http://schemas.microsoft.com/office/drawing/2014/main" id="{F2381E27-0263-4EC5-977A-FC456AC151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D4C6F27-0F96-4041-9006-9DEA994BA9D7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6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DB7A9D02-99FC-45FF-A5DA-51BB50368B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进程的创建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6A1E0CFA-B95B-4D2A-8FA6-253C02A4AE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549275"/>
            <a:ext cx="8820150" cy="5832475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sz="3500"/>
              <a:t>相关概念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sz="3000"/>
              <a:t>进程派生（</a:t>
            </a:r>
            <a:r>
              <a:rPr lang="en-US" altLang="en-US" sz="3000"/>
              <a:t>process spawning</a:t>
            </a:r>
            <a:r>
              <a:rPr lang="en-US" altLang="zh-CN" sz="3000"/>
              <a:t>，</a:t>
            </a:r>
            <a:r>
              <a:rPr lang="zh-CN" altLang="en-US" sz="3000"/>
              <a:t>产卵</a:t>
            </a:r>
            <a:r>
              <a:rPr lang="en-US" altLang="zh-CN" sz="3000"/>
              <a:t>/</a:t>
            </a:r>
            <a:r>
              <a:rPr lang="zh-CN" altLang="en-US" sz="3000"/>
              <a:t>大量生产）</a:t>
            </a:r>
            <a:r>
              <a:rPr lang="en-US" altLang="zh-CN" sz="3000"/>
              <a:t>——</a:t>
            </a:r>
            <a:r>
              <a:rPr lang="zh-CN" altLang="en-US" sz="3000"/>
              <a:t>指</a:t>
            </a:r>
            <a:r>
              <a:rPr lang="en-US" altLang="zh-CN" sz="3000"/>
              <a:t>OS</a:t>
            </a:r>
            <a:r>
              <a:rPr lang="zh-CN" altLang="en-US" sz="3000"/>
              <a:t>为一进程的显式请求创建新进程。如打印服务器进程为每一个打印请求产生一个新进程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sz="3000"/>
              <a:t>父进程（</a:t>
            </a:r>
            <a:r>
              <a:rPr lang="en-US" altLang="zh-CN" sz="3000"/>
              <a:t>parent process</a:t>
            </a:r>
            <a:r>
              <a:rPr lang="zh-CN" altLang="en-US" sz="3000"/>
              <a:t>）</a:t>
            </a:r>
            <a:r>
              <a:rPr lang="en-US" altLang="zh-CN" sz="3000"/>
              <a:t>——</a:t>
            </a:r>
            <a:r>
              <a:rPr lang="zh-CN" altLang="en-US" sz="3000"/>
              <a:t>派生另一进程的进程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sz="3000"/>
              <a:t>子进程（</a:t>
            </a:r>
            <a:r>
              <a:rPr lang="en-US" altLang="zh-CN" sz="3000"/>
              <a:t>child process</a:t>
            </a:r>
            <a:r>
              <a:rPr lang="zh-CN" altLang="en-US" sz="3000"/>
              <a:t>）</a:t>
            </a:r>
            <a:r>
              <a:rPr lang="en-US" altLang="zh-CN" sz="3000"/>
              <a:t>——</a:t>
            </a:r>
            <a:r>
              <a:rPr lang="zh-CN" altLang="en-US" sz="3000"/>
              <a:t>被派生的进程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sz="3000"/>
              <a:t>进程树（</a:t>
            </a:r>
            <a:r>
              <a:rPr lang="en-US" altLang="zh-CN" sz="3000"/>
              <a:t>process tree</a:t>
            </a:r>
            <a:r>
              <a:rPr lang="zh-CN" altLang="en-US" sz="3000"/>
              <a:t>） </a:t>
            </a:r>
            <a:r>
              <a:rPr lang="en-US" altLang="zh-CN" sz="3000"/>
              <a:t>——</a:t>
            </a:r>
            <a:r>
              <a:rPr lang="zh-CN" altLang="en-US" sz="3000"/>
              <a:t>多级父子进程构成的树状结构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>
            <a:extLst>
              <a:ext uri="{FF2B5EF4-FFF2-40B4-BE49-F238E27FC236}">
                <a16:creationId xmlns:a16="http://schemas.microsoft.com/office/drawing/2014/main" id="{0FA83C42-B308-4F89-B93F-30C30C9765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A20FC42-5AFC-4B34-B62E-C1DC8964FA89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6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010F4F98-A9D0-4BCE-A15F-F8FF6716CF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进程的终止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A241AB9C-432E-4E77-8514-9AE1EDB809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830263"/>
            <a:ext cx="8820150" cy="5119687"/>
          </a:xfrm>
        </p:spPr>
        <p:txBody>
          <a:bodyPr/>
          <a:lstStyle/>
          <a:p>
            <a:pPr eaLnBrk="1" hangingPunct="1"/>
            <a:r>
              <a:rPr lang="zh-CN" altLang="en-US"/>
              <a:t>原因（</a:t>
            </a:r>
            <a:r>
              <a:rPr lang="en-US" altLang="zh-CN"/>
              <a:t>P84</a:t>
            </a:r>
            <a:r>
              <a:rPr lang="zh-CN" altLang="en-US"/>
              <a:t>表</a:t>
            </a:r>
            <a:r>
              <a:rPr lang="en-US" altLang="zh-CN"/>
              <a:t>3.2</a:t>
            </a:r>
            <a:r>
              <a:rPr lang="zh-CN" altLang="en-US"/>
              <a:t>）</a:t>
            </a:r>
          </a:p>
          <a:p>
            <a:pPr lvl="1" eaLnBrk="1" hangingPunct="1"/>
            <a:r>
              <a:rPr lang="zh-CN" altLang="en-US"/>
              <a:t>批作业</a:t>
            </a:r>
            <a:r>
              <a:rPr lang="en-US" altLang="zh-CN"/>
              <a:t>Halt</a:t>
            </a:r>
            <a:r>
              <a:rPr lang="zh-CN" altLang="en-US"/>
              <a:t>指令或终止服务调用</a:t>
            </a:r>
          </a:p>
          <a:p>
            <a:pPr lvl="1" eaLnBrk="1" hangingPunct="1"/>
            <a:r>
              <a:rPr lang="zh-CN" altLang="en-US"/>
              <a:t>交互式用户退出系统，关闭终端</a:t>
            </a:r>
          </a:p>
          <a:p>
            <a:pPr lvl="1" eaLnBrk="1" hangingPunct="1"/>
            <a:r>
              <a:rPr lang="zh-CN" altLang="en-US"/>
              <a:t>用户结束一个应用程序</a:t>
            </a:r>
          </a:p>
          <a:p>
            <a:pPr lvl="1" eaLnBrk="1" hangingPunct="1"/>
            <a:r>
              <a:rPr lang="zh-CN" altLang="en-US"/>
              <a:t>错误和故障：（</a:t>
            </a:r>
            <a:r>
              <a:rPr lang="zh-CN" altLang="en-US">
                <a:sym typeface="Wingdings" panose="05000000000000000000" pitchFamily="2" charset="2"/>
              </a:rPr>
              <a:t>运行</a:t>
            </a:r>
            <a:r>
              <a:rPr lang="en-US" altLang="zh-CN">
                <a:sym typeface="Wingdings" panose="05000000000000000000" pitchFamily="2" charset="2"/>
              </a:rPr>
              <a:t>/</a:t>
            </a:r>
            <a:r>
              <a:rPr lang="zh-CN" altLang="en-US">
                <a:sym typeface="Wingdings" panose="05000000000000000000" pitchFamily="2" charset="2"/>
              </a:rPr>
              <a:t>等待</a:t>
            </a:r>
            <a:r>
              <a:rPr lang="zh-CN" altLang="en-US"/>
              <a:t>）超时、内存不足、越界、保护错误、算术错误、</a:t>
            </a:r>
            <a:r>
              <a:rPr lang="en-US" altLang="zh-CN"/>
              <a:t>I/O</a:t>
            </a:r>
            <a:r>
              <a:rPr lang="zh-CN" altLang="en-US"/>
              <a:t>失败、无效指令、特权指令、数据误用</a:t>
            </a:r>
            <a:endParaRPr lang="en-US" altLang="zh-CN"/>
          </a:p>
          <a:p>
            <a:pPr lvl="1" eaLnBrk="1" hangingPunct="1"/>
            <a:r>
              <a:rPr lang="zh-CN" altLang="en-US"/>
              <a:t>有的</a:t>
            </a:r>
            <a:r>
              <a:rPr lang="en-US" altLang="zh-CN"/>
              <a:t>OS</a:t>
            </a:r>
            <a:r>
              <a:rPr lang="zh-CN" altLang="en-US"/>
              <a:t>允许：</a:t>
            </a:r>
            <a:endParaRPr lang="en-US" altLang="zh-CN"/>
          </a:p>
          <a:p>
            <a:pPr lvl="2" eaLnBrk="1" hangingPunct="1"/>
            <a:r>
              <a:rPr lang="zh-CN" altLang="en-US" sz="2800"/>
              <a:t>由父进程终止子进程</a:t>
            </a:r>
            <a:r>
              <a:rPr lang="en-US" altLang="zh-CN" sz="2800"/>
              <a:t> </a:t>
            </a:r>
          </a:p>
          <a:p>
            <a:pPr lvl="2" eaLnBrk="1" hangingPunct="1"/>
            <a:r>
              <a:rPr lang="zh-CN" altLang="en-US" sz="2800"/>
              <a:t>当父进程终止时自动终止其所有子进程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>
            <a:extLst>
              <a:ext uri="{FF2B5EF4-FFF2-40B4-BE49-F238E27FC236}">
                <a16:creationId xmlns:a16="http://schemas.microsoft.com/office/drawing/2014/main" id="{6AAA0ACA-1067-4C56-80C8-94D9186958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A822B62-598C-4790-B87F-32BA390FC003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6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08A5D43B-9BB3-48DB-A45A-BB16F2DFF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eaLnBrk="1" hangingPunct="1"/>
            <a:r>
              <a:rPr lang="zh-CN" altLang="en-US" sz="4000"/>
              <a:t>3.</a:t>
            </a:r>
            <a:r>
              <a:rPr lang="en-US" altLang="zh-CN" sz="4000"/>
              <a:t>2.3 </a:t>
            </a:r>
            <a:r>
              <a:rPr lang="zh-CN" altLang="en-US" sz="4000"/>
              <a:t>五状态模型</a:t>
            </a:r>
          </a:p>
        </p:txBody>
      </p:sp>
      <p:pic>
        <p:nvPicPr>
          <p:cNvPr id="19460" name="Picture 7">
            <a:extLst>
              <a:ext uri="{FF2B5EF4-FFF2-40B4-BE49-F238E27FC236}">
                <a16:creationId xmlns:a16="http://schemas.microsoft.com/office/drawing/2014/main" id="{A7DE575B-23FC-41AE-BD59-942F94C74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185863"/>
            <a:ext cx="8288338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 Box 9">
            <a:extLst>
              <a:ext uri="{FF2B5EF4-FFF2-40B4-BE49-F238E27FC236}">
                <a16:creationId xmlns:a16="http://schemas.microsoft.com/office/drawing/2014/main" id="{B4BCDE42-F191-48D1-91D1-859929CF8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5661025"/>
            <a:ext cx="7016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700"/>
              <a:t>图</a:t>
            </a:r>
            <a:r>
              <a:rPr lang="en-US" altLang="zh-CN" sz="1700"/>
              <a:t>3.6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>
            <a:extLst>
              <a:ext uri="{FF2B5EF4-FFF2-40B4-BE49-F238E27FC236}">
                <a16:creationId xmlns:a16="http://schemas.microsoft.com/office/drawing/2014/main" id="{BA435708-5F45-4255-A06B-68AE3D6DD0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F14C44D-2A3E-4878-A5E7-05A0F1A9E030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6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2310DDDD-D0D9-4F56-96F7-4563AB3FA2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五状态的排队模型</a:t>
            </a: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2D3AF206-EAEC-490E-A8A9-173392ECF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96975"/>
            <a:ext cx="8929688" cy="382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>
            <a:extLst>
              <a:ext uri="{FF2B5EF4-FFF2-40B4-BE49-F238E27FC236}">
                <a16:creationId xmlns:a16="http://schemas.microsoft.com/office/drawing/2014/main" id="{C816403D-F68F-4193-ADE2-674DFE2C09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5124B8E-C346-4A4C-8B6C-EBBF6C8E5150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6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B2A80283-74FD-4B9E-8408-D5FF3094ED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3.</a:t>
            </a:r>
            <a:r>
              <a:rPr lang="en-US" altLang="zh-CN"/>
              <a:t>2.4</a:t>
            </a:r>
            <a:r>
              <a:rPr lang="en-US" altLang="zh-CN">
                <a:solidFill>
                  <a:srgbClr val="FFB800"/>
                </a:solidFill>
              </a:rPr>
              <a:t> </a:t>
            </a:r>
            <a:r>
              <a:rPr lang="zh-CN" altLang="en-US"/>
              <a:t>进程的挂起状态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F4E9D732-140D-422D-BAE2-AB3AD086F7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81075"/>
            <a:ext cx="9144000" cy="4679950"/>
          </a:xfrm>
        </p:spPr>
        <p:txBody>
          <a:bodyPr/>
          <a:lstStyle/>
          <a:p>
            <a:pPr eaLnBrk="1" hangingPunct="1"/>
            <a:r>
              <a:rPr lang="zh-CN" altLang="en-US" sz="2800"/>
              <a:t>交换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 sz="2800"/>
              <a:t>进程映像</a:t>
            </a:r>
            <a:r>
              <a:rPr lang="zh-CN" altLang="en-US" sz="2800" b="1"/>
              <a:t>整体地或部分地</a:t>
            </a:r>
            <a:r>
              <a:rPr lang="zh-CN" altLang="en-US" sz="2800"/>
              <a:t>从主存转移到辅存中(换出)，或从辅存转移到主存中(换入) 。</a:t>
            </a:r>
          </a:p>
          <a:p>
            <a:pPr eaLnBrk="1" hangingPunct="1"/>
            <a:r>
              <a:rPr lang="zh-CN" altLang="en-US" sz="2800"/>
              <a:t>引入原因：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 sz="2800"/>
              <a:t>实存不足：没有使用虚存的系统中，多个进程完全进入主存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 sz="2800"/>
              <a:t>CPU</a:t>
            </a:r>
            <a:r>
              <a:rPr lang="zh-CN" altLang="en-US" sz="2800"/>
              <a:t>时间浪费：</a:t>
            </a:r>
            <a:r>
              <a:rPr lang="en-US" altLang="zh-CN" sz="2800"/>
              <a:t>I/O </a:t>
            </a:r>
            <a:r>
              <a:rPr lang="zh-CN" altLang="en-US" sz="2800"/>
              <a:t>速度比计算速度慢很多 </a:t>
            </a:r>
            <a:r>
              <a:rPr lang="en-US" altLang="zh-CN" sz="2800"/>
              <a:t>=&gt; </a:t>
            </a:r>
            <a:r>
              <a:rPr lang="zh-CN" altLang="en-US" sz="2800"/>
              <a:t>可能出现主存中的多个进程全部阻塞等待 </a:t>
            </a:r>
            <a:r>
              <a:rPr lang="en-US" altLang="zh-CN" sz="2800"/>
              <a:t>I/O</a:t>
            </a:r>
            <a:endParaRPr lang="zh-CN" altLang="en-US" sz="2800"/>
          </a:p>
          <a:p>
            <a:pPr lvl="1" eaLnBrk="1" hangingPunct="1">
              <a:lnSpc>
                <a:spcPct val="105000"/>
              </a:lnSpc>
            </a:pPr>
            <a:r>
              <a:rPr lang="zh-CN" altLang="en-US" sz="2800"/>
              <a:t>调度策略：其他作业因没有主存空间不能投入运行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BDF13788-E8A1-4EC7-8376-491623D8DB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9DE851E-4098-44D9-A15F-1235347D8A2D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6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6A549EAD-1297-44CB-80F4-3EEF7182C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第二部分导读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4421D5DD-1866-4FD5-8C95-234FFD1C8D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547688"/>
            <a:ext cx="9144000" cy="5905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200"/>
              <a:t>第</a:t>
            </a:r>
            <a:r>
              <a:rPr lang="en-US" altLang="zh-CN" sz="2200"/>
              <a:t>3</a:t>
            </a:r>
            <a:r>
              <a:rPr lang="zh-CN" altLang="en-US" sz="2200"/>
              <a:t>章 进程描述和控制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/>
              <a:t>操作系统的主要任务是进程管理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/>
              <a:t>进程在</a:t>
            </a:r>
            <a:r>
              <a:rPr lang="en-US" altLang="zh-CN" sz="2000"/>
              <a:t>3</a:t>
            </a:r>
            <a:r>
              <a:rPr lang="zh-CN" altLang="en-US" sz="2000"/>
              <a:t>种状态间转换</a:t>
            </a:r>
            <a:r>
              <a:rPr lang="en-US" altLang="zh-CN" sz="2000"/>
              <a:t>——</a:t>
            </a:r>
            <a:r>
              <a:rPr lang="zh-CN" altLang="en-US" sz="2000"/>
              <a:t>就绪、运行、阻塞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/>
              <a:t>描述进程的数据结构</a:t>
            </a:r>
            <a:r>
              <a:rPr lang="en-US" altLang="zh-CN" sz="2000"/>
              <a:t>——</a:t>
            </a:r>
            <a:r>
              <a:rPr lang="zh-CN" altLang="en-US" sz="2000"/>
              <a:t>进程控制块（进程表）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/>
              <a:t>进程调度、进程间的共享和同步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/>
              <a:t>本章介绍用于进程管理的数据结构和技术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200"/>
              <a:t>第</a:t>
            </a:r>
            <a:r>
              <a:rPr lang="en-US" altLang="zh-CN" sz="2200"/>
              <a:t>4</a:t>
            </a:r>
            <a:r>
              <a:rPr lang="zh-CN" altLang="en-US" sz="2200"/>
              <a:t>章 线程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/>
              <a:t>进程负责管理资源的所有权、线程负责指令流的执行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/>
              <a:t>一个进程可含多个线程，多线程技术可优化程序结构、提高系统性能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200"/>
              <a:t>第</a:t>
            </a:r>
            <a:r>
              <a:rPr lang="en-US" altLang="zh-CN" sz="2200"/>
              <a:t>5/6</a:t>
            </a:r>
            <a:r>
              <a:rPr lang="zh-CN" altLang="en-US" sz="2200"/>
              <a:t>章 并发：互斥与同步 </a:t>
            </a:r>
            <a:r>
              <a:rPr lang="en-US" altLang="zh-CN" sz="2200"/>
              <a:t>/ </a:t>
            </a:r>
            <a:r>
              <a:rPr lang="zh-CN" altLang="en-US" sz="2200"/>
              <a:t>死锁与饥饿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/>
              <a:t>并发是多道程序操作系统的设计基础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/>
              <a:t>支持并发的重要机制</a:t>
            </a:r>
            <a:r>
              <a:rPr lang="en-US" altLang="zh-CN" sz="2000"/>
              <a:t>——</a:t>
            </a:r>
            <a:r>
              <a:rPr lang="zh-CN" altLang="en-US" sz="2000"/>
              <a:t>信号量、管程和消息传递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/>
              <a:t>多进程</a:t>
            </a:r>
            <a:r>
              <a:rPr lang="en-US" altLang="zh-CN" sz="2000"/>
              <a:t>/</a:t>
            </a:r>
            <a:r>
              <a:rPr lang="zh-CN" altLang="en-US" sz="2000"/>
              <a:t>线程共享资源</a:t>
            </a:r>
            <a:r>
              <a:rPr lang="en-US" altLang="zh-CN" sz="2000"/>
              <a:t>——</a:t>
            </a:r>
            <a:r>
              <a:rPr lang="zh-CN" altLang="en-US" sz="2000"/>
              <a:t>代码、数据、物理资源（处理器、存储器、</a:t>
            </a:r>
            <a:r>
              <a:rPr lang="en-US" altLang="zh-CN" sz="2000"/>
              <a:t>I/O</a:t>
            </a:r>
            <a:r>
              <a:rPr lang="zh-CN" altLang="en-US" sz="2000"/>
              <a:t>设备等）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/>
              <a:t>互斥</a:t>
            </a:r>
            <a:r>
              <a:rPr lang="en-US" altLang="zh-CN" sz="2000"/>
              <a:t>——</a:t>
            </a:r>
            <a:r>
              <a:rPr lang="zh-CN" altLang="en-US" sz="2000"/>
              <a:t>在一个时间内只允许一个进程</a:t>
            </a:r>
            <a:r>
              <a:rPr lang="en-US" altLang="zh-CN" sz="2000"/>
              <a:t>/</a:t>
            </a:r>
            <a:r>
              <a:rPr lang="zh-CN" altLang="en-US" sz="2000"/>
              <a:t>线程访问共享资源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/>
              <a:t>同步</a:t>
            </a:r>
            <a:r>
              <a:rPr lang="en-US" altLang="zh-CN" sz="2000"/>
              <a:t>——</a:t>
            </a:r>
            <a:r>
              <a:rPr lang="zh-CN" altLang="en-US" sz="2000"/>
              <a:t>进程</a:t>
            </a:r>
            <a:r>
              <a:rPr lang="en-US" altLang="zh-CN" sz="2000"/>
              <a:t>/</a:t>
            </a:r>
            <a:r>
              <a:rPr lang="zh-CN" altLang="en-US" sz="2000"/>
              <a:t>线程间交换信息协调动作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/>
              <a:t>死锁</a:t>
            </a:r>
            <a:r>
              <a:rPr lang="en-US" altLang="zh-CN" sz="2000"/>
              <a:t>——</a:t>
            </a:r>
            <a:r>
              <a:rPr lang="zh-CN" altLang="en-US" sz="2000"/>
              <a:t>多个进程相互等待其他进程的操作完成。死锁难预测、无通用解决方法。处理死锁问题的</a:t>
            </a:r>
            <a:r>
              <a:rPr lang="en-US" altLang="zh-CN" sz="2000"/>
              <a:t>3</a:t>
            </a:r>
            <a:r>
              <a:rPr lang="zh-CN" altLang="en-US" sz="2000"/>
              <a:t>个主要手段</a:t>
            </a:r>
            <a:r>
              <a:rPr lang="en-US" altLang="zh-CN" sz="2000"/>
              <a:t>——</a:t>
            </a:r>
            <a:r>
              <a:rPr lang="zh-CN" altLang="en-US" sz="2000"/>
              <a:t>预防、避免和检测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/>
              <a:t>饥饿</a:t>
            </a:r>
            <a:r>
              <a:rPr lang="en-US" altLang="zh-CN" sz="2000"/>
              <a:t>——</a:t>
            </a:r>
            <a:r>
              <a:rPr lang="zh-CN" altLang="en-US" sz="2000"/>
              <a:t>一个就绪的进程一直不能运行（进程调度问题）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>
            <a:extLst>
              <a:ext uri="{FF2B5EF4-FFF2-40B4-BE49-F238E27FC236}">
                <a16:creationId xmlns:a16="http://schemas.microsoft.com/office/drawing/2014/main" id="{45151FC5-FC95-4514-AFF8-2ACA51E3F2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19B8D14-72ED-41DB-AF02-974332692631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6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3858C232-159E-4045-951C-2C88F60C2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进程的挂起状态</a:t>
            </a:r>
            <a:r>
              <a:rPr lang="zh-CN" altLang="en-US">
                <a:solidFill>
                  <a:srgbClr val="FFB800"/>
                </a:solidFill>
              </a:rPr>
              <a:t>（续）</a:t>
            </a:r>
            <a:endParaRPr lang="zh-CN" altLang="en-US"/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26B2E361-B344-4CDC-A79B-813B5AEBE3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zh-CN" altLang="en-US" sz="3500"/>
              <a:t>交换</a:t>
            </a:r>
            <a:r>
              <a:rPr lang="en-US" altLang="zh-CN" sz="3500">
                <a:latin typeface="宋体" panose="02010600030101010101" pitchFamily="2" charset="-122"/>
              </a:rPr>
              <a:t>(</a:t>
            </a:r>
            <a:r>
              <a:rPr lang="en-US" altLang="zh-CN" sz="3500"/>
              <a:t>swapping</a:t>
            </a:r>
            <a:r>
              <a:rPr lang="en-US" altLang="zh-CN" sz="3500">
                <a:latin typeface="宋体" panose="02010600030101010101" pitchFamily="2" charset="-122"/>
              </a:rPr>
              <a:t>)</a:t>
            </a:r>
            <a:r>
              <a:rPr lang="zh-CN" altLang="en-US" sz="3500"/>
              <a:t>：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 sz="3000"/>
              <a:t>主存中没有处于就绪态的进程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 sz="3000"/>
              <a:t>把主存中某个进程的部分或全部移到</a:t>
            </a:r>
            <a:r>
              <a:rPr lang="en-US" altLang="zh-CN" sz="3000">
                <a:latin typeface="宋体" panose="02010600030101010101" pitchFamily="2" charset="-122"/>
              </a:rPr>
              <a:t>(</a:t>
            </a:r>
            <a:r>
              <a:rPr lang="en-US" altLang="zh-CN" sz="3000"/>
              <a:t>swap out</a:t>
            </a:r>
            <a:r>
              <a:rPr lang="en-US" altLang="zh-CN" sz="3000">
                <a:latin typeface="宋体" panose="02010600030101010101" pitchFamily="2" charset="-122"/>
              </a:rPr>
              <a:t>)</a:t>
            </a:r>
            <a:r>
              <a:rPr lang="zh-CN" altLang="en-US" sz="3000"/>
              <a:t>磁盘</a:t>
            </a:r>
            <a:r>
              <a:rPr lang="en-US" altLang="zh-CN" sz="3000"/>
              <a:t>/</a:t>
            </a:r>
            <a:r>
              <a:rPr lang="zh-CN" altLang="en-US" sz="3000"/>
              <a:t>固态硬盘</a:t>
            </a:r>
            <a:r>
              <a:rPr lang="en-US" altLang="zh-CN" sz="3000"/>
              <a:t>——</a:t>
            </a:r>
            <a:r>
              <a:rPr lang="zh-CN" altLang="en-US" sz="3000" b="1"/>
              <a:t>挂起</a:t>
            </a:r>
            <a:r>
              <a:rPr lang="zh-CN" altLang="en-US" sz="3000"/>
              <a:t>（进入挂起队列）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 sz="3000"/>
              <a:t>将挂起队列中的一个进程或新进程移入</a:t>
            </a:r>
            <a:r>
              <a:rPr lang="en-US" altLang="zh-CN" sz="3000">
                <a:latin typeface="宋体" panose="02010600030101010101" pitchFamily="2" charset="-122"/>
              </a:rPr>
              <a:t>(</a:t>
            </a:r>
            <a:r>
              <a:rPr lang="en-US" altLang="zh-CN" sz="3000"/>
              <a:t>swap in</a:t>
            </a:r>
            <a:r>
              <a:rPr lang="en-US" altLang="zh-CN" sz="3000">
                <a:latin typeface="宋体" panose="02010600030101010101" pitchFamily="2" charset="-122"/>
              </a:rPr>
              <a:t>)</a:t>
            </a:r>
            <a:r>
              <a:rPr lang="zh-CN" altLang="en-US" sz="3000"/>
              <a:t>主存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 sz="3000"/>
              <a:t>交换是一种</a:t>
            </a:r>
            <a:r>
              <a:rPr lang="en-US" altLang="zh-CN" sz="3000"/>
              <a:t>I/O</a:t>
            </a:r>
            <a:r>
              <a:rPr lang="zh-CN" altLang="en-US" sz="3000"/>
              <a:t>操作。过于频繁的交换，可能导致系统整体性能的恶化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>
            <a:extLst>
              <a:ext uri="{FF2B5EF4-FFF2-40B4-BE49-F238E27FC236}">
                <a16:creationId xmlns:a16="http://schemas.microsoft.com/office/drawing/2014/main" id="{4F379EA5-BCEB-4547-B5F2-779794C168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B1850E8-3D37-4127-AEA1-67F639A2D091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6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D9F40945-63EB-45F4-A5EF-E177C250F0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2987675" cy="1728787"/>
          </a:xfrm>
        </p:spPr>
        <p:txBody>
          <a:bodyPr/>
          <a:lstStyle/>
          <a:p>
            <a:pPr eaLnBrk="1" hangingPunct="1"/>
            <a:r>
              <a:rPr lang="zh-CN" altLang="en-US"/>
              <a:t>有挂起态的</a:t>
            </a:r>
            <a:br>
              <a:rPr lang="zh-CN" altLang="en-US"/>
            </a:br>
            <a:r>
              <a:rPr lang="zh-CN" altLang="en-US"/>
              <a:t>进程状态</a:t>
            </a:r>
            <a:br>
              <a:rPr lang="zh-CN" altLang="en-US"/>
            </a:br>
            <a:r>
              <a:rPr lang="zh-CN" altLang="en-US"/>
              <a:t>转换图</a:t>
            </a:r>
          </a:p>
        </p:txBody>
      </p:sp>
      <p:pic>
        <p:nvPicPr>
          <p:cNvPr id="23556" name="Picture 9">
            <a:extLst>
              <a:ext uri="{FF2B5EF4-FFF2-40B4-BE49-F238E27FC236}">
                <a16:creationId xmlns:a16="http://schemas.microsoft.com/office/drawing/2014/main" id="{582A10AF-5410-4DD3-AA2C-8338D8BD3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119063"/>
            <a:ext cx="4808538" cy="618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>
            <a:extLst>
              <a:ext uri="{FF2B5EF4-FFF2-40B4-BE49-F238E27FC236}">
                <a16:creationId xmlns:a16="http://schemas.microsoft.com/office/drawing/2014/main" id="{981FD7DC-3385-4778-B711-6DFF80D5DE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37F17EA-B5BE-4953-9774-C6EB2960D0DB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6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091DB987-743C-48FF-8DA1-0DBB47C96C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31113" cy="685800"/>
          </a:xfrm>
        </p:spPr>
        <p:txBody>
          <a:bodyPr/>
          <a:lstStyle/>
          <a:p>
            <a:pPr eaLnBrk="1" hangingPunct="1"/>
            <a:r>
              <a:rPr lang="zh-CN" altLang="en-US"/>
              <a:t>  有挂起状态的新转换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D99F560A-A4C5-4EAF-B0FC-F3BE86481A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257800"/>
          </a:xfrm>
        </p:spPr>
        <p:txBody>
          <a:bodyPr/>
          <a:lstStyle/>
          <a:p>
            <a:pPr eaLnBrk="1" hangingPunct="1"/>
            <a:r>
              <a:rPr lang="zh-CN" altLang="en-US" sz="2800" b="1"/>
              <a:t>阻塞</a:t>
            </a:r>
            <a:r>
              <a:rPr lang="zh-CN" altLang="en-US" sz="2800" b="1">
                <a:sym typeface="Wingdings" panose="05000000000000000000" pitchFamily="2" charset="2"/>
              </a:rPr>
              <a:t>阻塞/挂起</a:t>
            </a:r>
            <a:endParaRPr lang="zh-CN" altLang="en-US" sz="2800" b="1"/>
          </a:p>
          <a:p>
            <a:pPr eaLnBrk="1" hangingPunct="1"/>
            <a:r>
              <a:rPr lang="zh-CN" altLang="en-US" sz="2800" b="1">
                <a:sym typeface="Wingdings" panose="05000000000000000000" pitchFamily="2" charset="2"/>
              </a:rPr>
              <a:t>阻塞/挂起就绪/挂起</a:t>
            </a:r>
          </a:p>
          <a:p>
            <a:pPr eaLnBrk="1" hangingPunct="1"/>
            <a:r>
              <a:rPr lang="zh-CN" altLang="en-US" sz="2800" b="1">
                <a:sym typeface="Wingdings" panose="05000000000000000000" pitchFamily="2" charset="2"/>
              </a:rPr>
              <a:t>就绪/挂起就绪</a:t>
            </a:r>
          </a:p>
          <a:p>
            <a:pPr eaLnBrk="1" hangingPunct="1"/>
            <a:r>
              <a:rPr lang="zh-CN" altLang="en-US" sz="2800" b="1">
                <a:sym typeface="Wingdings" panose="05000000000000000000" pitchFamily="2" charset="2"/>
              </a:rPr>
              <a:t>就绪就绪/挂起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sym typeface="Wingdings" panose="05000000000000000000" pitchFamily="2" charset="2"/>
              </a:rPr>
              <a:t>     还需考虑下列新转换</a:t>
            </a:r>
          </a:p>
          <a:p>
            <a:pPr eaLnBrk="1" hangingPunct="1"/>
            <a:r>
              <a:rPr lang="zh-CN" altLang="en-US" sz="2800" i="1">
                <a:sym typeface="Wingdings" panose="05000000000000000000" pitchFamily="2" charset="2"/>
              </a:rPr>
              <a:t>新建就绪/挂起</a:t>
            </a:r>
          </a:p>
          <a:p>
            <a:pPr eaLnBrk="1" hangingPunct="1"/>
            <a:r>
              <a:rPr lang="zh-CN" altLang="en-US" sz="2800" i="1">
                <a:sym typeface="Wingdings" panose="05000000000000000000" pitchFamily="2" charset="2"/>
              </a:rPr>
              <a:t>阻塞/挂起阻塞</a:t>
            </a:r>
          </a:p>
          <a:p>
            <a:pPr eaLnBrk="1" hangingPunct="1"/>
            <a:r>
              <a:rPr lang="zh-CN" altLang="en-US" sz="2800" i="1">
                <a:sym typeface="Wingdings" panose="05000000000000000000" pitchFamily="2" charset="2"/>
              </a:rPr>
              <a:t>运行就绪/挂起</a:t>
            </a:r>
          </a:p>
          <a:p>
            <a:pPr eaLnBrk="1" hangingPunct="1"/>
            <a:r>
              <a:rPr lang="zh-CN" altLang="en-US" sz="2800" i="1">
                <a:sym typeface="Wingdings" panose="05000000000000000000" pitchFamily="2" charset="2"/>
              </a:rPr>
              <a:t>各种状态退出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>
            <a:extLst>
              <a:ext uri="{FF2B5EF4-FFF2-40B4-BE49-F238E27FC236}">
                <a16:creationId xmlns:a16="http://schemas.microsoft.com/office/drawing/2014/main" id="{3073C9D8-ED5F-434A-8B2F-12BE5E9BB0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96F6A52-BBD0-4AAF-9EBA-29C5CB11F384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6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EF8B661-BF67-47E7-AEF6-0B87034698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31113" cy="685800"/>
          </a:xfrm>
        </p:spPr>
        <p:txBody>
          <a:bodyPr/>
          <a:lstStyle/>
          <a:p>
            <a:pPr eaLnBrk="1" hangingPunct="1"/>
            <a:r>
              <a:rPr lang="zh-CN" altLang="en-US"/>
              <a:t>  挂起状态的特点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A4C39FDE-E2CD-4CBB-9509-6B17D1A8B1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257800"/>
          </a:xfrm>
        </p:spPr>
        <p:txBody>
          <a:bodyPr/>
          <a:lstStyle/>
          <a:p>
            <a:pPr eaLnBrk="1" hangingPunct="1"/>
            <a:r>
              <a:rPr lang="zh-CN" altLang="en-US" sz="3500"/>
              <a:t>处于挂起态的进程不能立即执行</a:t>
            </a:r>
          </a:p>
          <a:p>
            <a:pPr eaLnBrk="1" hangingPunct="1"/>
            <a:r>
              <a:rPr lang="zh-CN" altLang="en-US" sz="3500"/>
              <a:t>被挂起的进程可能正在等待一个事件</a:t>
            </a:r>
            <a:endParaRPr lang="en-US" altLang="zh-CN" sz="3500"/>
          </a:p>
          <a:p>
            <a:pPr eaLnBrk="1" hangingPunct="1"/>
            <a:r>
              <a:rPr lang="zh-CN" altLang="en-US" sz="3500"/>
              <a:t>可通过代理来挂起进程（以阻止进程执行）</a:t>
            </a:r>
          </a:p>
          <a:p>
            <a:pPr eaLnBrk="1" hangingPunct="1"/>
            <a:r>
              <a:rPr lang="zh-CN" altLang="en-US" sz="3500"/>
              <a:t>被代理挂起的进程，只能通过代理显式地命令系统，才能进行状态转换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>
            <a:extLst>
              <a:ext uri="{FF2B5EF4-FFF2-40B4-BE49-F238E27FC236}">
                <a16:creationId xmlns:a16="http://schemas.microsoft.com/office/drawing/2014/main" id="{CA7AB947-DA9C-4E8E-B614-0C0A3DFC9D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9216975-CEDA-4DC7-957A-355162B4FDDF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6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AC8104E6-4D21-414F-9014-9180E99881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43888" cy="685800"/>
          </a:xfrm>
        </p:spPr>
        <p:txBody>
          <a:bodyPr/>
          <a:lstStyle/>
          <a:p>
            <a:pPr eaLnBrk="1" hangingPunct="1"/>
            <a:r>
              <a:rPr lang="zh-CN" altLang="en-US"/>
              <a:t>导致进程挂起的原因（</a:t>
            </a:r>
            <a:r>
              <a:rPr lang="en-US" altLang="zh-CN"/>
              <a:t>P90</a:t>
            </a:r>
            <a:r>
              <a:rPr lang="zh-CN" altLang="en-US"/>
              <a:t>表</a:t>
            </a:r>
            <a:r>
              <a:rPr lang="en-US" altLang="zh-CN"/>
              <a:t>3.3</a:t>
            </a:r>
            <a:r>
              <a:rPr lang="zh-CN" altLang="en-US"/>
              <a:t>）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72C4CAB1-6FC2-406E-9F20-0066F322E1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257800"/>
          </a:xfrm>
        </p:spPr>
        <p:txBody>
          <a:bodyPr/>
          <a:lstStyle/>
          <a:p>
            <a:pPr eaLnBrk="1" hangingPunct="1"/>
            <a:r>
              <a:rPr lang="zh-CN" altLang="en-US" sz="3500"/>
              <a:t>交换（释放内存空间）</a:t>
            </a:r>
          </a:p>
          <a:p>
            <a:pPr eaLnBrk="1" hangingPunct="1"/>
            <a:r>
              <a:rPr lang="zh-CN" altLang="en-US" sz="3500"/>
              <a:t>交互式用户请求（为了调试等）</a:t>
            </a:r>
            <a:endParaRPr lang="en-US" altLang="zh-CN" sz="3500"/>
          </a:p>
          <a:p>
            <a:pPr eaLnBrk="1" hangingPunct="1"/>
            <a:r>
              <a:rPr lang="zh-CN" altLang="en-US" sz="3500"/>
              <a:t>定时（如周期性执行的进程）</a:t>
            </a:r>
          </a:p>
          <a:p>
            <a:pPr eaLnBrk="1" hangingPunct="1"/>
            <a:r>
              <a:rPr lang="zh-CN" altLang="en-US" sz="3500"/>
              <a:t>父进程请求（为检查、修改、协调等）</a:t>
            </a:r>
          </a:p>
          <a:p>
            <a:pPr eaLnBrk="1" hangingPunct="1"/>
            <a:r>
              <a:rPr lang="zh-CN" altLang="en-US" sz="3500"/>
              <a:t>其他</a:t>
            </a:r>
            <a:r>
              <a:rPr lang="en-US" altLang="zh-CN" sz="3500"/>
              <a:t>OS</a:t>
            </a:r>
            <a:r>
              <a:rPr lang="zh-CN" altLang="en-US" sz="3500"/>
              <a:t>原因（如后台进程、问题进程）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>
            <a:extLst>
              <a:ext uri="{FF2B5EF4-FFF2-40B4-BE49-F238E27FC236}">
                <a16:creationId xmlns:a16="http://schemas.microsoft.com/office/drawing/2014/main" id="{25120944-023D-4A6B-AF5B-130D66EF20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263E427-2A8E-4EB6-9EF4-57908C9546BA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CN" sz="16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1F34C1D9-3116-4E5F-91EE-7DC8236E32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315200" cy="620713"/>
          </a:xfrm>
        </p:spPr>
        <p:txBody>
          <a:bodyPr/>
          <a:lstStyle/>
          <a:p>
            <a:pPr eaLnBrk="1" hangingPunct="1"/>
            <a:r>
              <a:rPr lang="en-US" altLang="zh-CN"/>
              <a:t>3.3</a:t>
            </a:r>
            <a:r>
              <a:rPr lang="zh-CN" altLang="en-US"/>
              <a:t> 进程描述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3EFFC528-6E6B-47FB-9D72-7D033C207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1143000"/>
          </a:xfrm>
        </p:spPr>
        <p:txBody>
          <a:bodyPr/>
          <a:lstStyle/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2800" b="1"/>
              <a:t>操作系统是资源管理者</a:t>
            </a:r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2800" b="1"/>
              <a:t>进程是资源分配的对象</a:t>
            </a:r>
          </a:p>
        </p:txBody>
      </p:sp>
      <p:grpSp>
        <p:nvGrpSpPr>
          <p:cNvPr id="27653" name="Group 23">
            <a:extLst>
              <a:ext uri="{FF2B5EF4-FFF2-40B4-BE49-F238E27FC236}">
                <a16:creationId xmlns:a16="http://schemas.microsoft.com/office/drawing/2014/main" id="{F801401F-EB7B-4FF6-9370-42E2F3A013B0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168525"/>
            <a:ext cx="8686800" cy="3276600"/>
            <a:chOff x="144" y="1632"/>
            <a:chExt cx="5472" cy="2064"/>
          </a:xfrm>
        </p:grpSpPr>
        <p:sp>
          <p:nvSpPr>
            <p:cNvPr id="27655" name="Rectangle 4">
              <a:extLst>
                <a:ext uri="{FF2B5EF4-FFF2-40B4-BE49-F238E27FC236}">
                  <a16:creationId xmlns:a16="http://schemas.microsoft.com/office/drawing/2014/main" id="{87341061-8224-4A66-B308-77E89EA70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360"/>
              <a:ext cx="864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31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3500"/>
                <a:t>处理器</a:t>
              </a:r>
            </a:p>
          </p:txBody>
        </p:sp>
        <p:sp>
          <p:nvSpPr>
            <p:cNvPr id="27656" name="Rectangle 5">
              <a:extLst>
                <a:ext uri="{FF2B5EF4-FFF2-40B4-BE49-F238E27FC236}">
                  <a16:creationId xmlns:a16="http://schemas.microsoft.com/office/drawing/2014/main" id="{086D69DD-874A-4839-BF18-2D71AA890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360"/>
              <a:ext cx="672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31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500"/>
                <a:t>I/O</a:t>
              </a:r>
            </a:p>
          </p:txBody>
        </p:sp>
        <p:sp>
          <p:nvSpPr>
            <p:cNvPr id="27657" name="Rectangle 6">
              <a:extLst>
                <a:ext uri="{FF2B5EF4-FFF2-40B4-BE49-F238E27FC236}">
                  <a16:creationId xmlns:a16="http://schemas.microsoft.com/office/drawing/2014/main" id="{3308514D-21AB-4C3E-982A-02BD42F8E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360"/>
              <a:ext cx="624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31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500"/>
                <a:t>I/O</a:t>
              </a:r>
            </a:p>
          </p:txBody>
        </p:sp>
        <p:sp>
          <p:nvSpPr>
            <p:cNvPr id="27658" name="Rectangle 7">
              <a:extLst>
                <a:ext uri="{FF2B5EF4-FFF2-40B4-BE49-F238E27FC236}">
                  <a16:creationId xmlns:a16="http://schemas.microsoft.com/office/drawing/2014/main" id="{8592E646-5CEA-4749-91EE-597D3DFA2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360"/>
              <a:ext cx="864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31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3500"/>
                <a:t>主存</a:t>
              </a:r>
            </a:p>
          </p:txBody>
        </p:sp>
        <p:sp>
          <p:nvSpPr>
            <p:cNvPr id="27659" name="Oval 8">
              <a:extLst>
                <a:ext uri="{FF2B5EF4-FFF2-40B4-BE49-F238E27FC236}">
                  <a16:creationId xmlns:a16="http://schemas.microsoft.com/office/drawing/2014/main" id="{13D39A15-9619-4826-856B-C32598731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728"/>
              <a:ext cx="528" cy="48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31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500"/>
                <a:t>P1</a:t>
              </a:r>
            </a:p>
          </p:txBody>
        </p:sp>
        <p:sp>
          <p:nvSpPr>
            <p:cNvPr id="27660" name="Oval 9">
              <a:extLst>
                <a:ext uri="{FF2B5EF4-FFF2-40B4-BE49-F238E27FC236}">
                  <a16:creationId xmlns:a16="http://schemas.microsoft.com/office/drawing/2014/main" id="{72C4CD86-10C1-4DE6-B77D-370FB4B2D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680"/>
              <a:ext cx="528" cy="48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31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500"/>
                <a:t>P2</a:t>
              </a:r>
            </a:p>
          </p:txBody>
        </p:sp>
        <p:sp>
          <p:nvSpPr>
            <p:cNvPr id="27661" name="Oval 10">
              <a:extLst>
                <a:ext uri="{FF2B5EF4-FFF2-40B4-BE49-F238E27FC236}">
                  <a16:creationId xmlns:a16="http://schemas.microsoft.com/office/drawing/2014/main" id="{3BE910FA-09DD-4B4A-9479-E45D77DDF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632"/>
              <a:ext cx="528" cy="48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31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500"/>
                <a:t>Pn</a:t>
              </a:r>
            </a:p>
          </p:txBody>
        </p:sp>
        <p:sp>
          <p:nvSpPr>
            <p:cNvPr id="27662" name="Line 11">
              <a:extLst>
                <a:ext uri="{FF2B5EF4-FFF2-40B4-BE49-F238E27FC236}">
                  <a16:creationId xmlns:a16="http://schemas.microsoft.com/office/drawing/2014/main" id="{3F0AD0CD-9505-4982-B5A1-8B1BABBFB9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160"/>
              <a:ext cx="0" cy="12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3" name="Line 12">
              <a:extLst>
                <a:ext uri="{FF2B5EF4-FFF2-40B4-BE49-F238E27FC236}">
                  <a16:creationId xmlns:a16="http://schemas.microsoft.com/office/drawing/2014/main" id="{C1543138-A6DA-4B0C-BB5E-0145191B4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160"/>
              <a:ext cx="816" cy="12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4" name="Line 13">
              <a:extLst>
                <a:ext uri="{FF2B5EF4-FFF2-40B4-BE49-F238E27FC236}">
                  <a16:creationId xmlns:a16="http://schemas.microsoft.com/office/drawing/2014/main" id="{24F0FB87-3DC6-4D5E-92D6-5F99D9BEC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60"/>
              <a:ext cx="1632" cy="12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Rectangle 14">
              <a:extLst>
                <a:ext uri="{FF2B5EF4-FFF2-40B4-BE49-F238E27FC236}">
                  <a16:creationId xmlns:a16="http://schemas.microsoft.com/office/drawing/2014/main" id="{64071E24-0181-4B1B-8AC0-3AC49C6BD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360"/>
              <a:ext cx="624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31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500"/>
                <a:t>I/O</a:t>
              </a:r>
            </a:p>
          </p:txBody>
        </p:sp>
        <p:sp>
          <p:nvSpPr>
            <p:cNvPr id="27666" name="Line 15">
              <a:extLst>
                <a:ext uri="{FF2B5EF4-FFF2-40B4-BE49-F238E27FC236}">
                  <a16:creationId xmlns:a16="http://schemas.microsoft.com/office/drawing/2014/main" id="{BC4DC0F1-B93B-4860-92E2-5FFDE6502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112"/>
              <a:ext cx="3024" cy="12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7" name="Line 16">
              <a:extLst>
                <a:ext uri="{FF2B5EF4-FFF2-40B4-BE49-F238E27FC236}">
                  <a16:creationId xmlns:a16="http://schemas.microsoft.com/office/drawing/2014/main" id="{0AE491F9-C211-4683-93CB-91BD3E1D3A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2112"/>
              <a:ext cx="1584" cy="1248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Line 17">
              <a:extLst>
                <a:ext uri="{FF2B5EF4-FFF2-40B4-BE49-F238E27FC236}">
                  <a16:creationId xmlns:a16="http://schemas.microsoft.com/office/drawing/2014/main" id="{8B02DFE4-9E99-407A-A7DB-5FA4DE45A2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160"/>
              <a:ext cx="528" cy="12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9" name="Line 18">
              <a:extLst>
                <a:ext uri="{FF2B5EF4-FFF2-40B4-BE49-F238E27FC236}">
                  <a16:creationId xmlns:a16="http://schemas.microsoft.com/office/drawing/2014/main" id="{7F424C4D-F86E-4EBF-931A-ABE4632FA2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064"/>
              <a:ext cx="1344" cy="1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0" name="Line 19">
              <a:extLst>
                <a:ext uri="{FF2B5EF4-FFF2-40B4-BE49-F238E27FC236}">
                  <a16:creationId xmlns:a16="http://schemas.microsoft.com/office/drawing/2014/main" id="{1C18D8A2-A258-4E19-A3E1-4EBC430A74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112"/>
              <a:ext cx="0" cy="1248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Line 20">
              <a:extLst>
                <a:ext uri="{FF2B5EF4-FFF2-40B4-BE49-F238E27FC236}">
                  <a16:creationId xmlns:a16="http://schemas.microsoft.com/office/drawing/2014/main" id="{FAA0F51A-F5CB-4FEE-B77A-C03A85352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2880"/>
              <a:ext cx="54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2" name="Rectangle 21">
              <a:extLst>
                <a:ext uri="{FF2B5EF4-FFF2-40B4-BE49-F238E27FC236}">
                  <a16:creationId xmlns:a16="http://schemas.microsoft.com/office/drawing/2014/main" id="{4B6FB2B5-1DF5-4FD9-A7F5-49D3CA0FF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448"/>
              <a:ext cx="528" cy="3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31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/>
                <a:t>虚拟内存</a:t>
              </a:r>
            </a:p>
          </p:txBody>
        </p:sp>
        <p:sp>
          <p:nvSpPr>
            <p:cNvPr id="27673" name="Rectangle 22">
              <a:extLst>
                <a:ext uri="{FF2B5EF4-FFF2-40B4-BE49-F238E27FC236}">
                  <a16:creationId xmlns:a16="http://schemas.microsoft.com/office/drawing/2014/main" id="{3AD145A2-3CDF-4250-93AE-2DD18CB55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928"/>
              <a:ext cx="864" cy="3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31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/>
                <a:t>计算机资源</a:t>
              </a:r>
            </a:p>
          </p:txBody>
        </p:sp>
      </p:grpSp>
      <p:sp>
        <p:nvSpPr>
          <p:cNvPr id="27654" name="Text Box 24">
            <a:extLst>
              <a:ext uri="{FF2B5EF4-FFF2-40B4-BE49-F238E27FC236}">
                <a16:creationId xmlns:a16="http://schemas.microsoft.com/office/drawing/2014/main" id="{B94E83CE-3F56-427A-9F68-4AF264079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9450" y="5595938"/>
            <a:ext cx="25765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/>
              <a:t>进程与资源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4">
            <a:extLst>
              <a:ext uri="{FF2B5EF4-FFF2-40B4-BE49-F238E27FC236}">
                <a16:creationId xmlns:a16="http://schemas.microsoft.com/office/drawing/2014/main" id="{C6FFB3D8-570E-4760-BE4B-FD1CDD9DC6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5F78C01-78FB-4138-8ABE-CC7B8A657D51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600"/>
          </a:p>
        </p:txBody>
      </p:sp>
      <p:pic>
        <p:nvPicPr>
          <p:cNvPr id="28675" name="Picture 6">
            <a:extLst>
              <a:ext uri="{FF2B5EF4-FFF2-40B4-BE49-F238E27FC236}">
                <a16:creationId xmlns:a16="http://schemas.microsoft.com/office/drawing/2014/main" id="{097CD604-55C9-4FF9-B500-6D3DEB702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88913"/>
            <a:ext cx="6804025" cy="616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Rectangle 2">
            <a:extLst>
              <a:ext uri="{FF2B5EF4-FFF2-40B4-BE49-F238E27FC236}">
                <a16:creationId xmlns:a16="http://schemas.microsoft.com/office/drawing/2014/main" id="{DE8D5993-9DCB-4593-9F6C-CF2B095ED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5003800" cy="692150"/>
          </a:xfrm>
        </p:spPr>
        <p:txBody>
          <a:bodyPr/>
          <a:lstStyle/>
          <a:p>
            <a:pPr eaLnBrk="1" hangingPunct="1"/>
            <a:r>
              <a:rPr lang="en-US" altLang="zh-CN"/>
              <a:t>3.3.1 OS</a:t>
            </a:r>
            <a:r>
              <a:rPr lang="zh-CN" altLang="en-US"/>
              <a:t>的控制结构</a:t>
            </a:r>
          </a:p>
        </p:txBody>
      </p:sp>
      <p:sp>
        <p:nvSpPr>
          <p:cNvPr id="28677" name="Rectangle 4">
            <a:extLst>
              <a:ext uri="{FF2B5EF4-FFF2-40B4-BE49-F238E27FC236}">
                <a16:creationId xmlns:a16="http://schemas.microsoft.com/office/drawing/2014/main" id="{5CA7DED4-D400-47FC-A2DF-A3E4C9964DE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2852738"/>
            <a:ext cx="3975100" cy="23050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700"/>
              <a:t>OS</a:t>
            </a:r>
            <a:r>
              <a:rPr lang="zh-CN" altLang="en-US" sz="2700"/>
              <a:t>把进程和系统资源当作实体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700"/>
              <a:t>OS</a:t>
            </a:r>
            <a:r>
              <a:rPr lang="zh-CN" altLang="en-US" sz="2700"/>
              <a:t>构造、维护每个被管理实体的信息表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>
            <a:extLst>
              <a:ext uri="{FF2B5EF4-FFF2-40B4-BE49-F238E27FC236}">
                <a16:creationId xmlns:a16="http://schemas.microsoft.com/office/drawing/2014/main" id="{F8489122-D19F-48B9-9B1C-EA4816F150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77B538A-6E6C-475A-AFC9-F65E2FF43C13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16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7CE531D2-4E25-4CB8-A30B-6777E4288C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3.3.2  </a:t>
            </a:r>
            <a:r>
              <a:rPr lang="zh-CN" altLang="en-US"/>
              <a:t>进程控制结构</a:t>
            </a:r>
          </a:p>
        </p:txBody>
      </p:sp>
      <p:sp>
        <p:nvSpPr>
          <p:cNvPr id="340995" name="Rectangle 3">
            <a:extLst>
              <a:ext uri="{FF2B5EF4-FFF2-40B4-BE49-F238E27FC236}">
                <a16:creationId xmlns:a16="http://schemas.microsoft.com/office/drawing/2014/main" id="{C2993CE5-3275-4DBC-A3E8-3B415933D6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65175"/>
            <a:ext cx="9144000" cy="5638800"/>
          </a:xfrm>
        </p:spPr>
        <p:txBody>
          <a:bodyPr/>
          <a:lstStyle/>
          <a:p>
            <a:pPr eaLnBrk="1" hangingPunct="1"/>
            <a:r>
              <a:rPr lang="zh-CN" altLang="en-US" sz="2800"/>
              <a:t>进程的物理表示：</a:t>
            </a:r>
            <a:r>
              <a:rPr lang="zh-CN" altLang="en-US" sz="2800" b="1"/>
              <a:t>进程映像（</a:t>
            </a:r>
            <a:r>
              <a:rPr lang="zh-CN" altLang="zh-CN" sz="2800" b="1"/>
              <a:t>Process Image</a:t>
            </a:r>
            <a:r>
              <a:rPr lang="zh-CN" altLang="en-US" sz="2800" b="1"/>
              <a:t>）</a:t>
            </a:r>
            <a:endParaRPr lang="en-US" altLang="zh-CN" sz="280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sz="2800"/>
              <a:t>用户数据</a:t>
            </a:r>
          </a:p>
          <a:p>
            <a:pPr lvl="1" eaLnBrk="1" hangingPunct="1"/>
            <a:r>
              <a:rPr lang="zh-CN" altLang="en-US" sz="2800"/>
              <a:t>用户程序</a:t>
            </a:r>
          </a:p>
          <a:p>
            <a:pPr lvl="1" eaLnBrk="1" hangingPunct="1"/>
            <a:r>
              <a:rPr lang="zh-CN" altLang="en-US" sz="2800"/>
              <a:t>系统栈（跟踪过程调用和过程间参数传递）</a:t>
            </a:r>
          </a:p>
          <a:p>
            <a:pPr lvl="1" eaLnBrk="1" hangingPunct="1"/>
            <a:r>
              <a:rPr lang="zh-CN" altLang="en-US" sz="2800" b="1"/>
              <a:t>进程控制块</a:t>
            </a:r>
            <a:r>
              <a:rPr lang="zh-CN" altLang="en-US" sz="2800"/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Process Control Block</a:t>
            </a:r>
            <a:r>
              <a:rPr lang="zh-CN" altLang="en-US" sz="2800">
                <a:latin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</a:rPr>
              <a:t>PCB</a:t>
            </a:r>
            <a:r>
              <a:rPr lang="en-US" altLang="zh-CN" sz="2800">
                <a:latin typeface="宋体" panose="02010600030101010101" pitchFamily="2" charset="-122"/>
              </a:rPr>
              <a:t>)</a:t>
            </a:r>
            <a:r>
              <a:rPr lang="en-US" altLang="zh-CN" sz="2800"/>
              <a:t>——</a:t>
            </a:r>
            <a:r>
              <a:rPr lang="zh-CN" altLang="en-US" sz="2800"/>
              <a:t>由</a:t>
            </a:r>
            <a:r>
              <a:rPr lang="en-US" altLang="zh-CN" sz="2800"/>
              <a:t>OS</a:t>
            </a:r>
            <a:r>
              <a:rPr lang="zh-CN" altLang="en-US" sz="2800"/>
              <a:t>维护的用于记录和控制</a:t>
            </a:r>
            <a:r>
              <a:rPr lang="zh-CN" altLang="en-US" sz="2800">
                <a:solidFill>
                  <a:srgbClr val="0000FF"/>
                </a:solidFill>
              </a:rPr>
              <a:t>进程属性</a:t>
            </a:r>
            <a:r>
              <a:rPr lang="zh-CN" altLang="en-US" sz="2800"/>
              <a:t>的集合</a:t>
            </a:r>
          </a:p>
          <a:p>
            <a:pPr eaLnBrk="1" hangingPunct="1"/>
            <a:r>
              <a:rPr lang="zh-CN" altLang="en-US" sz="2800"/>
              <a:t>进程映像的</a:t>
            </a:r>
            <a:r>
              <a:rPr lang="zh-CN" altLang="en-US" sz="2800" b="1"/>
              <a:t>位置</a:t>
            </a:r>
            <a:r>
              <a:rPr lang="zh-CN" altLang="en-US" sz="2800"/>
              <a:t>：取决于</a:t>
            </a:r>
            <a:r>
              <a:rPr lang="en-US" altLang="zh-CN" sz="2800"/>
              <a:t>OS</a:t>
            </a:r>
            <a:r>
              <a:rPr lang="zh-CN" altLang="en-US" sz="2800"/>
              <a:t>采用的存储管理方案</a:t>
            </a:r>
          </a:p>
          <a:p>
            <a:pPr lvl="1" eaLnBrk="1" hangingPunct="1"/>
            <a:r>
              <a:rPr lang="zh-CN" altLang="en-US" sz="2800"/>
              <a:t>整体在连续或不连续的主存区域中</a:t>
            </a:r>
          </a:p>
          <a:p>
            <a:pPr lvl="1" eaLnBrk="1" hangingPunct="1"/>
            <a:r>
              <a:rPr lang="zh-CN" altLang="en-US" sz="2800"/>
              <a:t>部分在主存中，主体在连续的辅存区域中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>
            <a:extLst>
              <a:ext uri="{FF2B5EF4-FFF2-40B4-BE49-F238E27FC236}">
                <a16:creationId xmlns:a16="http://schemas.microsoft.com/office/drawing/2014/main" id="{92078005-AAFA-4E8F-B92B-644BFDA90E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81640D9-6449-4909-945B-5D6BFBAE0831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16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231D2E83-F7D3-4A67-8CD1-B168ED99F0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进程属性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DD21BB35-D70A-420F-AACB-F444B96034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562600"/>
          </a:xfrm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rgbClr val="0000FF"/>
                </a:solidFill>
              </a:rPr>
              <a:t>进程标识信息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800"/>
              <a:t>进程标识符（</a:t>
            </a:r>
            <a:r>
              <a:rPr lang="en-US" altLang="zh-CN" sz="2800"/>
              <a:t>process ID</a:t>
            </a:r>
            <a:r>
              <a:rPr lang="zh-CN" altLang="en-US" sz="2800"/>
              <a:t>）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800"/>
              <a:t>父进程标识符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800"/>
              <a:t>用户标识符（</a:t>
            </a:r>
            <a:r>
              <a:rPr lang="en-US" altLang="zh-CN" sz="2800"/>
              <a:t>user ID</a:t>
            </a:r>
            <a:r>
              <a:rPr lang="zh-CN" altLang="en-US" sz="2800"/>
              <a:t>）</a:t>
            </a:r>
          </a:p>
          <a:p>
            <a:pPr eaLnBrk="1" hangingPunct="1"/>
            <a:r>
              <a:rPr lang="zh-CN" altLang="en-US" sz="2800">
                <a:solidFill>
                  <a:srgbClr val="0000FF"/>
                </a:solidFill>
              </a:rPr>
              <a:t>处理器状态信息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800"/>
              <a:t>用户可见寄存器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800"/>
              <a:t>控制和状态寄存器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800"/>
              <a:t>栈指针（指向栈顶）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>
            <a:extLst>
              <a:ext uri="{FF2B5EF4-FFF2-40B4-BE49-F238E27FC236}">
                <a16:creationId xmlns:a16="http://schemas.microsoft.com/office/drawing/2014/main" id="{13E23AA9-A96E-430F-87AB-BA49EFE669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0437900-2FE6-45CB-8A2B-0EE47F108052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zh-CN" sz="16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D8C0F6F1-2330-4D16-BB49-0404B2659C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进程属性</a:t>
            </a:r>
            <a:r>
              <a:rPr lang="zh-CN" altLang="en-US">
                <a:solidFill>
                  <a:srgbClr val="FFB800"/>
                </a:solidFill>
              </a:rPr>
              <a:t>（续）</a:t>
            </a:r>
            <a:endParaRPr lang="en-US" altLang="zh-CN">
              <a:solidFill>
                <a:srgbClr val="FFB800"/>
              </a:solidFill>
            </a:endParaRP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1EC93E11-0764-4C10-92DE-43367C3322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5486400"/>
          </a:xfrm>
        </p:spPr>
        <p:txBody>
          <a:bodyPr/>
          <a:lstStyle/>
          <a:p>
            <a:pPr eaLnBrk="1" hangingPunct="1"/>
            <a:r>
              <a:rPr lang="zh-CN" altLang="en-US" sz="3300">
                <a:solidFill>
                  <a:srgbClr val="0000FF"/>
                </a:solidFill>
              </a:rPr>
              <a:t>进程控制信息</a:t>
            </a:r>
          </a:p>
          <a:p>
            <a:pPr lvl="2" eaLnBrk="1" hangingPunct="1">
              <a:lnSpc>
                <a:spcPct val="115000"/>
              </a:lnSpc>
            </a:pPr>
            <a:r>
              <a:rPr lang="zh-CN" altLang="en-US" sz="2800"/>
              <a:t>调度和状态信息（进程状态，优先级，相关调度信息，等待的事件）</a:t>
            </a:r>
          </a:p>
          <a:p>
            <a:pPr lvl="2" eaLnBrk="1" hangingPunct="1">
              <a:lnSpc>
                <a:spcPct val="115000"/>
              </a:lnSpc>
            </a:pPr>
            <a:r>
              <a:rPr lang="zh-CN" altLang="en-US" sz="2800"/>
              <a:t>数据结构（链接到队列、环或其他结构的信息）</a:t>
            </a:r>
          </a:p>
          <a:p>
            <a:pPr lvl="2" eaLnBrk="1" hangingPunct="1">
              <a:lnSpc>
                <a:spcPct val="115000"/>
              </a:lnSpc>
            </a:pPr>
            <a:r>
              <a:rPr lang="zh-CN" altLang="en-US" sz="2800"/>
              <a:t>进程间通信</a:t>
            </a:r>
          </a:p>
          <a:p>
            <a:pPr lvl="2" eaLnBrk="1" hangingPunct="1">
              <a:lnSpc>
                <a:spcPct val="115000"/>
              </a:lnSpc>
            </a:pPr>
            <a:r>
              <a:rPr lang="zh-CN" altLang="en-US" sz="2800"/>
              <a:t>进程特权</a:t>
            </a:r>
          </a:p>
          <a:p>
            <a:pPr lvl="2" eaLnBrk="1" hangingPunct="1">
              <a:lnSpc>
                <a:spcPct val="115000"/>
              </a:lnSpc>
            </a:pPr>
            <a:r>
              <a:rPr lang="zh-CN" altLang="en-US" sz="2800"/>
              <a:t>存储管理（该进程虚存空间的指针）</a:t>
            </a:r>
          </a:p>
          <a:p>
            <a:pPr lvl="2" eaLnBrk="1" hangingPunct="1">
              <a:lnSpc>
                <a:spcPct val="115000"/>
              </a:lnSpc>
            </a:pPr>
            <a:r>
              <a:rPr lang="zh-CN" altLang="en-US" sz="2800"/>
              <a:t>资源所有权和使用情况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830B9499-6D54-4C92-AC90-D1BC87B0A2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4E05E8D-083F-4FB0-ACF7-B5F790D999B3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6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BBDF1725-D21A-4A00-85BA-C032B5CF2D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466013" cy="762000"/>
          </a:xfrm>
        </p:spPr>
        <p:txBody>
          <a:bodyPr/>
          <a:lstStyle/>
          <a:p>
            <a:pPr eaLnBrk="1" hangingPunct="1"/>
            <a:r>
              <a:rPr lang="zh-CN" altLang="en-US" sz="4800"/>
              <a:t>第</a:t>
            </a:r>
            <a:r>
              <a:rPr lang="en-US" altLang="zh-CN" sz="4800"/>
              <a:t>3</a:t>
            </a:r>
            <a:r>
              <a:rPr lang="zh-CN" altLang="en-US" sz="4800"/>
              <a:t>章</a:t>
            </a:r>
            <a:r>
              <a:rPr lang="zh-CN" altLang="en-US" sz="4800">
                <a:solidFill>
                  <a:srgbClr val="FFB800"/>
                </a:solidFill>
              </a:rPr>
              <a:t> </a:t>
            </a:r>
            <a:r>
              <a:rPr lang="zh-CN" altLang="en-US" sz="4800"/>
              <a:t>进程描述和控制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DB58C9B4-6C47-49FA-9CF9-9E45C1D53B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33488"/>
            <a:ext cx="9144000" cy="48641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3300" b="1"/>
              <a:t> 内容提要</a:t>
            </a:r>
          </a:p>
          <a:p>
            <a:pPr eaLnBrk="1" hangingPunct="1">
              <a:lnSpc>
                <a:spcPct val="80000"/>
              </a:lnSpc>
              <a:buClr>
                <a:srgbClr val="0A3A90"/>
              </a:buClr>
              <a:buFont typeface="Wingdings" panose="05000000000000000000" pitchFamily="2" charset="2"/>
              <a:buChar char="q"/>
            </a:pPr>
            <a:r>
              <a:rPr lang="zh-CN" altLang="en-US" sz="3300"/>
              <a:t>进程的概念</a:t>
            </a:r>
          </a:p>
          <a:p>
            <a:pPr eaLnBrk="1" hangingPunct="1">
              <a:lnSpc>
                <a:spcPct val="80000"/>
              </a:lnSpc>
              <a:buClr>
                <a:srgbClr val="0A3A90"/>
              </a:buClr>
              <a:buFont typeface="Wingdings" panose="05000000000000000000" pitchFamily="2" charset="2"/>
              <a:buChar char="q"/>
            </a:pPr>
            <a:r>
              <a:rPr lang="zh-CN" altLang="en-US" sz="3300"/>
              <a:t>进程的状态</a:t>
            </a:r>
          </a:p>
          <a:p>
            <a:pPr eaLnBrk="1" hangingPunct="1">
              <a:lnSpc>
                <a:spcPct val="80000"/>
              </a:lnSpc>
              <a:buClr>
                <a:srgbClr val="0A3A90"/>
              </a:buClr>
              <a:buFont typeface="Wingdings" panose="05000000000000000000" pitchFamily="2" charset="2"/>
              <a:buChar char="q"/>
            </a:pPr>
            <a:r>
              <a:rPr lang="zh-CN" altLang="en-US" sz="3300"/>
              <a:t>进程的描述</a:t>
            </a:r>
          </a:p>
          <a:p>
            <a:pPr eaLnBrk="1" hangingPunct="1">
              <a:lnSpc>
                <a:spcPct val="80000"/>
              </a:lnSpc>
              <a:buClr>
                <a:srgbClr val="0A3A90"/>
              </a:buClr>
              <a:buFont typeface="Wingdings" panose="05000000000000000000" pitchFamily="2" charset="2"/>
              <a:buChar char="q"/>
            </a:pPr>
            <a:r>
              <a:rPr lang="zh-CN" altLang="en-US" sz="3300"/>
              <a:t>进程的控制</a:t>
            </a:r>
          </a:p>
          <a:p>
            <a:pPr eaLnBrk="1" hangingPunct="1">
              <a:lnSpc>
                <a:spcPct val="80000"/>
              </a:lnSpc>
              <a:buClr>
                <a:srgbClr val="0A3A90"/>
              </a:buClr>
              <a:buFont typeface="Wingdings" panose="05000000000000000000" pitchFamily="2" charset="2"/>
              <a:buChar char="q"/>
            </a:pPr>
            <a:r>
              <a:rPr lang="zh-CN" altLang="en-US" sz="3300"/>
              <a:t>操作系统的执行</a:t>
            </a:r>
          </a:p>
          <a:p>
            <a:pPr eaLnBrk="1" hangingPunct="1">
              <a:lnSpc>
                <a:spcPct val="80000"/>
              </a:lnSpc>
              <a:buClr>
                <a:srgbClr val="0A3A90"/>
              </a:buClr>
              <a:buFont typeface="Wingdings" panose="05000000000000000000" pitchFamily="2" charset="2"/>
              <a:buChar char="q"/>
            </a:pPr>
            <a:r>
              <a:rPr lang="zh-CN" altLang="en-US" sz="3300"/>
              <a:t>安全问题（进程的访问权限）</a:t>
            </a:r>
          </a:p>
          <a:p>
            <a:pPr eaLnBrk="1" hangingPunct="1">
              <a:lnSpc>
                <a:spcPct val="80000"/>
              </a:lnSpc>
              <a:buClr>
                <a:srgbClr val="0A3A90"/>
              </a:buClr>
              <a:buFont typeface="Wingdings" panose="05000000000000000000" pitchFamily="2" charset="2"/>
              <a:buChar char="q"/>
            </a:pPr>
            <a:r>
              <a:rPr lang="en-US" altLang="zh-CN" sz="3300"/>
              <a:t>Unix</a:t>
            </a:r>
            <a:r>
              <a:rPr lang="zh-CN" altLang="en-US" sz="3300"/>
              <a:t>的进程管理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$"/>
            </a:pPr>
            <a:r>
              <a:rPr lang="zh-CN" altLang="en-US" sz="3200"/>
              <a:t> 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zh-CN" altLang="en-US" sz="3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4">
            <a:extLst>
              <a:ext uri="{FF2B5EF4-FFF2-40B4-BE49-F238E27FC236}">
                <a16:creationId xmlns:a16="http://schemas.microsoft.com/office/drawing/2014/main" id="{2307DB0B-5E14-4F72-ADFA-065465943C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092314C-E66E-495B-A474-47CA7324D71F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CN" sz="16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8DB5D6E1-A657-44AB-80CE-9B4894E9C5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进程控制块的组织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A508C9BD-C82E-41E1-81EC-3218F4D778C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763588"/>
            <a:ext cx="9144000" cy="208915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链表</a:t>
            </a:r>
          </a:p>
          <a:p>
            <a:pPr lvl="1" eaLnBrk="1" hangingPunct="1"/>
            <a:r>
              <a:rPr lang="zh-CN" altLang="en-US"/>
              <a:t>同一状态的进程其</a:t>
            </a:r>
            <a:r>
              <a:rPr lang="en-US" altLang="zh-CN"/>
              <a:t>PCB</a:t>
            </a:r>
            <a:r>
              <a:rPr lang="zh-CN" altLang="en-US"/>
              <a:t>成一链表，多个状态对应多个不同的链表</a:t>
            </a:r>
          </a:p>
          <a:p>
            <a:pPr lvl="1" eaLnBrk="1" hangingPunct="1"/>
            <a:r>
              <a:rPr lang="zh-CN" altLang="en-US" sz="2700"/>
              <a:t>各状态的进程形成不同的链表：就绪链表、阻塞链表</a:t>
            </a:r>
          </a:p>
        </p:txBody>
      </p:sp>
      <p:pic>
        <p:nvPicPr>
          <p:cNvPr id="32773" name="Picture 7">
            <a:extLst>
              <a:ext uri="{FF2B5EF4-FFF2-40B4-BE49-F238E27FC236}">
                <a16:creationId xmlns:a16="http://schemas.microsoft.com/office/drawing/2014/main" id="{745305A7-89AA-4FCF-B29E-695ABB0C8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852738"/>
            <a:ext cx="36004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>
            <a:extLst>
              <a:ext uri="{FF2B5EF4-FFF2-40B4-BE49-F238E27FC236}">
                <a16:creationId xmlns:a16="http://schemas.microsoft.com/office/drawing/2014/main" id="{91D585FA-8234-4E3B-96E7-8157E8B7B2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1D81ADD-0C85-4D39-AC7A-B6D8E8B07C2A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zh-CN" sz="16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C0A44322-3CDC-48FC-B4C3-34F783541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进程链表结构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ED82F2AF-B1C3-4479-A309-27FDE2A29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2916238" cy="1663700"/>
          </a:xfrm>
        </p:spPr>
        <p:txBody>
          <a:bodyPr/>
          <a:lstStyle/>
          <a:p>
            <a:pPr eaLnBrk="1" hangingPunct="1"/>
            <a:r>
              <a:rPr lang="zh-CN" altLang="en-US"/>
              <a:t>进程调度中的排队结构可用链表方式实现</a:t>
            </a:r>
          </a:p>
        </p:txBody>
      </p:sp>
      <p:pic>
        <p:nvPicPr>
          <p:cNvPr id="33797" name="Picture 4">
            <a:extLst>
              <a:ext uri="{FF2B5EF4-FFF2-40B4-BE49-F238E27FC236}">
                <a16:creationId xmlns:a16="http://schemas.microsoft.com/office/drawing/2014/main" id="{0835C912-058D-42BA-BB6B-FD2820F62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1052513"/>
            <a:ext cx="5832475" cy="469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4">
            <a:extLst>
              <a:ext uri="{FF2B5EF4-FFF2-40B4-BE49-F238E27FC236}">
                <a16:creationId xmlns:a16="http://schemas.microsoft.com/office/drawing/2014/main" id="{5D26A92D-1E30-40EB-B3D9-285802624A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CDD773E-17AF-4EBF-AB10-A0A596C95773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zh-CN" sz="16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38ED6D2F-1F54-40C8-AF5F-C674F23945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进程控制块的组织</a:t>
            </a:r>
            <a:r>
              <a:rPr lang="zh-CN" altLang="en-US" sz="4000">
                <a:solidFill>
                  <a:srgbClr val="FFB800"/>
                </a:solidFill>
              </a:rPr>
              <a:t>（续）</a:t>
            </a:r>
            <a:r>
              <a:rPr lang="zh-CN" altLang="en-US" sz="4000"/>
              <a:t> 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2C99F231-335C-4DE7-8764-4DCD4830C79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685800"/>
            <a:ext cx="9144000" cy="1806575"/>
          </a:xfrm>
        </p:spPr>
        <p:txBody>
          <a:bodyPr/>
          <a:lstStyle/>
          <a:p>
            <a:pPr eaLnBrk="1" hangingPunct="1"/>
            <a:r>
              <a:rPr lang="zh-CN" altLang="en-US" sz="2700">
                <a:solidFill>
                  <a:srgbClr val="0000FF"/>
                </a:solidFill>
              </a:rPr>
              <a:t>索引（</a:t>
            </a:r>
            <a:r>
              <a:rPr lang="en-US" altLang="zh-CN" sz="2700"/>
              <a:t>index</a:t>
            </a:r>
            <a:r>
              <a:rPr lang="zh-CN" altLang="en-US" sz="2700">
                <a:solidFill>
                  <a:srgbClr val="0000FF"/>
                </a:solidFill>
              </a:rPr>
              <a:t>）表</a:t>
            </a:r>
          </a:p>
          <a:p>
            <a:pPr lvl="1" eaLnBrk="1" hangingPunct="1"/>
            <a:r>
              <a:rPr lang="zh-CN" altLang="en-US" sz="2200"/>
              <a:t>同一状态的进程归入一个索引表（由</a:t>
            </a:r>
            <a:r>
              <a:rPr lang="en-US" altLang="zh-CN" sz="2200"/>
              <a:t>index</a:t>
            </a:r>
            <a:r>
              <a:rPr lang="zh-CN" altLang="en-US" sz="2200"/>
              <a:t>指向</a:t>
            </a:r>
            <a:r>
              <a:rPr lang="en-US" altLang="zh-CN" sz="2200"/>
              <a:t>PCB</a:t>
            </a:r>
            <a:r>
              <a:rPr lang="zh-CN" altLang="en-US" sz="2200"/>
              <a:t>），多个状态对应多个不同的索引表</a:t>
            </a:r>
          </a:p>
          <a:p>
            <a:pPr lvl="1" eaLnBrk="1" hangingPunct="1"/>
            <a:r>
              <a:rPr lang="zh-CN" altLang="en-US" sz="2300"/>
              <a:t>各状态的进程形成不同的索引表：如就绪索引表、阻塞索引表等</a:t>
            </a:r>
          </a:p>
        </p:txBody>
      </p:sp>
      <p:pic>
        <p:nvPicPr>
          <p:cNvPr id="34821" name="Picture 8">
            <a:extLst>
              <a:ext uri="{FF2B5EF4-FFF2-40B4-BE49-F238E27FC236}">
                <a16:creationId xmlns:a16="http://schemas.microsoft.com/office/drawing/2014/main" id="{4523F6D3-D7A7-4349-81E7-DFCDCE15C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565400"/>
            <a:ext cx="5773738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>
            <a:extLst>
              <a:ext uri="{FF2B5EF4-FFF2-40B4-BE49-F238E27FC236}">
                <a16:creationId xmlns:a16="http://schemas.microsoft.com/office/drawing/2014/main" id="{05C91037-D49B-40F7-B4A2-8F4CC4FEE4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E95121F-C3E7-4192-B00A-8D53D34F6820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CN" sz="16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E05169BA-E31D-4129-A102-ECBDFA5FC3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137525" cy="647700"/>
          </a:xfrm>
        </p:spPr>
        <p:txBody>
          <a:bodyPr/>
          <a:lstStyle/>
          <a:p>
            <a:pPr eaLnBrk="1" hangingPunct="1"/>
            <a:r>
              <a:rPr lang="zh-CN" altLang="en-US" sz="4000"/>
              <a:t>虚存中的用户进程示意图</a:t>
            </a:r>
          </a:p>
        </p:txBody>
      </p:sp>
      <p:pic>
        <p:nvPicPr>
          <p:cNvPr id="35844" name="Picture 6">
            <a:extLst>
              <a:ext uri="{FF2B5EF4-FFF2-40B4-BE49-F238E27FC236}">
                <a16:creationId xmlns:a16="http://schemas.microsoft.com/office/drawing/2014/main" id="{00E790E5-D969-44CB-A25A-68C3FA393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28650"/>
            <a:ext cx="7920038" cy="574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>
            <a:extLst>
              <a:ext uri="{FF2B5EF4-FFF2-40B4-BE49-F238E27FC236}">
                <a16:creationId xmlns:a16="http://schemas.microsoft.com/office/drawing/2014/main" id="{C48D4F13-55A9-467F-810C-79CB8E370E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A76AAC8-0956-4CE3-ABFA-32960FBE3FD6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CN" sz="16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00E819DC-9F20-4FD1-9834-1A890487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pPr eaLnBrk="1" hangingPunct="1"/>
            <a:r>
              <a:rPr lang="zh-CN" altLang="en-US" sz="4000"/>
              <a:t>进程控制块</a:t>
            </a:r>
            <a:r>
              <a:rPr lang="en-US" altLang="zh-CN" sz="4000"/>
              <a:t>PCB</a:t>
            </a:r>
            <a:r>
              <a:rPr lang="zh-CN" altLang="en-US" sz="4000"/>
              <a:t>的作用</a:t>
            </a:r>
          </a:p>
        </p:txBody>
      </p:sp>
      <p:sp>
        <p:nvSpPr>
          <p:cNvPr id="353283" name="Rectangle 3">
            <a:extLst>
              <a:ext uri="{FF2B5EF4-FFF2-40B4-BE49-F238E27FC236}">
                <a16:creationId xmlns:a16="http://schemas.microsoft.com/office/drawing/2014/main" id="{AA9B8C55-642A-4CE1-9397-BFA064C4B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81075"/>
            <a:ext cx="9144000" cy="36004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3300">
                <a:ea typeface="Arial Unicode MS" panose="020B0604020202020204" pitchFamily="34" charset="-128"/>
                <a:cs typeface="Arial Unicode MS" panose="020B0604020202020204" pitchFamily="34" charset="-128"/>
              </a:rPr>
              <a:t>PCB = Process Control Block</a:t>
            </a:r>
            <a:r>
              <a:rPr lang="zh-CN" altLang="en-US" sz="3300">
                <a:latin typeface="Times New Roman" panose="02020603050405020304" pitchFamily="18" charset="0"/>
              </a:rPr>
              <a:t>（</a:t>
            </a:r>
            <a:r>
              <a:rPr lang="zh-CN" altLang="en-US" sz="3300" b="1"/>
              <a:t>进程控制块）</a:t>
            </a:r>
            <a:endParaRPr lang="zh-CN" altLang="en-US"/>
          </a:p>
          <a:p>
            <a:pPr eaLnBrk="1" hangingPunct="1">
              <a:lnSpc>
                <a:spcPct val="120000"/>
              </a:lnSpc>
            </a:pPr>
            <a:r>
              <a:rPr lang="en-US" altLang="zh-CN"/>
              <a:t>PCB</a:t>
            </a:r>
            <a:r>
              <a:rPr lang="zh-CN" altLang="en-US"/>
              <a:t>是</a:t>
            </a:r>
            <a:r>
              <a:rPr lang="en-US" altLang="zh-CN"/>
              <a:t>OS</a:t>
            </a:r>
            <a:r>
              <a:rPr lang="zh-CN" altLang="en-US"/>
              <a:t>中最重要的数据结构，涉及进程调度、资源分配、中断处理、性能监控和分析等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/>
              <a:t>PCB</a:t>
            </a:r>
            <a:r>
              <a:rPr lang="zh-CN" altLang="en-US"/>
              <a:t>的访问与保护：通过专门的例程访问</a:t>
            </a:r>
            <a:r>
              <a:rPr lang="en-US" altLang="zh-CN"/>
              <a:t>PCB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chemeClr val="bg2"/>
                </a:solidFill>
              </a:rPr>
              <a:t>资源控制块的集合定义了</a:t>
            </a:r>
            <a:r>
              <a:rPr lang="en-US" altLang="zh-CN">
                <a:solidFill>
                  <a:schemeClr val="bg2"/>
                </a:solidFill>
              </a:rPr>
              <a:t>OS</a:t>
            </a:r>
            <a:r>
              <a:rPr lang="zh-CN" altLang="en-US">
                <a:solidFill>
                  <a:schemeClr val="bg2"/>
                </a:solidFill>
              </a:rPr>
              <a:t>的状态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3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>
            <a:extLst>
              <a:ext uri="{FF2B5EF4-FFF2-40B4-BE49-F238E27FC236}">
                <a16:creationId xmlns:a16="http://schemas.microsoft.com/office/drawing/2014/main" id="{BD3D19E8-7892-4FF9-A338-FAD89B68B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E59210D-3BC1-46FB-A231-3DBDE6411664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CN" sz="16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4D2E8E2E-9EE2-4CAC-BDAC-8DE573061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3.</a:t>
            </a:r>
            <a:r>
              <a:rPr lang="en-US" altLang="zh-CN" sz="4000"/>
              <a:t>4 </a:t>
            </a:r>
            <a:r>
              <a:rPr lang="zh-CN" altLang="en-US" sz="4000"/>
              <a:t>进程控制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153DAB8C-58A9-4DF5-96E6-CE7B18C0CC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410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3500">
                <a:latin typeface="宋体" panose="02010600030101010101" pitchFamily="2" charset="-122"/>
              </a:rPr>
              <a:t>进程控制的功能：完成进程的创建、撤销以及进程的状态转换（进程切换</a:t>
            </a:r>
            <a:r>
              <a:rPr lang="en-US" altLang="zh-CN" sz="3500">
                <a:latin typeface="宋体" panose="02010600030101010101" pitchFamily="2" charset="-122"/>
              </a:rPr>
              <a:t>/</a:t>
            </a:r>
            <a:r>
              <a:rPr lang="zh-CN" altLang="en-US" sz="3500">
                <a:latin typeface="宋体" panose="02010600030101010101" pitchFamily="2" charset="-122"/>
              </a:rPr>
              <a:t>调度）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500">
                <a:latin typeface="宋体" panose="02010600030101010101" pitchFamily="2" charset="-122"/>
              </a:rPr>
              <a:t>进程控制由</a:t>
            </a:r>
            <a:r>
              <a:rPr lang="zh-CN" altLang="en-US" sz="3500">
                <a:solidFill>
                  <a:srgbClr val="0000FF"/>
                </a:solidFill>
                <a:latin typeface="宋体" panose="02010600030101010101" pitchFamily="2" charset="-122"/>
              </a:rPr>
              <a:t>原语</a:t>
            </a:r>
            <a:r>
              <a:rPr lang="zh-CN" altLang="en-US" sz="3500">
                <a:latin typeface="宋体" panose="02010600030101010101" pitchFamily="2" charset="-122"/>
              </a:rPr>
              <a:t>（</a:t>
            </a:r>
            <a:r>
              <a:rPr lang="en-US" altLang="zh-CN"/>
              <a:t>primitive</a:t>
            </a:r>
            <a:r>
              <a:rPr lang="zh-CN" altLang="en-US" sz="3500">
                <a:latin typeface="宋体" panose="02010600030101010101" pitchFamily="2" charset="-122"/>
              </a:rPr>
              <a:t>）完成</a:t>
            </a:r>
            <a:r>
              <a:rPr lang="zh-CN" altLang="en-US" sz="3500"/>
              <a:t>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>
            <a:extLst>
              <a:ext uri="{FF2B5EF4-FFF2-40B4-BE49-F238E27FC236}">
                <a16:creationId xmlns:a16="http://schemas.microsoft.com/office/drawing/2014/main" id="{633FD8A4-2BF8-428C-BABA-F07F9D794F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F8B2C87-C064-49AC-BAE0-26502B42FE51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zh-CN" sz="16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35F27A64-BE43-4F8D-8D5C-5331A1A05A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09600"/>
          </a:xfrm>
        </p:spPr>
        <p:txBody>
          <a:bodyPr/>
          <a:lstStyle/>
          <a:p>
            <a:pPr eaLnBrk="1" hangingPunct="1"/>
            <a:r>
              <a:rPr lang="zh-CN" altLang="en-US" sz="4000"/>
              <a:t>原语</a:t>
            </a:r>
          </a:p>
        </p:txBody>
      </p:sp>
      <p:sp>
        <p:nvSpPr>
          <p:cNvPr id="363523" name="Rectangle 3">
            <a:extLst>
              <a:ext uri="{FF2B5EF4-FFF2-40B4-BE49-F238E27FC236}">
                <a16:creationId xmlns:a16="http://schemas.microsoft.com/office/drawing/2014/main" id="{EA83D2D0-3936-4FE3-9743-31C74A7EAB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5715000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内核在执行某些基本操作时，往往利用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原语</a:t>
            </a:r>
            <a:r>
              <a:rPr lang="zh-CN" altLang="en-US" sz="2800">
                <a:latin typeface="Times New Roman" panose="02020603050405020304" pitchFamily="18" charset="0"/>
              </a:rPr>
              <a:t>操作实现</a:t>
            </a:r>
          </a:p>
          <a:p>
            <a:pPr eaLnBrk="1" hangingPunct="1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原语</a:t>
            </a: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zh-CN" altLang="zh-CN" sz="2800">
                <a:latin typeface="Times New Roman" panose="02020603050405020304" pitchFamily="18" charset="0"/>
              </a:rPr>
              <a:t>primitive</a:t>
            </a:r>
            <a:r>
              <a:rPr lang="zh-CN" altLang="en-US" sz="2800" b="1">
                <a:latin typeface="Times New Roman" panose="02020603050405020304" pitchFamily="18" charset="0"/>
              </a:rPr>
              <a:t>）</a:t>
            </a:r>
            <a:r>
              <a:rPr lang="zh-CN" altLang="en-US" sz="2800">
                <a:latin typeface="Times New Roman" panose="02020603050405020304" pitchFamily="18" charset="0"/>
              </a:rPr>
              <a:t>：由若干条指令构成、在系统模式下执行，用于完成一定功能的一个过程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原语是一种广义指令，相当于扩充了的机器指令集</a:t>
            </a: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原语是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原子操作</a:t>
            </a:r>
            <a:r>
              <a:rPr lang="en-US" altLang="zh-CN" sz="2800">
                <a:latin typeface="Times New Roman" panose="02020603050405020304" pitchFamily="18" charset="0"/>
              </a:rPr>
              <a:t>(atomic operation)</a:t>
            </a:r>
            <a:r>
              <a:rPr lang="zh-CN" altLang="en-US" sz="2800">
                <a:latin typeface="Times New Roman" panose="02020603050405020304" pitchFamily="18" charset="0"/>
              </a:rPr>
              <a:t>，即</a:t>
            </a:r>
          </a:p>
          <a:p>
            <a:pPr lvl="1" eaLnBrk="1" hangingPunct="1"/>
            <a:r>
              <a:rPr lang="zh-CN" altLang="en-US" sz="2800">
                <a:latin typeface="Times New Roman" panose="02020603050405020304" pitchFamily="18" charset="0"/>
              </a:rPr>
              <a:t>一个操作中的所有动作，要么全做，要么全不做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800">
                <a:latin typeface="Times New Roman" panose="02020603050405020304" pitchFamily="18" charset="0"/>
              </a:rPr>
              <a:t>原子操作是一个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不可分割</a:t>
            </a:r>
            <a:r>
              <a:rPr lang="zh-CN" altLang="en-US" sz="2800">
                <a:latin typeface="Times New Roman" panose="02020603050405020304" pitchFamily="18" charset="0"/>
              </a:rPr>
              <a:t>的操作</a:t>
            </a:r>
            <a:r>
              <a:rPr lang="en-US" altLang="zh-CN" sz="2800">
                <a:latin typeface="Times New Roman" panose="02020603050405020304" pitchFamily="18" charset="0"/>
              </a:rPr>
              <a:t>!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>
            <a:extLst>
              <a:ext uri="{FF2B5EF4-FFF2-40B4-BE49-F238E27FC236}">
                <a16:creationId xmlns:a16="http://schemas.microsoft.com/office/drawing/2014/main" id="{1DC7FFDC-F5C2-4E07-B746-DBC3D0FDE0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81127E4-0596-4F01-BF85-A9CD9BBD2B48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zh-CN" sz="16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A4BBFFAD-CB51-46AB-91A7-7095D821DE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09600"/>
          </a:xfrm>
        </p:spPr>
        <p:txBody>
          <a:bodyPr/>
          <a:lstStyle/>
          <a:p>
            <a:pPr eaLnBrk="1" hangingPunct="1"/>
            <a:r>
              <a:rPr lang="zh-CN" altLang="en-US" sz="4000"/>
              <a:t>3.</a:t>
            </a:r>
            <a:r>
              <a:rPr lang="en-US" altLang="zh-CN" sz="4000"/>
              <a:t>4.1</a:t>
            </a:r>
            <a:r>
              <a:rPr lang="zh-CN" altLang="en-US" sz="4000"/>
              <a:t>执行模式</a:t>
            </a:r>
          </a:p>
        </p:txBody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D02A0BEA-EC14-4EA7-96FA-BD03AF494E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/>
              <a:t>两类指令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</a:rPr>
              <a:t>特权指令</a:t>
            </a:r>
            <a:r>
              <a:rPr lang="zh-CN" altLang="en-US" sz="2400"/>
              <a:t>（</a:t>
            </a:r>
            <a:r>
              <a:rPr lang="en-US" altLang="zh-CN" sz="2400"/>
              <a:t>privileged instruction</a:t>
            </a:r>
            <a:r>
              <a:rPr lang="zh-CN" altLang="en-US" sz="2400"/>
              <a:t>）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>
                <a:latin typeface="宋体" panose="02010600030101010101" pitchFamily="2" charset="-122"/>
              </a:rPr>
              <a:t>：允许操作系统使用，不允许一般用户使用</a:t>
            </a:r>
            <a:endParaRPr lang="zh-CN" altLang="en-US" sz="240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</a:rPr>
              <a:t>非特权指令</a:t>
            </a:r>
            <a:r>
              <a:rPr lang="zh-CN" altLang="en-US" sz="2400"/>
              <a:t>（</a:t>
            </a:r>
            <a:r>
              <a:rPr lang="en-US" altLang="zh-CN" sz="2400"/>
              <a:t>nonprivileged instruction</a:t>
            </a:r>
            <a:r>
              <a:rPr lang="zh-CN" altLang="en-US" sz="2400"/>
              <a:t>）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>
                <a:latin typeface="宋体" panose="02010600030101010101" pitchFamily="2" charset="-122"/>
              </a:rPr>
              <a:t>：操作系统和用户均可用的</a:t>
            </a:r>
            <a:r>
              <a:rPr lang="zh-CN" altLang="en-US" sz="240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/>
              <a:t>两种执行模式（</a:t>
            </a:r>
            <a:r>
              <a:rPr lang="en-US" altLang="zh-CN" sz="2400"/>
              <a:t>CPU</a:t>
            </a:r>
            <a:r>
              <a:rPr lang="zh-CN" altLang="en-US" sz="2400"/>
              <a:t>状态）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</a:rPr>
              <a:t>用户模式</a:t>
            </a:r>
            <a:r>
              <a:rPr lang="en-US" altLang="zh-CN" sz="2400">
                <a:latin typeface="宋体" panose="02010600030101010101" pitchFamily="2" charset="-122"/>
              </a:rPr>
              <a:t>(</a:t>
            </a:r>
            <a:r>
              <a:rPr lang="en-US" altLang="zh-CN" sz="2400"/>
              <a:t>user mode</a:t>
            </a:r>
            <a:r>
              <a:rPr lang="en-US" altLang="zh-CN" sz="2400">
                <a:latin typeface="宋体" panose="02010600030101010101" pitchFamily="2" charset="-122"/>
              </a:rPr>
              <a:t>)/</a:t>
            </a:r>
            <a:r>
              <a:rPr lang="zh-CN" altLang="en-US" sz="2400"/>
              <a:t>用户态（</a:t>
            </a:r>
            <a:r>
              <a:rPr lang="en-US" altLang="zh-CN" sz="2400"/>
              <a:t>user state</a:t>
            </a:r>
            <a:r>
              <a:rPr lang="zh-CN" altLang="en-US" sz="2400"/>
              <a:t>）</a:t>
            </a:r>
            <a:r>
              <a:rPr lang="en-US" altLang="zh-CN" sz="2400">
                <a:latin typeface="宋体" panose="02010600030101010101" pitchFamily="2" charset="-122"/>
              </a:rPr>
              <a:t>/</a:t>
            </a:r>
            <a:r>
              <a:rPr lang="zh-CN" altLang="en-US" sz="2400">
                <a:latin typeface="宋体" panose="02010600030101010101" pitchFamily="2" charset="-122"/>
              </a:rPr>
              <a:t>目态（</a:t>
            </a:r>
            <a:r>
              <a:rPr lang="en-US" altLang="zh-CN" sz="2400"/>
              <a:t>target state</a:t>
            </a:r>
            <a:r>
              <a:rPr lang="zh-CN" altLang="en-US" sz="2400"/>
              <a:t>，目标状态</a:t>
            </a:r>
            <a:r>
              <a:rPr lang="zh-CN" altLang="en-US" sz="2400">
                <a:latin typeface="宋体" panose="02010600030101010101" pitchFamily="2" charset="-122"/>
              </a:rPr>
              <a:t>）：只能执行非特权指令；用户程序在用户模式下运行（在</a:t>
            </a:r>
            <a:r>
              <a:rPr lang="en-US" altLang="zh-CN" sz="2400">
                <a:latin typeface="宋体" panose="02010600030101010101" pitchFamily="2" charset="-122"/>
              </a:rPr>
              <a:t>Intel x86 CPU</a:t>
            </a:r>
            <a:r>
              <a:rPr lang="zh-CN" altLang="en-US" sz="2400">
                <a:latin typeface="宋体" panose="02010600030101010101" pitchFamily="2" charset="-122"/>
              </a:rPr>
              <a:t>中对应于保护模式下的特权级</a:t>
            </a:r>
            <a:r>
              <a:rPr lang="en-US" altLang="zh-CN" sz="2400">
                <a:latin typeface="宋体" panose="02010600030101010101" pitchFamily="2" charset="-122"/>
              </a:rPr>
              <a:t>[Privilege Level]1~3</a:t>
            </a:r>
            <a:r>
              <a:rPr lang="zh-CN" altLang="en-US" sz="2400">
                <a:latin typeface="宋体" panose="02010600030101010101" pitchFamily="2" charset="-122"/>
              </a:rPr>
              <a:t>）</a:t>
            </a:r>
            <a:endParaRPr lang="en-US" altLang="zh-CN" sz="2400">
              <a:ea typeface="楷体_GB2312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</a:rPr>
              <a:t>系统模式</a:t>
            </a:r>
            <a:r>
              <a:rPr lang="en-US" altLang="zh-CN" sz="2400"/>
              <a:t>(system mode</a:t>
            </a:r>
            <a:r>
              <a:rPr lang="en-US" altLang="zh-CN" sz="2400">
                <a:latin typeface="宋体" panose="02010600030101010101" pitchFamily="2" charset="-122"/>
              </a:rPr>
              <a:t>)/</a:t>
            </a:r>
            <a:r>
              <a:rPr lang="zh-CN" altLang="en-US" sz="2400"/>
              <a:t>系统态（</a:t>
            </a:r>
            <a:r>
              <a:rPr lang="en-US" altLang="zh-CN" sz="2400"/>
              <a:t>system state</a:t>
            </a:r>
            <a:r>
              <a:rPr lang="zh-CN" altLang="en-US" sz="2400">
                <a:latin typeface="宋体" panose="02010600030101010101" pitchFamily="2" charset="-122"/>
              </a:rPr>
              <a:t>）</a:t>
            </a:r>
            <a:r>
              <a:rPr lang="en-US" altLang="zh-CN" sz="2400">
                <a:latin typeface="宋体" panose="02010600030101010101" pitchFamily="2" charset="-122"/>
              </a:rPr>
              <a:t>/</a:t>
            </a:r>
            <a:r>
              <a:rPr lang="zh-CN" altLang="en-US" sz="2400">
                <a:solidFill>
                  <a:srgbClr val="0000FF"/>
                </a:solidFill>
              </a:rPr>
              <a:t>内核模式</a:t>
            </a:r>
            <a:r>
              <a:rPr lang="zh-CN" altLang="en-US" sz="2400"/>
              <a:t>（</a:t>
            </a:r>
            <a:r>
              <a:rPr lang="en-US" altLang="zh-CN" sz="2400"/>
              <a:t>kernal mode</a:t>
            </a:r>
            <a:r>
              <a:rPr lang="zh-CN" altLang="en-US" sz="2400"/>
              <a:t>）</a:t>
            </a:r>
            <a:r>
              <a:rPr lang="en-US" altLang="zh-CN" sz="2400"/>
              <a:t>/</a:t>
            </a:r>
            <a:r>
              <a:rPr lang="zh-CN" altLang="en-US" sz="2400"/>
              <a:t>内核态（</a:t>
            </a:r>
            <a:r>
              <a:rPr lang="en-US" altLang="zh-CN" sz="2400"/>
              <a:t>kernal state</a:t>
            </a:r>
            <a:r>
              <a:rPr lang="zh-CN" altLang="en-US" sz="2400"/>
              <a:t>）</a:t>
            </a:r>
            <a:r>
              <a:rPr lang="en-US" altLang="zh-CN" sz="2400"/>
              <a:t>/</a:t>
            </a:r>
            <a:r>
              <a:rPr lang="zh-CN" altLang="en-US" sz="2400">
                <a:latin typeface="宋体" panose="02010600030101010101" pitchFamily="2" charset="-122"/>
              </a:rPr>
              <a:t>特权模式（</a:t>
            </a:r>
            <a:r>
              <a:rPr lang="en-US" altLang="zh-CN" sz="2400"/>
              <a:t>privileged mode</a:t>
            </a:r>
            <a:r>
              <a:rPr lang="zh-CN" altLang="en-US" sz="2400"/>
              <a:t>）</a:t>
            </a:r>
            <a:r>
              <a:rPr lang="en-US" altLang="zh-CN" sz="2400">
                <a:latin typeface="宋体" panose="02010600030101010101" pitchFamily="2" charset="-122"/>
              </a:rPr>
              <a:t>/</a:t>
            </a:r>
            <a:r>
              <a:rPr lang="zh-CN" altLang="en-US" sz="2400"/>
              <a:t>管态（</a:t>
            </a:r>
            <a:r>
              <a:rPr lang="en-US" altLang="zh-CN" sz="2400"/>
              <a:t>supervisory state</a:t>
            </a:r>
            <a:r>
              <a:rPr lang="zh-CN" altLang="en-US" sz="2400"/>
              <a:t>，</a:t>
            </a:r>
            <a:r>
              <a:rPr lang="zh-CN" altLang="en-US" sz="2400">
                <a:latin typeface="宋体" panose="02010600030101010101" pitchFamily="2" charset="-122"/>
              </a:rPr>
              <a:t>监管状态</a:t>
            </a:r>
            <a:r>
              <a:rPr lang="zh-CN" altLang="en-US" sz="2400"/>
              <a:t>）：</a:t>
            </a:r>
            <a:r>
              <a:rPr lang="zh-CN" altLang="en-US" sz="2400">
                <a:latin typeface="宋体" panose="02010600030101010101" pitchFamily="2" charset="-122"/>
              </a:rPr>
              <a:t>能执行指令全集</a:t>
            </a:r>
            <a:r>
              <a:rPr lang="zh-CN" altLang="en-US" sz="2400">
                <a:ea typeface="楷体_GB2312" pitchFamily="49" charset="-122"/>
              </a:rPr>
              <a:t>，</a:t>
            </a:r>
            <a:r>
              <a:rPr lang="zh-CN" altLang="en-US" sz="2400">
                <a:latin typeface="宋体" panose="02010600030101010101" pitchFamily="2" charset="-122"/>
              </a:rPr>
              <a:t>具有改变</a:t>
            </a:r>
            <a:r>
              <a:rPr lang="en-US" altLang="zh-CN" sz="2400">
                <a:ea typeface="楷体_GB2312" pitchFamily="49" charset="-122"/>
              </a:rPr>
              <a:t>CPU</a:t>
            </a:r>
            <a:r>
              <a:rPr lang="zh-CN" altLang="en-US" sz="2400"/>
              <a:t>执行</a:t>
            </a:r>
            <a:r>
              <a:rPr lang="zh-CN" altLang="en-US" sz="2400">
                <a:latin typeface="宋体" panose="02010600030101010101" pitchFamily="2" charset="-122"/>
              </a:rPr>
              <a:t>状态的能力；操作系统（内核）在系统模式下运行（在</a:t>
            </a:r>
            <a:r>
              <a:rPr lang="en-US" altLang="zh-CN" sz="2400">
                <a:latin typeface="宋体" panose="02010600030101010101" pitchFamily="2" charset="-122"/>
              </a:rPr>
              <a:t>Intel x86 CPU</a:t>
            </a:r>
            <a:r>
              <a:rPr lang="zh-CN" altLang="en-US" sz="2400">
                <a:latin typeface="宋体" panose="02010600030101010101" pitchFamily="2" charset="-122"/>
              </a:rPr>
              <a:t>中对应于保护模式下的特权级</a:t>
            </a:r>
            <a:r>
              <a:rPr lang="en-US" altLang="zh-CN" sz="2400">
                <a:latin typeface="宋体" panose="02010600030101010101" pitchFamily="2" charset="-122"/>
              </a:rPr>
              <a:t>0</a:t>
            </a:r>
            <a:r>
              <a:rPr lang="zh-CN" altLang="en-US" sz="2400">
                <a:latin typeface="宋体" panose="02010600030101010101" pitchFamily="2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46BAF2A-934F-4521-8B2C-148D3DF9F8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Windows NT</a:t>
            </a:r>
            <a:r>
              <a:rPr lang="zh-CN" altLang="en-US"/>
              <a:t>的系统结构</a:t>
            </a:r>
          </a:p>
        </p:txBody>
      </p:sp>
      <p:pic>
        <p:nvPicPr>
          <p:cNvPr id="40963" name="Picture 6">
            <a:extLst>
              <a:ext uri="{FF2B5EF4-FFF2-40B4-BE49-F238E27FC236}">
                <a16:creationId xmlns:a16="http://schemas.microsoft.com/office/drawing/2014/main" id="{BD1285D9-4824-4958-A72F-F5E3D4ADB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93713"/>
            <a:ext cx="5127625" cy="423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Text Box 7">
            <a:extLst>
              <a:ext uri="{FF2B5EF4-FFF2-40B4-BE49-F238E27FC236}">
                <a16:creationId xmlns:a16="http://schemas.microsoft.com/office/drawing/2014/main" id="{5670A4D4-2761-4330-8E0E-D65BBEC97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375" y="4724400"/>
            <a:ext cx="5637213" cy="168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900"/>
              <a:t>用户模式对应于</a:t>
            </a:r>
            <a:r>
              <a:rPr lang="en-US" altLang="zh-CN" sz="1900"/>
              <a:t>Intel CPU</a:t>
            </a:r>
            <a:r>
              <a:rPr lang="zh-CN" altLang="zh-CN" sz="1900"/>
              <a:t>保护模式下的</a:t>
            </a:r>
            <a:r>
              <a:rPr lang="zh-CN" altLang="en-US" sz="1900"/>
              <a:t>特权级</a:t>
            </a:r>
            <a:r>
              <a:rPr lang="en-US" altLang="zh-CN" sz="1900"/>
              <a:t>ring3</a:t>
            </a:r>
          </a:p>
          <a:p>
            <a:pPr eaLnBrk="1" hangingPunct="1"/>
            <a:r>
              <a:rPr lang="zh-CN" altLang="en-US" sz="1900"/>
              <a:t>内核模式对应于</a:t>
            </a:r>
            <a:r>
              <a:rPr lang="zh-CN" altLang="zh-CN" sz="1900"/>
              <a:t>Intel CPU保护模式下的</a:t>
            </a:r>
            <a:r>
              <a:rPr lang="zh-CN" altLang="en-US" sz="1900"/>
              <a:t>特权级</a:t>
            </a:r>
            <a:r>
              <a:rPr lang="en-US" altLang="zh-CN" sz="1900"/>
              <a:t>ring0</a:t>
            </a:r>
          </a:p>
          <a:p>
            <a:pPr eaLnBrk="1" hangingPunct="1"/>
            <a:r>
              <a:rPr lang="en-US" altLang="zh-CN" sz="1900"/>
              <a:t>IRP = I/O Reqest Packet</a:t>
            </a:r>
            <a:r>
              <a:rPr lang="zh-CN" altLang="en-US" sz="1900"/>
              <a:t>，</a:t>
            </a:r>
            <a:r>
              <a:rPr lang="en-US" altLang="zh-CN" sz="1900"/>
              <a:t>I/O</a:t>
            </a:r>
            <a:r>
              <a:rPr lang="zh-CN" altLang="en-US" sz="1900"/>
              <a:t>请求包</a:t>
            </a:r>
          </a:p>
          <a:p>
            <a:pPr eaLnBrk="1" hangingPunct="1"/>
            <a:r>
              <a:rPr lang="en-US" altLang="zh-CN" sz="1900"/>
              <a:t>HAL = Hardware Abstraction Layer</a:t>
            </a:r>
            <a:r>
              <a:rPr lang="zh-CN" altLang="en-US" sz="1900"/>
              <a:t>，硬件抽象层</a:t>
            </a:r>
            <a:endParaRPr lang="en-US" altLang="zh-CN" sz="19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>
            <a:extLst>
              <a:ext uri="{FF2B5EF4-FFF2-40B4-BE49-F238E27FC236}">
                <a16:creationId xmlns:a16="http://schemas.microsoft.com/office/drawing/2014/main" id="{2D37AD3E-9B7F-40B1-BB35-29C0257F07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7D2BB17-6C93-4FDE-8265-B79C6B1728B0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zh-CN" sz="16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99D2CDA8-F35C-49E6-85AF-99F5BF77B1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15400" cy="609600"/>
          </a:xfrm>
        </p:spPr>
        <p:txBody>
          <a:bodyPr/>
          <a:lstStyle/>
          <a:p>
            <a:pPr eaLnBrk="1" hangingPunct="1"/>
            <a:r>
              <a:rPr lang="zh-CN" altLang="en-US" sz="4000"/>
              <a:t>执行模式与内核</a:t>
            </a:r>
          </a:p>
        </p:txBody>
      </p:sp>
      <p:sp>
        <p:nvSpPr>
          <p:cNvPr id="359427" name="Rectangle 3">
            <a:extLst>
              <a:ext uri="{FF2B5EF4-FFF2-40B4-BE49-F238E27FC236}">
                <a16:creationId xmlns:a16="http://schemas.microsoft.com/office/drawing/2014/main" id="{6DECE678-7E86-42A9-99CA-3358CDBBA7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5516563"/>
          </a:xfrm>
        </p:spPr>
        <p:txBody>
          <a:bodyPr/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内核</a:t>
            </a:r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kernel</a:t>
            </a:r>
            <a:r>
              <a:rPr lang="zh-CN" altLang="en-US" sz="2800">
                <a:latin typeface="Times New Roman" panose="02020603050405020304" pitchFamily="18" charset="0"/>
              </a:rPr>
              <a:t>）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OS</a:t>
            </a:r>
            <a:r>
              <a:rPr lang="zh-CN" altLang="en-US" sz="2800">
                <a:latin typeface="Times New Roman" panose="02020603050405020304" pitchFamily="18" charset="0"/>
              </a:rPr>
              <a:t>中包含重要系统功能的部分，通常驻留主存，在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系统模式</a:t>
            </a:r>
            <a:r>
              <a:rPr lang="zh-CN" altLang="en-US" sz="2800">
                <a:latin typeface="Times New Roman" panose="02020603050405020304" pitchFamily="18" charset="0"/>
              </a:rPr>
              <a:t>下运行，响应来自进程的调用（系统功能调用）和来自设备的中断</a:t>
            </a:r>
          </a:p>
          <a:p>
            <a:pPr eaLnBrk="1" hangingPunct="1"/>
            <a:r>
              <a:rPr lang="zh-CN" altLang="en-US" sz="3300" b="1">
                <a:latin typeface="Times New Roman" panose="02020603050405020304" pitchFamily="18" charset="0"/>
              </a:rPr>
              <a:t>内核的典型功能</a:t>
            </a:r>
          </a:p>
          <a:p>
            <a:pPr lvl="2" eaLnBrk="1" hangingPunct="1"/>
            <a:r>
              <a:rPr lang="zh-CN" altLang="en-US" sz="2800">
                <a:latin typeface="Times New Roman" panose="02020603050405020304" pitchFamily="18" charset="0"/>
              </a:rPr>
              <a:t>进程管理：进程的创建、撤销、调度、切换、同步和通信以及</a:t>
            </a:r>
            <a:r>
              <a:rPr lang="en-US" altLang="zh-CN" sz="2800">
                <a:latin typeface="Times New Roman" panose="02020603050405020304" pitchFamily="18" charset="0"/>
              </a:rPr>
              <a:t>PCB</a:t>
            </a:r>
            <a:r>
              <a:rPr lang="zh-CN" altLang="en-US" sz="2800">
                <a:latin typeface="Times New Roman" panose="02020603050405020304" pitchFamily="18" charset="0"/>
              </a:rPr>
              <a:t>的管理等</a:t>
            </a:r>
          </a:p>
          <a:p>
            <a:pPr lvl="2" eaLnBrk="1" hangingPunct="1"/>
            <a:r>
              <a:rPr lang="zh-CN" altLang="en-US" sz="2800">
                <a:latin typeface="Times New Roman" panose="02020603050405020304" pitchFamily="18" charset="0"/>
              </a:rPr>
              <a:t>存储管理：给进程分配空间、交换、管理页和段</a:t>
            </a:r>
          </a:p>
          <a:p>
            <a:pPr lvl="2" eaLnBrk="1" hangingPunct="1"/>
            <a:r>
              <a:rPr lang="en-US" altLang="zh-CN" sz="2800">
                <a:latin typeface="Times New Roman" panose="02020603050405020304" pitchFamily="18" charset="0"/>
              </a:rPr>
              <a:t>I/O</a:t>
            </a:r>
            <a:r>
              <a:rPr lang="zh-CN" altLang="en-US" sz="2800">
                <a:latin typeface="Times New Roman" panose="02020603050405020304" pitchFamily="18" charset="0"/>
              </a:rPr>
              <a:t>管理：缓冲区管理、给进程分配</a:t>
            </a:r>
            <a:r>
              <a:rPr lang="en-US" altLang="zh-CN" sz="2800">
                <a:latin typeface="Times New Roman" panose="02020603050405020304" pitchFamily="18" charset="0"/>
              </a:rPr>
              <a:t>I/O</a:t>
            </a:r>
            <a:r>
              <a:rPr lang="zh-CN" altLang="en-US" sz="2800">
                <a:latin typeface="Times New Roman" panose="02020603050405020304" pitchFamily="18" charset="0"/>
              </a:rPr>
              <a:t>通道和设备</a:t>
            </a:r>
          </a:p>
          <a:p>
            <a:pPr lvl="2" eaLnBrk="1" hangingPunct="1"/>
            <a:r>
              <a:rPr lang="zh-CN" altLang="en-US" sz="2800">
                <a:latin typeface="Times New Roman" panose="02020603050405020304" pitchFamily="18" charset="0"/>
              </a:rPr>
              <a:t>支持功能：中断处理、审计、监视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>
            <a:extLst>
              <a:ext uri="{FF2B5EF4-FFF2-40B4-BE49-F238E27FC236}">
                <a16:creationId xmlns:a16="http://schemas.microsoft.com/office/drawing/2014/main" id="{3926CFD8-0A9C-44C9-9D6A-BF4227DD30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030010B-8C25-412D-AF77-AEA5D65183EC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6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CB75698-A58C-4E67-8EF3-ACC28F7A25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7772400" cy="720725"/>
          </a:xfrm>
        </p:spPr>
        <p:txBody>
          <a:bodyPr/>
          <a:lstStyle/>
          <a:p>
            <a:pPr eaLnBrk="1" hangingPunct="1"/>
            <a:r>
              <a:rPr lang="en-US" altLang="zh-CN"/>
              <a:t>3.1</a:t>
            </a:r>
            <a:r>
              <a:rPr lang="en-US" altLang="zh-CN">
                <a:solidFill>
                  <a:srgbClr val="FFB800"/>
                </a:solidFill>
              </a:rPr>
              <a:t> </a:t>
            </a:r>
            <a:r>
              <a:rPr lang="zh-CN" altLang="en-US"/>
              <a:t>进程概念</a:t>
            </a:r>
          </a:p>
        </p:txBody>
      </p:sp>
      <p:sp>
        <p:nvSpPr>
          <p:cNvPr id="293891" name="Rectangle 3">
            <a:extLst>
              <a:ext uri="{FF2B5EF4-FFF2-40B4-BE49-F238E27FC236}">
                <a16:creationId xmlns:a16="http://schemas.microsoft.com/office/drawing/2014/main" id="{586B4777-8411-49D7-B35A-E3B1568889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836613"/>
            <a:ext cx="9144000" cy="53355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4100">
                <a:solidFill>
                  <a:srgbClr val="0A3A90"/>
                </a:solidFill>
                <a:ea typeface="华文新魏" panose="02010800040101010101" pitchFamily="2" charset="-122"/>
              </a:rPr>
              <a:t>顺序与并发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b="1"/>
              <a:t>程序的顺序执行（单道单线程批处理）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/>
              <a:t>一个具有独立功能的程序独占处理机直至最终结束的过程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b="1"/>
              <a:t>顺序执行的特征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000" b="1"/>
              <a:t>顺序性：</a:t>
            </a:r>
            <a:r>
              <a:rPr lang="zh-CN" altLang="en-US" sz="2000"/>
              <a:t>只有前一个操作结束，才能执行后续操作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000" b="1"/>
              <a:t>封闭性</a:t>
            </a:r>
            <a:r>
              <a:rPr lang="zh-CN" altLang="en-US" sz="2000"/>
              <a:t>：程序运行时独占全机资源，执行过程不受外界影响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000" b="1"/>
              <a:t>可再现性：</a:t>
            </a:r>
            <a:r>
              <a:rPr lang="zh-CN" altLang="en-US" sz="2000"/>
              <a:t>结果与执行速度无关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200"/>
              <a:t>符合现代计算机的冯诺依曼体系结构的要求（程序的代码和数据存储在内存，指令按顺序执行）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b="1"/>
              <a:t>程序的并发执行（多道批处理，单道多线程批处理）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指一组在</a:t>
            </a:r>
            <a:r>
              <a:rPr lang="zh-CN" altLang="en-US" sz="2400" b="1">
                <a:latin typeface="宋体" panose="02010600030101010101" pitchFamily="2" charset="-122"/>
              </a:rPr>
              <a:t>逻辑上</a:t>
            </a:r>
            <a:r>
              <a:rPr lang="zh-CN" altLang="en-US" sz="2400">
                <a:latin typeface="宋体" panose="02010600030101010101" pitchFamily="2" charset="-122"/>
              </a:rPr>
              <a:t>互相独立的</a:t>
            </a:r>
            <a:r>
              <a:rPr lang="zh-CN" altLang="en-US" sz="2400" b="1">
                <a:latin typeface="宋体" panose="02010600030101010101" pitchFamily="2" charset="-122"/>
              </a:rPr>
              <a:t>程序或程序段</a:t>
            </a:r>
            <a:r>
              <a:rPr lang="zh-CN" altLang="en-US" sz="2400">
                <a:latin typeface="宋体" panose="02010600030101010101" pitchFamily="2" charset="-122"/>
              </a:rPr>
              <a:t>在执行过程中，其执行时间在宏观上互相重叠，一个程序段的执行尚未结束，另一个程序段的执行已经开始的这种执行方式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与</a:t>
            </a:r>
            <a:r>
              <a:rPr lang="zh-CN" altLang="en-US" sz="2400"/>
              <a:t>计算机的冯诺依曼体系结构的要求相悖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>
            <a:extLst>
              <a:ext uri="{FF2B5EF4-FFF2-40B4-BE49-F238E27FC236}">
                <a16:creationId xmlns:a16="http://schemas.microsoft.com/office/drawing/2014/main" id="{C4011126-AD3F-4526-9A35-838B708955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77E48E7-8139-48D1-8700-DAB27D1DCB32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zh-CN" sz="16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77B843CF-FCEA-4489-85FA-CBD894B326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程序状态字</a:t>
            </a:r>
          </a:p>
        </p:txBody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29BFBBF6-3C83-4977-A638-A045338816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5638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1800">
                <a:latin typeface="Times New Roman" panose="02020603050405020304" pitchFamily="18" charset="0"/>
              </a:rPr>
              <a:t>执行模式的标识：</a:t>
            </a:r>
            <a:r>
              <a:rPr lang="en-US" altLang="zh-CN" sz="1800">
                <a:latin typeface="Times New Roman" panose="02020603050405020304" pitchFamily="18" charset="0"/>
              </a:rPr>
              <a:t>PSW</a:t>
            </a:r>
            <a:r>
              <a:rPr lang="zh-CN" altLang="en-US" sz="1800">
                <a:latin typeface="Times New Roman" panose="02020603050405020304" pitchFamily="18" charset="0"/>
              </a:rPr>
              <a:t>（</a:t>
            </a:r>
            <a:r>
              <a:rPr lang="en-US" altLang="zh-CN" sz="1800">
                <a:latin typeface="Times New Roman" panose="02020603050405020304" pitchFamily="18" charset="0"/>
              </a:rPr>
              <a:t>Program Status Word</a:t>
            </a:r>
            <a:r>
              <a:rPr lang="zh-CN" altLang="en-US" sz="1800">
                <a:latin typeface="Times New Roman" panose="02020603050405020304" pitchFamily="18" charset="0"/>
              </a:rPr>
              <a:t>，程序状态字）中专设“模式标识位” 。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1600">
                <a:latin typeface="Times New Roman" panose="02020603050405020304" pitchFamily="18" charset="0"/>
              </a:rPr>
              <a:t>x86</a:t>
            </a:r>
            <a:r>
              <a:rPr lang="zh-CN" altLang="en-US" sz="1600">
                <a:latin typeface="Times New Roman" panose="02020603050405020304" pitchFamily="18" charset="0"/>
              </a:rPr>
              <a:t>中的</a:t>
            </a:r>
            <a:r>
              <a:rPr lang="en-US" altLang="zh-CN" sz="1600">
                <a:latin typeface="Times New Roman" panose="02020603050405020304" pitchFamily="18" charset="0"/>
              </a:rPr>
              <a:t>PSW</a:t>
            </a:r>
            <a:r>
              <a:rPr lang="zh-CN" altLang="en-US" sz="1600">
                <a:latin typeface="Times New Roman" panose="02020603050405020304" pitchFamily="18" charset="0"/>
              </a:rPr>
              <a:t>叫</a:t>
            </a:r>
            <a:r>
              <a:rPr lang="en-US" altLang="zh-CN" sz="1600">
                <a:latin typeface="Times New Roman" panose="02020603050405020304" pitchFamily="18" charset="0"/>
              </a:rPr>
              <a:t>EFLAGS(</a:t>
            </a:r>
            <a:r>
              <a:rPr lang="zh-CN" altLang="en-US" sz="1600">
                <a:latin typeface="Times New Roman" panose="02020603050405020304" pitchFamily="18" charset="0"/>
              </a:rPr>
              <a:t>扩展标志</a:t>
            </a:r>
            <a:r>
              <a:rPr lang="en-US" altLang="zh-CN" sz="1600">
                <a:latin typeface="Times New Roman" panose="02020603050405020304" pitchFamily="18" charset="0"/>
              </a:rPr>
              <a:t>)</a:t>
            </a:r>
            <a:r>
              <a:rPr lang="zh-CN" altLang="en-US" sz="1600">
                <a:latin typeface="Times New Roman" panose="02020603050405020304" pitchFamily="18" charset="0"/>
              </a:rPr>
              <a:t>寄存器（其中的</a:t>
            </a:r>
            <a:r>
              <a:rPr lang="en-US" altLang="zh-CN" sz="1600">
                <a:latin typeface="Times New Roman" panose="02020603050405020304" pitchFamily="18" charset="0"/>
              </a:rPr>
              <a:t>NT</a:t>
            </a:r>
            <a:r>
              <a:rPr lang="zh-CN" altLang="en-US" sz="1600">
                <a:latin typeface="Times New Roman" panose="02020603050405020304" pitchFamily="18" charset="0"/>
              </a:rPr>
              <a:t>、</a:t>
            </a:r>
            <a:r>
              <a:rPr lang="en-US" altLang="zh-CN" sz="1600">
                <a:latin typeface="Times New Roman" panose="02020603050405020304" pitchFamily="18" charset="0"/>
              </a:rPr>
              <a:t>VM</a:t>
            </a:r>
            <a:r>
              <a:rPr lang="zh-CN" altLang="en-US" sz="1600">
                <a:latin typeface="Times New Roman" panose="02020603050405020304" pitchFamily="18" charset="0"/>
              </a:rPr>
              <a:t>、</a:t>
            </a:r>
            <a:r>
              <a:rPr lang="en-US" altLang="zh-CN" sz="1600">
                <a:latin typeface="Times New Roman" panose="02020603050405020304" pitchFamily="18" charset="0"/>
              </a:rPr>
              <a:t>VIP</a:t>
            </a:r>
            <a:r>
              <a:rPr lang="zh-CN" altLang="en-US" sz="1600">
                <a:latin typeface="Times New Roman" panose="02020603050405020304" pitchFamily="18" charset="0"/>
              </a:rPr>
              <a:t>、</a:t>
            </a:r>
            <a:r>
              <a:rPr lang="en-US" altLang="zh-CN" sz="1600">
                <a:latin typeface="Times New Roman" panose="02020603050405020304" pitchFamily="18" charset="0"/>
              </a:rPr>
              <a:t>VIF</a:t>
            </a:r>
            <a:r>
              <a:rPr lang="zh-CN" altLang="en-US" sz="1600">
                <a:latin typeface="Times New Roman" panose="02020603050405020304" pitchFamily="18" charset="0"/>
              </a:rPr>
              <a:t>属于操作模式位）</a:t>
            </a:r>
          </a:p>
          <a:p>
            <a:pPr eaLnBrk="1" hangingPunct="1">
              <a:lnSpc>
                <a:spcPct val="120000"/>
              </a:lnSpc>
            </a:pPr>
            <a:endParaRPr lang="zh-CN" altLang="en-US" sz="16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endParaRPr lang="zh-CN" altLang="en-US" sz="16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16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16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16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16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16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endParaRPr lang="zh-CN" altLang="en-US" sz="160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1600"/>
              <a:t>80286</a:t>
            </a:r>
            <a:r>
              <a:rPr lang="zh-CN" altLang="en-US" sz="1600"/>
              <a:t>新增加了</a:t>
            </a:r>
            <a:r>
              <a:rPr lang="en-US" altLang="zh-CN" sz="1600"/>
              <a:t>16</a:t>
            </a:r>
            <a:r>
              <a:rPr lang="zh-CN" altLang="en-US" sz="1600"/>
              <a:t>位寄存器 </a:t>
            </a:r>
            <a:r>
              <a:rPr lang="en-US" altLang="zh-CN" sz="1600"/>
              <a:t>MSW</a:t>
            </a:r>
            <a:r>
              <a:rPr lang="zh-CN" altLang="en-US" sz="1600"/>
              <a:t>（</a:t>
            </a:r>
            <a:r>
              <a:rPr lang="en-US" altLang="zh-CN" sz="1600"/>
              <a:t>Machine Status Word</a:t>
            </a:r>
            <a:r>
              <a:rPr lang="zh-CN" altLang="en-US" sz="1600"/>
              <a:t>，机器状态字）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sz="1400"/>
              <a:t>位</a:t>
            </a:r>
            <a:r>
              <a:rPr lang="en-US" altLang="zh-CN" sz="1400"/>
              <a:t>0</a:t>
            </a:r>
            <a:r>
              <a:rPr lang="zh-CN" altLang="en-US" sz="1400"/>
              <a:t>为</a:t>
            </a:r>
            <a:r>
              <a:rPr lang="en-US" altLang="zh-CN" sz="1400"/>
              <a:t>PE</a:t>
            </a:r>
            <a:r>
              <a:rPr lang="zh-CN" altLang="en-US" sz="1400"/>
              <a:t>（</a:t>
            </a:r>
            <a:r>
              <a:rPr lang="en-US" altLang="zh-CN" sz="1400"/>
              <a:t>Protection Enable</a:t>
            </a:r>
            <a:r>
              <a:rPr lang="zh-CN" altLang="en-US" sz="1400"/>
              <a:t>，启用保护</a:t>
            </a:r>
            <a:r>
              <a:rPr lang="en-US" altLang="zh-CN" sz="1400"/>
              <a:t>[</a:t>
            </a:r>
            <a:r>
              <a:rPr lang="zh-CN" altLang="en-US" sz="1400"/>
              <a:t>模式</a:t>
            </a:r>
            <a:r>
              <a:rPr lang="en-US" altLang="zh-CN" sz="1400"/>
              <a:t>]</a:t>
            </a:r>
            <a:r>
              <a:rPr lang="zh-CN" altLang="en-US" sz="1400"/>
              <a:t>）标志，当置该位（</a:t>
            </a:r>
            <a:r>
              <a:rPr lang="en-US" altLang="zh-CN" sz="1400"/>
              <a:t>=1</a:t>
            </a:r>
            <a:r>
              <a:rPr lang="zh-CN" altLang="en-US" sz="1400"/>
              <a:t>）时开启保护模式；清零时进入实模式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sz="1400"/>
              <a:t>位</a:t>
            </a:r>
            <a:r>
              <a:rPr lang="en-US" altLang="zh-CN" sz="1400"/>
              <a:t>3</a:t>
            </a:r>
            <a:r>
              <a:rPr lang="zh-CN" altLang="en-US" sz="1400"/>
              <a:t>是</a:t>
            </a:r>
            <a:r>
              <a:rPr lang="en-US" altLang="zh-CN" sz="1400"/>
              <a:t>TS</a:t>
            </a:r>
            <a:r>
              <a:rPr lang="zh-CN" altLang="en-US" sz="1400"/>
              <a:t>（</a:t>
            </a:r>
            <a:r>
              <a:rPr lang="en-US" altLang="zh-CN" sz="1400"/>
              <a:t>Task Switch</a:t>
            </a:r>
            <a:r>
              <a:rPr lang="zh-CN" altLang="en-US" sz="1400"/>
              <a:t>，任务切换）标志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1600"/>
              <a:t>MSW</a:t>
            </a:r>
            <a:r>
              <a:rPr lang="zh-CN" altLang="en-US" sz="1600"/>
              <a:t>在</a:t>
            </a:r>
            <a:r>
              <a:rPr lang="en-US" altLang="zh-CN" sz="1600"/>
              <a:t>80386</a:t>
            </a:r>
            <a:r>
              <a:rPr lang="zh-CN" altLang="en-US" sz="1600"/>
              <a:t>中被扩展为</a:t>
            </a:r>
            <a:r>
              <a:rPr lang="en-US" altLang="zh-CN" sz="1600"/>
              <a:t>32</a:t>
            </a:r>
            <a:r>
              <a:rPr lang="zh-CN" altLang="en-US" sz="1600"/>
              <a:t>位的</a:t>
            </a:r>
            <a:r>
              <a:rPr lang="en-US" altLang="zh-CN" sz="1600"/>
              <a:t>CR0</a:t>
            </a:r>
            <a:r>
              <a:rPr lang="zh-CN" altLang="en-US" sz="1600"/>
              <a:t>，</a:t>
            </a:r>
            <a:r>
              <a:rPr lang="en-US" altLang="zh-CN" sz="1600"/>
              <a:t>80386</a:t>
            </a:r>
            <a:r>
              <a:rPr lang="zh-CN" altLang="en-US" sz="1600"/>
              <a:t>另外还增加了</a:t>
            </a:r>
            <a:r>
              <a:rPr lang="en-US" altLang="zh-CN" sz="1600"/>
              <a:t>CR2</a:t>
            </a:r>
            <a:r>
              <a:rPr lang="zh-CN" altLang="en-US" sz="1600"/>
              <a:t>和</a:t>
            </a:r>
            <a:r>
              <a:rPr lang="en-US" altLang="zh-CN" sz="1600"/>
              <a:t>CR3</a:t>
            </a:r>
            <a:r>
              <a:rPr lang="zh-CN" altLang="en-US" sz="1600"/>
              <a:t>，它们用于控制页存储器管理、高速缓存的启用</a:t>
            </a:r>
            <a:r>
              <a:rPr lang="en-US" altLang="zh-CN" sz="1600"/>
              <a:t>/</a:t>
            </a:r>
            <a:r>
              <a:rPr lang="zh-CN" altLang="en-US" sz="1600"/>
              <a:t>禁止</a:t>
            </a:r>
            <a:r>
              <a:rPr lang="en-US" altLang="zh-CN" sz="1600"/>
              <a:t>/</a:t>
            </a:r>
            <a:r>
              <a:rPr lang="zh-CN" altLang="en-US" sz="1600"/>
              <a:t>操作、保护模式操作等功能 </a:t>
            </a:r>
          </a:p>
        </p:txBody>
      </p:sp>
      <p:pic>
        <p:nvPicPr>
          <p:cNvPr id="43013" name="Picture 6">
            <a:extLst>
              <a:ext uri="{FF2B5EF4-FFF2-40B4-BE49-F238E27FC236}">
                <a16:creationId xmlns:a16="http://schemas.microsoft.com/office/drawing/2014/main" id="{C0F9193F-3E76-4486-9E38-136914DFB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628775"/>
            <a:ext cx="5400675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437A2861-B998-4B68-A021-D283E8546F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执行模式的切换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FB3CFDD-AF5B-42B8-9EA4-80FDF92D54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两种模式的相互转换 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用户模式</a:t>
            </a:r>
            <a:r>
              <a:rPr lang="en-US" altLang="zh-CN" sz="2800">
                <a:latin typeface="Times New Roman" panose="02020603050405020304" pitchFamily="18" charset="0"/>
              </a:rPr>
              <a:t>→</a:t>
            </a:r>
            <a:r>
              <a:rPr lang="zh-CN" altLang="en-US" sz="2800">
                <a:latin typeface="Times New Roman" panose="02020603050405020304" pitchFamily="18" charset="0"/>
              </a:rPr>
              <a:t>系统模式：唯一途径是通过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中断机制</a:t>
            </a:r>
            <a:r>
              <a:rPr lang="zh-CN" altLang="en-US" sz="2800">
                <a:latin typeface="Times New Roman" panose="02020603050405020304" pitchFamily="18" charset="0"/>
              </a:rPr>
              <a:t>（在</a:t>
            </a:r>
            <a:r>
              <a:rPr lang="en-US" altLang="zh-CN" sz="2800">
                <a:latin typeface="Times New Roman" panose="02020603050405020304" pitchFamily="18" charset="0"/>
              </a:rPr>
              <a:t>x86 CPU</a:t>
            </a:r>
            <a:r>
              <a:rPr lang="zh-CN" altLang="en-US" sz="2800">
                <a:latin typeface="Times New Roman" panose="02020603050405020304" pitchFamily="18" charset="0"/>
              </a:rPr>
              <a:t> 中，具体可通过使用调用门指令</a:t>
            </a:r>
            <a:r>
              <a:rPr lang="en-US" altLang="zh-CN" sz="2800">
                <a:latin typeface="Times New Roman" panose="02020603050405020304" pitchFamily="18" charset="0"/>
              </a:rPr>
              <a:t>CALL</a:t>
            </a:r>
            <a:r>
              <a:rPr lang="zh-CN" altLang="en-US" sz="2800">
                <a:latin typeface="Times New Roman" panose="02020603050405020304" pitchFamily="18" charset="0"/>
              </a:rPr>
              <a:t>进行代码转移来实现）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系统模式</a:t>
            </a:r>
            <a:r>
              <a:rPr lang="en-US" altLang="zh-CN" sz="2800">
                <a:latin typeface="Times New Roman" panose="02020603050405020304" pitchFamily="18" charset="0"/>
              </a:rPr>
              <a:t>→</a:t>
            </a:r>
            <a:r>
              <a:rPr lang="zh-CN" altLang="en-US" sz="2800">
                <a:latin typeface="Times New Roman" panose="02020603050405020304" pitchFamily="18" charset="0"/>
              </a:rPr>
              <a:t>用户模式：可通过修改</a:t>
            </a:r>
            <a:r>
              <a:rPr lang="en-US" altLang="zh-CN" sz="2800">
                <a:latin typeface="Times New Roman" panose="02020603050405020304" pitchFamily="18" charset="0"/>
              </a:rPr>
              <a:t>PSW</a:t>
            </a:r>
            <a:r>
              <a:rPr lang="zh-CN" altLang="en-US" sz="2800">
                <a:latin typeface="Times New Roman" panose="02020603050405020304" pitchFamily="18" charset="0"/>
              </a:rPr>
              <a:t>实现，如指令</a:t>
            </a:r>
            <a:r>
              <a:rPr lang="en-US" altLang="zh-CN" sz="2800">
                <a:latin typeface="Times New Roman" panose="02020603050405020304" pitchFamily="18" charset="0"/>
              </a:rPr>
              <a:t>CHM</a:t>
            </a:r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x86 CPU</a:t>
            </a:r>
            <a:r>
              <a:rPr lang="zh-CN" altLang="en-US" sz="2800">
                <a:latin typeface="Times New Roman" panose="02020603050405020304" pitchFamily="18" charset="0"/>
              </a:rPr>
              <a:t>中没有此指令，但可通过远程返回指令</a:t>
            </a:r>
            <a:r>
              <a:rPr lang="en-US" altLang="zh-CN" sz="2800">
                <a:latin typeface="Times New Roman" panose="02020603050405020304" pitchFamily="18" charset="0"/>
              </a:rPr>
              <a:t>RETF</a:t>
            </a:r>
            <a:r>
              <a:rPr lang="zh-CN" altLang="en-US" sz="2800">
                <a:latin typeface="Times New Roman" panose="02020603050405020304" pitchFamily="18" charset="0"/>
              </a:rPr>
              <a:t>进行代码转移来实现）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>
            <a:extLst>
              <a:ext uri="{FF2B5EF4-FFF2-40B4-BE49-F238E27FC236}">
                <a16:creationId xmlns:a16="http://schemas.microsoft.com/office/drawing/2014/main" id="{2ED4153F-D90D-4A84-90F5-FF47F15B2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3C7F726-A9BA-46BD-BB41-C356CB5D2FD9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zh-CN" sz="16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08A71622-DACB-463F-9686-71BF421A05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3.</a:t>
            </a:r>
            <a:r>
              <a:rPr lang="en-US" altLang="zh-CN" sz="4000"/>
              <a:t>4.2</a:t>
            </a:r>
            <a:r>
              <a:rPr lang="en-US" altLang="zh-CN" sz="4000">
                <a:solidFill>
                  <a:srgbClr val="FFB800"/>
                </a:solidFill>
              </a:rPr>
              <a:t> </a:t>
            </a:r>
            <a:r>
              <a:rPr lang="zh-CN" altLang="en-US"/>
              <a:t>进程创建与撤销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111D63F9-8131-471E-9CBD-6E6E9C8C3F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zh-CN" altLang="en-US" sz="2800" b="1">
                <a:latin typeface="Times New Roman" panose="02020603050405020304" pitchFamily="18" charset="0"/>
              </a:rPr>
              <a:t>用原语操作实现</a:t>
            </a:r>
          </a:p>
          <a:p>
            <a:pPr marL="609600" indent="-609600" eaLnBrk="1" hangingPunct="1"/>
            <a:r>
              <a:rPr lang="zh-CN" altLang="en-US" sz="2800" b="1">
                <a:latin typeface="Times New Roman" panose="02020603050405020304" pitchFamily="18" charset="0"/>
              </a:rPr>
              <a:t>创建原语的主要操作</a:t>
            </a:r>
          </a:p>
          <a:p>
            <a:pPr lvl="1" eaLnBrk="1" hangingPunct="1"/>
            <a:r>
              <a:rPr lang="zh-CN" altLang="en-US" sz="2300">
                <a:latin typeface="Times New Roman" panose="02020603050405020304" pitchFamily="18" charset="0"/>
              </a:rPr>
              <a:t>给新进程分配一个唯一的进程标识号</a:t>
            </a:r>
          </a:p>
          <a:p>
            <a:pPr lvl="1" eaLnBrk="1" hangingPunct="1"/>
            <a:r>
              <a:rPr lang="zh-CN" altLang="en-US" sz="2300">
                <a:latin typeface="Times New Roman" panose="02020603050405020304" pitchFamily="18" charset="0"/>
              </a:rPr>
              <a:t>给进程分配空间</a:t>
            </a:r>
          </a:p>
          <a:p>
            <a:pPr lvl="1" eaLnBrk="1" hangingPunct="1"/>
            <a:r>
              <a:rPr lang="zh-CN" altLang="en-US" sz="2300">
                <a:latin typeface="Times New Roman" panose="02020603050405020304" pitchFamily="18" charset="0"/>
              </a:rPr>
              <a:t>初始化进程控制块</a:t>
            </a:r>
          </a:p>
          <a:p>
            <a:pPr lvl="1" eaLnBrk="1" hangingPunct="1"/>
            <a:r>
              <a:rPr lang="zh-CN" altLang="en-US" sz="2300">
                <a:latin typeface="Times New Roman" panose="02020603050405020304" pitchFamily="18" charset="0"/>
              </a:rPr>
              <a:t>设置正确的链接</a:t>
            </a:r>
          </a:p>
          <a:p>
            <a:pPr lvl="1" eaLnBrk="1" hangingPunct="1"/>
            <a:r>
              <a:rPr lang="zh-CN" altLang="en-US" sz="2300">
                <a:latin typeface="Times New Roman" panose="02020603050405020304" pitchFamily="18" charset="0"/>
              </a:rPr>
              <a:t>创建或扩充其他数据结构（如审计文件）</a:t>
            </a:r>
          </a:p>
          <a:p>
            <a:pPr marL="609600" indent="-609600" eaLnBrk="1" hangingPunct="1"/>
            <a:r>
              <a:rPr lang="zh-CN" altLang="en-US" sz="2800" b="1">
                <a:latin typeface="Times New Roman" panose="02020603050405020304" pitchFamily="18" charset="0"/>
              </a:rPr>
              <a:t>进程的撤销原语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300">
                <a:latin typeface="Times New Roman" panose="02020603050405020304" pitchFamily="18" charset="0"/>
              </a:rPr>
              <a:t>撤销该进程的所有子进程</a:t>
            </a:r>
          </a:p>
          <a:p>
            <a:pPr lvl="1" eaLnBrk="1" hangingPunct="1"/>
            <a:r>
              <a:rPr lang="zh-CN" altLang="en-US" sz="2300">
                <a:latin typeface="Times New Roman" panose="02020603050405020304" pitchFamily="18" charset="0"/>
              </a:rPr>
              <a:t>收回进程所占用的资源</a:t>
            </a:r>
          </a:p>
          <a:p>
            <a:pPr lvl="1" eaLnBrk="1" hangingPunct="1"/>
            <a:r>
              <a:rPr lang="zh-CN" altLang="en-US" sz="2300">
                <a:latin typeface="Times New Roman" panose="02020603050405020304" pitchFamily="18" charset="0"/>
              </a:rPr>
              <a:t>撤销该进程的</a:t>
            </a:r>
            <a:r>
              <a:rPr lang="en-US" altLang="zh-CN" sz="2300">
                <a:latin typeface="Times New Roman" panose="02020603050405020304" pitchFamily="18" charset="0"/>
              </a:rPr>
              <a:t>PCB</a:t>
            </a:r>
            <a:endParaRPr lang="zh-CN" altLang="en-US" sz="2300">
              <a:latin typeface="Times New Roman" panose="02020603050405020304" pitchFamily="18" charset="0"/>
            </a:endParaRPr>
          </a:p>
          <a:p>
            <a:pPr marL="609600" indent="-609600" eaLnBrk="1" hangingPunct="1"/>
            <a:endParaRPr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>
            <a:extLst>
              <a:ext uri="{FF2B5EF4-FFF2-40B4-BE49-F238E27FC236}">
                <a16:creationId xmlns:a16="http://schemas.microsoft.com/office/drawing/2014/main" id="{2A57FC72-F822-415F-8628-AB681F3229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5C4CD2E-C7BA-4AA5-BB91-6878B8ED723C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zh-CN" sz="16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985B19A9-62AF-4BF1-85C3-BB20617332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3.</a:t>
            </a:r>
            <a:r>
              <a:rPr lang="en-US" altLang="zh-CN" sz="4000"/>
              <a:t>4.3</a:t>
            </a:r>
            <a:r>
              <a:rPr lang="en-US" altLang="zh-CN" sz="4000">
                <a:solidFill>
                  <a:srgbClr val="FFB800"/>
                </a:solidFill>
              </a:rPr>
              <a:t> </a:t>
            </a:r>
            <a:r>
              <a:rPr lang="zh-CN" altLang="en-US"/>
              <a:t>进程切换</a:t>
            </a:r>
          </a:p>
        </p:txBody>
      </p:sp>
      <p:sp>
        <p:nvSpPr>
          <p:cNvPr id="369667" name="Rectangle 3">
            <a:extLst>
              <a:ext uri="{FF2B5EF4-FFF2-40B4-BE49-F238E27FC236}">
                <a16:creationId xmlns:a16="http://schemas.microsoft.com/office/drawing/2014/main" id="{DD960CCE-707B-4E55-9B76-5C025363A9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500">
                <a:latin typeface="Times New Roman" panose="02020603050405020304" pitchFamily="18" charset="0"/>
              </a:rPr>
              <a:t>进程切换</a:t>
            </a:r>
          </a:p>
          <a:p>
            <a:pPr lvl="1" eaLnBrk="1" hangingPunct="1"/>
            <a:r>
              <a:rPr lang="zh-CN" altLang="en-US" sz="3000">
                <a:latin typeface="Times New Roman" panose="02020603050405020304" pitchFamily="18" charset="0"/>
              </a:rPr>
              <a:t>操作系统指定一个进程为运行态，并将</a:t>
            </a:r>
            <a:r>
              <a:rPr lang="en-US" altLang="zh-CN" sz="3000">
                <a:latin typeface="Times New Roman" panose="02020603050405020304" pitchFamily="18" charset="0"/>
              </a:rPr>
              <a:t>CPU</a:t>
            </a:r>
            <a:r>
              <a:rPr lang="zh-CN" altLang="en-US" sz="3000">
                <a:latin typeface="Times New Roman" panose="02020603050405020304" pitchFamily="18" charset="0"/>
              </a:rPr>
              <a:t>控制权交给该进程</a:t>
            </a:r>
          </a:p>
          <a:p>
            <a:pPr eaLnBrk="1" hangingPunct="1"/>
            <a:r>
              <a:rPr lang="zh-CN" altLang="en-US" sz="3500">
                <a:latin typeface="Times New Roman" panose="02020603050405020304" pitchFamily="18" charset="0"/>
              </a:rPr>
              <a:t>进程切换的时机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800">
                <a:latin typeface="Times New Roman" panose="02020603050405020304" pitchFamily="18" charset="0"/>
              </a:rPr>
              <a:t>当</a:t>
            </a:r>
            <a:r>
              <a:rPr lang="en-US" altLang="zh-CN" sz="2800">
                <a:latin typeface="Times New Roman" panose="02020603050405020304" pitchFamily="18" charset="0"/>
              </a:rPr>
              <a:t>OS</a:t>
            </a:r>
            <a:r>
              <a:rPr lang="zh-CN" altLang="en-US" sz="2800">
                <a:latin typeface="Times New Roman" panose="02020603050405020304" pitchFamily="18" charset="0"/>
              </a:rPr>
              <a:t>从正在运行的进程那里获得控制权时，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可能</a:t>
            </a:r>
            <a:r>
              <a:rPr lang="zh-CN" altLang="en-US" sz="2800">
                <a:latin typeface="Times New Roman" panose="02020603050405020304" pitchFamily="18" charset="0"/>
              </a:rPr>
              <a:t>进行进程切换</a:t>
            </a:r>
          </a:p>
          <a:p>
            <a:pPr lvl="1" eaLnBrk="1" hangingPunct="1"/>
            <a:endParaRPr lang="zh-CN" altLang="en-US" sz="3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>
            <a:extLst>
              <a:ext uri="{FF2B5EF4-FFF2-40B4-BE49-F238E27FC236}">
                <a16:creationId xmlns:a16="http://schemas.microsoft.com/office/drawing/2014/main" id="{65C2A1F2-FCA5-428C-8E1E-BCA35C7A74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B5C2FAF-F2A2-4F40-81C6-3AC1C2BAB22A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zh-CN" sz="16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F8AF2588-7591-4CBD-9C0C-EC222F0634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pPr eaLnBrk="1" hangingPunct="1"/>
            <a:r>
              <a:rPr lang="zh-CN" altLang="en-US" sz="4000"/>
              <a:t>导致</a:t>
            </a:r>
            <a:r>
              <a:rPr lang="en-US" altLang="zh-CN" sz="4000"/>
              <a:t>OS</a:t>
            </a:r>
            <a:r>
              <a:rPr lang="zh-CN" altLang="en-US" sz="4000"/>
              <a:t>获得控制权的事件</a:t>
            </a:r>
          </a:p>
        </p:txBody>
      </p:sp>
      <p:sp>
        <p:nvSpPr>
          <p:cNvPr id="371715" name="Rectangle 3">
            <a:extLst>
              <a:ext uri="{FF2B5EF4-FFF2-40B4-BE49-F238E27FC236}">
                <a16:creationId xmlns:a16="http://schemas.microsoft.com/office/drawing/2014/main" id="{486795B7-0D79-4637-A365-7280E1EBAB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63588"/>
            <a:ext cx="9144000" cy="55451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900">
                <a:latin typeface="Times New Roman" panose="02020603050405020304" pitchFamily="18" charset="0"/>
              </a:rPr>
              <a:t>中断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时钟中断：时间片到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I/O</a:t>
            </a:r>
            <a:r>
              <a:rPr lang="zh-CN" altLang="en-US">
                <a:latin typeface="Times New Roman" panose="02020603050405020304" pitchFamily="18" charset="0"/>
              </a:rPr>
              <a:t>中断：</a:t>
            </a:r>
            <a:r>
              <a:rPr lang="en-US" altLang="zh-CN">
                <a:latin typeface="Times New Roman" panose="02020603050405020304" pitchFamily="18" charset="0"/>
              </a:rPr>
              <a:t>I/O</a:t>
            </a:r>
            <a:r>
              <a:rPr lang="zh-CN" altLang="en-US">
                <a:latin typeface="Times New Roman" panose="02020603050405020304" pitchFamily="18" charset="0"/>
              </a:rPr>
              <a:t>完成，高优先级进程就绪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内存失效：调页时阻塞（所需内存地址不在主存）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900">
                <a:latin typeface="Times New Roman" panose="02020603050405020304" pitchFamily="18" charset="0"/>
              </a:rPr>
              <a:t>陷阱（</a:t>
            </a:r>
            <a:r>
              <a:rPr lang="en-US" altLang="zh-CN" sz="2900">
                <a:latin typeface="Times New Roman" panose="02020603050405020304" pitchFamily="18" charset="0"/>
              </a:rPr>
              <a:t>trap</a:t>
            </a:r>
            <a:r>
              <a:rPr lang="zh-CN" altLang="en-US" sz="2900">
                <a:latin typeface="Times New Roman" panose="02020603050405020304" pitchFamily="18" charset="0"/>
              </a:rPr>
              <a:t>）</a:t>
            </a:r>
            <a:r>
              <a:rPr lang="en-US" altLang="zh-CN" sz="2900">
                <a:latin typeface="Times New Roman" panose="02020603050405020304" pitchFamily="18" charset="0"/>
              </a:rPr>
              <a:t>/</a:t>
            </a:r>
            <a:r>
              <a:rPr lang="zh-CN" altLang="en-US" sz="2900">
                <a:latin typeface="Times New Roman" panose="02020603050405020304" pitchFamily="18" charset="0"/>
              </a:rPr>
              <a:t>异常（</a:t>
            </a:r>
            <a:r>
              <a:rPr lang="en-US" altLang="zh-CN" sz="2900">
                <a:latin typeface="Times New Roman" panose="02020603050405020304" pitchFamily="18" charset="0"/>
              </a:rPr>
              <a:t>exception</a:t>
            </a:r>
            <a:r>
              <a:rPr lang="zh-CN" altLang="en-US" sz="2900">
                <a:latin typeface="Times New Roman" panose="02020603050405020304" pitchFamily="18" charset="0"/>
              </a:rPr>
              <a:t>）：当前执行的指令出现错误（主要指在处理器和内存内部产生的软中断，一般称为内中断）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900">
                <a:latin typeface="Times New Roman" panose="02020603050405020304" pitchFamily="18" charset="0"/>
              </a:rPr>
              <a:t>系统调用（如申请</a:t>
            </a:r>
            <a:r>
              <a:rPr lang="en-US" altLang="zh-CN" sz="2900">
                <a:latin typeface="Times New Roman" panose="02020603050405020304" pitchFamily="18" charset="0"/>
              </a:rPr>
              <a:t>I/O</a:t>
            </a:r>
            <a:r>
              <a:rPr lang="zh-CN" altLang="en-US" sz="2900">
                <a:latin typeface="Times New Roman" panose="02020603050405020304" pitchFamily="18" charset="0"/>
              </a:rPr>
              <a:t>操作）：用户进程会被置为阻塞态（系统调用一般是通过</a:t>
            </a:r>
            <a:r>
              <a:rPr lang="en-US" altLang="zh-CN" sz="2900">
                <a:latin typeface="Times New Roman" panose="02020603050405020304" pitchFamily="18" charset="0"/>
              </a:rPr>
              <a:t>[</a:t>
            </a:r>
            <a:r>
              <a:rPr lang="zh-CN" altLang="en-US" sz="2900">
                <a:latin typeface="Times New Roman" panose="02020603050405020304" pitchFamily="18" charset="0"/>
              </a:rPr>
              <a:t>由操作系统规定的</a:t>
            </a:r>
            <a:r>
              <a:rPr lang="en-US" altLang="zh-CN" sz="2900">
                <a:latin typeface="Times New Roman" panose="02020603050405020304" pitchFamily="18" charset="0"/>
              </a:rPr>
              <a:t>]</a:t>
            </a:r>
            <a:r>
              <a:rPr lang="zh-CN" altLang="en-US" sz="2900">
                <a:latin typeface="Times New Roman" panose="02020603050405020304" pitchFamily="18" charset="0"/>
              </a:rPr>
              <a:t>特定中断来实现，如</a:t>
            </a:r>
            <a:r>
              <a:rPr lang="en-US" altLang="zh-CN" sz="2900">
                <a:latin typeface="Times New Roman" panose="02020603050405020304" pitchFamily="18" charset="0"/>
              </a:rPr>
              <a:t>DOS</a:t>
            </a:r>
            <a:r>
              <a:rPr lang="zh-CN" altLang="en-US" sz="2900">
                <a:latin typeface="Times New Roman" panose="02020603050405020304" pitchFamily="18" charset="0"/>
              </a:rPr>
              <a:t>的</a:t>
            </a:r>
            <a:r>
              <a:rPr lang="en-US" altLang="zh-CN" sz="2900">
                <a:latin typeface="Times New Roman" panose="02020603050405020304" pitchFamily="18" charset="0"/>
              </a:rPr>
              <a:t>21h</a:t>
            </a:r>
            <a:r>
              <a:rPr lang="zh-CN" altLang="en-US" sz="2900">
                <a:latin typeface="Times New Roman" panose="02020603050405020304" pitchFamily="18" charset="0"/>
              </a:rPr>
              <a:t>号中断）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900">
                <a:latin typeface="Times New Roman" panose="02020603050405020304" pitchFamily="18" charset="0"/>
              </a:rPr>
              <a:t>总之，只有通过</a:t>
            </a:r>
            <a:r>
              <a:rPr lang="en-US" altLang="zh-CN" sz="2900">
                <a:latin typeface="Times New Roman" panose="02020603050405020304" pitchFamily="18" charset="0"/>
              </a:rPr>
              <a:t>[</a:t>
            </a:r>
            <a:r>
              <a:rPr lang="zh-CN" altLang="en-US" sz="2900">
                <a:latin typeface="Times New Roman" panose="02020603050405020304" pitchFamily="18" charset="0"/>
              </a:rPr>
              <a:t>软</a:t>
            </a:r>
            <a:r>
              <a:rPr lang="en-US" altLang="zh-CN" sz="2900">
                <a:latin typeface="Times New Roman" panose="02020603050405020304" pitchFamily="18" charset="0"/>
              </a:rPr>
              <a:t>/</a:t>
            </a:r>
            <a:r>
              <a:rPr lang="zh-CN" altLang="en-US" sz="2900">
                <a:latin typeface="Times New Roman" panose="02020603050405020304" pitchFamily="18" charset="0"/>
              </a:rPr>
              <a:t>硬或内</a:t>
            </a:r>
            <a:r>
              <a:rPr lang="en-US" altLang="zh-CN" sz="2900">
                <a:latin typeface="Times New Roman" panose="02020603050405020304" pitchFamily="18" charset="0"/>
              </a:rPr>
              <a:t>/</a:t>
            </a:r>
            <a:r>
              <a:rPr lang="zh-CN" altLang="en-US" sz="2900">
                <a:latin typeface="Times New Roman" panose="02020603050405020304" pitchFamily="18" charset="0"/>
              </a:rPr>
              <a:t>外</a:t>
            </a:r>
            <a:r>
              <a:rPr lang="en-US" altLang="zh-CN" sz="2900">
                <a:latin typeface="Times New Roman" panose="02020603050405020304" pitchFamily="18" charset="0"/>
              </a:rPr>
              <a:t>]</a:t>
            </a:r>
            <a:r>
              <a:rPr lang="zh-CN" altLang="en-US" sz="2900">
                <a:latin typeface="Times New Roman" panose="02020603050405020304" pitchFamily="18" charset="0"/>
              </a:rPr>
              <a:t>中断，操作系统才能获得控制权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>
            <a:extLst>
              <a:ext uri="{FF2B5EF4-FFF2-40B4-BE49-F238E27FC236}">
                <a16:creationId xmlns:a16="http://schemas.microsoft.com/office/drawing/2014/main" id="{B347CA3C-003B-4113-B209-20BC819EE9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D4AD00F-F53A-4F0B-BA7D-01B95E9A5610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zh-CN" sz="16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0CF0E45F-F9C2-4FA0-80D0-17205BC19F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进程切换与执行模式切换</a:t>
            </a:r>
          </a:p>
        </p:txBody>
      </p:sp>
      <p:sp>
        <p:nvSpPr>
          <p:cNvPr id="373763" name="Rectangle 3">
            <a:extLst>
              <a:ext uri="{FF2B5EF4-FFF2-40B4-BE49-F238E27FC236}">
                <a16:creationId xmlns:a16="http://schemas.microsoft.com/office/drawing/2014/main" id="{A02C34C3-6D00-4023-9DDD-BDCFB371DB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890588"/>
            <a:ext cx="9144000" cy="4194175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CPU</a:t>
            </a:r>
            <a:r>
              <a:rPr lang="zh-CN" altLang="en-US" sz="2800">
                <a:latin typeface="Times New Roman" panose="02020603050405020304" pitchFamily="18" charset="0"/>
              </a:rPr>
              <a:t>响应系统中断时所做工作：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zh-CN" altLang="en-US" sz="2800">
                <a:latin typeface="Times New Roman" panose="02020603050405020304" pitchFamily="18" charset="0"/>
              </a:rPr>
              <a:t>硬件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保存当前正在执行的程序的上下文环境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把程序计数器置成中断处理程序的开始地址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从用户模式切换到内核模式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r>
              <a:rPr lang="zh-CN" altLang="en-US" sz="2800">
                <a:latin typeface="Times New Roman" panose="02020603050405020304" pitchFamily="18" charset="0"/>
              </a:rPr>
              <a:t>使得中断处理代码可以执行特权指令</a:t>
            </a:r>
          </a:p>
          <a:p>
            <a:pPr eaLnBrk="1" hangingPunct="1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中断引发模式切换</a:t>
            </a:r>
          </a:p>
          <a:p>
            <a:pPr eaLnBrk="1" hangingPunct="1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中断并不一定引发进程切换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3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3">
            <a:extLst>
              <a:ext uri="{FF2B5EF4-FFF2-40B4-BE49-F238E27FC236}">
                <a16:creationId xmlns:a16="http://schemas.microsoft.com/office/drawing/2014/main" id="{0A509D18-72D6-450A-8F60-51CAA86091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64EA8CD-F2BA-4EE1-A67D-EFFAA1761E3C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zh-CN" sz="16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1657F8AF-973C-419E-8E55-011B19E92C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85800"/>
          </a:xfrm>
        </p:spPr>
        <p:txBody>
          <a:bodyPr/>
          <a:lstStyle/>
          <a:p>
            <a:pPr eaLnBrk="1" hangingPunct="1"/>
            <a:r>
              <a:rPr lang="zh-CN" altLang="en-US"/>
              <a:t>进程状态的变化</a:t>
            </a:r>
          </a:p>
        </p:txBody>
      </p:sp>
      <p:sp>
        <p:nvSpPr>
          <p:cNvPr id="375811" name="Rectangle 3">
            <a:extLst>
              <a:ext uri="{FF2B5EF4-FFF2-40B4-BE49-F238E27FC236}">
                <a16:creationId xmlns:a16="http://schemas.microsoft.com/office/drawing/2014/main" id="{1DAEEE40-D8C1-48E2-BD66-38A2D16E9B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36513" y="906463"/>
            <a:ext cx="9144001" cy="4251325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进程切换的步骤</a:t>
            </a:r>
          </a:p>
          <a:p>
            <a:pPr lvl="1" eaLnBrk="1" hangingPunct="1"/>
            <a:r>
              <a:rPr lang="zh-CN" altLang="en-US" sz="2800">
                <a:latin typeface="Times New Roman" panose="02020603050405020304" pitchFamily="18" charset="0"/>
              </a:rPr>
              <a:t>保护处理器上下文环境 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zh-CN" altLang="en-US" sz="2800" b="1">
                <a:latin typeface="Times New Roman" panose="02020603050405020304" pitchFamily="18" charset="0"/>
              </a:rPr>
              <a:t>到哪里去</a:t>
            </a:r>
            <a:r>
              <a:rPr lang="en-US" altLang="zh-CN" sz="2800">
                <a:latin typeface="Times New Roman" panose="02020603050405020304" pitchFamily="18" charset="0"/>
              </a:rPr>
              <a:t>?)</a:t>
            </a:r>
          </a:p>
          <a:p>
            <a:pPr lvl="1" eaLnBrk="1" hangingPunct="1"/>
            <a:r>
              <a:rPr lang="zh-CN" altLang="en-US" sz="2800">
                <a:latin typeface="Times New Roman" panose="02020603050405020304" pitchFamily="18" charset="0"/>
              </a:rPr>
              <a:t>更新当前处于运行态进程</a:t>
            </a:r>
            <a:r>
              <a:rPr lang="en-US" altLang="zh-CN" sz="2800">
                <a:latin typeface="Times New Roman" panose="02020603050405020304" pitchFamily="18" charset="0"/>
              </a:rPr>
              <a:t>PCB</a:t>
            </a:r>
            <a:r>
              <a:rPr lang="zh-CN" altLang="en-US" sz="2800">
                <a:latin typeface="Times New Roman" panose="02020603050405020304" pitchFamily="18" charset="0"/>
              </a:rPr>
              <a:t>的控制信息（修改状态）</a:t>
            </a:r>
          </a:p>
          <a:p>
            <a:pPr lvl="1" eaLnBrk="1" hangingPunct="1"/>
            <a:r>
              <a:rPr lang="zh-CN" altLang="en-US" sz="2800">
                <a:latin typeface="Times New Roman" panose="02020603050405020304" pitchFamily="18" charset="0"/>
              </a:rPr>
              <a:t>该进程</a:t>
            </a:r>
            <a:r>
              <a:rPr lang="en-US" altLang="zh-CN" sz="2800">
                <a:latin typeface="Times New Roman" panose="02020603050405020304" pitchFamily="18" charset="0"/>
              </a:rPr>
              <a:t>PCB</a:t>
            </a:r>
            <a:r>
              <a:rPr lang="zh-CN" altLang="en-US" sz="2800">
                <a:latin typeface="Times New Roman" panose="02020603050405020304" pitchFamily="18" charset="0"/>
              </a:rPr>
              <a:t>挂入相应队列 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zh-CN" altLang="en-US" sz="2800" b="1">
                <a:latin typeface="Times New Roman" panose="02020603050405020304" pitchFamily="18" charset="0"/>
              </a:rPr>
              <a:t>会是哪个队列</a:t>
            </a:r>
            <a:r>
              <a:rPr lang="en-US" altLang="zh-CN" sz="2800">
                <a:latin typeface="Times New Roman" panose="02020603050405020304" pitchFamily="18" charset="0"/>
              </a:rPr>
              <a:t>?)</a:t>
            </a:r>
          </a:p>
          <a:p>
            <a:pPr lvl="1" eaLnBrk="1" hangingPunct="1"/>
            <a:r>
              <a:rPr lang="zh-CN" altLang="en-US" sz="2800">
                <a:latin typeface="Times New Roman" panose="02020603050405020304" pitchFamily="18" charset="0"/>
              </a:rPr>
              <a:t>选择一个就绪进程（涉及多种不同算法）</a:t>
            </a:r>
          </a:p>
          <a:p>
            <a:pPr lvl="1" eaLnBrk="1" hangingPunct="1"/>
            <a:r>
              <a:rPr lang="zh-CN" altLang="en-US" sz="2800">
                <a:latin typeface="Times New Roman" panose="02020603050405020304" pitchFamily="18" charset="0"/>
              </a:rPr>
              <a:t>更新所选进程的</a:t>
            </a:r>
            <a:r>
              <a:rPr lang="en-US" altLang="zh-CN" sz="2800">
                <a:latin typeface="Times New Roman" panose="02020603050405020304" pitchFamily="18" charset="0"/>
              </a:rPr>
              <a:t>PCB</a:t>
            </a:r>
            <a:r>
              <a:rPr lang="zh-CN" altLang="en-US" sz="2800">
                <a:latin typeface="Times New Roman" panose="02020603050405020304" pitchFamily="18" charset="0"/>
              </a:rPr>
              <a:t>（包括状态）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800">
                <a:latin typeface="Times New Roman" panose="02020603050405020304" pitchFamily="18" charset="0"/>
              </a:rPr>
              <a:t>更新存储管理数据结构（涉及地址转换）</a:t>
            </a:r>
          </a:p>
          <a:p>
            <a:pPr lvl="1" eaLnBrk="1" hangingPunct="1"/>
            <a:r>
              <a:rPr lang="zh-CN" altLang="en-US" sz="2800">
                <a:latin typeface="Times New Roman" panose="02020603050405020304" pitchFamily="18" charset="0"/>
              </a:rPr>
              <a:t>恢复被选中进程的处理器上下文环境 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zh-CN" altLang="en-US" sz="2800" b="1">
                <a:latin typeface="Times New Roman" panose="02020603050405020304" pitchFamily="18" charset="0"/>
              </a:rPr>
              <a:t>从哪里来</a:t>
            </a:r>
            <a:r>
              <a:rPr lang="en-US" altLang="zh-CN" sz="2800">
                <a:latin typeface="Times New Roman" panose="02020603050405020304" pitchFamily="18" charset="0"/>
              </a:rPr>
              <a:t>?)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1" grpId="0" build="p" bldLvl="2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4">
            <a:extLst>
              <a:ext uri="{FF2B5EF4-FFF2-40B4-BE49-F238E27FC236}">
                <a16:creationId xmlns:a16="http://schemas.microsoft.com/office/drawing/2014/main" id="{2B7522BA-3527-4412-B725-DDD830FD48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E3DB809-8369-491B-A935-A2A697EFD130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zh-CN" sz="16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CB49FB28-6CC4-4E1D-A0BC-CE5D0EBFBD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3.5</a:t>
            </a:r>
            <a:r>
              <a:rPr lang="zh-CN" altLang="en-US" sz="4000">
                <a:solidFill>
                  <a:srgbClr val="FFB800"/>
                </a:solidFill>
              </a:rPr>
              <a:t> </a:t>
            </a:r>
            <a:r>
              <a:rPr lang="en-US" altLang="zh-CN"/>
              <a:t>OS</a:t>
            </a:r>
            <a:r>
              <a:rPr lang="zh-CN" altLang="en-US"/>
              <a:t>的执行</a:t>
            </a:r>
          </a:p>
        </p:txBody>
      </p:sp>
      <p:sp>
        <p:nvSpPr>
          <p:cNvPr id="377859" name="Rectangle 3">
            <a:extLst>
              <a:ext uri="{FF2B5EF4-FFF2-40B4-BE49-F238E27FC236}">
                <a16:creationId xmlns:a16="http://schemas.microsoft.com/office/drawing/2014/main" id="{435D7B84-1F52-4D56-8E14-3AFB920C736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763588"/>
            <a:ext cx="8915400" cy="1728787"/>
          </a:xfrm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非进程内核</a:t>
            </a:r>
            <a:r>
              <a:rPr lang="en-US" altLang="zh-CN" sz="2800">
                <a:latin typeface="Times New Roman" panose="02020603050405020304" pitchFamily="18" charset="0"/>
              </a:rPr>
              <a:t>(Non-process kernel)——</a:t>
            </a:r>
            <a:r>
              <a:rPr lang="zh-CN" altLang="en-US" sz="2800">
                <a:latin typeface="Times New Roman" panose="02020603050405020304" pitchFamily="18" charset="0"/>
              </a:rPr>
              <a:t>传统方法</a:t>
            </a:r>
          </a:p>
          <a:p>
            <a:pPr lvl="1" eaLnBrk="1" hangingPunct="1"/>
            <a:r>
              <a:rPr lang="zh-CN" altLang="en-US" sz="2800">
                <a:latin typeface="Times New Roman" panose="02020603050405020304" pitchFamily="18" charset="0"/>
              </a:rPr>
              <a:t>进程概念仅适用于用户程序</a:t>
            </a:r>
          </a:p>
          <a:p>
            <a:pPr lvl="1" eaLnBrk="1" hangingPunct="1"/>
            <a:r>
              <a:rPr lang="en-US" altLang="zh-CN" sz="2800">
                <a:latin typeface="Times New Roman" panose="02020603050405020304" pitchFamily="18" charset="0"/>
              </a:rPr>
              <a:t>OS</a:t>
            </a:r>
            <a:r>
              <a:rPr lang="zh-CN" altLang="en-US" sz="2800">
                <a:latin typeface="Times New Roman" panose="02020603050405020304" pitchFamily="18" charset="0"/>
              </a:rPr>
              <a:t>代码是在特权模式下工作的独立实体</a:t>
            </a:r>
          </a:p>
        </p:txBody>
      </p:sp>
      <p:pic>
        <p:nvPicPr>
          <p:cNvPr id="50181" name="Picture 7">
            <a:extLst>
              <a:ext uri="{FF2B5EF4-FFF2-40B4-BE49-F238E27FC236}">
                <a16:creationId xmlns:a16="http://schemas.microsoft.com/office/drawing/2014/main" id="{71AF8811-5B53-424E-9660-DF01EAB14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36838"/>
            <a:ext cx="5124450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4">
            <a:extLst>
              <a:ext uri="{FF2B5EF4-FFF2-40B4-BE49-F238E27FC236}">
                <a16:creationId xmlns:a16="http://schemas.microsoft.com/office/drawing/2014/main" id="{C15F81E1-3C99-4D2F-88FF-283D81C803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4EA3C8E-0FFB-4366-8652-1A014AA0EEB6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zh-CN" sz="16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3CE3772B-ED92-4C2C-8EDC-6D6236CF6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OS</a:t>
            </a:r>
            <a:r>
              <a:rPr lang="zh-CN" altLang="en-US"/>
              <a:t>的执行</a:t>
            </a:r>
            <a:r>
              <a:rPr lang="zh-CN" altLang="en-US">
                <a:solidFill>
                  <a:srgbClr val="FFB800"/>
                </a:solidFill>
              </a:rPr>
              <a:t>（续）</a:t>
            </a:r>
          </a:p>
        </p:txBody>
      </p:sp>
      <p:sp>
        <p:nvSpPr>
          <p:cNvPr id="379907" name="Rectangle 3">
            <a:extLst>
              <a:ext uri="{FF2B5EF4-FFF2-40B4-BE49-F238E27FC236}">
                <a16:creationId xmlns:a16="http://schemas.microsoft.com/office/drawing/2014/main" id="{D33E48C8-44AA-4D4D-9D20-CE35F1CCDEE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842963"/>
            <a:ext cx="5651500" cy="2428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500">
                <a:solidFill>
                  <a:srgbClr val="0000FF"/>
                </a:solidFill>
                <a:latin typeface="Times New Roman" panose="02020603050405020304" pitchFamily="18" charset="0"/>
              </a:rPr>
              <a:t>在用户进程中执行</a:t>
            </a:r>
            <a:r>
              <a:rPr lang="en-US" altLang="zh-CN" sz="2500">
                <a:latin typeface="Times New Roman" panose="02020603050405020304" pitchFamily="18" charset="0"/>
              </a:rPr>
              <a:t>(Execution Within User Processes)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500">
                <a:latin typeface="Times New Roman" panose="02020603050405020304" pitchFamily="18" charset="0"/>
              </a:rPr>
              <a:t>OS</a:t>
            </a:r>
            <a:r>
              <a:rPr lang="zh-CN" altLang="en-US" sz="2500">
                <a:latin typeface="Times New Roman" panose="02020603050405020304" pitchFamily="18" charset="0"/>
              </a:rPr>
              <a:t>是用户进程调用的一组例程，</a:t>
            </a:r>
            <a:r>
              <a:rPr lang="en-US" altLang="zh-CN" sz="2500">
                <a:latin typeface="Times New Roman" panose="02020603050405020304" pitchFamily="18" charset="0"/>
              </a:rPr>
              <a:t>OS</a:t>
            </a:r>
            <a:r>
              <a:rPr lang="zh-CN" altLang="en-US" sz="2500">
                <a:latin typeface="Times New Roman" panose="02020603050405020304" pitchFamily="18" charset="0"/>
              </a:rPr>
              <a:t>代码为所有进程映像共享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500">
                <a:latin typeface="Times New Roman" panose="02020603050405020304" pitchFamily="18" charset="0"/>
              </a:rPr>
              <a:t>执行</a:t>
            </a:r>
            <a:r>
              <a:rPr lang="en-US" altLang="zh-CN" sz="2500">
                <a:latin typeface="Times New Roman" panose="02020603050405020304" pitchFamily="18" charset="0"/>
              </a:rPr>
              <a:t>OS</a:t>
            </a:r>
            <a:r>
              <a:rPr lang="zh-CN" altLang="en-US" sz="2500">
                <a:latin typeface="Times New Roman" panose="02020603050405020304" pitchFamily="18" charset="0"/>
              </a:rPr>
              <a:t>代码时切换到系统模式（不需进程切换）</a:t>
            </a:r>
          </a:p>
        </p:txBody>
      </p:sp>
      <p:pic>
        <p:nvPicPr>
          <p:cNvPr id="51205" name="Picture 11">
            <a:extLst>
              <a:ext uri="{FF2B5EF4-FFF2-40B4-BE49-F238E27FC236}">
                <a16:creationId xmlns:a16="http://schemas.microsoft.com/office/drawing/2014/main" id="{7BC69F55-5C2A-47C8-ACFC-32C15375C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573463"/>
            <a:ext cx="34385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12">
            <a:extLst>
              <a:ext uri="{FF2B5EF4-FFF2-40B4-BE49-F238E27FC236}">
                <a16:creationId xmlns:a16="http://schemas.microsoft.com/office/drawing/2014/main" id="{DDCF371C-5E97-4D49-84F4-25038016E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0" y="693738"/>
            <a:ext cx="36893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4">
            <a:extLst>
              <a:ext uri="{FF2B5EF4-FFF2-40B4-BE49-F238E27FC236}">
                <a16:creationId xmlns:a16="http://schemas.microsoft.com/office/drawing/2014/main" id="{E9E27CFB-39E1-42E1-8F1F-CD48424B4F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A448C46-8D69-41F9-88B2-028CC3E207DB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zh-CN" sz="16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045CCCFE-D413-4356-81B6-A238C7648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OS</a:t>
            </a:r>
            <a:r>
              <a:rPr lang="zh-CN" altLang="en-US"/>
              <a:t>的执行</a:t>
            </a:r>
            <a:r>
              <a:rPr lang="zh-CN" altLang="en-US">
                <a:solidFill>
                  <a:srgbClr val="FFB800"/>
                </a:solidFill>
              </a:rPr>
              <a:t>（续）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FB528F3C-9C7B-4A02-A693-D30FA31A719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842963"/>
            <a:ext cx="8839200" cy="1649412"/>
          </a:xfrm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基于进程的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</a:rPr>
              <a:t>OS</a:t>
            </a:r>
            <a:r>
              <a:rPr lang="en-US" altLang="zh-CN" sz="2800">
                <a:latin typeface="Times New Roman" panose="02020603050405020304" pitchFamily="18" charset="0"/>
              </a:rPr>
              <a:t>( Process-Based Operating System)</a:t>
            </a:r>
          </a:p>
          <a:p>
            <a:pPr lvl="1" eaLnBrk="1" hangingPunct="1"/>
            <a:r>
              <a:rPr lang="zh-CN" altLang="en-US" sz="2800">
                <a:latin typeface="Times New Roman" panose="02020603050405020304" pitchFamily="18" charset="0"/>
              </a:rPr>
              <a:t>主要内核功能被组织成独立进程</a:t>
            </a:r>
          </a:p>
          <a:p>
            <a:pPr lvl="1" eaLnBrk="1" hangingPunct="1"/>
            <a:r>
              <a:rPr lang="zh-CN" altLang="en-US" sz="2800">
                <a:latin typeface="Times New Roman" panose="02020603050405020304" pitchFamily="18" charset="0"/>
              </a:rPr>
              <a:t>适合多处理器和多机环境</a:t>
            </a:r>
          </a:p>
        </p:txBody>
      </p:sp>
      <p:pic>
        <p:nvPicPr>
          <p:cNvPr id="52229" name="Picture 10">
            <a:extLst>
              <a:ext uri="{FF2B5EF4-FFF2-40B4-BE49-F238E27FC236}">
                <a16:creationId xmlns:a16="http://schemas.microsoft.com/office/drawing/2014/main" id="{92966343-4BF0-4EB6-85CF-E8D48E22C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997200"/>
            <a:ext cx="47720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>
            <a:extLst>
              <a:ext uri="{FF2B5EF4-FFF2-40B4-BE49-F238E27FC236}">
                <a16:creationId xmlns:a16="http://schemas.microsoft.com/office/drawing/2014/main" id="{EB38314E-AE93-4FA3-972E-4F6CA61EFD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FFBD2FA-6D0E-4867-B72A-08EDD2721D47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6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67E37CF9-7C12-4135-9733-875C3563BC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程序的并发执行</a:t>
            </a:r>
          </a:p>
        </p:txBody>
      </p:sp>
      <p:sp>
        <p:nvSpPr>
          <p:cNvPr id="295939" name="Rectangle 3">
            <a:extLst>
              <a:ext uri="{FF2B5EF4-FFF2-40B4-BE49-F238E27FC236}">
                <a16:creationId xmlns:a16="http://schemas.microsoft.com/office/drawing/2014/main" id="{7615B460-7618-403B-860A-20C02F7FBB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sz="2400" b="1"/>
              <a:t>程序并发执行的两种情形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sz="2400"/>
              <a:t>多道程序系统：多道程序的并发执行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sz="2400"/>
              <a:t>单道程序也可包含若干能并发执行的程序段，如 ：</a:t>
            </a:r>
          </a:p>
          <a:p>
            <a:pPr lvl="1" algn="ctr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Read(a); Read(b);</a:t>
            </a:r>
          </a:p>
          <a:p>
            <a:pPr eaLnBrk="1" hangingPunct="1"/>
            <a:r>
              <a:rPr lang="zh-CN" altLang="en-US" sz="2400" b="1"/>
              <a:t>程序并发执行的特征</a:t>
            </a:r>
          </a:p>
          <a:p>
            <a:pPr lvl="1" eaLnBrk="1" hangingPunct="1"/>
            <a:r>
              <a:rPr lang="zh-CN" altLang="en-US" sz="2000" b="1"/>
              <a:t>间断性：</a:t>
            </a:r>
            <a:r>
              <a:rPr lang="zh-CN" altLang="en-US" sz="2000"/>
              <a:t>共享资源→相互制约→执行</a:t>
            </a:r>
            <a:r>
              <a:rPr lang="en-US" altLang="zh-CN" sz="2000"/>
              <a:t>-</a:t>
            </a:r>
            <a:r>
              <a:rPr lang="zh-CN" altLang="en-US" sz="2000"/>
              <a:t>暂停</a:t>
            </a:r>
            <a:r>
              <a:rPr lang="en-US" altLang="zh-CN" sz="2000"/>
              <a:t>-</a:t>
            </a:r>
            <a:r>
              <a:rPr lang="zh-CN" altLang="en-US" sz="2000"/>
              <a:t>执行</a:t>
            </a:r>
          </a:p>
          <a:p>
            <a:pPr lvl="1" eaLnBrk="1" hangingPunct="1"/>
            <a:r>
              <a:rPr lang="zh-CN" altLang="en-US" sz="2000" b="1"/>
              <a:t>失去封闭性：</a:t>
            </a:r>
            <a:r>
              <a:rPr lang="zh-CN" altLang="en-US" sz="2000"/>
              <a:t>一个程序的执行受到其他程序的影响</a:t>
            </a:r>
          </a:p>
          <a:p>
            <a:pPr lvl="1" eaLnBrk="1" hangingPunct="1"/>
            <a:r>
              <a:rPr lang="zh-CN" altLang="en-US" sz="2000" b="1"/>
              <a:t>不可再现性</a:t>
            </a:r>
            <a:r>
              <a:rPr lang="zh-CN" altLang="en-US" sz="2000"/>
              <a:t>：</a:t>
            </a:r>
            <a:r>
              <a:rPr lang="zh-CN" altLang="en-US" sz="2000">
                <a:latin typeface="宋体" panose="02010600030101010101" pitchFamily="2" charset="-122"/>
              </a:rPr>
              <a:t>程序执行的结果与其执行的相对速度有关，是不确定的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400" b="1"/>
              <a:t>好处</a:t>
            </a:r>
            <a:r>
              <a:rPr lang="en-US" altLang="zh-CN" sz="2400" b="1"/>
              <a:t>——</a:t>
            </a:r>
            <a:r>
              <a:rPr lang="zh-CN" altLang="en-US" sz="2400"/>
              <a:t>充分利用系统资源，提高系统处理能力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400" b="1"/>
              <a:t>坏处</a:t>
            </a:r>
            <a:r>
              <a:rPr lang="en-US" altLang="zh-CN" sz="2400"/>
              <a:t>——</a:t>
            </a:r>
            <a:r>
              <a:rPr lang="zh-CN" altLang="en-US" sz="2400">
                <a:latin typeface="宋体" panose="02010600030101010101" pitchFamily="2" charset="-122"/>
              </a:rPr>
              <a:t>破坏了计算机</a:t>
            </a:r>
            <a:r>
              <a:rPr lang="zh-CN" altLang="en-US" sz="2400"/>
              <a:t>冯诺依曼体系结构的顺序执行特性，引起一系列难解决的问题（如互斥、同步、死锁、饥饿）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>
            <a:extLst>
              <a:ext uri="{FF2B5EF4-FFF2-40B4-BE49-F238E27FC236}">
                <a16:creationId xmlns:a16="http://schemas.microsoft.com/office/drawing/2014/main" id="{0AB69AF8-EDF0-4196-ABA1-5335546431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5EF1A4C-2104-44D3-819A-DC13DD5AD613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zh-CN" sz="16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A19EC6E4-E1E6-4C8A-B7B8-D671D5F613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3.6 </a:t>
            </a:r>
            <a:r>
              <a:rPr lang="zh-CN" altLang="en-US" sz="4000"/>
              <a:t>安全问题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94043BAE-0A85-45B4-8BBA-9C0EE118FE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进程权限</a:t>
            </a:r>
          </a:p>
          <a:p>
            <a:pPr eaLnBrk="1" hangingPunct="1"/>
            <a:r>
              <a:rPr lang="zh-CN" altLang="en-US"/>
              <a:t>最高权限</a:t>
            </a:r>
            <a:r>
              <a:rPr lang="en-US" altLang="zh-CN"/>
              <a:t>——</a:t>
            </a:r>
            <a:r>
              <a:rPr lang="zh-CN" altLang="en-US"/>
              <a:t>管理员、超级用户、根用户</a:t>
            </a:r>
          </a:p>
          <a:p>
            <a:pPr eaLnBrk="1" hangingPunct="1"/>
            <a:r>
              <a:rPr lang="zh-CN" altLang="en-US"/>
              <a:t>关键问题</a:t>
            </a:r>
            <a:r>
              <a:rPr lang="en-US" altLang="zh-CN"/>
              <a:t>——</a:t>
            </a:r>
            <a:r>
              <a:rPr lang="zh-CN" altLang="en-US"/>
              <a:t>阻止</a:t>
            </a:r>
            <a:r>
              <a:rPr lang="en-US" altLang="zh-CN"/>
              <a:t>/</a:t>
            </a:r>
            <a:r>
              <a:rPr lang="zh-CN" altLang="en-US"/>
              <a:t>探测用户或恶意程序获取系统权限的企图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>
            <a:extLst>
              <a:ext uri="{FF2B5EF4-FFF2-40B4-BE49-F238E27FC236}">
                <a16:creationId xmlns:a16="http://schemas.microsoft.com/office/drawing/2014/main" id="{C0CCD102-FE87-4393-ABB3-FBCDBF980E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2A3E1D9-CCE7-42E5-9449-A22C971AE66A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zh-CN" sz="16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8C003B67-9B4B-43CB-8823-6F3447B131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3.6.1 </a:t>
            </a:r>
            <a:r>
              <a:rPr lang="zh-CN" altLang="en-US" sz="4000"/>
              <a:t>系统访问威胁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3EABB9DB-470C-4619-A8AF-636485E846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57673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分类：入侵者、恶意软件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入侵者</a:t>
            </a:r>
            <a:r>
              <a:rPr lang="en-US" altLang="zh-CN"/>
              <a:t>——</a:t>
            </a:r>
            <a:r>
              <a:rPr lang="zh-CN" altLang="en-US"/>
              <a:t>通常指黑客和解密高手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冒充者</a:t>
            </a:r>
            <a:r>
              <a:rPr lang="en-US" altLang="zh-CN"/>
              <a:t>——</a:t>
            </a:r>
            <a:r>
              <a:rPr lang="zh-CN" altLang="en-US"/>
              <a:t>穿透系统的访问控制，冒用合法账户的帐号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滥用职权者</a:t>
            </a:r>
            <a:r>
              <a:rPr lang="en-US" altLang="zh-CN"/>
              <a:t>——</a:t>
            </a:r>
            <a:r>
              <a:rPr lang="zh-CN" altLang="en-US"/>
              <a:t>合法用户滥用权限或访问未授权的数据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秘密用户</a:t>
            </a:r>
            <a:r>
              <a:rPr lang="en-US" altLang="zh-CN"/>
              <a:t>——</a:t>
            </a:r>
            <a:r>
              <a:rPr lang="zh-CN" altLang="en-US"/>
              <a:t>利用系统的管理控制来逃避审计和访问限制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恶意软件</a:t>
            </a:r>
            <a:r>
              <a:rPr lang="en-US" altLang="zh-CN"/>
              <a:t>——</a:t>
            </a:r>
            <a:r>
              <a:rPr lang="zh-CN" altLang="en-US"/>
              <a:t>利用计算机系统漏洞的程序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分类：寄生、独立；能进行复制（如病毒、蠕虫）、不能自我复制（如逻辑炸弹、后门、僵尸）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寄生</a:t>
            </a:r>
            <a:r>
              <a:rPr lang="en-US" altLang="zh-CN"/>
              <a:t>——</a:t>
            </a:r>
            <a:r>
              <a:rPr lang="zh-CN" altLang="en-US"/>
              <a:t>需要宿主程序，为程序片断。如病毒、逻辑炸弹、后门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独立</a:t>
            </a:r>
            <a:r>
              <a:rPr lang="en-US" altLang="zh-CN"/>
              <a:t>——</a:t>
            </a:r>
            <a:r>
              <a:rPr lang="zh-CN" altLang="en-US"/>
              <a:t>可被操作系统调度运行的独立程序，如蠕虫、僵尸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>
            <a:extLst>
              <a:ext uri="{FF2B5EF4-FFF2-40B4-BE49-F238E27FC236}">
                <a16:creationId xmlns:a16="http://schemas.microsoft.com/office/drawing/2014/main" id="{19161E5E-DEC6-4459-8141-704D7D37E2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3E15C1C-D3D7-4D0B-B15A-1871C6FD31D0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zh-CN" sz="16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0E0E9472-52B0-42E3-BABC-765852C6A1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3.6.2 </a:t>
            </a:r>
            <a:r>
              <a:rPr lang="zh-CN" altLang="en-US" sz="4000"/>
              <a:t>对抗措施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832AB781-6B9C-4B37-9F8C-E74DA1CB8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20713"/>
            <a:ext cx="9036050" cy="56165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700"/>
              <a:t>入侵检测</a:t>
            </a:r>
            <a:r>
              <a:rPr lang="en-US" altLang="zh-CN" sz="2700"/>
              <a:t>——IDS</a:t>
            </a:r>
            <a:r>
              <a:rPr lang="zh-CN" altLang="en-US" sz="2700"/>
              <a:t>（</a:t>
            </a:r>
            <a:r>
              <a:rPr lang="en-US" altLang="zh-CN" sz="2700"/>
              <a:t>Intrusion detection systems</a:t>
            </a:r>
            <a:r>
              <a:rPr lang="zh-CN" altLang="en-US" sz="2700"/>
              <a:t>，入侵检测系统）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200"/>
              <a:t>组成</a:t>
            </a:r>
            <a:r>
              <a:rPr lang="en-US" altLang="zh-CN" sz="2200"/>
              <a:t>——</a:t>
            </a:r>
            <a:r>
              <a:rPr lang="zh-CN" altLang="en-US" sz="2200"/>
              <a:t>感应器（收集数据）、分析器（判断入侵是否发生）、用户界面（用于查看和控制）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200"/>
              <a:t>分类</a:t>
            </a:r>
            <a:r>
              <a:rPr lang="en-US" altLang="zh-CN" sz="2200"/>
              <a:t>——</a:t>
            </a:r>
            <a:r>
              <a:rPr lang="zh-CN" altLang="en-US" sz="2200"/>
              <a:t>基于宿主、基于网络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700"/>
              <a:t>用户认证（</a:t>
            </a:r>
            <a:r>
              <a:rPr lang="en-US" altLang="zh-CN" sz="2700"/>
              <a:t>authentication</a:t>
            </a:r>
            <a:r>
              <a:rPr lang="zh-CN" altLang="en-US" sz="2700"/>
              <a:t>）</a:t>
            </a:r>
            <a:r>
              <a:rPr lang="en-US" altLang="zh-CN" sz="2700"/>
              <a:t>——</a:t>
            </a:r>
            <a:r>
              <a:rPr lang="zh-CN" altLang="en-US" sz="2700"/>
              <a:t>安全的基础和主体。方法：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200"/>
              <a:t>知道</a:t>
            </a:r>
            <a:r>
              <a:rPr lang="en-US" altLang="zh-CN" sz="2200"/>
              <a:t>——</a:t>
            </a:r>
            <a:r>
              <a:rPr lang="zh-CN" altLang="en-US" sz="2200"/>
              <a:t>密码、身份证号码、预知的问题答案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200"/>
              <a:t>拥有</a:t>
            </a:r>
            <a:r>
              <a:rPr lang="en-US" altLang="zh-CN" sz="2200"/>
              <a:t>——</a:t>
            </a:r>
            <a:r>
              <a:rPr lang="zh-CN" altLang="en-US" sz="2200"/>
              <a:t>通行卡、智能卡、物理钥匙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200"/>
              <a:t>自身（静态生物识别）</a:t>
            </a:r>
            <a:r>
              <a:rPr lang="en-US" altLang="zh-CN" sz="2200"/>
              <a:t>——</a:t>
            </a:r>
            <a:r>
              <a:rPr lang="zh-CN" altLang="en-US" sz="2200"/>
              <a:t>指纹、虹膜、人脸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200"/>
              <a:t>行为（动态生物识别）</a:t>
            </a:r>
            <a:r>
              <a:rPr lang="en-US" altLang="zh-CN" sz="2200"/>
              <a:t>——</a:t>
            </a:r>
            <a:r>
              <a:rPr lang="zh-CN" altLang="en-US" sz="2200"/>
              <a:t>语音模式、笔迹特征、输入节奏</a:t>
            </a:r>
            <a:endParaRPr lang="en-US" altLang="zh-CN" sz="2200"/>
          </a:p>
          <a:p>
            <a:pPr eaLnBrk="1" hangingPunct="1">
              <a:lnSpc>
                <a:spcPct val="80000"/>
              </a:lnSpc>
            </a:pPr>
            <a:r>
              <a:rPr lang="zh-CN" altLang="en-US" sz="2700"/>
              <a:t>访问控制</a:t>
            </a:r>
            <a:r>
              <a:rPr lang="en-US" altLang="zh-CN" sz="2700"/>
              <a:t>——</a:t>
            </a:r>
            <a:r>
              <a:rPr lang="zh-CN" altLang="en-US" sz="2700"/>
              <a:t>通过对用户授权，调节用户与系统资源之间的关系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700"/>
              <a:t>防火墙</a:t>
            </a:r>
            <a:r>
              <a:rPr lang="en-US" altLang="zh-CN" sz="2700"/>
              <a:t>——</a:t>
            </a:r>
            <a:r>
              <a:rPr lang="zh-CN" altLang="en-US" sz="2700"/>
              <a:t>保护本地系统和网络不受外部网络的安全威胁。传统的防火墙是一种专用计算机，是本地系统与外部网络的接口（世界最大的防火墙在中国的国安部）</a:t>
            </a:r>
            <a:endParaRPr lang="en-US" altLang="zh-CN" sz="27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4">
            <a:extLst>
              <a:ext uri="{FF2B5EF4-FFF2-40B4-BE49-F238E27FC236}">
                <a16:creationId xmlns:a16="http://schemas.microsoft.com/office/drawing/2014/main" id="{255DC5A5-66AB-4221-8A02-1E29C61CDB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55370FF-2313-4279-9D11-E624FEB08868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zh-CN" sz="16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68F2C26A-A57F-4BFB-B07E-AF20C8B4F3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3.7  Unix SVR4 </a:t>
            </a:r>
            <a:r>
              <a:rPr lang="zh-CN" altLang="en-US"/>
              <a:t>进程管理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02A0A345-3A05-4845-A315-26CF58450B0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920750"/>
            <a:ext cx="7956550" cy="1036638"/>
          </a:xfrm>
        </p:spPr>
        <p:txBody>
          <a:bodyPr/>
          <a:lstStyle/>
          <a:p>
            <a:pPr eaLnBrk="1" hangingPunct="1"/>
            <a:r>
              <a:rPr lang="zh-CN" altLang="en-US" sz="3200"/>
              <a:t>操作系统的大部分在用户进程环境中执行</a:t>
            </a:r>
            <a:endParaRPr lang="en-US" altLang="zh-CN" sz="3200"/>
          </a:p>
        </p:txBody>
      </p:sp>
      <p:pic>
        <p:nvPicPr>
          <p:cNvPr id="56325" name="Picture 10">
            <a:extLst>
              <a:ext uri="{FF2B5EF4-FFF2-40B4-BE49-F238E27FC236}">
                <a16:creationId xmlns:a16="http://schemas.microsoft.com/office/drawing/2014/main" id="{1D1A885B-D002-4D21-B143-FF241F013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73238"/>
            <a:ext cx="6696075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3">
            <a:extLst>
              <a:ext uri="{FF2B5EF4-FFF2-40B4-BE49-F238E27FC236}">
                <a16:creationId xmlns:a16="http://schemas.microsoft.com/office/drawing/2014/main" id="{B3DE2CF3-FB09-4088-B2D4-A5391FF286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CA4CE17-5D91-42BA-9243-769A55EBECD4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zh-CN" sz="16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82A3DAE9-6E89-4B2C-95FD-F7DBB946D1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12788"/>
          </a:xfrm>
        </p:spPr>
        <p:txBody>
          <a:bodyPr/>
          <a:lstStyle/>
          <a:p>
            <a:pPr eaLnBrk="1" hangingPunct="1"/>
            <a:r>
              <a:rPr lang="en-US" altLang="zh-CN"/>
              <a:t>3.7.1 Unix </a:t>
            </a:r>
            <a:r>
              <a:rPr lang="zh-CN" altLang="en-US"/>
              <a:t>进程状态及转换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6213222A-FE94-4917-92F1-CE871F90D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692150"/>
            <a:ext cx="3960813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100"/>
              <a:t>9</a:t>
            </a:r>
            <a:r>
              <a:rPr lang="zh-CN" altLang="en-US" sz="2100"/>
              <a:t>态模型</a:t>
            </a:r>
            <a:r>
              <a:rPr lang="en-US" altLang="zh-CN" sz="2100"/>
              <a:t>——7</a:t>
            </a:r>
            <a:r>
              <a:rPr lang="zh-CN" altLang="en-US" sz="2100"/>
              <a:t>态模型的变形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800"/>
              <a:t>两个运行态</a:t>
            </a:r>
            <a:r>
              <a:rPr lang="en-US" altLang="zh-CN" sz="1800"/>
              <a:t>——</a:t>
            </a:r>
            <a:r>
              <a:rPr lang="zh-CN" altLang="en-US" sz="1800"/>
              <a:t>内核</a:t>
            </a:r>
            <a:r>
              <a:rPr lang="en-US" altLang="zh-CN" sz="1800"/>
              <a:t>&amp;</a:t>
            </a:r>
            <a:r>
              <a:rPr lang="zh-CN" altLang="en-US" sz="1800"/>
              <a:t>用户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800"/>
              <a:t>两个就绪态</a:t>
            </a:r>
            <a:r>
              <a:rPr lang="en-US" altLang="zh-CN" sz="1800"/>
              <a:t>——</a:t>
            </a:r>
            <a:r>
              <a:rPr lang="zh-CN" altLang="en-US" sz="1800"/>
              <a:t>内存</a:t>
            </a:r>
            <a:r>
              <a:rPr lang="en-US" altLang="zh-CN" sz="1800"/>
              <a:t>&amp;</a:t>
            </a:r>
            <a:r>
              <a:rPr lang="zh-CN" altLang="en-US" sz="1800"/>
              <a:t>抢占</a:t>
            </a:r>
          </a:p>
        </p:txBody>
      </p:sp>
      <p:pic>
        <p:nvPicPr>
          <p:cNvPr id="57349" name="Picture 11">
            <a:extLst>
              <a:ext uri="{FF2B5EF4-FFF2-40B4-BE49-F238E27FC236}">
                <a16:creationId xmlns:a16="http://schemas.microsoft.com/office/drawing/2014/main" id="{F29BE4BB-4EBB-4ED9-88D7-EA5D2EC76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773238"/>
            <a:ext cx="6337300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4">
            <a:extLst>
              <a:ext uri="{FF2B5EF4-FFF2-40B4-BE49-F238E27FC236}">
                <a16:creationId xmlns:a16="http://schemas.microsoft.com/office/drawing/2014/main" id="{6EE3977E-6CE5-4023-99E0-DABD6F8653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D043EB4-F1BE-4F22-9006-803DF3568C74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zh-CN" sz="16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1FCA3D3B-31D7-4F72-A431-C65E22F7B7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3.7.2  Unix SVR4 </a:t>
            </a:r>
            <a:r>
              <a:rPr lang="zh-CN" altLang="en-US"/>
              <a:t>进程描述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5954558F-6BD7-4B0F-9CEE-64177FF00EB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920750"/>
            <a:ext cx="9144000" cy="5480050"/>
          </a:xfrm>
        </p:spPr>
        <p:txBody>
          <a:bodyPr/>
          <a:lstStyle/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进程映像由三部分组成</a:t>
            </a:r>
          </a:p>
          <a:p>
            <a:pPr lvl="1" eaLnBrk="1" hangingPunct="1"/>
            <a:r>
              <a:rPr lang="zh-CN" altLang="en-US" sz="2800">
                <a:latin typeface="Times New Roman" panose="02020603050405020304" pitchFamily="18" charset="0"/>
              </a:rPr>
              <a:t>用户级上下文：进程正文（代码）、进程数据、用户栈、共享内存区</a:t>
            </a:r>
          </a:p>
          <a:p>
            <a:pPr lvl="1" eaLnBrk="1" hangingPunct="1"/>
            <a:r>
              <a:rPr lang="zh-CN" altLang="en-US" sz="2800">
                <a:latin typeface="Times New Roman" panose="02020603050405020304" pitchFamily="18" charset="0"/>
              </a:rPr>
              <a:t>寄存器上下文：程序计数器、状态寄存器、栈指针、通用寄存器</a:t>
            </a:r>
          </a:p>
          <a:p>
            <a:pPr lvl="1" eaLnBrk="1" hangingPunct="1"/>
            <a:r>
              <a:rPr lang="zh-CN" altLang="en-US" sz="2800">
                <a:latin typeface="Times New Roman" panose="02020603050405020304" pitchFamily="18" charset="0"/>
              </a:rPr>
              <a:t>系统级上下文：进程表项、</a:t>
            </a:r>
            <a:r>
              <a:rPr lang="en-US" altLang="zh-CN" sz="2800">
                <a:latin typeface="Times New Roman" panose="02020603050405020304" pitchFamily="18" charset="0"/>
              </a:rPr>
              <a:t>U</a:t>
            </a:r>
            <a:r>
              <a:rPr lang="zh-CN" altLang="en-US" sz="2800">
                <a:latin typeface="Times New Roman" panose="02020603050405020304" pitchFamily="18" charset="0"/>
              </a:rPr>
              <a:t>区、本进程的内存区表、内核栈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3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4">
            <a:extLst>
              <a:ext uri="{FF2B5EF4-FFF2-40B4-BE49-F238E27FC236}">
                <a16:creationId xmlns:a16="http://schemas.microsoft.com/office/drawing/2014/main" id="{F393882D-95F0-4380-9F63-03119438EF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73876B7-FF34-4379-A2E1-D244A0C4812A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zh-CN" sz="16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B59B1708-616C-4054-B908-28A4FADB82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3.7.3  Unix SVR4 </a:t>
            </a:r>
            <a:r>
              <a:rPr lang="zh-CN" altLang="en-US"/>
              <a:t>进程控制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C1F0B76E-29FA-4AB9-98BB-8533E25D612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762000"/>
            <a:ext cx="91440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进程创建（由父进程派生）：</a:t>
            </a:r>
            <a:r>
              <a:rPr lang="en-US" altLang="zh-CN" sz="2800">
                <a:latin typeface="Times New Roman" panose="02020603050405020304" pitchFamily="18" charset="0"/>
              </a:rPr>
              <a:t>fork()</a:t>
            </a:r>
            <a:r>
              <a:rPr lang="zh-CN" altLang="en-US" sz="2800">
                <a:latin typeface="Times New Roman" panose="02020603050405020304" pitchFamily="18" charset="0"/>
              </a:rPr>
              <a:t>（分叉、派生）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为新进程分配一个空闲的进程表项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为新进程指定一个唯一的进程</a:t>
            </a:r>
            <a:r>
              <a:rPr lang="en-US" altLang="zh-CN" sz="2800">
                <a:latin typeface="Times New Roman" panose="02020603050405020304" pitchFamily="18" charset="0"/>
              </a:rPr>
              <a:t>ID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拷贝父进程的上下文为新进程的上下文，但不包括共享内存区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父进程的活动文件的计数器增加</a:t>
            </a:r>
            <a:r>
              <a:rPr lang="en-US" altLang="zh-CN" sz="2800">
                <a:latin typeface="Times New Roman" panose="02020603050405020304" pitchFamily="18" charset="0"/>
              </a:rPr>
              <a:t>1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新进程置为就绪态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向父进程返回子进程的</a:t>
            </a:r>
            <a:r>
              <a:rPr lang="en-US" altLang="zh-CN" sz="2800">
                <a:latin typeface="Times New Roman" panose="02020603050405020304" pitchFamily="18" charset="0"/>
              </a:rPr>
              <a:t>ID，</a:t>
            </a:r>
            <a:r>
              <a:rPr lang="zh-CN" altLang="en-US" sz="2800">
                <a:latin typeface="Times New Roman" panose="02020603050405020304" pitchFamily="18" charset="0"/>
              </a:rPr>
              <a:t>向新进程中返回0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父子进程的执行</a:t>
            </a:r>
            <a:r>
              <a:rPr lang="zh-CN" altLang="en-US" sz="3200">
                <a:latin typeface="Times New Roman" panose="02020603050405020304" pitchFamily="18" charset="0"/>
              </a:rPr>
              <a:t>（</a:t>
            </a:r>
            <a:r>
              <a:rPr lang="zh-CN" altLang="en-US" sz="2800">
                <a:latin typeface="Times New Roman" panose="02020603050405020304" pitchFamily="18" charset="0"/>
              </a:rPr>
              <a:t>因具有同样的上下文</a:t>
            </a:r>
            <a:r>
              <a:rPr lang="zh-CN" altLang="en-US" sz="3200">
                <a:latin typeface="Times New Roman" panose="02020603050405020304" pitchFamily="18" charset="0"/>
              </a:rPr>
              <a:t>）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父进程继续执行：返回到</a:t>
            </a:r>
            <a:r>
              <a:rPr lang="en-US" altLang="zh-CN" sz="2800">
                <a:latin typeface="Times New Roman" panose="02020603050405020304" pitchFamily="18" charset="0"/>
              </a:rPr>
              <a:t>fork()</a:t>
            </a:r>
            <a:r>
              <a:rPr lang="zh-CN" altLang="en-US" sz="2800">
                <a:latin typeface="Times New Roman" panose="02020603050405020304" pitchFamily="18" charset="0"/>
              </a:rPr>
              <a:t>调用点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子进程开始执行：也在</a:t>
            </a:r>
            <a:r>
              <a:rPr lang="en-US" altLang="zh-CN" sz="2800">
                <a:latin typeface="Times New Roman" panose="02020603050405020304" pitchFamily="18" charset="0"/>
              </a:rPr>
              <a:t>fork()</a:t>
            </a:r>
            <a:r>
              <a:rPr lang="zh-CN" altLang="en-US" sz="2800">
                <a:latin typeface="Times New Roman" panose="02020603050405020304" pitchFamily="18" charset="0"/>
              </a:rPr>
              <a:t>调用的返回点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切换到另一（无关）进程，父子进程都被置于就绪态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4">
            <a:extLst>
              <a:ext uri="{FF2B5EF4-FFF2-40B4-BE49-F238E27FC236}">
                <a16:creationId xmlns:a16="http://schemas.microsoft.com/office/drawing/2014/main" id="{2FA559D0-2C09-4EF5-ADAB-E46AB3ED59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49A4A71-D487-4C23-B0BF-14E36080305F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zh-CN" sz="16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7084622D-1DA8-41B0-8F6E-81E657E2EA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  <a:r>
              <a:rPr lang="zh-CN" altLang="en-US"/>
              <a:t>进程编程-例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8387AE76-DCB7-48B7-887B-8EE75B65F0B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920750"/>
            <a:ext cx="9144000" cy="51720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main(){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  int id;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  id=fork() </a:t>
            </a:r>
            <a:r>
              <a:rPr lang="en-US" altLang="zh-CN" sz="3200" b="1">
                <a:solidFill>
                  <a:srgbClr val="FFB800"/>
                </a:solidFill>
                <a:latin typeface="Times New Roman" panose="02020603050405020304" pitchFamily="18" charset="0"/>
              </a:rPr>
              <a:t>☆</a:t>
            </a:r>
            <a:r>
              <a:rPr lang="en-US" altLang="zh-CN" sz="32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  // </a:t>
            </a:r>
            <a:r>
              <a:rPr lang="zh-CN" altLang="en-US" sz="3200">
                <a:latin typeface="Times New Roman" panose="02020603050405020304" pitchFamily="18" charset="0"/>
              </a:rPr>
              <a:t>父子进程都返回此处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  if (id)  // </a:t>
            </a:r>
            <a:r>
              <a:rPr lang="zh-CN" altLang="en-US" sz="3200">
                <a:latin typeface="Times New Roman" panose="02020603050405020304" pitchFamily="18" charset="0"/>
              </a:rPr>
              <a:t>因子进程返回自己的</a:t>
            </a:r>
            <a:r>
              <a:rPr lang="en-US" altLang="zh-CN" sz="3200">
                <a:latin typeface="Times New Roman" panose="02020603050405020304" pitchFamily="18" charset="0"/>
              </a:rPr>
              <a:t>ID</a:t>
            </a:r>
            <a:r>
              <a:rPr lang="zh-CN" altLang="en-US" sz="3200">
                <a:latin typeface="Times New Roman" panose="02020603050405020304" pitchFamily="18" charset="0"/>
              </a:rPr>
              <a:t>给父进程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       printf(“This is the parent process!”);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  else  // </a:t>
            </a:r>
            <a:r>
              <a:rPr lang="zh-CN" altLang="en-US" sz="3200">
                <a:latin typeface="Times New Roman" panose="02020603050405020304" pitchFamily="18" charset="0"/>
              </a:rPr>
              <a:t>因子进程返回</a:t>
            </a:r>
            <a:r>
              <a:rPr lang="en-US" altLang="zh-CN" sz="3200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       printf(“This is the child process!”);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4">
            <a:extLst>
              <a:ext uri="{FF2B5EF4-FFF2-40B4-BE49-F238E27FC236}">
                <a16:creationId xmlns:a16="http://schemas.microsoft.com/office/drawing/2014/main" id="{13CF4B00-0A7B-411C-A0CB-F44623CEF0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CFB46FE-2742-4284-8037-C527F0908D11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zh-CN" sz="16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261CA808-EF1C-4521-9647-159EC1AAC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  <a:r>
              <a:rPr lang="zh-CN" altLang="en-US"/>
              <a:t>线程编程-例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BF2DF543-5B33-49D7-8ED4-628E9EA1703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-36513" y="836613"/>
            <a:ext cx="9288463" cy="54006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/* hello_multi.c - a multi-threaded hello world program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#include  &lt;stdio.h&gt;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#include  &lt;pthread.h&gt;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#define	NUM	5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main(){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pthread_t  t1, t2;		/* two threads */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void  *print_msg(void *);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pthread_create(&amp;t1, NULL, print_msg, (void *)"hello");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pthread_create(&amp;t2, NULL, print_msg, (void *) "world\n");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pthread_join(t1, NULL);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pthread_join(t2, NULL);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}  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4">
            <a:extLst>
              <a:ext uri="{FF2B5EF4-FFF2-40B4-BE49-F238E27FC236}">
                <a16:creationId xmlns:a16="http://schemas.microsoft.com/office/drawing/2014/main" id="{84F25F92-313A-40C1-BED0-F4879F072B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04FC15F-9E3C-4F3D-9239-1D49263E3F3C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zh-CN" sz="16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EFCFF5CB-F216-407F-9232-7188A4190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  <a:r>
              <a:rPr lang="zh-CN" altLang="en-US"/>
              <a:t>线程编程-例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27C0E854-7929-41F1-A519-FE048CCADE2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549275"/>
            <a:ext cx="9144000" cy="57594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void *print_msg(void *m)  {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   char *cp = (char *) m;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   int i;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	for(i=0 ; i&lt;NUM ; i++)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		printf("%s“, m);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    	fflush(stdout);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    	sleep(1);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   return NULL;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>
            <a:extLst>
              <a:ext uri="{FF2B5EF4-FFF2-40B4-BE49-F238E27FC236}">
                <a16:creationId xmlns:a16="http://schemas.microsoft.com/office/drawing/2014/main" id="{07F4A97E-6C4D-49E0-8CCA-C3BFF29924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D42F266-7AFA-4438-8604-D1116D19F591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6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EFB568F6-1F69-424C-B183-72A594F58F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eaLnBrk="1" hangingPunct="1"/>
            <a:r>
              <a:rPr lang="zh-CN" altLang="en-US" sz="4000"/>
              <a:t>进程(</a:t>
            </a:r>
            <a:r>
              <a:rPr lang="en-US" altLang="zh-CN" sz="4000"/>
              <a:t>process</a:t>
            </a:r>
            <a:r>
              <a:rPr lang="zh-CN" altLang="en-US" sz="4000"/>
              <a:t>)的定义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1792C9B-2DE8-4C9F-9E8F-5912602226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81075"/>
            <a:ext cx="9144000" cy="5400675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zh-CN" altLang="en-US" sz="2800" b="1"/>
              <a:t>进程</a:t>
            </a:r>
            <a:r>
              <a:rPr lang="zh-CN" altLang="en-US" sz="2800"/>
              <a:t>是程序的一次执行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2800" b="1"/>
              <a:t>进程</a:t>
            </a:r>
            <a:r>
              <a:rPr lang="zh-CN" altLang="en-US" sz="2800"/>
              <a:t>是正在运行的一个程序实例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2800" b="1"/>
              <a:t>进程</a:t>
            </a:r>
            <a:r>
              <a:rPr lang="zh-CN" altLang="en-US" sz="2800"/>
              <a:t>是分配给处理器并由处理器执行的实体（由两个基本元素</a:t>
            </a:r>
            <a:r>
              <a:rPr lang="en-US" altLang="zh-CN" sz="2800"/>
              <a:t>——</a:t>
            </a:r>
            <a:r>
              <a:rPr lang="zh-CN" altLang="en-US" sz="2800"/>
              <a:t>程序代码和相关数据集组成）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2800" b="1">
                <a:solidFill>
                  <a:schemeClr val="accent1"/>
                </a:solidFill>
              </a:rPr>
              <a:t>进程</a:t>
            </a:r>
            <a:r>
              <a:rPr lang="zh-CN" altLang="en-US" sz="2800">
                <a:solidFill>
                  <a:schemeClr val="accent1"/>
                </a:solidFill>
              </a:rPr>
              <a:t>是可以和别的计算并发执行的计算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2800" b="1">
                <a:solidFill>
                  <a:schemeClr val="accent1"/>
                </a:solidFill>
              </a:rPr>
              <a:t>进程</a:t>
            </a:r>
            <a:r>
              <a:rPr lang="zh-CN" altLang="en-US" sz="2800">
                <a:solidFill>
                  <a:schemeClr val="accent1"/>
                </a:solidFill>
              </a:rPr>
              <a:t>是一个数据结构及能在其上进行操作的一个程序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2800" b="1">
                <a:solidFill>
                  <a:schemeClr val="accent1"/>
                </a:solidFill>
              </a:rPr>
              <a:t>进程</a:t>
            </a:r>
            <a:r>
              <a:rPr lang="zh-CN" altLang="en-US" sz="2800">
                <a:solidFill>
                  <a:schemeClr val="accent1"/>
                </a:solidFill>
              </a:rPr>
              <a:t>是一个程序及其数据在处理机上顺序执行时所发生的活动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2800" b="1"/>
              <a:t>进程</a:t>
            </a:r>
            <a:r>
              <a:rPr lang="zh-CN" altLang="en-US" sz="2800"/>
              <a:t>是程序在一个数据集上的运行过程，是系统进行资源分配和调度的一个独立单位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3">
            <a:extLst>
              <a:ext uri="{FF2B5EF4-FFF2-40B4-BE49-F238E27FC236}">
                <a16:creationId xmlns:a16="http://schemas.microsoft.com/office/drawing/2014/main" id="{35B37A1D-F368-469F-8AD1-C9CA79D810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B0FBAEF-7B78-476B-A89D-57A6666D0150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zh-CN" sz="16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1FF4D37B-A210-4274-8322-7EF0C61C72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习题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06439B8B-B53F-4FE6-98F8-1212BA38FE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3.1</a:t>
            </a:r>
          </a:p>
          <a:p>
            <a:pPr eaLnBrk="1" hangingPunct="1"/>
            <a:r>
              <a:rPr lang="en-US" altLang="zh-CN"/>
              <a:t>3.4</a:t>
            </a:r>
          </a:p>
          <a:p>
            <a:pPr eaLnBrk="1" hangingPunct="1"/>
            <a:r>
              <a:rPr lang="en-US" altLang="zh-CN"/>
              <a:t>3.5</a:t>
            </a:r>
          </a:p>
          <a:p>
            <a:pPr eaLnBrk="1" hangingPunct="1"/>
            <a:r>
              <a:rPr lang="en-US" altLang="zh-CN"/>
              <a:t>3.9</a:t>
            </a:r>
          </a:p>
          <a:p>
            <a:pPr eaLnBrk="1" hangingPunct="1"/>
            <a:r>
              <a:rPr lang="en-US" altLang="zh-CN"/>
              <a:t>3.12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>
            <a:extLst>
              <a:ext uri="{FF2B5EF4-FFF2-40B4-BE49-F238E27FC236}">
                <a16:creationId xmlns:a16="http://schemas.microsoft.com/office/drawing/2014/main" id="{FDD33AFE-3924-4BF6-BB79-7A43205529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7BE7138-896C-40C9-B135-9366F8E4FCF7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6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30F20981-37E9-4B92-88F8-6AF868F6D5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48600" cy="593725"/>
          </a:xfrm>
        </p:spPr>
        <p:txBody>
          <a:bodyPr/>
          <a:lstStyle/>
          <a:p>
            <a:pPr eaLnBrk="1" hangingPunct="1"/>
            <a:r>
              <a:rPr lang="zh-CN" altLang="en-US" sz="4000"/>
              <a:t>进程的特征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D3878887-8BE9-4BE9-A4ED-300F736C24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b="1"/>
              <a:t>动态性</a:t>
            </a:r>
            <a:r>
              <a:rPr lang="zh-CN" altLang="en-US" sz="2800"/>
              <a:t>：有一定的生命周期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/>
              <a:t>并发性</a:t>
            </a:r>
            <a:r>
              <a:rPr lang="zh-CN" altLang="en-US" sz="2800"/>
              <a:t>：多个进程实体，同时存在于内存中，能在一段时间内（不一定是同一时刻）同时运行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/>
              <a:t>独立性</a:t>
            </a:r>
            <a:r>
              <a:rPr lang="zh-CN" altLang="en-US" sz="2800"/>
              <a:t>：进程实体是一个能独立运行的基本单位，同时也是</a:t>
            </a:r>
            <a:r>
              <a:rPr lang="zh-CN" altLang="en-US" sz="2800" b="1"/>
              <a:t>系统中独立获得资源和独立调度的基本单位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/>
              <a:t>异步性</a:t>
            </a:r>
            <a:r>
              <a:rPr lang="zh-CN" altLang="en-US" sz="2800"/>
              <a:t>：进程按各自独立的、不可预知的速度向前推进，即进程按异步方式运行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/>
              <a:t>结构特征</a:t>
            </a:r>
            <a:r>
              <a:rPr lang="zh-CN" altLang="en-US" sz="2800"/>
              <a:t>：进程实体是由程序段、数据段及进程控制块等部分组成</a:t>
            </a:r>
            <a:r>
              <a:rPr lang="en-US" altLang="zh-CN" sz="2800"/>
              <a:t>——</a:t>
            </a:r>
            <a:r>
              <a:rPr lang="zh-CN" altLang="en-US" sz="2800"/>
              <a:t>进程映像</a:t>
            </a:r>
            <a:r>
              <a:rPr lang="en-US" altLang="zh-CN" sz="2800"/>
              <a:t>(process image)</a:t>
            </a:r>
            <a:endParaRPr lang="zh-CN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>
            <a:extLst>
              <a:ext uri="{FF2B5EF4-FFF2-40B4-BE49-F238E27FC236}">
                <a16:creationId xmlns:a16="http://schemas.microsoft.com/office/drawing/2014/main" id="{E8AB9BAC-7157-4C05-919C-0386B286B7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DB6140E-C1FE-4452-AD0C-F1FDB3F1DE6B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6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8E0840E2-8928-471E-943E-C807C9D5E4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进程控制块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73534A65-B4D4-4471-AC1B-9980EA5ABA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12775"/>
            <a:ext cx="9144000" cy="56959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700"/>
              <a:t>用来描述进程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700"/>
              <a:t>用于进程的管理与调度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700"/>
              <a:t>进程控制块（</a:t>
            </a:r>
            <a:r>
              <a:rPr lang="en-US" altLang="zh-CN" sz="2700"/>
              <a:t>PCB = Process Control Block</a:t>
            </a:r>
            <a:r>
              <a:rPr lang="zh-CN" altLang="en-US" sz="2700"/>
              <a:t>）为下述信息的列表：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200"/>
              <a:t>标识符（</a:t>
            </a:r>
            <a:r>
              <a:rPr lang="en-US" altLang="zh-CN" sz="2200"/>
              <a:t>identifier</a:t>
            </a:r>
            <a:r>
              <a:rPr lang="zh-CN" altLang="en-US" sz="2200"/>
              <a:t>）</a:t>
            </a:r>
            <a:r>
              <a:rPr lang="en-US" altLang="zh-CN" sz="2200"/>
              <a:t>——</a:t>
            </a:r>
            <a:r>
              <a:rPr lang="zh-CN" altLang="en-US" sz="2200"/>
              <a:t>唯一标识进程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200"/>
              <a:t>状态（</a:t>
            </a:r>
            <a:r>
              <a:rPr lang="en-US" altLang="zh-CN" sz="2200"/>
              <a:t>state</a:t>
            </a:r>
            <a:r>
              <a:rPr lang="zh-CN" altLang="en-US" sz="2200"/>
              <a:t>）</a:t>
            </a:r>
            <a:r>
              <a:rPr lang="en-US" altLang="zh-CN" sz="2200"/>
              <a:t>——</a:t>
            </a:r>
            <a:r>
              <a:rPr lang="zh-CN" altLang="en-US" sz="2200"/>
              <a:t>进程的当前状态（运行</a:t>
            </a:r>
            <a:r>
              <a:rPr lang="en-US" altLang="zh-CN" sz="2200"/>
              <a:t>/</a:t>
            </a:r>
            <a:r>
              <a:rPr lang="zh-CN" altLang="en-US" sz="2200"/>
              <a:t>就绪</a:t>
            </a:r>
            <a:r>
              <a:rPr lang="en-US" altLang="zh-CN" sz="2200"/>
              <a:t>/</a:t>
            </a:r>
            <a:r>
              <a:rPr lang="zh-CN" altLang="en-US" sz="2200"/>
              <a:t>等待）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200"/>
              <a:t>优先级（</a:t>
            </a:r>
            <a:r>
              <a:rPr lang="en-US" altLang="zh-CN" sz="2200"/>
              <a:t>priority</a:t>
            </a:r>
            <a:r>
              <a:rPr lang="zh-CN" altLang="en-US" sz="2200"/>
              <a:t>）</a:t>
            </a:r>
            <a:r>
              <a:rPr lang="en-US" altLang="zh-CN" sz="2200"/>
              <a:t>——</a:t>
            </a:r>
            <a:r>
              <a:rPr lang="zh-CN" altLang="en-US" sz="2200"/>
              <a:t>相对于其他进程的优先级别</a:t>
            </a:r>
            <a:endParaRPr lang="en-US" altLang="zh-CN" sz="2200"/>
          </a:p>
          <a:p>
            <a:pPr lvl="1" eaLnBrk="1" hangingPunct="1">
              <a:lnSpc>
                <a:spcPct val="80000"/>
              </a:lnSpc>
            </a:pPr>
            <a:r>
              <a:rPr lang="zh-CN" altLang="en-US" sz="2200"/>
              <a:t>程序计数器（</a:t>
            </a:r>
            <a:r>
              <a:rPr lang="en-US" altLang="zh-CN" sz="2200"/>
              <a:t>PC = Program Counter</a:t>
            </a:r>
            <a:r>
              <a:rPr lang="zh-CN" altLang="en-US" sz="2200"/>
              <a:t>）</a:t>
            </a:r>
            <a:r>
              <a:rPr lang="en-US" altLang="zh-CN" sz="2200"/>
              <a:t>——</a:t>
            </a:r>
            <a:r>
              <a:rPr lang="zh-CN" altLang="en-US" sz="2200"/>
              <a:t>即将被执行的下一条程序指令的地址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200"/>
              <a:t>内存指针（</a:t>
            </a:r>
            <a:r>
              <a:rPr lang="en-US" altLang="zh-CN" sz="2200"/>
              <a:t>memory pointers</a:t>
            </a:r>
            <a:r>
              <a:rPr lang="zh-CN" altLang="en-US" sz="2200"/>
              <a:t>）</a:t>
            </a:r>
            <a:r>
              <a:rPr lang="en-US" altLang="zh-CN" sz="2200"/>
              <a:t>——</a:t>
            </a:r>
            <a:r>
              <a:rPr lang="zh-CN" altLang="en-US" sz="2200"/>
              <a:t>包括指向程序代码、相关数据和共享内存的指针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200"/>
              <a:t>上下文数据（</a:t>
            </a:r>
            <a:r>
              <a:rPr lang="en-US" altLang="zh-CN" sz="2200"/>
              <a:t>context data</a:t>
            </a:r>
            <a:r>
              <a:rPr lang="zh-CN" altLang="en-US" sz="2200"/>
              <a:t>）</a:t>
            </a:r>
            <a:r>
              <a:rPr lang="en-US" altLang="zh-CN" sz="2200"/>
              <a:t>——</a:t>
            </a:r>
            <a:r>
              <a:rPr lang="zh-CN" altLang="en-US" sz="2200"/>
              <a:t>进程被中断时处理器寄存器中的数据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/>
              <a:t>I/O</a:t>
            </a:r>
            <a:r>
              <a:rPr lang="zh-CN" altLang="en-US" sz="2200"/>
              <a:t>状态信息（</a:t>
            </a:r>
            <a:r>
              <a:rPr lang="en-US" altLang="zh-CN" sz="2200"/>
              <a:t>I/O status information</a:t>
            </a:r>
            <a:r>
              <a:rPr lang="zh-CN" altLang="en-US" sz="2200"/>
              <a:t>）</a:t>
            </a:r>
            <a:r>
              <a:rPr lang="en-US" altLang="zh-CN" sz="2200"/>
              <a:t>——</a:t>
            </a:r>
            <a:r>
              <a:rPr lang="zh-CN" altLang="en-US" sz="2200"/>
              <a:t>包括显式</a:t>
            </a:r>
            <a:r>
              <a:rPr lang="en-US" altLang="zh-CN" sz="2200"/>
              <a:t>I/O</a:t>
            </a:r>
            <a:r>
              <a:rPr lang="zh-CN" altLang="en-US" sz="2200"/>
              <a:t>请求、分配给进程的</a:t>
            </a:r>
            <a:r>
              <a:rPr lang="en-US" altLang="zh-CN" sz="2200"/>
              <a:t>I/O</a:t>
            </a:r>
            <a:r>
              <a:rPr lang="zh-CN" altLang="en-US" sz="2200"/>
              <a:t>设备、被解除使用的文件列表等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200"/>
              <a:t>记帐信息（</a:t>
            </a:r>
            <a:r>
              <a:rPr lang="en-US" altLang="zh-CN" sz="2200"/>
              <a:t>accounting information</a:t>
            </a:r>
            <a:r>
              <a:rPr lang="zh-CN" altLang="en-US" sz="2200"/>
              <a:t>）</a:t>
            </a:r>
            <a:r>
              <a:rPr lang="en-US" altLang="zh-CN" sz="2200"/>
              <a:t>——</a:t>
            </a:r>
            <a:r>
              <a:rPr lang="zh-CN" altLang="en-US" sz="2200"/>
              <a:t>包括占用处理器时间、时钟数总和、时间限制、账号等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4">
            <a:extLst>
              <a:ext uri="{FF2B5EF4-FFF2-40B4-BE49-F238E27FC236}">
                <a16:creationId xmlns:a16="http://schemas.microsoft.com/office/drawing/2014/main" id="{9B02D243-49B9-46F5-B8F5-9B6C52CB22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10514DB-7D15-4B6C-9927-7E6283B595D0}" type="slidenum">
              <a:rPr lang="zh-CN" altLang="en-US" sz="16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6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8BE5C99-4F89-4F22-B617-49E740674F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3.</a:t>
            </a:r>
            <a:r>
              <a:rPr lang="en-US" altLang="zh-CN" sz="4000"/>
              <a:t>2 </a:t>
            </a:r>
            <a:r>
              <a:rPr lang="zh-CN" altLang="en-US" sz="4000"/>
              <a:t>进程状态</a:t>
            </a:r>
          </a:p>
        </p:txBody>
      </p:sp>
      <p:sp>
        <p:nvSpPr>
          <p:cNvPr id="302083" name="Rectangle 3">
            <a:extLst>
              <a:ext uri="{FF2B5EF4-FFF2-40B4-BE49-F238E27FC236}">
                <a16:creationId xmlns:a16="http://schemas.microsoft.com/office/drawing/2014/main" id="{9D6D9EC2-FA17-4CD7-A576-C3F2544EE7E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920750"/>
            <a:ext cx="4500563" cy="43846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500"/>
              <a:t>进程并发执行中会有哪些不同行为？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500"/>
              <a:t>轨迹（</a:t>
            </a:r>
            <a:r>
              <a:rPr lang="en-US" altLang="zh-CN" sz="2500"/>
              <a:t>trace</a:t>
            </a:r>
            <a:r>
              <a:rPr lang="zh-CN" altLang="en-US" sz="2500"/>
              <a:t>）</a:t>
            </a:r>
            <a:r>
              <a:rPr lang="en-US" altLang="zh-CN" sz="2500"/>
              <a:t>——</a:t>
            </a:r>
            <a:r>
              <a:rPr lang="zh-CN" altLang="en-US" sz="2500"/>
              <a:t>进程执行的指令序列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500"/>
              <a:t>分派程序（</a:t>
            </a:r>
            <a:r>
              <a:rPr lang="zh-CN" altLang="zh-CN" sz="2500"/>
              <a:t>dispatcher</a:t>
            </a:r>
            <a:r>
              <a:rPr lang="zh-CN" altLang="en-US" sz="2500"/>
              <a:t>）</a:t>
            </a:r>
            <a:r>
              <a:rPr lang="en-US" altLang="zh-CN" sz="2500"/>
              <a:t>——</a:t>
            </a:r>
            <a:r>
              <a:rPr lang="zh-CN" altLang="en-US" sz="2500"/>
              <a:t>让处理器从一个进程切换到另一个进程，即进程调度程序</a:t>
            </a:r>
          </a:p>
        </p:txBody>
      </p:sp>
      <p:grpSp>
        <p:nvGrpSpPr>
          <p:cNvPr id="11269" name="Group 6">
            <a:extLst>
              <a:ext uri="{FF2B5EF4-FFF2-40B4-BE49-F238E27FC236}">
                <a16:creationId xmlns:a16="http://schemas.microsoft.com/office/drawing/2014/main" id="{69E3DFF3-0D9A-43AB-94F8-BF00DAAC17FB}"/>
              </a:ext>
            </a:extLst>
          </p:cNvPr>
          <p:cNvGrpSpPr>
            <a:grpSpLocks/>
          </p:cNvGrpSpPr>
          <p:nvPr/>
        </p:nvGrpSpPr>
        <p:grpSpPr bwMode="auto">
          <a:xfrm>
            <a:off x="4645025" y="908050"/>
            <a:ext cx="4464050" cy="4968875"/>
            <a:chOff x="2322" y="754"/>
            <a:chExt cx="3251" cy="3278"/>
          </a:xfrm>
        </p:grpSpPr>
        <p:pic>
          <p:nvPicPr>
            <p:cNvPr id="11270" name="Picture 4">
              <a:extLst>
                <a:ext uri="{FF2B5EF4-FFF2-40B4-BE49-F238E27FC236}">
                  <a16:creationId xmlns:a16="http://schemas.microsoft.com/office/drawing/2014/main" id="{B17F73D2-D655-4F3D-9A03-9B5B804D58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2" y="754"/>
              <a:ext cx="3251" cy="3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1" name="AutoShape 5">
              <a:extLst>
                <a:ext uri="{FF2B5EF4-FFF2-40B4-BE49-F238E27FC236}">
                  <a16:creationId xmlns:a16="http://schemas.microsoft.com/office/drawing/2014/main" id="{58E393DE-3951-43E3-AE3B-6B29E6170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" y="1208"/>
              <a:ext cx="1270" cy="272"/>
            </a:xfrm>
            <a:prstGeom prst="accentCallout2">
              <a:avLst>
                <a:gd name="adj1" fmla="val 26472"/>
                <a:gd name="adj2" fmla="val -3778"/>
                <a:gd name="adj3" fmla="val 26472"/>
                <a:gd name="adj4" fmla="val -15986"/>
                <a:gd name="adj5" fmla="val 6250"/>
                <a:gd name="adj6" fmla="val -28583"/>
              </a:avLst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31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chemeClr val="tx1"/>
                  </a:solidFill>
                </a:rPr>
                <a:t>分派</a:t>
              </a:r>
              <a:r>
                <a:rPr lang="en-US" altLang="zh-CN" sz="1800">
                  <a:solidFill>
                    <a:schemeClr val="tx1"/>
                  </a:solidFill>
                </a:rPr>
                <a:t>(CPU)</a:t>
              </a:r>
              <a:r>
                <a:rPr lang="zh-CN" altLang="en-US" sz="1800">
                  <a:solidFill>
                    <a:schemeClr val="tx1"/>
                  </a:solidFill>
                </a:rPr>
                <a:t>程序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 autoUpdateAnimBg="0"/>
    </p:bldLst>
  </p:timing>
</p:sld>
</file>

<file path=ppt/theme/theme1.xml><?xml version="1.0" encoding="utf-8"?>
<a:theme xmlns:a="http://schemas.openxmlformats.org/drawingml/2006/main" name="Refined">
  <a:themeElements>
    <a:clrScheme name="">
      <a:dk1>
        <a:srgbClr val="666633"/>
      </a:dk1>
      <a:lt1>
        <a:srgbClr val="FFFFFF"/>
      </a:lt1>
      <a:dk2>
        <a:srgbClr val="00FFFF"/>
      </a:dk2>
      <a:lt2>
        <a:srgbClr val="FFFFFF"/>
      </a:lt2>
      <a:accent1>
        <a:srgbClr val="666699"/>
      </a:accent1>
      <a:accent2>
        <a:srgbClr val="990000"/>
      </a:accent2>
      <a:accent3>
        <a:srgbClr val="AAFFFF"/>
      </a:accent3>
      <a:accent4>
        <a:srgbClr val="DADADA"/>
      </a:accent4>
      <a:accent5>
        <a:srgbClr val="B8B8CA"/>
      </a:accent5>
      <a:accent6>
        <a:srgbClr val="8A0000"/>
      </a:accent6>
      <a:hlink>
        <a:srgbClr val="999900"/>
      </a:hlink>
      <a:folHlink>
        <a:srgbClr val="FFFFFF"/>
      </a:folHlink>
    </a:clrScheme>
    <a:fontScheme name="Refined">
      <a:majorFont>
        <a:latin typeface="Times New Roman"/>
        <a:ea typeface="华文新魏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5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5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fined 1">
    <a:dk1>
      <a:srgbClr val="666633"/>
    </a:dk1>
    <a:lt1>
      <a:srgbClr val="FFFFFF"/>
    </a:lt1>
    <a:dk2>
      <a:srgbClr val="000000"/>
    </a:dk2>
    <a:lt2>
      <a:srgbClr val="FFFFFF"/>
    </a:lt2>
    <a:accent1>
      <a:srgbClr val="666699"/>
    </a:accent1>
    <a:accent2>
      <a:srgbClr val="990000"/>
    </a:accent2>
    <a:accent3>
      <a:srgbClr val="AAAAAA"/>
    </a:accent3>
    <a:accent4>
      <a:srgbClr val="DADADA"/>
    </a:accent4>
    <a:accent5>
      <a:srgbClr val="B8B8CA"/>
    </a:accent5>
    <a:accent6>
      <a:srgbClr val="8A0000"/>
    </a:accent6>
    <a:hlink>
      <a:srgbClr val="999900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Refined</Template>
  <TotalTime>2913</TotalTime>
  <Words>5999</Words>
  <Application>Microsoft Office PowerPoint</Application>
  <PresentationFormat>全屏显示(4:3)</PresentationFormat>
  <Paragraphs>518</Paragraphs>
  <Slides>60</Slides>
  <Notes>49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1" baseType="lpstr">
      <vt:lpstr>Refined</vt:lpstr>
      <vt:lpstr>第二部分 进程</vt:lpstr>
      <vt:lpstr>第二部分导读</vt:lpstr>
      <vt:lpstr>第3章 进程描述和控制</vt:lpstr>
      <vt:lpstr>3.1 进程概念</vt:lpstr>
      <vt:lpstr>程序的并发执行</vt:lpstr>
      <vt:lpstr>进程(process)的定义</vt:lpstr>
      <vt:lpstr>进程的特征</vt:lpstr>
      <vt:lpstr>进程控制块</vt:lpstr>
      <vt:lpstr>3.2 进程状态</vt:lpstr>
      <vt:lpstr>各进程独立运行的轨迹</vt:lpstr>
      <vt:lpstr>三个进程并发执行时的轨迹</vt:lpstr>
      <vt:lpstr>  进程的状态</vt:lpstr>
      <vt:lpstr>3.2.1 两状态进程模型 </vt:lpstr>
      <vt:lpstr>3.2.2 进程的创建与终止</vt:lpstr>
      <vt:lpstr>进程的创建</vt:lpstr>
      <vt:lpstr>进程的终止</vt:lpstr>
      <vt:lpstr>3.2.3 五状态模型</vt:lpstr>
      <vt:lpstr>五状态的排队模型</vt:lpstr>
      <vt:lpstr>3.2.4 进程的挂起状态</vt:lpstr>
      <vt:lpstr>进程的挂起状态（续）</vt:lpstr>
      <vt:lpstr>有挂起态的 进程状态 转换图</vt:lpstr>
      <vt:lpstr>  有挂起状态的新转换</vt:lpstr>
      <vt:lpstr>  挂起状态的特点</vt:lpstr>
      <vt:lpstr>导致进程挂起的原因（P90表3.3）</vt:lpstr>
      <vt:lpstr>3.3 进程描述</vt:lpstr>
      <vt:lpstr>3.3.1 OS的控制结构</vt:lpstr>
      <vt:lpstr>3.3.2  进程控制结构</vt:lpstr>
      <vt:lpstr>进程属性</vt:lpstr>
      <vt:lpstr>进程属性（续）</vt:lpstr>
      <vt:lpstr>进程控制块的组织</vt:lpstr>
      <vt:lpstr>进程链表结构</vt:lpstr>
      <vt:lpstr>进程控制块的组织（续） </vt:lpstr>
      <vt:lpstr>虚存中的用户进程示意图</vt:lpstr>
      <vt:lpstr>进程控制块PCB的作用</vt:lpstr>
      <vt:lpstr>3.4 进程控制</vt:lpstr>
      <vt:lpstr>原语</vt:lpstr>
      <vt:lpstr>3.4.1执行模式</vt:lpstr>
      <vt:lpstr>Windows NT的系统结构</vt:lpstr>
      <vt:lpstr>执行模式与内核</vt:lpstr>
      <vt:lpstr>程序状态字</vt:lpstr>
      <vt:lpstr>执行模式的切换</vt:lpstr>
      <vt:lpstr>3.4.2 进程创建与撤销</vt:lpstr>
      <vt:lpstr>3.4.3 进程切换</vt:lpstr>
      <vt:lpstr>导致OS获得控制权的事件</vt:lpstr>
      <vt:lpstr>进程切换与执行模式切换</vt:lpstr>
      <vt:lpstr>进程状态的变化</vt:lpstr>
      <vt:lpstr>3.5 OS的执行</vt:lpstr>
      <vt:lpstr>OS的执行（续）</vt:lpstr>
      <vt:lpstr>OS的执行（续）</vt:lpstr>
      <vt:lpstr>3.6 安全问题</vt:lpstr>
      <vt:lpstr>3.6.1 系统访问威胁</vt:lpstr>
      <vt:lpstr>3.6.2 对抗措施</vt:lpstr>
      <vt:lpstr>3.7  Unix SVR4 进程管理</vt:lpstr>
      <vt:lpstr>3.7.1 Unix 进程状态及转换</vt:lpstr>
      <vt:lpstr>3.7.2  Unix SVR4 进程描述</vt:lpstr>
      <vt:lpstr>3.7.3  Unix SVR4 进程控制</vt:lpstr>
      <vt:lpstr> 进程编程-例</vt:lpstr>
      <vt:lpstr> 线程编程-例</vt:lpstr>
      <vt:lpstr> 线程编程-例</vt:lpstr>
      <vt:lpstr>习题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HE ZE</cp:lastModifiedBy>
  <cp:revision>432</cp:revision>
  <dcterms:created xsi:type="dcterms:W3CDTF">1601-01-01T00:00:00Z</dcterms:created>
  <dcterms:modified xsi:type="dcterms:W3CDTF">2020-02-12T08:19:44Z</dcterms:modified>
</cp:coreProperties>
</file>