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0"/>
  </p:notesMasterIdLst>
  <p:handoutMasterIdLst>
    <p:handoutMasterId r:id="rId51"/>
  </p:handoutMasterIdLst>
  <p:sldIdLst>
    <p:sldId id="293" r:id="rId2"/>
    <p:sldId id="310" r:id="rId3"/>
    <p:sldId id="294" r:id="rId4"/>
    <p:sldId id="295" r:id="rId5"/>
    <p:sldId id="296" r:id="rId6"/>
    <p:sldId id="297" r:id="rId7"/>
    <p:sldId id="298" r:id="rId8"/>
    <p:sldId id="299" r:id="rId9"/>
    <p:sldId id="301" r:id="rId10"/>
    <p:sldId id="302" r:id="rId11"/>
    <p:sldId id="304" r:id="rId12"/>
    <p:sldId id="305" r:id="rId13"/>
    <p:sldId id="328" r:id="rId14"/>
    <p:sldId id="306" r:id="rId15"/>
    <p:sldId id="307" r:id="rId16"/>
    <p:sldId id="329" r:id="rId17"/>
    <p:sldId id="330" r:id="rId18"/>
    <p:sldId id="308" r:id="rId19"/>
    <p:sldId id="309" r:id="rId20"/>
    <p:sldId id="338" r:id="rId21"/>
    <p:sldId id="314" r:id="rId22"/>
    <p:sldId id="344" r:id="rId23"/>
    <p:sldId id="313" r:id="rId24"/>
    <p:sldId id="339" r:id="rId25"/>
    <p:sldId id="316" r:id="rId26"/>
    <p:sldId id="336" r:id="rId27"/>
    <p:sldId id="317" r:id="rId28"/>
    <p:sldId id="318" r:id="rId29"/>
    <p:sldId id="319" r:id="rId30"/>
    <p:sldId id="320" r:id="rId31"/>
    <p:sldId id="332" r:id="rId32"/>
    <p:sldId id="333" r:id="rId33"/>
    <p:sldId id="334" r:id="rId34"/>
    <p:sldId id="335" r:id="rId35"/>
    <p:sldId id="331" r:id="rId36"/>
    <p:sldId id="321" r:id="rId37"/>
    <p:sldId id="322" r:id="rId38"/>
    <p:sldId id="323" r:id="rId39"/>
    <p:sldId id="340" r:id="rId40"/>
    <p:sldId id="341" r:id="rId41"/>
    <p:sldId id="342" r:id="rId42"/>
    <p:sldId id="324" r:id="rId43"/>
    <p:sldId id="325" r:id="rId44"/>
    <p:sldId id="337" r:id="rId45"/>
    <p:sldId id="345" r:id="rId46"/>
    <p:sldId id="346" r:id="rId47"/>
    <p:sldId id="347" r:id="rId48"/>
    <p:sldId id="343" r:id="rId49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rgbClr val="0000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rgbClr val="0000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rgbClr val="0000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rgbClr val="0000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rgbClr val="0000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3A90"/>
    <a:srgbClr val="0000FF"/>
    <a:srgbClr val="FFFF00"/>
    <a:srgbClr val="000000"/>
    <a:srgbClr val="FF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860" autoAdjust="0"/>
    <p:restoredTop sz="94617" autoAdjust="0"/>
  </p:normalViewPr>
  <p:slideViewPr>
    <p:cSldViewPr>
      <p:cViewPr>
        <p:scale>
          <a:sx n="100" d="100"/>
          <a:sy n="100" d="100"/>
        </p:scale>
        <p:origin x="948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9226A05-0CA4-4525-B1F4-E57D3CB6D3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7B46C41-F8E4-4B7B-A24F-A83A4BED3B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8AF4EEA-1607-4CEE-AA74-625119D6C8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FAFC260-A13D-430B-8849-9F183A0F45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173967D0-DF5C-4B3A-B41B-78CDEA90EA7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>
            <a:extLst>
              <a:ext uri="{FF2B5EF4-FFF2-40B4-BE49-F238E27FC236}">
                <a16:creationId xmlns:a16="http://schemas.microsoft.com/office/drawing/2014/main" id="{C75EB461-4F1C-43A6-9C55-9BEF26666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0899" name="Rectangle 1027">
            <a:extLst>
              <a:ext uri="{FF2B5EF4-FFF2-40B4-BE49-F238E27FC236}">
                <a16:creationId xmlns:a16="http://schemas.microsoft.com/office/drawing/2014/main" id="{836F38B7-F438-4431-89C2-F766EBC446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A484898D-FAC5-4869-9E5C-E1A0DC255E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1029">
            <a:extLst>
              <a:ext uri="{FF2B5EF4-FFF2-40B4-BE49-F238E27FC236}">
                <a16:creationId xmlns:a16="http://schemas.microsoft.com/office/drawing/2014/main" id="{C279608A-7AD4-4154-8B84-97D5FBC24B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2" name="Rectangle 1030">
            <a:extLst>
              <a:ext uri="{FF2B5EF4-FFF2-40B4-BE49-F238E27FC236}">
                <a16:creationId xmlns:a16="http://schemas.microsoft.com/office/drawing/2014/main" id="{1806D75F-8049-4644-8B3C-5FE160BFB9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3" name="Rectangle 1031">
            <a:extLst>
              <a:ext uri="{FF2B5EF4-FFF2-40B4-BE49-F238E27FC236}">
                <a16:creationId xmlns:a16="http://schemas.microsoft.com/office/drawing/2014/main" id="{2B831EAA-E5A3-4F69-869A-9B72D0227B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D4D5ADF5-11B9-4C7B-A2C2-2B3773228BB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031">
            <a:extLst>
              <a:ext uri="{FF2B5EF4-FFF2-40B4-BE49-F238E27FC236}">
                <a16:creationId xmlns:a16="http://schemas.microsoft.com/office/drawing/2014/main" id="{0AF4489B-C325-4C36-B98D-79630E9E4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E73ECB3-537C-43DA-8456-5BE179FEEC4D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2C9265B-F99D-4847-9CF8-1933675A390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26E2233-917D-4C72-BBEA-8807FCEFA9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31">
            <a:extLst>
              <a:ext uri="{FF2B5EF4-FFF2-40B4-BE49-F238E27FC236}">
                <a16:creationId xmlns:a16="http://schemas.microsoft.com/office/drawing/2014/main" id="{EF7F7558-25B9-46F9-A87D-4FF96989FB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2C51A5A-5DEC-4090-B850-A50AA9EBD863}" type="slidenum">
              <a:rPr lang="zh-CN" altLang="en-US"/>
              <a:pPr/>
              <a:t>10</a:t>
            </a:fld>
            <a:endParaRPr lang="zh-CN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894E63D-884F-4774-ACFE-6EDE459CE4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6A912C3-44B5-4AA3-85D4-745F11BA7E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>
            <a:extLst>
              <a:ext uri="{FF2B5EF4-FFF2-40B4-BE49-F238E27FC236}">
                <a16:creationId xmlns:a16="http://schemas.microsoft.com/office/drawing/2014/main" id="{42A2F086-98FE-4CD0-B174-D48038BD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968ABC8-5AB8-41B9-9209-AE69437057AF}" type="slidenum">
              <a:rPr lang="zh-CN" altLang="en-US"/>
              <a:pPr/>
              <a:t>11</a:t>
            </a:fld>
            <a:endParaRPr lang="zh-CN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E855DDA-8E0F-4967-B1A1-764D2B73902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1A87175-A359-4322-8D11-6FC5FC6952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31">
            <a:extLst>
              <a:ext uri="{FF2B5EF4-FFF2-40B4-BE49-F238E27FC236}">
                <a16:creationId xmlns:a16="http://schemas.microsoft.com/office/drawing/2014/main" id="{A698DCB3-52ED-4382-985A-A8172D01B6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C0C91C7-CFDF-445F-9103-34F2DA1B45B9}" type="slidenum">
              <a:rPr lang="zh-CN" altLang="en-US"/>
              <a:pPr/>
              <a:t>12</a:t>
            </a:fld>
            <a:endParaRPr lang="zh-CN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6A30D2C-E05D-4851-B804-4A8CCA85F1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4A8E9FA-10B4-4284-8C85-A89EA60D40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031">
            <a:extLst>
              <a:ext uri="{FF2B5EF4-FFF2-40B4-BE49-F238E27FC236}">
                <a16:creationId xmlns:a16="http://schemas.microsoft.com/office/drawing/2014/main" id="{26D96B76-149A-4D45-97D8-5C16F784F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8B2A4B5-4922-45CA-8A85-16979D1713EF}" type="slidenum">
              <a:rPr lang="zh-CN" altLang="en-US"/>
              <a:pPr/>
              <a:t>13</a:t>
            </a:fld>
            <a:endParaRPr lang="zh-CN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443EB01-A03A-426D-94FB-8BE11CEA220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7B00654-7ED8-4879-A02D-10FB57ADA5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>
            <a:extLst>
              <a:ext uri="{FF2B5EF4-FFF2-40B4-BE49-F238E27FC236}">
                <a16:creationId xmlns:a16="http://schemas.microsoft.com/office/drawing/2014/main" id="{B3E06B8C-489F-4EC4-9503-511FA27E6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51FE129-AC3C-43C2-95EA-5E346AE77452}" type="slidenum">
              <a:rPr lang="zh-CN" altLang="en-US"/>
              <a:pPr/>
              <a:t>14</a:t>
            </a:fld>
            <a:endParaRPr lang="zh-CN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268BFC0-CD48-4B6D-9DA4-305A2AA5439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E1A37B1-340A-4F50-8ADE-2D81CF4F3C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>
            <a:extLst>
              <a:ext uri="{FF2B5EF4-FFF2-40B4-BE49-F238E27FC236}">
                <a16:creationId xmlns:a16="http://schemas.microsoft.com/office/drawing/2014/main" id="{95F15B44-2027-4F1C-A49C-9211AE236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DBEBFA8-C4BF-4B8A-A766-935F73487E17}" type="slidenum">
              <a:rPr lang="zh-CN" altLang="en-US"/>
              <a:pPr/>
              <a:t>15</a:t>
            </a:fld>
            <a:endParaRPr lang="zh-CN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2FE9894-E12E-48BB-880A-F5FE97FE67F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6574179-CA6B-453D-A604-8520466CFF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31">
            <a:extLst>
              <a:ext uri="{FF2B5EF4-FFF2-40B4-BE49-F238E27FC236}">
                <a16:creationId xmlns:a16="http://schemas.microsoft.com/office/drawing/2014/main" id="{93E57571-E13D-45CD-86A2-AA4D4446C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154B0A6-0142-4542-97C0-BFA60C3CFAC2}" type="slidenum">
              <a:rPr lang="zh-CN" altLang="en-US"/>
              <a:pPr/>
              <a:t>16</a:t>
            </a:fld>
            <a:endParaRPr lang="zh-CN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FFA49E9-DA41-4A82-8FBD-09C9F704865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B326149-EC04-4F77-BD93-BE885126B2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1">
            <a:extLst>
              <a:ext uri="{FF2B5EF4-FFF2-40B4-BE49-F238E27FC236}">
                <a16:creationId xmlns:a16="http://schemas.microsoft.com/office/drawing/2014/main" id="{7B837B6B-7189-4C7B-AA54-448D126CEF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03D8BB3-8196-4D2C-A505-C8B06FA8A615}" type="slidenum">
              <a:rPr lang="zh-CN" altLang="en-US"/>
              <a:pPr/>
              <a:t>17</a:t>
            </a:fld>
            <a:endParaRPr lang="zh-CN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345D778-EC97-4CD6-B183-5BC0030926E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D7DBFFA-2C78-465B-9830-48ABEDC9FA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>
            <a:extLst>
              <a:ext uri="{FF2B5EF4-FFF2-40B4-BE49-F238E27FC236}">
                <a16:creationId xmlns:a16="http://schemas.microsoft.com/office/drawing/2014/main" id="{07B494EB-98AE-40CE-8A90-13A72432F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EEBCA5C-1FEC-4B00-ACD7-2790C3EE5910}" type="slidenum">
              <a:rPr lang="zh-CN" altLang="en-US"/>
              <a:pPr/>
              <a:t>18</a:t>
            </a:fld>
            <a:endParaRPr lang="zh-CN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B373DA6-ED17-4D99-9F71-E49A9C48429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F477D34-2979-4902-9C11-5AA240B8DC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31">
            <a:extLst>
              <a:ext uri="{FF2B5EF4-FFF2-40B4-BE49-F238E27FC236}">
                <a16:creationId xmlns:a16="http://schemas.microsoft.com/office/drawing/2014/main" id="{BF026EAF-667F-40AF-900E-1BFF79626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79CE411-E7B1-481A-9C90-F4CF370D9A5D}" type="slidenum">
              <a:rPr lang="zh-CN" altLang="en-US"/>
              <a:pPr/>
              <a:t>19</a:t>
            </a:fld>
            <a:endParaRPr lang="zh-CN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41D09AF-8FCF-43F4-95FA-0D44177A38A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D70C2C0-FC19-4B1F-B9F7-9BA4C8DAE8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031">
            <a:extLst>
              <a:ext uri="{FF2B5EF4-FFF2-40B4-BE49-F238E27FC236}">
                <a16:creationId xmlns:a16="http://schemas.microsoft.com/office/drawing/2014/main" id="{F3ADD6EB-4DCB-48D8-8FA2-E19F39B85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AEC805-4592-484F-B9E2-DA9A350FC03D}" type="slidenum">
              <a:rPr lang="zh-CN" altLang="en-US"/>
              <a:pPr/>
              <a:t>2</a:t>
            </a:fld>
            <a:endParaRPr lang="zh-CN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C323DDF-C5C2-48C9-8139-3E5C966DA0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1307686-D45D-4304-A04D-315C74E72A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031">
            <a:extLst>
              <a:ext uri="{FF2B5EF4-FFF2-40B4-BE49-F238E27FC236}">
                <a16:creationId xmlns:a16="http://schemas.microsoft.com/office/drawing/2014/main" id="{8A046227-0298-4087-A051-DA94335C1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4C047A1-EE31-44FF-80AA-ADE76D3BE722}" type="slidenum">
              <a:rPr lang="zh-CN" altLang="en-US"/>
              <a:pPr/>
              <a:t>21</a:t>
            </a:fld>
            <a:endParaRPr lang="zh-CN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7FFD65B-1984-4C28-89F1-837AB3C8B29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EA7C855-1445-4E41-838B-526B7AF84D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031">
            <a:extLst>
              <a:ext uri="{FF2B5EF4-FFF2-40B4-BE49-F238E27FC236}">
                <a16:creationId xmlns:a16="http://schemas.microsoft.com/office/drawing/2014/main" id="{2BCD32D3-ED6E-4B90-8A5F-DE294EB4C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9050791-02EF-4554-90EE-E60579172215}" type="slidenum">
              <a:rPr lang="zh-CN" altLang="en-US"/>
              <a:pPr/>
              <a:t>23</a:t>
            </a:fld>
            <a:endParaRPr lang="zh-CN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59843D7-3833-413E-AFF4-6826CE8CA96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28CA45D-D662-4E14-9254-9F35A7A51D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031">
            <a:extLst>
              <a:ext uri="{FF2B5EF4-FFF2-40B4-BE49-F238E27FC236}">
                <a16:creationId xmlns:a16="http://schemas.microsoft.com/office/drawing/2014/main" id="{BEA8FACF-761C-4E3E-B073-41BC5F90B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270582-C5BB-4187-A9D6-0A2AEE6EA395}" type="slidenum">
              <a:rPr lang="zh-CN" altLang="en-US"/>
              <a:pPr/>
              <a:t>25</a:t>
            </a:fld>
            <a:endParaRPr lang="zh-CN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52C7EA8-B2E7-4977-AA9A-DFEFCE2D002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E9BFB2B-4F0E-44AE-A3B0-AF07F54B6C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31">
            <a:extLst>
              <a:ext uri="{FF2B5EF4-FFF2-40B4-BE49-F238E27FC236}">
                <a16:creationId xmlns:a16="http://schemas.microsoft.com/office/drawing/2014/main" id="{0383A2B6-76FE-4B6A-8FC9-ACC4E0135F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23E50F-8FBE-4CDA-AFFF-D565BBAAFD26}" type="slidenum">
              <a:rPr lang="zh-CN" altLang="en-US"/>
              <a:pPr/>
              <a:t>26</a:t>
            </a:fld>
            <a:endParaRPr lang="zh-CN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A1E7042-88A9-4EBD-BDEE-1301060635E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6052076-EA51-4507-904A-077F3AF4B6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>
            <a:extLst>
              <a:ext uri="{FF2B5EF4-FFF2-40B4-BE49-F238E27FC236}">
                <a16:creationId xmlns:a16="http://schemas.microsoft.com/office/drawing/2014/main" id="{549044B9-66C7-43D6-BBA7-D994D8B56B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A74DD9D-D354-47E3-B759-81034CD4C6EF}" type="slidenum">
              <a:rPr lang="zh-CN" altLang="en-US"/>
              <a:pPr/>
              <a:t>27</a:t>
            </a:fld>
            <a:endParaRPr lang="zh-CN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5BDBF97-DC5C-4F84-A905-F4465B88404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B3B031A-1FFF-4797-AB30-F582CFF770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>
            <a:extLst>
              <a:ext uri="{FF2B5EF4-FFF2-40B4-BE49-F238E27FC236}">
                <a16:creationId xmlns:a16="http://schemas.microsoft.com/office/drawing/2014/main" id="{A7F4D124-A8A7-4E01-B6F9-24162F19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82CD949-937F-4589-AD05-AB3AD6D72323}" type="slidenum">
              <a:rPr lang="zh-CN" altLang="en-US"/>
              <a:pPr/>
              <a:t>28</a:t>
            </a:fld>
            <a:endParaRPr lang="zh-CN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F5C472D-39D9-4110-B5DF-33B2605CCA1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3963DE9-DB2D-4B3C-ADA3-43398ECBCD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31">
            <a:extLst>
              <a:ext uri="{FF2B5EF4-FFF2-40B4-BE49-F238E27FC236}">
                <a16:creationId xmlns:a16="http://schemas.microsoft.com/office/drawing/2014/main" id="{8730167C-675C-492D-B7A2-992CAD632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148CDE-D63E-46B7-A623-01F74D4DB17E}" type="slidenum">
              <a:rPr lang="zh-CN" altLang="en-US"/>
              <a:pPr/>
              <a:t>29</a:t>
            </a:fld>
            <a:endParaRPr lang="zh-CN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191A5BA-11B4-4D55-9A35-EC526FEC186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0BCA453-D9D6-4213-9441-9C8C16810E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31">
            <a:extLst>
              <a:ext uri="{FF2B5EF4-FFF2-40B4-BE49-F238E27FC236}">
                <a16:creationId xmlns:a16="http://schemas.microsoft.com/office/drawing/2014/main" id="{83256B8C-935F-41A0-99AA-5F4DD56EC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B0EA3DD-4E29-457C-90CF-A503DBB59035}" type="slidenum">
              <a:rPr lang="zh-CN" altLang="en-US"/>
              <a:pPr/>
              <a:t>30</a:t>
            </a:fld>
            <a:endParaRPr lang="zh-CN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A8F0088-0A15-49AE-AD1A-524CC78C80E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D911589-4818-4DEC-A0A7-28EB5B98C7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031">
            <a:extLst>
              <a:ext uri="{FF2B5EF4-FFF2-40B4-BE49-F238E27FC236}">
                <a16:creationId xmlns:a16="http://schemas.microsoft.com/office/drawing/2014/main" id="{C90D6181-34E6-4ABB-9FCC-7116CE32D6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6312BCC-F843-4762-A5F9-863B353A537E}" type="slidenum">
              <a:rPr lang="zh-CN" altLang="en-US"/>
              <a:pPr/>
              <a:t>31</a:t>
            </a:fld>
            <a:endParaRPr lang="zh-CN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17FE5044-36AE-4B0F-8029-26F0E5B66FB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ED7BD44-DACA-40BC-A840-B7FF5A1225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031">
            <a:extLst>
              <a:ext uri="{FF2B5EF4-FFF2-40B4-BE49-F238E27FC236}">
                <a16:creationId xmlns:a16="http://schemas.microsoft.com/office/drawing/2014/main" id="{A2749DD7-373B-49F5-B0EB-FA3EC70F2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9DCF8D1-1E5F-4530-B762-AF18C3034A03}" type="slidenum">
              <a:rPr lang="zh-CN" altLang="en-US"/>
              <a:pPr/>
              <a:t>32</a:t>
            </a:fld>
            <a:endParaRPr lang="zh-CN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CE6A2232-EB42-4790-BB7E-3D2A80982A6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56C2438-BB0B-43F4-BF07-5F3292B4E0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031">
            <a:extLst>
              <a:ext uri="{FF2B5EF4-FFF2-40B4-BE49-F238E27FC236}">
                <a16:creationId xmlns:a16="http://schemas.microsoft.com/office/drawing/2014/main" id="{D13F0203-586D-4C24-A686-846AD4F83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621AB64-3853-466F-A6E5-C9C134390D5D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C9D63393-2CF1-44DD-A8B2-D415626260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2DA0046-1A16-4545-8D09-C17E4B464A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031">
            <a:extLst>
              <a:ext uri="{FF2B5EF4-FFF2-40B4-BE49-F238E27FC236}">
                <a16:creationId xmlns:a16="http://schemas.microsoft.com/office/drawing/2014/main" id="{0B849E34-0948-484E-8DC2-0B032DAE0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58E9CA1-C1C6-405A-983C-4C71F7C6BA0C}" type="slidenum">
              <a:rPr lang="zh-CN" altLang="en-US"/>
              <a:pPr/>
              <a:t>33</a:t>
            </a:fld>
            <a:endParaRPr lang="zh-CN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91884AD-C121-4811-8DDB-57D726EBEC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6F56C01-C93A-4703-B97D-09BC612647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031">
            <a:extLst>
              <a:ext uri="{FF2B5EF4-FFF2-40B4-BE49-F238E27FC236}">
                <a16:creationId xmlns:a16="http://schemas.microsoft.com/office/drawing/2014/main" id="{A6194090-8CDF-482C-9C7A-9D3A259D8F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E9A58A3-9D33-4E4F-A9AB-1B3EBD1960C3}" type="slidenum">
              <a:rPr lang="zh-CN" altLang="en-US"/>
              <a:pPr/>
              <a:t>34</a:t>
            </a:fld>
            <a:endParaRPr lang="zh-CN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5696F6A-F447-4722-85E3-2440B88ECF7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9337A82-515B-4168-B66A-A9AE70719D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031">
            <a:extLst>
              <a:ext uri="{FF2B5EF4-FFF2-40B4-BE49-F238E27FC236}">
                <a16:creationId xmlns:a16="http://schemas.microsoft.com/office/drawing/2014/main" id="{2AC7C52F-9F81-4603-9D44-82DDF4784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C4A5051-F69D-464E-93D0-D7792AF09C1B}" type="slidenum">
              <a:rPr lang="zh-CN" altLang="en-US"/>
              <a:pPr/>
              <a:t>35</a:t>
            </a:fld>
            <a:endParaRPr lang="zh-CN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6AF0303-E095-4107-A576-B41C64C529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EF2A567-74AD-47FA-AC7D-3A77D251CD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031">
            <a:extLst>
              <a:ext uri="{FF2B5EF4-FFF2-40B4-BE49-F238E27FC236}">
                <a16:creationId xmlns:a16="http://schemas.microsoft.com/office/drawing/2014/main" id="{2BBA8674-744E-4AF6-B557-F85C05843D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46963AE-CAAB-44E8-989A-B3C6ADD21643}" type="slidenum">
              <a:rPr lang="zh-CN" altLang="en-US"/>
              <a:pPr/>
              <a:t>36</a:t>
            </a:fld>
            <a:endParaRPr lang="zh-CN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1A101A5C-81D8-4E8B-8668-9337294E66F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913859C-0803-4F72-83D6-7A97EC7A8C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031">
            <a:extLst>
              <a:ext uri="{FF2B5EF4-FFF2-40B4-BE49-F238E27FC236}">
                <a16:creationId xmlns:a16="http://schemas.microsoft.com/office/drawing/2014/main" id="{FF3D98CB-CC23-43A1-8DC4-1474370C7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EC2034-7D91-449C-9AF6-C94FB51C765A}" type="slidenum">
              <a:rPr lang="zh-CN" altLang="en-US"/>
              <a:pPr/>
              <a:t>37</a:t>
            </a:fld>
            <a:endParaRPr lang="zh-CN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468CBAC-662B-486A-9749-045B3F34FE6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3B1BB64-63D1-4FA0-88DF-8D2FD2EF7A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031">
            <a:extLst>
              <a:ext uri="{FF2B5EF4-FFF2-40B4-BE49-F238E27FC236}">
                <a16:creationId xmlns:a16="http://schemas.microsoft.com/office/drawing/2014/main" id="{3DA5C37D-E0E7-488B-B898-D52781FE4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27B0AA2-50AF-4833-8EA7-208FA6C72959}" type="slidenum">
              <a:rPr lang="zh-CN" altLang="en-US"/>
              <a:pPr/>
              <a:t>38</a:t>
            </a:fld>
            <a:endParaRPr lang="zh-CN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3EAFC80-7F7C-4BC1-BD00-5A4F0C7CCBE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82C84C2-AD46-4397-841C-5329340055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031">
            <a:extLst>
              <a:ext uri="{FF2B5EF4-FFF2-40B4-BE49-F238E27FC236}">
                <a16:creationId xmlns:a16="http://schemas.microsoft.com/office/drawing/2014/main" id="{653652D9-1312-4BCA-8938-904415635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46F1572-774D-478D-A03A-3986383E2741}" type="slidenum">
              <a:rPr lang="zh-CN" altLang="en-US"/>
              <a:pPr/>
              <a:t>42</a:t>
            </a:fld>
            <a:endParaRPr lang="zh-CN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371D0CE4-1309-41B4-8B67-BCE4072C5D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B9216C6-23AA-4B99-9223-BFD5F63AC2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031">
            <a:extLst>
              <a:ext uri="{FF2B5EF4-FFF2-40B4-BE49-F238E27FC236}">
                <a16:creationId xmlns:a16="http://schemas.microsoft.com/office/drawing/2014/main" id="{0F664E5E-9D6A-42B2-87CA-E4C2CEB9FE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8AA6F7-DBCF-4208-B2A8-A755B6272B14}" type="slidenum">
              <a:rPr lang="zh-CN" altLang="en-US"/>
              <a:pPr/>
              <a:t>43</a:t>
            </a:fld>
            <a:endParaRPr lang="zh-CN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075796BB-BA53-4435-BAAE-812DD70E4F5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C85EAC6-9C38-4C7A-A6D1-BB57384746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31">
            <a:extLst>
              <a:ext uri="{FF2B5EF4-FFF2-40B4-BE49-F238E27FC236}">
                <a16:creationId xmlns:a16="http://schemas.microsoft.com/office/drawing/2014/main" id="{2AB05A3B-3F16-43D1-AD44-0A9AB6E76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4FC7DA0-88FF-4210-969D-1A497A67148E}" type="slidenum">
              <a:rPr lang="zh-CN" altLang="en-US"/>
              <a:pPr/>
              <a:t>44</a:t>
            </a:fld>
            <a:endParaRPr lang="zh-CN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89E8D34-0FE7-4D86-8E10-CF6016F56CD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CC6DFD4-B0F9-4FC7-978A-4691E0DBE3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031">
            <a:extLst>
              <a:ext uri="{FF2B5EF4-FFF2-40B4-BE49-F238E27FC236}">
                <a16:creationId xmlns:a16="http://schemas.microsoft.com/office/drawing/2014/main" id="{319B6EE5-BE71-4F8B-AFA2-5D3A9C91F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8251030-07CB-40EC-9E42-B5903C555A3A}" type="slidenum">
              <a:rPr lang="zh-CN" altLang="en-US"/>
              <a:pPr/>
              <a:t>4</a:t>
            </a:fld>
            <a:endParaRPr lang="zh-CN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D4B6099-4D47-45B6-860D-034C1622A12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0C3D0ED-CAB6-4B8C-980A-2DF03B21F6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1">
            <a:extLst>
              <a:ext uri="{FF2B5EF4-FFF2-40B4-BE49-F238E27FC236}">
                <a16:creationId xmlns:a16="http://schemas.microsoft.com/office/drawing/2014/main" id="{995382AF-3BDC-443B-9778-0283F717C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92BD93B-0964-4FB6-9C4A-4C3348F32718}" type="slidenum">
              <a:rPr lang="zh-CN" altLang="en-US"/>
              <a:pPr/>
              <a:t>5</a:t>
            </a:fld>
            <a:endParaRPr lang="zh-CN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1F354A5-D724-46BF-B599-AE1394518A1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2BA4726-4B89-43B2-BF3F-2644376E48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1">
            <a:extLst>
              <a:ext uri="{FF2B5EF4-FFF2-40B4-BE49-F238E27FC236}">
                <a16:creationId xmlns:a16="http://schemas.microsoft.com/office/drawing/2014/main" id="{7B5B6A1B-2A4A-4BE2-9E8E-4702E5A6D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903381-8166-4D14-86B1-89E482D9F352}" type="slidenum">
              <a:rPr lang="zh-CN" altLang="en-US"/>
              <a:pPr/>
              <a:t>6</a:t>
            </a:fld>
            <a:endParaRPr lang="zh-CN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33F037A-1B10-41C6-9A8E-EE266C6E0A4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D45E8D8-A045-4153-BF89-5C706BECC8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31">
            <a:extLst>
              <a:ext uri="{FF2B5EF4-FFF2-40B4-BE49-F238E27FC236}">
                <a16:creationId xmlns:a16="http://schemas.microsoft.com/office/drawing/2014/main" id="{E3FB93CA-5B7C-4992-8F24-F1565F809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3F00AC2-9AAF-4DBA-A8C6-7363D7FB76B6}" type="slidenum">
              <a:rPr lang="zh-CN" altLang="en-US"/>
              <a:pPr/>
              <a:t>7</a:t>
            </a:fld>
            <a:endParaRPr lang="zh-CN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0662C19-83A0-4BFC-A11B-4F8DE0828ED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7847F75-BFFE-4710-8423-70109D2BFC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31">
            <a:extLst>
              <a:ext uri="{FF2B5EF4-FFF2-40B4-BE49-F238E27FC236}">
                <a16:creationId xmlns:a16="http://schemas.microsoft.com/office/drawing/2014/main" id="{3DD7D9B1-684C-4918-97B4-B2E5683E4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4C4903B-B855-49E4-8C68-CC1C2EB80687}" type="slidenum">
              <a:rPr lang="zh-CN" altLang="en-US"/>
              <a:pPr/>
              <a:t>8</a:t>
            </a:fld>
            <a:endParaRPr lang="zh-CN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E8EB1A1-DC30-4A35-BF60-28F8B021193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29B9301-F0F3-48CC-A1B4-E5D955BDC1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31">
            <a:extLst>
              <a:ext uri="{FF2B5EF4-FFF2-40B4-BE49-F238E27FC236}">
                <a16:creationId xmlns:a16="http://schemas.microsoft.com/office/drawing/2014/main" id="{21F00F67-60C9-43A8-AFD2-0C8E6E542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EACB088-8766-4CEA-BC0D-086430868493}" type="slidenum">
              <a:rPr lang="zh-CN" altLang="en-US"/>
              <a:pPr/>
              <a:t>9</a:t>
            </a:fld>
            <a:endParaRPr lang="zh-CN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3E214FC-A999-48D2-99B2-9BA40C34DA1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B85EE74-F4D2-40A7-8CDA-276DB6833E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F40B748-9930-4A20-AFC2-DD98F2B09C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4D52AAB-21F4-4E6F-99D2-38B863E62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8D6977A-38BC-4FA8-B403-2B3966CA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15437A21-AF2E-4353-AEDB-D6B6D694F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5DBA6D4-2218-4AE7-8A51-E17501328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36575" y="6248400"/>
            <a:ext cx="205422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A7E79B3-45EA-426C-AAF3-22C037C9C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51200" y="6248400"/>
            <a:ext cx="2887663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defRPr sz="1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365E010-8472-4D7C-A038-BE5BB8E2F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BA40BE3-36BF-41EF-AE2C-D3B212AF5A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8403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E39C2E3-212A-4E1D-AA29-FFDA86BE2D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AF697-E0C1-490D-B738-3E06F6E3B113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48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48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686DDFC-4BE7-4FAA-BDBD-082CFBBE3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512B0-8670-45EF-9B8B-2A08307814A6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24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3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562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562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70BAF37-695D-41EB-A00B-815FD7A2D2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8AEE1-64D2-4F53-81DB-3CB32C1391DF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1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937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685800"/>
            <a:ext cx="9144000" cy="5562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8B08EC2-28EC-4AA1-A0AA-C5433667E1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30E8D-BE71-459C-A2CB-B3127DB46DAE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E9DBD22-5700-43B5-84C4-AFF721427B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8774F-5E21-439C-8E3E-25CA01169E91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B4932ED-53D6-4CFF-BAC7-845F64C5F0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8D051E-AC43-47AB-9ECC-0FE29514CD72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2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BC93134-8D7E-4F04-A2D1-BF81FE80E7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61050-79B5-4F62-8F95-FF42E72A759B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6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8EAB74F-A8B6-4192-9F81-B0B0EF6CE6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81398-902E-45B7-9B30-FF0D45350DBC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9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A4C770D-9E48-4E46-852D-C9CE1F4357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226EE5-06F2-454B-AB73-E6CA1323B79B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F327DAC5-4D44-4E21-AA25-4A4832695B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8336F-EFCA-4829-9689-849B4904D3EC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7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41EBA13-C714-46ED-AF8F-EA9156D3E5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A2393-D201-42F2-828A-119F4D3D695E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8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9258FFE-39FF-4082-A38F-A052C6E5B6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34D96-1F25-4F0B-BE83-AF52F6EEB1FF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8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>
            <a:extLst>
              <a:ext uri="{FF2B5EF4-FFF2-40B4-BE49-F238E27FC236}">
                <a16:creationId xmlns:a16="http://schemas.microsoft.com/office/drawing/2014/main" id="{C2841B0D-BBAB-4730-97F7-C08A9E7808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022A17B5-4836-4CAE-80A1-BE5866EBE8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6858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0842" name="Rectangle 10">
            <a:extLst>
              <a:ext uri="{FF2B5EF4-FFF2-40B4-BE49-F238E27FC236}">
                <a16:creationId xmlns:a16="http://schemas.microsoft.com/office/drawing/2014/main" id="{55E2AFF8-5084-4DB1-911B-36581AD79D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>
                <a:latin typeface="Arial" panose="020B0604020202020204" pitchFamily="34" charset="0"/>
              </a:defRPr>
            </a:lvl1pPr>
          </a:lstStyle>
          <a:p>
            <a:fld id="{8D0FDB4B-C9AD-4169-B913-A5E189972FD5}" type="slidenum">
              <a:rPr lang="zh-CN" altLang="en-US"/>
              <a:pPr/>
              <a:t>‹#›</a:t>
            </a:fld>
            <a:endParaRPr lang="zh-CN" altLang="en-US">
              <a:latin typeface="Comic Sans MS" panose="030F0702030302020204" pitchFamily="66" charset="0"/>
            </a:endParaRPr>
          </a:p>
        </p:txBody>
      </p:sp>
      <p:graphicFrame>
        <p:nvGraphicFramePr>
          <p:cNvPr id="1029" name="Object 1027">
            <a:extLst>
              <a:ext uri="{FF2B5EF4-FFF2-40B4-BE49-F238E27FC236}">
                <a16:creationId xmlns:a16="http://schemas.microsoft.com/office/drawing/2014/main" id="{54FA8B48-44F8-400A-B376-701B2EF9DC2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533400" y="6400800"/>
          <a:ext cx="1333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16" imgW="0" imgH="0" progId="Paint.Picture">
                  <p:embed/>
                </p:oleObj>
              </mc:Choice>
              <mc:Fallback>
                <p:oleObj r:id="rId16" imgW="0" imgH="0" progId="Paint.Picture">
                  <p:embed/>
                  <p:pic>
                    <p:nvPicPr>
                      <p:cNvPr id="1029" name="Object 1027">
                        <a:extLst>
                          <a:ext uri="{FF2B5EF4-FFF2-40B4-BE49-F238E27FC236}">
                            <a16:creationId xmlns:a16="http://schemas.microsoft.com/office/drawing/2014/main" id="{54FA8B48-44F8-400A-B376-701B2EF9D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400800"/>
                        <a:ext cx="13335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024">
            <a:extLst>
              <a:ext uri="{FF2B5EF4-FFF2-40B4-BE49-F238E27FC236}">
                <a16:creationId xmlns:a16="http://schemas.microsoft.com/office/drawing/2014/main" id="{D7445FCA-F333-4790-AB1E-66C934A0DEEC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324600"/>
          <a:ext cx="590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18" imgW="0" imgH="0" progId="Paint.Picture">
                  <p:embed/>
                </p:oleObj>
              </mc:Choice>
              <mc:Fallback>
                <p:oleObj r:id="rId18" imgW="0" imgH="0" progId="Paint.Picture">
                  <p:embed/>
                  <p:pic>
                    <p:nvPicPr>
                      <p:cNvPr id="1030" name="Object 1024">
                        <a:extLst>
                          <a:ext uri="{FF2B5EF4-FFF2-40B4-BE49-F238E27FC236}">
                            <a16:creationId xmlns:a16="http://schemas.microsoft.com/office/drawing/2014/main" id="{D7445FCA-F333-4790-AB1E-66C934A0D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24600"/>
                        <a:ext cx="590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024">
            <a:extLst>
              <a:ext uri="{FF2B5EF4-FFF2-40B4-BE49-F238E27FC236}">
                <a16:creationId xmlns:a16="http://schemas.microsoft.com/office/drawing/2014/main" id="{4B5A93D8-05F5-4A4B-912E-508DBC28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381750"/>
            <a:ext cx="6696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r>
              <a:rPr lang="zh-CN" altLang="en-US" b="1">
                <a:solidFill>
                  <a:schemeClr val="hlink"/>
                </a:solidFill>
              </a:rPr>
              <a:t>计算机科学系 操作系统课程组     凌应标制作      @20</a:t>
            </a:r>
            <a:r>
              <a:rPr lang="en-US" altLang="zh-CN" b="1">
                <a:solidFill>
                  <a:schemeClr val="hlink"/>
                </a:solidFill>
              </a:rPr>
              <a:t>18</a:t>
            </a:r>
            <a:r>
              <a:rPr lang="zh-CN" altLang="en-US" b="1">
                <a:solidFill>
                  <a:schemeClr val="hlink"/>
                </a:solidFill>
              </a:rPr>
              <a:t>年</a:t>
            </a:r>
            <a:r>
              <a:rPr lang="en-US" altLang="zh-CN" b="1">
                <a:solidFill>
                  <a:schemeClr val="hlink"/>
                </a:solidFill>
              </a:rPr>
              <a:t>2</a:t>
            </a:r>
            <a:r>
              <a:rPr lang="zh-CN" altLang="en-US" b="1">
                <a:solidFill>
                  <a:schemeClr val="hlink"/>
                </a:solidFill>
              </a:rPr>
              <a:t>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90" r:id="rId3"/>
    <p:sldLayoutId id="2147483689" r:id="rId4"/>
    <p:sldLayoutId id="2147483688" r:id="rId5"/>
    <p:sldLayoutId id="2147483687" r:id="rId6"/>
    <p:sldLayoutId id="2147483686" r:id="rId7"/>
    <p:sldLayoutId id="2147483685" r:id="rId8"/>
    <p:sldLayoutId id="2147483684" r:id="rId9"/>
    <p:sldLayoutId id="2147483683" r:id="rId10"/>
    <p:sldLayoutId id="2147483682" r:id="rId11"/>
    <p:sldLayoutId id="2147483681" r:id="rId12"/>
    <p:sldLayoutId id="2147483680" r:id="rId13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A3A90"/>
          </a:solidFill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31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6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3">
            <a:extLst>
              <a:ext uri="{FF2B5EF4-FFF2-40B4-BE49-F238E27FC236}">
                <a16:creationId xmlns:a16="http://schemas.microsoft.com/office/drawing/2014/main" id="{09E088BA-5F9C-4D7D-AC5B-8F0ED85B82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9294FDF-9104-479C-9980-BEE59E49B9B7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5CF753E-A05D-4720-81B3-BE40B5432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第4章</a:t>
            </a:r>
            <a:r>
              <a:rPr lang="zh-CN" altLang="en-US" sz="4000">
                <a:solidFill>
                  <a:srgbClr val="FFB800"/>
                </a:solidFill>
              </a:rPr>
              <a:t> </a:t>
            </a:r>
            <a:r>
              <a:rPr lang="zh-CN" altLang="en-US" sz="4100"/>
              <a:t>线程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7024F61-8EAE-4A96-9511-F3451FB65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9144000" cy="5545137"/>
          </a:xfrm>
        </p:spPr>
        <p:txBody>
          <a:bodyPr/>
          <a:lstStyle/>
          <a:p>
            <a:pPr eaLnBrk="1" hangingPunct="1">
              <a:buClr>
                <a:srgbClr val="0A3A9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内容提要 </a:t>
            </a:r>
          </a:p>
          <a:p>
            <a:pPr eaLnBrk="1" hangingPunct="1">
              <a:buClr>
                <a:srgbClr val="0A3A90"/>
              </a:buClr>
              <a:buSzTx/>
              <a:buFont typeface="Wingdings" panose="05000000000000000000" pitchFamily="2" charset="2"/>
              <a:buChar char="|"/>
            </a:pPr>
            <a:r>
              <a:rPr lang="zh-CN" altLang="en-US" sz="4000" b="1">
                <a:latin typeface="Times New Roman" panose="02020603050405020304" pitchFamily="18" charset="0"/>
              </a:rPr>
              <a:t>进程（</a:t>
            </a:r>
            <a:r>
              <a:rPr lang="en-US" altLang="zh-CN" sz="4000" b="1">
                <a:latin typeface="Times New Roman" panose="02020603050405020304" pitchFamily="18" charset="0"/>
              </a:rPr>
              <a:t>process</a:t>
            </a:r>
            <a:r>
              <a:rPr lang="zh-CN" altLang="en-US" sz="4000" b="1">
                <a:latin typeface="Times New Roman" panose="02020603050405020304" pitchFamily="18" charset="0"/>
              </a:rPr>
              <a:t>）与线程（</a:t>
            </a:r>
            <a:r>
              <a:rPr lang="en-US" altLang="zh-CN" sz="4000" b="1">
                <a:latin typeface="Times New Roman" panose="02020603050405020304" pitchFamily="18" charset="0"/>
              </a:rPr>
              <a:t>thread</a:t>
            </a:r>
            <a:r>
              <a:rPr lang="zh-CN" altLang="en-US" sz="4000" b="1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rgbClr val="0A3A90"/>
              </a:buClr>
              <a:buSzTx/>
              <a:buFont typeface="Wingdings" panose="05000000000000000000" pitchFamily="2" charset="2"/>
              <a:buChar char="|"/>
            </a:pPr>
            <a:r>
              <a:rPr lang="zh-CN" altLang="en-US" sz="4000" b="1">
                <a:latin typeface="Times New Roman" panose="02020603050405020304" pitchFamily="18" charset="0"/>
              </a:rPr>
              <a:t>线程分类</a:t>
            </a:r>
          </a:p>
          <a:p>
            <a:pPr eaLnBrk="1" hangingPunct="1">
              <a:buClr>
                <a:srgbClr val="0A3A90"/>
              </a:buClr>
              <a:buSzTx/>
              <a:buFont typeface="Wingdings" panose="05000000000000000000" pitchFamily="2" charset="2"/>
              <a:buChar char="|"/>
            </a:pPr>
            <a:r>
              <a:rPr lang="zh-CN" altLang="en-US" sz="4000" b="1">
                <a:latin typeface="Times New Roman" panose="02020603050405020304" pitchFamily="18" charset="0"/>
              </a:rPr>
              <a:t>多核与多线程 </a:t>
            </a:r>
          </a:p>
          <a:p>
            <a:pPr lvl="1" eaLnBrk="1" hangingPunct="1">
              <a:buClr>
                <a:srgbClr val="0A3A90"/>
              </a:buClr>
              <a:buSzTx/>
              <a:buFont typeface="Wingdings" panose="05000000000000000000" pitchFamily="2" charset="2"/>
              <a:buChar char="|"/>
            </a:pPr>
            <a:r>
              <a:rPr lang="zh-CN" altLang="en-US" sz="3500" b="1">
                <a:latin typeface="Times New Roman" panose="02020603050405020304" pitchFamily="18" charset="0"/>
              </a:rPr>
              <a:t>对称多处理  (</a:t>
            </a:r>
            <a:r>
              <a:rPr lang="en-US" altLang="zh-CN" sz="3500" b="1">
                <a:latin typeface="Times New Roman" panose="02020603050405020304" pitchFamily="18" charset="0"/>
              </a:rPr>
              <a:t>SMP)</a:t>
            </a:r>
          </a:p>
          <a:p>
            <a:pPr lvl="1" eaLnBrk="1" hangingPunct="1">
              <a:buClr>
                <a:srgbClr val="0A3A90"/>
              </a:buClr>
              <a:buSzTx/>
              <a:buFont typeface="Wingdings" panose="05000000000000000000" pitchFamily="2" charset="2"/>
              <a:buChar char="|"/>
            </a:pPr>
            <a:r>
              <a:rPr lang="zh-CN" altLang="en-US" sz="3500" b="1">
                <a:latin typeface="Times New Roman" panose="02020603050405020304" pitchFamily="18" charset="0"/>
              </a:rPr>
              <a:t>微内核</a:t>
            </a:r>
            <a:endParaRPr lang="en-US" altLang="zh-CN" sz="3500" b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0A3A90"/>
              </a:buClr>
              <a:buSzTx/>
              <a:buFont typeface="Wingdings" panose="05000000000000000000" pitchFamily="2" charset="2"/>
              <a:buChar char="|"/>
            </a:pPr>
            <a:r>
              <a:rPr lang="en-US" altLang="zh-CN" sz="4000" b="1">
                <a:latin typeface="Times New Roman" panose="02020603050405020304" pitchFamily="18" charset="0"/>
              </a:rPr>
              <a:t>Windows/Unix(Solaris)/Linux/Mac OS X&amp;iOS</a:t>
            </a:r>
            <a:r>
              <a:rPr lang="zh-CN" altLang="en-US" sz="4000" b="1">
                <a:latin typeface="Times New Roman" panose="02020603050405020304" pitchFamily="18" charset="0"/>
              </a:rPr>
              <a:t>的相关技术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FFB9A693-BD64-4ADC-A21A-29D81BB43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线程状态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70887A9A-9B58-4D91-BA7A-FF0125AE7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9144000" cy="6237287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/>
              <a:t>与线程状态变化有关的操作：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派生（</a:t>
            </a:r>
            <a:r>
              <a:rPr lang="en-US" altLang="zh-CN"/>
              <a:t>spawn</a:t>
            </a:r>
            <a:r>
              <a:rPr lang="zh-CN" altLang="en-US"/>
              <a:t>，产卵）</a:t>
            </a:r>
            <a:r>
              <a:rPr lang="en-US" altLang="zh-CN"/>
              <a:t>——</a:t>
            </a:r>
            <a:r>
              <a:rPr lang="zh-CN" altLang="en-US"/>
              <a:t>线程可派生新线程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阻塞（</a:t>
            </a:r>
            <a:r>
              <a:rPr lang="en-US" altLang="zh-CN"/>
              <a:t>block</a:t>
            </a:r>
            <a:r>
              <a:rPr lang="zh-CN" altLang="en-US"/>
              <a:t>）</a:t>
            </a:r>
            <a:r>
              <a:rPr lang="en-US" altLang="zh-CN"/>
              <a:t>——</a:t>
            </a:r>
            <a:r>
              <a:rPr lang="zh-CN" altLang="en-US"/>
              <a:t>等待事件发生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唤醒</a:t>
            </a:r>
            <a:r>
              <a:rPr lang="en-US" altLang="zh-CN"/>
              <a:t>/</a:t>
            </a:r>
            <a:r>
              <a:rPr lang="zh-CN" altLang="en-US"/>
              <a:t>解除阻塞（</a:t>
            </a:r>
            <a:r>
              <a:rPr lang="en-US" altLang="zh-CN"/>
              <a:t>unblock</a:t>
            </a:r>
            <a:r>
              <a:rPr lang="zh-CN" altLang="en-US"/>
              <a:t>）</a:t>
            </a:r>
            <a:r>
              <a:rPr lang="en-US" altLang="zh-CN"/>
              <a:t>——</a:t>
            </a:r>
            <a:r>
              <a:rPr lang="zh-CN" altLang="en-US"/>
              <a:t>事件发生后被唤醒，转换到就绪态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调度（</a:t>
            </a:r>
            <a:r>
              <a:rPr lang="en-US" altLang="zh-CN"/>
              <a:t>schedule</a:t>
            </a:r>
            <a:r>
              <a:rPr lang="zh-CN" altLang="en-US"/>
              <a:t>）</a:t>
            </a:r>
            <a:r>
              <a:rPr lang="en-US" altLang="zh-CN"/>
              <a:t>——</a:t>
            </a:r>
            <a:r>
              <a:rPr lang="zh-CN" altLang="en-US"/>
              <a:t>由操作系统将就绪线程调度到处理器（核）中执行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结束（</a:t>
            </a:r>
            <a:r>
              <a:rPr lang="en-US" altLang="zh-CN"/>
              <a:t>finish</a:t>
            </a:r>
            <a:r>
              <a:rPr lang="zh-CN" altLang="en-US"/>
              <a:t>）</a:t>
            </a:r>
            <a:r>
              <a:rPr lang="en-US" altLang="zh-CN"/>
              <a:t>——</a:t>
            </a:r>
            <a:r>
              <a:rPr lang="zh-CN" altLang="en-US"/>
              <a:t>释放寄存器上下文和栈</a:t>
            </a:r>
          </a:p>
        </p:txBody>
      </p:sp>
      <p:grpSp>
        <p:nvGrpSpPr>
          <p:cNvPr id="23555" name="Group 18">
            <a:extLst>
              <a:ext uri="{FF2B5EF4-FFF2-40B4-BE49-F238E27FC236}">
                <a16:creationId xmlns:a16="http://schemas.microsoft.com/office/drawing/2014/main" id="{B25244A8-3746-46C4-8630-46412DCAC687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797425"/>
            <a:ext cx="5113337" cy="1871663"/>
            <a:chOff x="2160" y="768"/>
            <a:chExt cx="3221" cy="1179"/>
          </a:xfrm>
        </p:grpSpPr>
        <p:sp>
          <p:nvSpPr>
            <p:cNvPr id="23556" name="Oval 19">
              <a:extLst>
                <a:ext uri="{FF2B5EF4-FFF2-40B4-BE49-F238E27FC236}">
                  <a16:creationId xmlns:a16="http://schemas.microsoft.com/office/drawing/2014/main" id="{7BAF52FA-8F9B-4456-8B8F-42302434D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906"/>
              <a:ext cx="683" cy="3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就绪</a:t>
              </a:r>
            </a:p>
          </p:txBody>
        </p:sp>
        <p:sp>
          <p:nvSpPr>
            <p:cNvPr id="23557" name="Oval 20">
              <a:extLst>
                <a:ext uri="{FF2B5EF4-FFF2-40B4-BE49-F238E27FC236}">
                  <a16:creationId xmlns:a16="http://schemas.microsoft.com/office/drawing/2014/main" id="{8227D2F8-FEE3-450A-B70C-795D4013E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887"/>
              <a:ext cx="780" cy="3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执行</a:t>
              </a:r>
            </a:p>
          </p:txBody>
        </p:sp>
        <p:sp>
          <p:nvSpPr>
            <p:cNvPr id="23558" name="Oval 21">
              <a:extLst>
                <a:ext uri="{FF2B5EF4-FFF2-40B4-BE49-F238E27FC236}">
                  <a16:creationId xmlns:a16="http://schemas.microsoft.com/office/drawing/2014/main" id="{4EEEF1CD-DB79-4158-AC0E-EFA2ECC82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1609"/>
              <a:ext cx="732" cy="3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阻塞</a:t>
              </a:r>
            </a:p>
          </p:txBody>
        </p:sp>
        <p:sp>
          <p:nvSpPr>
            <p:cNvPr id="23559" name="Line 22">
              <a:extLst>
                <a:ext uri="{FF2B5EF4-FFF2-40B4-BE49-F238E27FC236}">
                  <a16:creationId xmlns:a16="http://schemas.microsoft.com/office/drawing/2014/main" id="{B2EAA982-53D2-48C0-959A-4155819FB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" y="1054"/>
              <a:ext cx="5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23">
              <a:extLst>
                <a:ext uri="{FF2B5EF4-FFF2-40B4-BE49-F238E27FC236}">
                  <a16:creationId xmlns:a16="http://schemas.microsoft.com/office/drawing/2014/main" id="{A551B38D-C528-4FE9-A4F1-F1FFE5D80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" y="1079"/>
              <a:ext cx="5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Text Box 24">
              <a:extLst>
                <a:ext uri="{FF2B5EF4-FFF2-40B4-BE49-F238E27FC236}">
                  <a16:creationId xmlns:a16="http://schemas.microsoft.com/office/drawing/2014/main" id="{9190384C-E0A8-4450-8AC5-3A82C1BB8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790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派生</a:t>
              </a:r>
            </a:p>
          </p:txBody>
        </p:sp>
        <p:sp>
          <p:nvSpPr>
            <p:cNvPr id="23562" name="Text Box 25">
              <a:extLst>
                <a:ext uri="{FF2B5EF4-FFF2-40B4-BE49-F238E27FC236}">
                  <a16:creationId xmlns:a16="http://schemas.microsoft.com/office/drawing/2014/main" id="{E0DD3DD9-144B-4E89-A78E-92A7057B3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768"/>
              <a:ext cx="7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   调度</a:t>
              </a:r>
            </a:p>
          </p:txBody>
        </p:sp>
        <p:sp>
          <p:nvSpPr>
            <p:cNvPr id="23563" name="Text Box 26">
              <a:extLst>
                <a:ext uri="{FF2B5EF4-FFF2-40B4-BE49-F238E27FC236}">
                  <a16:creationId xmlns:a16="http://schemas.microsoft.com/office/drawing/2014/main" id="{B59E47DF-C5FE-4872-8456-747D68500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790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完成</a:t>
              </a:r>
            </a:p>
          </p:txBody>
        </p:sp>
        <p:cxnSp>
          <p:nvCxnSpPr>
            <p:cNvPr id="23564" name="AutoShape 27">
              <a:extLst>
                <a:ext uri="{FF2B5EF4-FFF2-40B4-BE49-F238E27FC236}">
                  <a16:creationId xmlns:a16="http://schemas.microsoft.com/office/drawing/2014/main" id="{33864B02-FCFC-4D78-B469-3C92C1139FE7}"/>
                </a:ext>
              </a:extLst>
            </p:cNvPr>
            <p:cNvCxnSpPr>
              <a:cxnSpLocks noChangeShapeType="1"/>
              <a:stCxn id="23557" idx="4"/>
              <a:endCxn id="23558" idx="7"/>
            </p:cNvCxnSpPr>
            <p:nvPr/>
          </p:nvCxnSpPr>
          <p:spPr bwMode="auto">
            <a:xfrm flipH="1">
              <a:off x="3907" y="1224"/>
              <a:ext cx="547" cy="4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28">
              <a:extLst>
                <a:ext uri="{FF2B5EF4-FFF2-40B4-BE49-F238E27FC236}">
                  <a16:creationId xmlns:a16="http://schemas.microsoft.com/office/drawing/2014/main" id="{E69B132E-1B1C-44ED-9404-A066C16F29D9}"/>
                </a:ext>
              </a:extLst>
            </p:cNvPr>
            <p:cNvCxnSpPr>
              <a:cxnSpLocks noChangeShapeType="1"/>
              <a:stCxn id="23556" idx="6"/>
              <a:endCxn id="23557" idx="2"/>
            </p:cNvCxnSpPr>
            <p:nvPr/>
          </p:nvCxnSpPr>
          <p:spPr bwMode="auto">
            <a:xfrm flipV="1">
              <a:off x="3429" y="1056"/>
              <a:ext cx="634" cy="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AutoShape 29">
              <a:extLst>
                <a:ext uri="{FF2B5EF4-FFF2-40B4-BE49-F238E27FC236}">
                  <a16:creationId xmlns:a16="http://schemas.microsoft.com/office/drawing/2014/main" id="{864D9093-1AB4-4A5E-BE64-396EAA5FFCCB}"/>
                </a:ext>
              </a:extLst>
            </p:cNvPr>
            <p:cNvCxnSpPr>
              <a:cxnSpLocks noChangeShapeType="1"/>
              <a:stCxn id="23558" idx="1"/>
              <a:endCxn id="23556" idx="4"/>
            </p:cNvCxnSpPr>
            <p:nvPr/>
          </p:nvCxnSpPr>
          <p:spPr bwMode="auto">
            <a:xfrm flipH="1" flipV="1">
              <a:off x="3088" y="1244"/>
              <a:ext cx="303" cy="4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7" name="Text Box 30">
              <a:extLst>
                <a:ext uri="{FF2B5EF4-FFF2-40B4-BE49-F238E27FC236}">
                  <a16:creationId xmlns:a16="http://schemas.microsoft.com/office/drawing/2014/main" id="{F4007F02-82C0-41FC-BA7E-10F562FF4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1368"/>
              <a:ext cx="6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唤醒</a:t>
              </a:r>
            </a:p>
          </p:txBody>
        </p:sp>
        <p:sp>
          <p:nvSpPr>
            <p:cNvPr id="23568" name="Text Box 31">
              <a:extLst>
                <a:ext uri="{FF2B5EF4-FFF2-40B4-BE49-F238E27FC236}">
                  <a16:creationId xmlns:a16="http://schemas.microsoft.com/office/drawing/2014/main" id="{9194CE9C-7002-4FB4-9F74-C31F3D543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" y="1368"/>
              <a:ext cx="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阻塞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>
            <a:extLst>
              <a:ext uri="{FF2B5EF4-FFF2-40B4-BE49-F238E27FC236}">
                <a16:creationId xmlns:a16="http://schemas.microsoft.com/office/drawing/2014/main" id="{18C9A6B1-FDE6-48A1-BA72-A1EA9FF4B6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C7A2A5-C9C0-42BF-9BDA-0E1A78414B2A}" type="slidenum">
              <a:rPr lang="zh-CN" altLang="en-US"/>
              <a:pPr/>
              <a:t>11</a:t>
            </a:fld>
            <a:endParaRPr lang="zh-CN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EBF7CC9-ACBA-4A5B-A0C8-9D5D77C55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1</a:t>
            </a:r>
            <a:r>
              <a:rPr lang="zh-CN" altLang="en-US" sz="4000"/>
              <a:t>：使用线程的</a:t>
            </a:r>
            <a:r>
              <a:rPr lang="en-US" altLang="zh-CN" sz="4000"/>
              <a:t>RPC</a:t>
            </a:r>
          </a:p>
        </p:txBody>
      </p:sp>
      <p:pic>
        <p:nvPicPr>
          <p:cNvPr id="25603" name="Picture 7">
            <a:extLst>
              <a:ext uri="{FF2B5EF4-FFF2-40B4-BE49-F238E27FC236}">
                <a16:creationId xmlns:a16="http://schemas.microsoft.com/office/drawing/2014/main" id="{2BCE6BDD-5F78-44D8-A140-EE2ABB1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8812212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684" name="AutoShape 4">
            <a:extLst>
              <a:ext uri="{FF2B5EF4-FFF2-40B4-BE49-F238E27FC236}">
                <a16:creationId xmlns:a16="http://schemas.microsoft.com/office/drawing/2014/main" id="{66C4008E-A3A4-4BEF-93E3-F63D2443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260350"/>
            <a:ext cx="2606675" cy="1152525"/>
          </a:xfrm>
          <a:prstGeom prst="wedgeEllipseCallout">
            <a:avLst>
              <a:gd name="adj1" fmla="val 22838"/>
              <a:gd name="adj2" fmla="val 142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一个线程阻塞不会导致整个进程阻塞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3">
            <a:extLst>
              <a:ext uri="{FF2B5EF4-FFF2-40B4-BE49-F238E27FC236}">
                <a16:creationId xmlns:a16="http://schemas.microsoft.com/office/drawing/2014/main" id="{A6ADFFFA-DE0E-41F1-8EF4-B67245F160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F5FE2FF-8510-4C69-BC4E-25D972C56A12}" type="slidenum">
              <a:rPr lang="zh-CN" altLang="en-US"/>
              <a:pPr/>
              <a:t>12</a:t>
            </a:fld>
            <a:endParaRPr lang="zh-CN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2288ADF-131F-4EE8-9F8F-099799C30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2</a:t>
            </a:r>
            <a:r>
              <a:rPr lang="zh-CN" altLang="en-US" sz="4000"/>
              <a:t>：单个单核处理器上的多线程</a:t>
            </a:r>
          </a:p>
        </p:txBody>
      </p:sp>
      <p:sp>
        <p:nvSpPr>
          <p:cNvPr id="329732" name="AutoShape 4">
            <a:extLst>
              <a:ext uri="{FF2B5EF4-FFF2-40B4-BE49-F238E27FC236}">
                <a16:creationId xmlns:a16="http://schemas.microsoft.com/office/drawing/2014/main" id="{3546309A-D99D-4848-AEC0-6A920425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981075"/>
            <a:ext cx="2906713" cy="1484313"/>
          </a:xfrm>
          <a:prstGeom prst="cloudCallout">
            <a:avLst>
              <a:gd name="adj1" fmla="val -59884"/>
              <a:gd name="adj2" fmla="val 37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0"/>
          <a:lstStyle/>
          <a:p>
            <a:pPr algn="ctr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多个进程中的多个线程可交替执行</a:t>
            </a:r>
          </a:p>
        </p:txBody>
      </p:sp>
      <p:pic>
        <p:nvPicPr>
          <p:cNvPr id="27652" name="Picture 9">
            <a:extLst>
              <a:ext uri="{FF2B5EF4-FFF2-40B4-BE49-F238E27FC236}">
                <a16:creationId xmlns:a16="http://schemas.microsoft.com/office/drawing/2014/main" id="{FBCD2561-1836-4B88-A73E-FB45622D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330450"/>
            <a:ext cx="6440488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文本框 2">
            <a:extLst>
              <a:ext uri="{FF2B5EF4-FFF2-40B4-BE49-F238E27FC236}">
                <a16:creationId xmlns:a16="http://schemas.microsoft.com/office/drawing/2014/main" id="{C1ADD779-C98F-4DD7-9990-BFE463FD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974725"/>
            <a:ext cx="2927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b="1"/>
              <a:t>多核能够使多线程平行运行，而单核只能使多线程分时运行。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1FC91A6-B8B1-4A16-B12D-966816A9A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线程同步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CA7802E0-4520-4D2E-833A-745818133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/>
              <a:t>同一进程的多个线程共享同一个地址空间和其他资源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/>
              <a:t>线程同步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需要对各个线程的活动进行同步，以便它们互不干涉且不破坏数据结构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线程同步机制与进程同步机制相同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>
            <a:extLst>
              <a:ext uri="{FF2B5EF4-FFF2-40B4-BE49-F238E27FC236}">
                <a16:creationId xmlns:a16="http://schemas.microsoft.com/office/drawing/2014/main" id="{FA2F7F24-0522-4728-9275-8034826F85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6B882C7-FEAB-403E-9BD6-CD9508EE6554}" type="slidenum">
              <a:rPr lang="zh-CN" altLang="en-US"/>
              <a:pPr/>
              <a:t>14</a:t>
            </a:fld>
            <a:endParaRPr lang="zh-CN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386A60B-C36D-43F0-8564-7F2C3EBC4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eaLnBrk="1" hangingPunct="1"/>
            <a:r>
              <a:rPr lang="zh-CN" altLang="en-US" sz="4000"/>
              <a:t>4.</a:t>
            </a:r>
            <a:r>
              <a:rPr lang="en-US" altLang="zh-CN" sz="4000"/>
              <a:t>2 </a:t>
            </a:r>
            <a:r>
              <a:rPr lang="zh-CN" altLang="en-US" sz="4000"/>
              <a:t>线程分类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DE08869-E5B9-47F3-90F2-C833B91B8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A3A90"/>
                </a:solidFill>
              </a:rPr>
              <a:t>4.2.1 </a:t>
            </a:r>
            <a:r>
              <a:rPr lang="zh-CN" altLang="en-US">
                <a:solidFill>
                  <a:srgbClr val="0A3A90"/>
                </a:solidFill>
              </a:rPr>
              <a:t>用户级与内核级线程</a:t>
            </a:r>
          </a:p>
          <a:p>
            <a:pPr eaLnBrk="1" hangingPunct="1"/>
            <a:r>
              <a:rPr lang="zh-CN" altLang="en-US"/>
              <a:t>用户级线程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User-level Threads, ULT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/>
              <a:t>内核级线程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Kernel-level Threads, KLT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  <a:p>
            <a:pPr eaLnBrk="1" hangingPunct="1"/>
            <a:r>
              <a:rPr lang="zh-CN" altLang="en-US"/>
              <a:t>混合方法</a:t>
            </a:r>
            <a:r>
              <a:rPr lang="en-US" altLang="zh-CN"/>
              <a:t>/</a:t>
            </a:r>
            <a:r>
              <a:rPr lang="zh-CN" altLang="en-US"/>
              <a:t>组合途径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Combined Approaches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05583310-1193-418A-833D-99FAFFDDC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33700"/>
            <a:ext cx="5903912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8A27A38C-E3F2-4BB5-99FB-E24123937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4000"/>
              <a:t>用户级线程(</a:t>
            </a:r>
            <a:r>
              <a:rPr lang="en-US" altLang="zh-CN" sz="4000"/>
              <a:t>ULT)</a:t>
            </a:r>
            <a:endParaRPr lang="zh-CN" altLang="en-US" sz="4000"/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133607CC-CF0D-4B79-A875-2EF1D098D4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5148263" cy="5762625"/>
          </a:xfrm>
        </p:spPr>
        <p:txBody>
          <a:bodyPr/>
          <a:lstStyle/>
          <a:p>
            <a:pPr eaLnBrk="1" hangingPunct="1"/>
            <a:r>
              <a:rPr lang="zh-CN" altLang="en-US" sz="2700"/>
              <a:t>线程管理均由应用程序完成（线程库）</a:t>
            </a:r>
          </a:p>
          <a:p>
            <a:pPr eaLnBrk="1" hangingPunct="1"/>
            <a:r>
              <a:rPr lang="zh-CN" altLang="en-US" sz="2700"/>
              <a:t>内核不知道线程的存在</a:t>
            </a:r>
          </a:p>
          <a:p>
            <a:pPr eaLnBrk="1" hangingPunct="1"/>
            <a:r>
              <a:rPr lang="zh-CN" altLang="en-US" sz="2700"/>
              <a:t>优点：</a:t>
            </a:r>
          </a:p>
          <a:p>
            <a:pPr lvl="1" eaLnBrk="1" hangingPunct="1"/>
            <a:r>
              <a:rPr lang="zh-CN" altLang="en-US" sz="2200"/>
              <a:t>线程切换不需要模式切换</a:t>
            </a:r>
          </a:p>
          <a:p>
            <a:pPr lvl="1" eaLnBrk="1" hangingPunct="1"/>
            <a:r>
              <a:rPr lang="zh-CN" altLang="en-US" sz="2200"/>
              <a:t>调度算法可应用程序专用</a:t>
            </a:r>
          </a:p>
          <a:p>
            <a:pPr lvl="1" eaLnBrk="1" hangingPunct="1"/>
            <a:r>
              <a:rPr lang="en-US" altLang="zh-CN" sz="2200"/>
              <a:t>ULT</a:t>
            </a:r>
            <a:r>
              <a:rPr lang="zh-CN" altLang="en-US" sz="2200"/>
              <a:t>不需内核支持，线程库可在任何</a:t>
            </a:r>
            <a:r>
              <a:rPr lang="en-US" altLang="zh-CN" sz="2200"/>
              <a:t>OS</a:t>
            </a:r>
            <a:r>
              <a:rPr lang="zh-CN" altLang="en-US" sz="2200"/>
              <a:t>上运行</a:t>
            </a:r>
          </a:p>
          <a:p>
            <a:pPr eaLnBrk="1" hangingPunct="1"/>
            <a:r>
              <a:rPr lang="zh-CN" altLang="en-US" sz="2700"/>
              <a:t>缺点：</a:t>
            </a:r>
          </a:p>
          <a:p>
            <a:pPr lvl="1" eaLnBrk="1" hangingPunct="1"/>
            <a:r>
              <a:rPr lang="zh-CN" altLang="en-US" sz="2200"/>
              <a:t>一个线程阻塞会导致整个进程阻塞</a:t>
            </a:r>
          </a:p>
          <a:p>
            <a:pPr lvl="1" eaLnBrk="1" hangingPunct="1"/>
            <a:r>
              <a:rPr lang="zh-CN" altLang="en-US" sz="2200"/>
              <a:t>不能利用多核和多处理器技术</a:t>
            </a:r>
          </a:p>
          <a:p>
            <a:pPr eaLnBrk="1" hangingPunct="1"/>
            <a:r>
              <a:rPr lang="zh-CN" altLang="en-US" sz="2700"/>
              <a:t>实例：</a:t>
            </a:r>
            <a:r>
              <a:rPr lang="en-US" altLang="zh-CN" sz="2700"/>
              <a:t>GNU Portable Threads</a:t>
            </a:r>
            <a:endParaRPr lang="zh-CN" altLang="en-US" sz="2700"/>
          </a:p>
        </p:txBody>
      </p:sp>
      <p:pic>
        <p:nvPicPr>
          <p:cNvPr id="33795" name="Picture 6">
            <a:extLst>
              <a:ext uri="{FF2B5EF4-FFF2-40B4-BE49-F238E27FC236}">
                <a16:creationId xmlns:a16="http://schemas.microsoft.com/office/drawing/2014/main" id="{F6D2D905-F4A7-4D25-84FF-6D362CF2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908050"/>
            <a:ext cx="37814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本框 1">
            <a:extLst>
              <a:ext uri="{FF2B5EF4-FFF2-40B4-BE49-F238E27FC236}">
                <a16:creationId xmlns:a16="http://schemas.microsoft.com/office/drawing/2014/main" id="{B3C08695-94A7-488B-BE54-9BCAEA22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2298700"/>
            <a:ext cx="387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管理不需要内核介入</a:t>
            </a:r>
            <a:r>
              <a:rPr lang="en-US" altLang="zh-CN"/>
              <a:t>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4">
            <a:extLst>
              <a:ext uri="{FF2B5EF4-FFF2-40B4-BE49-F238E27FC236}">
                <a16:creationId xmlns:a16="http://schemas.microsoft.com/office/drawing/2014/main" id="{1988E134-6A45-46D6-93B8-47BDC4C797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82C9791-FEEA-475E-89D2-FAAB2AD846BD}" type="slidenum">
              <a:rPr lang="zh-CN" altLang="en-US"/>
              <a:pPr/>
              <a:t>16</a:t>
            </a:fld>
            <a:endParaRPr lang="zh-CN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7B65948-3ED8-44F6-A707-B6070519D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4000"/>
              <a:t>线程调度与进程调度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952B137C-CAB6-4A63-B6A9-3B88FB3606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9144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以用户级线程为例，说明线程状态变化与进程状态变化的关系。进程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有两个线程，其状态如图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（进程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处于运行态：线程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正在运行，线程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处于就绪状态）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可能发生的变化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线程2中执行的应用程序代码执行了系统调用，阻塞了进程</a:t>
            </a:r>
            <a:r>
              <a:rPr lang="en-US" altLang="zh-CN" sz="2800">
                <a:latin typeface="Times New Roman" panose="02020603050405020304" pitchFamily="18" charset="0"/>
              </a:rPr>
              <a:t>B。</a:t>
            </a:r>
            <a:r>
              <a:rPr lang="zh-CN" altLang="en-US" sz="2800">
                <a:latin typeface="Times New Roman" panose="02020603050405020304" pitchFamily="18" charset="0"/>
              </a:rPr>
              <a:t>如图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系统调用完成后，时钟中断把控制权交给内核，内核确定当前正在运行的进程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的时间片用完，将进程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转为就绪态，并切换到另一个进程。如图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线程2执行到某处，它需要进程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的线程1所执行的某些动作的结果。线程2进入阻塞状态，线程1从就绪转换为运行，但进程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自身仍保留在运行状态。如图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4">
            <a:extLst>
              <a:ext uri="{FF2B5EF4-FFF2-40B4-BE49-F238E27FC236}">
                <a16:creationId xmlns:a16="http://schemas.microsoft.com/office/drawing/2014/main" id="{80BD5CF1-E954-4882-BD13-89C1813521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F8461F7-A3D5-4B4C-9526-EBF70756EF32}" type="slidenum">
              <a:rPr lang="zh-CN" altLang="en-US"/>
              <a:pPr/>
              <a:t>17</a:t>
            </a:fld>
            <a:endParaRPr lang="zh-CN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793ED7D-8D90-4F9C-BBFC-1852B83E5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2800"/>
              <a:t>用户级线程状态与进程状态之间的关系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8027D5A3-0C59-4807-A9E4-F6D010D7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4532313" cy="2667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Oval 6">
            <a:extLst>
              <a:ext uri="{FF2B5EF4-FFF2-40B4-BE49-F238E27FC236}">
                <a16:creationId xmlns:a16="http://schemas.microsoft.com/office/drawing/2014/main" id="{59C1CD9B-551D-4EE8-BF3D-36FDD58E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685800"/>
            <a:ext cx="2209800" cy="1295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线程1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893" name="Oval 7">
            <a:extLst>
              <a:ext uri="{FF2B5EF4-FFF2-40B4-BE49-F238E27FC236}">
                <a16:creationId xmlns:a16="http://schemas.microsoft.com/office/drawing/2014/main" id="{C78047B9-ADD5-45E4-8BBF-50D0FBBE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10668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就绪</a:t>
            </a:r>
          </a:p>
        </p:txBody>
      </p:sp>
      <p:sp>
        <p:nvSpPr>
          <p:cNvPr id="37894" name="Oval 8">
            <a:extLst>
              <a:ext uri="{FF2B5EF4-FFF2-40B4-BE49-F238E27FC236}">
                <a16:creationId xmlns:a16="http://schemas.microsoft.com/office/drawing/2014/main" id="{5B455FFE-D8F5-4F8A-9763-488F05BF6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10668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895" name="Oval 9">
            <a:extLst>
              <a:ext uri="{FF2B5EF4-FFF2-40B4-BE49-F238E27FC236}">
                <a16:creationId xmlns:a16="http://schemas.microsoft.com/office/drawing/2014/main" id="{F8CAFE46-EDB6-43D9-A081-920492D9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15240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896" name="Line 10">
            <a:extLst>
              <a:ext uri="{FF2B5EF4-FFF2-40B4-BE49-F238E27FC236}">
                <a16:creationId xmlns:a16="http://schemas.microsoft.com/office/drawing/2014/main" id="{C7FBBF36-3D5B-4F00-B8AB-2F95D5736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3" y="1219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1">
            <a:extLst>
              <a:ext uri="{FF2B5EF4-FFF2-40B4-BE49-F238E27FC236}">
                <a16:creationId xmlns:a16="http://schemas.microsoft.com/office/drawing/2014/main" id="{7469A3AC-D5AA-4F9F-9483-12533E4F50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913" y="14478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2">
            <a:extLst>
              <a:ext uri="{FF2B5EF4-FFF2-40B4-BE49-F238E27FC236}">
                <a16:creationId xmlns:a16="http://schemas.microsoft.com/office/drawing/2014/main" id="{FE1EFD2F-0FBE-4EDD-BFAD-38C8FD58B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8113" y="14478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3">
            <a:extLst>
              <a:ext uri="{FF2B5EF4-FFF2-40B4-BE49-F238E27FC236}">
                <a16:creationId xmlns:a16="http://schemas.microsoft.com/office/drawing/2014/main" id="{20C3076C-4FDC-4F74-8BF0-34A6BAC1BE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4713" y="1295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Oval 14">
            <a:extLst>
              <a:ext uri="{FF2B5EF4-FFF2-40B4-BE49-F238E27FC236}">
                <a16:creationId xmlns:a16="http://schemas.microsoft.com/office/drawing/2014/main" id="{2F88D021-3F48-45C5-A3C1-2BDB591F3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685800"/>
            <a:ext cx="2209800" cy="1295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线程2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01" name="Oval 15">
            <a:extLst>
              <a:ext uri="{FF2B5EF4-FFF2-40B4-BE49-F238E27FC236}">
                <a16:creationId xmlns:a16="http://schemas.microsoft.com/office/drawing/2014/main" id="{42EE8312-6C0A-40A4-AD50-91CAB1B1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10668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37902" name="Oval 16">
            <a:extLst>
              <a:ext uri="{FF2B5EF4-FFF2-40B4-BE49-F238E27FC236}">
                <a16:creationId xmlns:a16="http://schemas.microsoft.com/office/drawing/2014/main" id="{0764252A-0058-45B6-98A3-ED3A6819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10668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03" name="Oval 17">
            <a:extLst>
              <a:ext uri="{FF2B5EF4-FFF2-40B4-BE49-F238E27FC236}">
                <a16:creationId xmlns:a16="http://schemas.microsoft.com/office/drawing/2014/main" id="{80E5FAA4-224A-4AC1-AE67-4CF26B43A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15240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04" name="Line 18">
            <a:extLst>
              <a:ext uri="{FF2B5EF4-FFF2-40B4-BE49-F238E27FC236}">
                <a16:creationId xmlns:a16="http://schemas.microsoft.com/office/drawing/2014/main" id="{C27B6E55-4044-48B4-A6A6-60C413DDF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1219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9">
            <a:extLst>
              <a:ext uri="{FF2B5EF4-FFF2-40B4-BE49-F238E27FC236}">
                <a16:creationId xmlns:a16="http://schemas.microsoft.com/office/drawing/2014/main" id="{826F2C3D-02B2-409E-B594-C23C199F17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5913" y="14478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20">
            <a:extLst>
              <a:ext uri="{FF2B5EF4-FFF2-40B4-BE49-F238E27FC236}">
                <a16:creationId xmlns:a16="http://schemas.microsoft.com/office/drawing/2014/main" id="{F4D8FCC9-5D2A-48C5-8AFE-17A154867B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4113" y="14478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21">
            <a:extLst>
              <a:ext uri="{FF2B5EF4-FFF2-40B4-BE49-F238E27FC236}">
                <a16:creationId xmlns:a16="http://schemas.microsoft.com/office/drawing/2014/main" id="{3B737E85-00B2-433E-9DD7-884E913BE5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0713" y="1295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Oval 22">
            <a:extLst>
              <a:ext uri="{FF2B5EF4-FFF2-40B4-BE49-F238E27FC236}">
                <a16:creationId xmlns:a16="http://schemas.microsoft.com/office/drawing/2014/main" id="{F26446A7-80A4-4590-82C0-76B5CB961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1905000"/>
            <a:ext cx="2209800" cy="1295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进程</a:t>
            </a:r>
            <a:r>
              <a:rPr lang="en-US" altLang="zh-CN"/>
              <a:t>B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09" name="Oval 23">
            <a:extLst>
              <a:ext uri="{FF2B5EF4-FFF2-40B4-BE49-F238E27FC236}">
                <a16:creationId xmlns:a16="http://schemas.microsoft.com/office/drawing/2014/main" id="{E644BF02-3725-4BE9-BC17-7EEF64B1B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22860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37910" name="Oval 24">
            <a:extLst>
              <a:ext uri="{FF2B5EF4-FFF2-40B4-BE49-F238E27FC236}">
                <a16:creationId xmlns:a16="http://schemas.microsoft.com/office/drawing/2014/main" id="{F4541451-1926-4D3E-9E76-99DB5299C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22860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11" name="Oval 25">
            <a:extLst>
              <a:ext uri="{FF2B5EF4-FFF2-40B4-BE49-F238E27FC236}">
                <a16:creationId xmlns:a16="http://schemas.microsoft.com/office/drawing/2014/main" id="{E2B24DF0-3E3E-40B6-8FFD-93F35848F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27432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12" name="Line 26">
            <a:extLst>
              <a:ext uri="{FF2B5EF4-FFF2-40B4-BE49-F238E27FC236}">
                <a16:creationId xmlns:a16="http://schemas.microsoft.com/office/drawing/2014/main" id="{A9114072-5A4B-4D19-96E3-BADEE497B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24384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7">
            <a:extLst>
              <a:ext uri="{FF2B5EF4-FFF2-40B4-BE49-F238E27FC236}">
                <a16:creationId xmlns:a16="http://schemas.microsoft.com/office/drawing/2014/main" id="{B3AA89D8-B37F-439A-BACC-E281009394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12913" y="26670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8">
            <a:extLst>
              <a:ext uri="{FF2B5EF4-FFF2-40B4-BE49-F238E27FC236}">
                <a16:creationId xmlns:a16="http://schemas.microsoft.com/office/drawing/2014/main" id="{3E8FAD30-8D33-46D0-8E68-EDD13815F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1113" y="26670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9">
            <a:extLst>
              <a:ext uri="{FF2B5EF4-FFF2-40B4-BE49-F238E27FC236}">
                <a16:creationId xmlns:a16="http://schemas.microsoft.com/office/drawing/2014/main" id="{83D2BE52-10A9-41D7-BFD9-B7EF459D96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17713" y="25146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Rectangle 30">
            <a:extLst>
              <a:ext uri="{FF2B5EF4-FFF2-40B4-BE49-F238E27FC236}">
                <a16:creationId xmlns:a16="http://schemas.microsoft.com/office/drawing/2014/main" id="{B2B902E7-5B7A-4880-9E93-997BFBED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4532313" cy="2667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Oval 31">
            <a:extLst>
              <a:ext uri="{FF2B5EF4-FFF2-40B4-BE49-F238E27FC236}">
                <a16:creationId xmlns:a16="http://schemas.microsoft.com/office/drawing/2014/main" id="{7D882B2A-1413-41F9-AD06-D37C0307A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3581400"/>
            <a:ext cx="2209800" cy="1295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线程1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18" name="Oval 32">
            <a:extLst>
              <a:ext uri="{FF2B5EF4-FFF2-40B4-BE49-F238E27FC236}">
                <a16:creationId xmlns:a16="http://schemas.microsoft.com/office/drawing/2014/main" id="{F44BABD4-BD58-4740-8C99-2BFF4A77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39624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就绪</a:t>
            </a:r>
          </a:p>
        </p:txBody>
      </p:sp>
      <p:sp>
        <p:nvSpPr>
          <p:cNvPr id="37919" name="Oval 33">
            <a:extLst>
              <a:ext uri="{FF2B5EF4-FFF2-40B4-BE49-F238E27FC236}">
                <a16:creationId xmlns:a16="http://schemas.microsoft.com/office/drawing/2014/main" id="{55C20144-8343-4606-BB9F-A4778E6F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39624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20" name="Oval 34">
            <a:extLst>
              <a:ext uri="{FF2B5EF4-FFF2-40B4-BE49-F238E27FC236}">
                <a16:creationId xmlns:a16="http://schemas.microsoft.com/office/drawing/2014/main" id="{1CF216D6-F823-4AD7-9167-14413959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44196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21" name="Line 35">
            <a:extLst>
              <a:ext uri="{FF2B5EF4-FFF2-40B4-BE49-F238E27FC236}">
                <a16:creationId xmlns:a16="http://schemas.microsoft.com/office/drawing/2014/main" id="{DF348051-75D3-4F22-B204-87BB6E664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3" y="41148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Line 36">
            <a:extLst>
              <a:ext uri="{FF2B5EF4-FFF2-40B4-BE49-F238E27FC236}">
                <a16:creationId xmlns:a16="http://schemas.microsoft.com/office/drawing/2014/main" id="{C9F18F66-B866-47E1-822A-8B6D0EE9D1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913" y="43434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3" name="Line 37">
            <a:extLst>
              <a:ext uri="{FF2B5EF4-FFF2-40B4-BE49-F238E27FC236}">
                <a16:creationId xmlns:a16="http://schemas.microsoft.com/office/drawing/2014/main" id="{AF5A241E-640F-41D5-B357-C4787C4A8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8113" y="43434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4" name="Line 38">
            <a:extLst>
              <a:ext uri="{FF2B5EF4-FFF2-40B4-BE49-F238E27FC236}">
                <a16:creationId xmlns:a16="http://schemas.microsoft.com/office/drawing/2014/main" id="{020799FD-A990-4F99-AB5B-40929981CE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4713" y="41910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Oval 39">
            <a:extLst>
              <a:ext uri="{FF2B5EF4-FFF2-40B4-BE49-F238E27FC236}">
                <a16:creationId xmlns:a16="http://schemas.microsoft.com/office/drawing/2014/main" id="{EC94BF71-30B0-4439-9951-80885B7F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581400"/>
            <a:ext cx="2209800" cy="1295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线程2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26" name="Oval 40">
            <a:extLst>
              <a:ext uri="{FF2B5EF4-FFF2-40B4-BE49-F238E27FC236}">
                <a16:creationId xmlns:a16="http://schemas.microsoft.com/office/drawing/2014/main" id="{3E6CD054-DB00-4945-93F3-1830CCD8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9624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37927" name="Oval 41">
            <a:extLst>
              <a:ext uri="{FF2B5EF4-FFF2-40B4-BE49-F238E27FC236}">
                <a16:creationId xmlns:a16="http://schemas.microsoft.com/office/drawing/2014/main" id="{C6622084-883B-43E3-BEC1-E1B3D806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3962400"/>
            <a:ext cx="914400" cy="381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28" name="Oval 42">
            <a:extLst>
              <a:ext uri="{FF2B5EF4-FFF2-40B4-BE49-F238E27FC236}">
                <a16:creationId xmlns:a16="http://schemas.microsoft.com/office/drawing/2014/main" id="{FC0BBE8B-501F-4185-8207-2D393EDD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4419600"/>
            <a:ext cx="914400" cy="3810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29" name="Line 43">
            <a:extLst>
              <a:ext uri="{FF2B5EF4-FFF2-40B4-BE49-F238E27FC236}">
                <a16:creationId xmlns:a16="http://schemas.microsoft.com/office/drawing/2014/main" id="{F5A11A01-E6DC-4474-B23B-E00654CB1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41148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0" name="Line 44">
            <a:extLst>
              <a:ext uri="{FF2B5EF4-FFF2-40B4-BE49-F238E27FC236}">
                <a16:creationId xmlns:a16="http://schemas.microsoft.com/office/drawing/2014/main" id="{E4018846-675D-4DC2-BBAD-2CE90BFD1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5913" y="43434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Line 45">
            <a:extLst>
              <a:ext uri="{FF2B5EF4-FFF2-40B4-BE49-F238E27FC236}">
                <a16:creationId xmlns:a16="http://schemas.microsoft.com/office/drawing/2014/main" id="{ED33516D-C584-4742-83C8-FB26C125D1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4113" y="43434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46">
            <a:extLst>
              <a:ext uri="{FF2B5EF4-FFF2-40B4-BE49-F238E27FC236}">
                <a16:creationId xmlns:a16="http://schemas.microsoft.com/office/drawing/2014/main" id="{1980B4AF-EF8D-40FA-A2E8-BD4B1647BD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0713" y="41910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Oval 47">
            <a:extLst>
              <a:ext uri="{FF2B5EF4-FFF2-40B4-BE49-F238E27FC236}">
                <a16:creationId xmlns:a16="http://schemas.microsoft.com/office/drawing/2014/main" id="{6AFA0217-AA54-4FE3-8565-2BD04869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4800600"/>
            <a:ext cx="2209800" cy="1295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进程</a:t>
            </a:r>
            <a:r>
              <a:rPr lang="en-US" altLang="zh-CN"/>
              <a:t>B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34" name="Oval 48">
            <a:extLst>
              <a:ext uri="{FF2B5EF4-FFF2-40B4-BE49-F238E27FC236}">
                <a16:creationId xmlns:a16="http://schemas.microsoft.com/office/drawing/2014/main" id="{391BA331-AF7C-4D39-81AC-F249D17D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51816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37935" name="Oval 49">
            <a:extLst>
              <a:ext uri="{FF2B5EF4-FFF2-40B4-BE49-F238E27FC236}">
                <a16:creationId xmlns:a16="http://schemas.microsoft.com/office/drawing/2014/main" id="{FC7724C1-2523-438B-8411-0AB016F5C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51816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36" name="Oval 50">
            <a:extLst>
              <a:ext uri="{FF2B5EF4-FFF2-40B4-BE49-F238E27FC236}">
                <a16:creationId xmlns:a16="http://schemas.microsoft.com/office/drawing/2014/main" id="{CE15B7E3-9635-46B8-835D-551ED66F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5638800"/>
            <a:ext cx="914400" cy="381000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37" name="Line 51">
            <a:extLst>
              <a:ext uri="{FF2B5EF4-FFF2-40B4-BE49-F238E27FC236}">
                <a16:creationId xmlns:a16="http://schemas.microsoft.com/office/drawing/2014/main" id="{A6F93574-D37C-490F-8ABE-3DC1A87E5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913" y="5334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Line 52">
            <a:extLst>
              <a:ext uri="{FF2B5EF4-FFF2-40B4-BE49-F238E27FC236}">
                <a16:creationId xmlns:a16="http://schemas.microsoft.com/office/drawing/2014/main" id="{B48C9F7C-2E80-47C9-A2F7-875FF33A1D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12913" y="55626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Line 53">
            <a:extLst>
              <a:ext uri="{FF2B5EF4-FFF2-40B4-BE49-F238E27FC236}">
                <a16:creationId xmlns:a16="http://schemas.microsoft.com/office/drawing/2014/main" id="{50E4337B-4C73-466E-AB70-FCED7DC900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1113" y="55626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Line 54">
            <a:extLst>
              <a:ext uri="{FF2B5EF4-FFF2-40B4-BE49-F238E27FC236}">
                <a16:creationId xmlns:a16="http://schemas.microsoft.com/office/drawing/2014/main" id="{43C543B3-55B0-4B60-9F00-93DF189C79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17713" y="5410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Rectangle 55">
            <a:extLst>
              <a:ext uri="{FF2B5EF4-FFF2-40B4-BE49-F238E27FC236}">
                <a16:creationId xmlns:a16="http://schemas.microsoft.com/office/drawing/2014/main" id="{0B0741EE-58DD-4AFB-AC7E-FC0F50CC6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617538"/>
            <a:ext cx="4611687" cy="2667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2" name="Oval 56">
            <a:extLst>
              <a:ext uri="{FF2B5EF4-FFF2-40B4-BE49-F238E27FC236}">
                <a16:creationId xmlns:a16="http://schemas.microsoft.com/office/drawing/2014/main" id="{6BF38F34-A577-4198-89AE-7E3AF9CF0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685800"/>
            <a:ext cx="2209800" cy="1295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线程1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43" name="Oval 57">
            <a:extLst>
              <a:ext uri="{FF2B5EF4-FFF2-40B4-BE49-F238E27FC236}">
                <a16:creationId xmlns:a16="http://schemas.microsoft.com/office/drawing/2014/main" id="{B8A41F3B-16D3-48CC-A1C7-0EBEA757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10668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就绪</a:t>
            </a:r>
          </a:p>
        </p:txBody>
      </p:sp>
      <p:sp>
        <p:nvSpPr>
          <p:cNvPr id="37944" name="Oval 58">
            <a:extLst>
              <a:ext uri="{FF2B5EF4-FFF2-40B4-BE49-F238E27FC236}">
                <a16:creationId xmlns:a16="http://schemas.microsoft.com/office/drawing/2014/main" id="{E978F2A8-E5F9-4E42-8613-0B4F3579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10668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45" name="Oval 59">
            <a:extLst>
              <a:ext uri="{FF2B5EF4-FFF2-40B4-BE49-F238E27FC236}">
                <a16:creationId xmlns:a16="http://schemas.microsoft.com/office/drawing/2014/main" id="{B4DBC7BF-ABE7-4C7A-AFB7-34AFF36C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15240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46" name="Line 60">
            <a:extLst>
              <a:ext uri="{FF2B5EF4-FFF2-40B4-BE49-F238E27FC236}">
                <a16:creationId xmlns:a16="http://schemas.microsoft.com/office/drawing/2014/main" id="{A925E452-A6D6-4F64-BB03-8E1A55220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1219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7" name="Line 61">
            <a:extLst>
              <a:ext uri="{FF2B5EF4-FFF2-40B4-BE49-F238E27FC236}">
                <a16:creationId xmlns:a16="http://schemas.microsoft.com/office/drawing/2014/main" id="{C3C4BFF5-ADD7-486E-9203-4413F50D3E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1913" y="14478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8" name="Line 62">
            <a:extLst>
              <a:ext uri="{FF2B5EF4-FFF2-40B4-BE49-F238E27FC236}">
                <a16:creationId xmlns:a16="http://schemas.microsoft.com/office/drawing/2014/main" id="{6776EC6C-E0A4-48B3-AF66-12DC06C30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113" y="14478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9" name="Line 63">
            <a:extLst>
              <a:ext uri="{FF2B5EF4-FFF2-40B4-BE49-F238E27FC236}">
                <a16:creationId xmlns:a16="http://schemas.microsoft.com/office/drawing/2014/main" id="{6410A213-E527-41ED-B252-CF9474CAE8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6713" y="1295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0" name="Oval 64">
            <a:extLst>
              <a:ext uri="{FF2B5EF4-FFF2-40B4-BE49-F238E27FC236}">
                <a16:creationId xmlns:a16="http://schemas.microsoft.com/office/drawing/2014/main" id="{051E367A-1783-43F5-BF16-B207D7629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685800"/>
            <a:ext cx="2209800" cy="1295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线程2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51" name="Oval 65">
            <a:extLst>
              <a:ext uri="{FF2B5EF4-FFF2-40B4-BE49-F238E27FC236}">
                <a16:creationId xmlns:a16="http://schemas.microsoft.com/office/drawing/2014/main" id="{2631E854-A0B9-4B0A-8FBD-9EFFB1D8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10668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37952" name="Oval 66">
            <a:extLst>
              <a:ext uri="{FF2B5EF4-FFF2-40B4-BE49-F238E27FC236}">
                <a16:creationId xmlns:a16="http://schemas.microsoft.com/office/drawing/2014/main" id="{42043059-9A9A-4B59-BD56-BFE809A8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1066800"/>
            <a:ext cx="914400" cy="3810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53" name="Oval 67">
            <a:extLst>
              <a:ext uri="{FF2B5EF4-FFF2-40B4-BE49-F238E27FC236}">
                <a16:creationId xmlns:a16="http://schemas.microsoft.com/office/drawing/2014/main" id="{1CA5F11D-06A4-4FAA-8CF5-DFCC7E89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15240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54" name="Line 68">
            <a:extLst>
              <a:ext uri="{FF2B5EF4-FFF2-40B4-BE49-F238E27FC236}">
                <a16:creationId xmlns:a16="http://schemas.microsoft.com/office/drawing/2014/main" id="{FD86DABA-D2E8-43CD-8827-59841202F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913" y="1219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5" name="Line 69">
            <a:extLst>
              <a:ext uri="{FF2B5EF4-FFF2-40B4-BE49-F238E27FC236}">
                <a16:creationId xmlns:a16="http://schemas.microsoft.com/office/drawing/2014/main" id="{F546B820-79FA-40A5-9EAF-23596452BD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7913" y="14478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6" name="Line 70">
            <a:extLst>
              <a:ext uri="{FF2B5EF4-FFF2-40B4-BE49-F238E27FC236}">
                <a16:creationId xmlns:a16="http://schemas.microsoft.com/office/drawing/2014/main" id="{B2DFB980-28FD-47E3-A81F-1B0CBF5052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6113" y="14478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7" name="Line 71">
            <a:extLst>
              <a:ext uri="{FF2B5EF4-FFF2-40B4-BE49-F238E27FC236}">
                <a16:creationId xmlns:a16="http://schemas.microsoft.com/office/drawing/2014/main" id="{56195700-E6FE-468B-9AD2-B1DF0C6368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32713" y="1295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8" name="Oval 72">
            <a:extLst>
              <a:ext uri="{FF2B5EF4-FFF2-40B4-BE49-F238E27FC236}">
                <a16:creationId xmlns:a16="http://schemas.microsoft.com/office/drawing/2014/main" id="{4B5AF211-DBE3-46B9-B11A-2BCF67E2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1905000"/>
            <a:ext cx="2209800" cy="1295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进程</a:t>
            </a:r>
            <a:r>
              <a:rPr lang="en-US" altLang="zh-CN"/>
              <a:t>B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59" name="Oval 73">
            <a:extLst>
              <a:ext uri="{FF2B5EF4-FFF2-40B4-BE49-F238E27FC236}">
                <a16:creationId xmlns:a16="http://schemas.microsoft.com/office/drawing/2014/main" id="{F3A19CBF-5112-4629-9292-C0DA13D1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22860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37960" name="Oval 74">
            <a:extLst>
              <a:ext uri="{FF2B5EF4-FFF2-40B4-BE49-F238E27FC236}">
                <a16:creationId xmlns:a16="http://schemas.microsoft.com/office/drawing/2014/main" id="{C5E17911-3CAF-45D7-B14D-18D5E32BC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22860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61" name="Oval 75">
            <a:extLst>
              <a:ext uri="{FF2B5EF4-FFF2-40B4-BE49-F238E27FC236}">
                <a16:creationId xmlns:a16="http://schemas.microsoft.com/office/drawing/2014/main" id="{A69C8A28-6942-4895-AA2A-EA9529E8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3" y="27432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62" name="Line 76">
            <a:extLst>
              <a:ext uri="{FF2B5EF4-FFF2-40B4-BE49-F238E27FC236}">
                <a16:creationId xmlns:a16="http://schemas.microsoft.com/office/drawing/2014/main" id="{EEDCB03F-7B1B-4BBA-A33C-1B769793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24384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3" name="Line 77">
            <a:extLst>
              <a:ext uri="{FF2B5EF4-FFF2-40B4-BE49-F238E27FC236}">
                <a16:creationId xmlns:a16="http://schemas.microsoft.com/office/drawing/2014/main" id="{E7BC4DB8-35ED-4008-A759-FEDBE72FB8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8713" y="26670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4" name="Line 78">
            <a:extLst>
              <a:ext uri="{FF2B5EF4-FFF2-40B4-BE49-F238E27FC236}">
                <a16:creationId xmlns:a16="http://schemas.microsoft.com/office/drawing/2014/main" id="{B66D1534-C83B-4A0B-81FB-8C368AE08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6913" y="26670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5" name="Line 79">
            <a:extLst>
              <a:ext uri="{FF2B5EF4-FFF2-40B4-BE49-F238E27FC236}">
                <a16:creationId xmlns:a16="http://schemas.microsoft.com/office/drawing/2014/main" id="{683CD9D3-2326-4025-8AEE-7465DB639E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3513" y="25146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6" name="Rectangle 80">
            <a:extLst>
              <a:ext uri="{FF2B5EF4-FFF2-40B4-BE49-F238E27FC236}">
                <a16:creationId xmlns:a16="http://schemas.microsoft.com/office/drawing/2014/main" id="{6AB3FD23-EA6B-42AD-AF54-39E96153C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3505200"/>
            <a:ext cx="4611687" cy="2667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7" name="Oval 81">
            <a:extLst>
              <a:ext uri="{FF2B5EF4-FFF2-40B4-BE49-F238E27FC236}">
                <a16:creationId xmlns:a16="http://schemas.microsoft.com/office/drawing/2014/main" id="{C5A0C092-F862-48BD-A57A-FF5AFF97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3581400"/>
            <a:ext cx="2209800" cy="1295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线程1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68" name="Oval 82">
            <a:extLst>
              <a:ext uri="{FF2B5EF4-FFF2-40B4-BE49-F238E27FC236}">
                <a16:creationId xmlns:a16="http://schemas.microsoft.com/office/drawing/2014/main" id="{3F9D6BE7-F211-4733-B2CD-DDF15B61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39624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37969" name="Oval 83">
            <a:extLst>
              <a:ext uri="{FF2B5EF4-FFF2-40B4-BE49-F238E27FC236}">
                <a16:creationId xmlns:a16="http://schemas.microsoft.com/office/drawing/2014/main" id="{1D2A3CBF-9581-4C6F-BC44-89CE226D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9624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70" name="Oval 84">
            <a:extLst>
              <a:ext uri="{FF2B5EF4-FFF2-40B4-BE49-F238E27FC236}">
                <a16:creationId xmlns:a16="http://schemas.microsoft.com/office/drawing/2014/main" id="{9A1C866D-1DC1-492F-832C-BD5E43A5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44196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71" name="Line 85">
            <a:extLst>
              <a:ext uri="{FF2B5EF4-FFF2-40B4-BE49-F238E27FC236}">
                <a16:creationId xmlns:a16="http://schemas.microsoft.com/office/drawing/2014/main" id="{2172A448-A720-451C-A3BF-CE1FAEC3A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41148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2" name="Line 86">
            <a:extLst>
              <a:ext uri="{FF2B5EF4-FFF2-40B4-BE49-F238E27FC236}">
                <a16:creationId xmlns:a16="http://schemas.microsoft.com/office/drawing/2014/main" id="{8DE6C071-3F62-4896-83BD-DACDB18AE5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1913" y="43434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3" name="Line 87">
            <a:extLst>
              <a:ext uri="{FF2B5EF4-FFF2-40B4-BE49-F238E27FC236}">
                <a16:creationId xmlns:a16="http://schemas.microsoft.com/office/drawing/2014/main" id="{C5CEACFE-78A1-4428-AA95-CF2511CC8F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113" y="43434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4" name="Line 88">
            <a:extLst>
              <a:ext uri="{FF2B5EF4-FFF2-40B4-BE49-F238E27FC236}">
                <a16:creationId xmlns:a16="http://schemas.microsoft.com/office/drawing/2014/main" id="{6C105CC2-E59B-43B5-BBB7-CEF6A63780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6713" y="41910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5" name="Oval 89">
            <a:extLst>
              <a:ext uri="{FF2B5EF4-FFF2-40B4-BE49-F238E27FC236}">
                <a16:creationId xmlns:a16="http://schemas.microsoft.com/office/drawing/2014/main" id="{5A770198-BEAB-49B1-B2D9-954230E5F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581400"/>
            <a:ext cx="2209800" cy="12954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线程2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76" name="Oval 90">
            <a:extLst>
              <a:ext uri="{FF2B5EF4-FFF2-40B4-BE49-F238E27FC236}">
                <a16:creationId xmlns:a16="http://schemas.microsoft.com/office/drawing/2014/main" id="{E8491F3F-A792-43BA-84DA-852E006FB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9624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37977" name="Oval 91">
            <a:extLst>
              <a:ext uri="{FF2B5EF4-FFF2-40B4-BE49-F238E27FC236}">
                <a16:creationId xmlns:a16="http://schemas.microsoft.com/office/drawing/2014/main" id="{16DB0CBC-DFF3-4E2A-9F96-7FDAEFAB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39624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78" name="Oval 92">
            <a:extLst>
              <a:ext uri="{FF2B5EF4-FFF2-40B4-BE49-F238E27FC236}">
                <a16:creationId xmlns:a16="http://schemas.microsoft.com/office/drawing/2014/main" id="{CE324B83-8922-4FCE-8B1D-4C7981BE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44196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79" name="Line 93">
            <a:extLst>
              <a:ext uri="{FF2B5EF4-FFF2-40B4-BE49-F238E27FC236}">
                <a16:creationId xmlns:a16="http://schemas.microsoft.com/office/drawing/2014/main" id="{6A01F933-4839-483B-8EEE-FBDCF3E9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913" y="41148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0" name="Line 94">
            <a:extLst>
              <a:ext uri="{FF2B5EF4-FFF2-40B4-BE49-F238E27FC236}">
                <a16:creationId xmlns:a16="http://schemas.microsoft.com/office/drawing/2014/main" id="{3B33A294-73FD-4FF0-8BA0-54D955250D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7913" y="43434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1" name="Line 95">
            <a:extLst>
              <a:ext uri="{FF2B5EF4-FFF2-40B4-BE49-F238E27FC236}">
                <a16:creationId xmlns:a16="http://schemas.microsoft.com/office/drawing/2014/main" id="{AA7ED79E-0C00-40D3-A1E7-48310B8FC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6113" y="43434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2" name="Line 96">
            <a:extLst>
              <a:ext uri="{FF2B5EF4-FFF2-40B4-BE49-F238E27FC236}">
                <a16:creationId xmlns:a16="http://schemas.microsoft.com/office/drawing/2014/main" id="{E46B73E6-104B-4AEF-9F74-121A8A7CF9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32713" y="41910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3" name="Oval 97">
            <a:extLst>
              <a:ext uri="{FF2B5EF4-FFF2-40B4-BE49-F238E27FC236}">
                <a16:creationId xmlns:a16="http://schemas.microsoft.com/office/drawing/2014/main" id="{6508CBBE-C9FA-4F20-9880-28D5DBB1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4800600"/>
            <a:ext cx="2209800" cy="12954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进程</a:t>
            </a:r>
            <a:r>
              <a:rPr lang="en-US" altLang="zh-CN"/>
              <a:t>B</a:t>
            </a:r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7984" name="Oval 98">
            <a:extLst>
              <a:ext uri="{FF2B5EF4-FFF2-40B4-BE49-F238E27FC236}">
                <a16:creationId xmlns:a16="http://schemas.microsoft.com/office/drawing/2014/main" id="{0B7F3DD2-C689-46D5-BE3B-940ED065B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1816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37985" name="Oval 99">
            <a:extLst>
              <a:ext uri="{FF2B5EF4-FFF2-40B4-BE49-F238E27FC236}">
                <a16:creationId xmlns:a16="http://schemas.microsoft.com/office/drawing/2014/main" id="{3F0685B0-B512-46A8-874E-2256E9D2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5181600"/>
            <a:ext cx="9144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37986" name="Oval 100">
            <a:extLst>
              <a:ext uri="{FF2B5EF4-FFF2-40B4-BE49-F238E27FC236}">
                <a16:creationId xmlns:a16="http://schemas.microsoft.com/office/drawing/2014/main" id="{8916BF52-7914-4411-8D5F-4583C241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3" y="5638800"/>
            <a:ext cx="914400" cy="381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阻塞</a:t>
            </a:r>
          </a:p>
        </p:txBody>
      </p:sp>
      <p:sp>
        <p:nvSpPr>
          <p:cNvPr id="37987" name="Line 101">
            <a:extLst>
              <a:ext uri="{FF2B5EF4-FFF2-40B4-BE49-F238E27FC236}">
                <a16:creationId xmlns:a16="http://schemas.microsoft.com/office/drawing/2014/main" id="{BD40C4F9-2548-4E0A-975D-003949066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5334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8" name="Line 102">
            <a:extLst>
              <a:ext uri="{FF2B5EF4-FFF2-40B4-BE49-F238E27FC236}">
                <a16:creationId xmlns:a16="http://schemas.microsoft.com/office/drawing/2014/main" id="{2A382507-9B1F-4486-AB4B-D4F058E9B3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8713" y="5562600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Line 103">
            <a:extLst>
              <a:ext uri="{FF2B5EF4-FFF2-40B4-BE49-F238E27FC236}">
                <a16:creationId xmlns:a16="http://schemas.microsoft.com/office/drawing/2014/main" id="{D84BB5FE-14BC-41D7-9D98-4A1B383625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6913" y="55626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0" name="Line 104">
            <a:extLst>
              <a:ext uri="{FF2B5EF4-FFF2-40B4-BE49-F238E27FC236}">
                <a16:creationId xmlns:a16="http://schemas.microsoft.com/office/drawing/2014/main" id="{8F89E466-CA1C-4642-AA65-084C001EDA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3513" y="5410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" name="Rectangle 107">
            <a:extLst>
              <a:ext uri="{FF2B5EF4-FFF2-40B4-BE49-F238E27FC236}">
                <a16:creationId xmlns:a16="http://schemas.microsoft.com/office/drawing/2014/main" id="{027EC376-FC4F-4721-965F-3A028AD85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8194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7992" name="Rectangle 108">
            <a:extLst>
              <a:ext uri="{FF2B5EF4-FFF2-40B4-BE49-F238E27FC236}">
                <a16:creationId xmlns:a16="http://schemas.microsoft.com/office/drawing/2014/main" id="{C63025E4-8381-48E9-BC74-5C7BF5B0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13" y="56388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7993" name="Rectangle 109">
            <a:extLst>
              <a:ext uri="{FF2B5EF4-FFF2-40B4-BE49-F238E27FC236}">
                <a16:creationId xmlns:a16="http://schemas.microsoft.com/office/drawing/2014/main" id="{A47238FE-5F39-4C63-B555-4C264027E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57150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7994" name="Rectangle 110">
            <a:extLst>
              <a:ext uri="{FF2B5EF4-FFF2-40B4-BE49-F238E27FC236}">
                <a16:creationId xmlns:a16="http://schemas.microsoft.com/office/drawing/2014/main" id="{196E3B95-1FAA-4F4D-A81C-1B455324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3" y="2819400"/>
            <a:ext cx="457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6">
            <a:extLst>
              <a:ext uri="{FF2B5EF4-FFF2-40B4-BE49-F238E27FC236}">
                <a16:creationId xmlns:a16="http://schemas.microsoft.com/office/drawing/2014/main" id="{B4A4AA0F-628A-4D2D-B8C2-22E0EC41B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836613"/>
            <a:ext cx="34004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Rectangle 2">
            <a:extLst>
              <a:ext uri="{FF2B5EF4-FFF2-40B4-BE49-F238E27FC236}">
                <a16:creationId xmlns:a16="http://schemas.microsoft.com/office/drawing/2014/main" id="{A166A539-792F-4BC0-B691-AE1E4130E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5088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内核级线程(</a:t>
            </a:r>
            <a:r>
              <a:rPr lang="en-US" altLang="zh-CN" sz="4000"/>
              <a:t>KLT)</a:t>
            </a:r>
            <a:endParaRPr lang="zh-CN" altLang="en-US" sz="4000"/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46D1B958-1E05-454B-8E1B-CDF63CF48B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5940425" cy="5334000"/>
          </a:xfrm>
        </p:spPr>
        <p:txBody>
          <a:bodyPr/>
          <a:lstStyle/>
          <a:p>
            <a:pPr eaLnBrk="1" hangingPunct="1"/>
            <a:r>
              <a:rPr lang="zh-CN" altLang="en-US" sz="2800"/>
              <a:t>线程管理由内核完成（提供</a:t>
            </a:r>
            <a:r>
              <a:rPr lang="en-US" altLang="zh-CN" sz="2800"/>
              <a:t>API</a:t>
            </a:r>
            <a:r>
              <a:rPr lang="zh-CN" altLang="en-US" sz="2800"/>
              <a:t>）</a:t>
            </a:r>
          </a:p>
          <a:p>
            <a:pPr eaLnBrk="1" hangingPunct="1"/>
            <a:r>
              <a:rPr lang="zh-CN" altLang="en-US" sz="2800"/>
              <a:t>调度基于线程进行</a:t>
            </a:r>
          </a:p>
          <a:p>
            <a:pPr eaLnBrk="1" hangingPunct="1"/>
            <a:r>
              <a:rPr lang="zh-CN" altLang="en-US" sz="2800"/>
              <a:t>实例：</a:t>
            </a:r>
            <a:r>
              <a:rPr lang="en-US" altLang="zh-CN" sz="2800"/>
              <a:t>Windows</a:t>
            </a:r>
            <a:r>
              <a:rPr lang="zh-CN" altLang="en-US" sz="2800"/>
              <a:t>、</a:t>
            </a:r>
            <a:r>
              <a:rPr lang="en-US" altLang="zh-CN" sz="2800"/>
              <a:t>Linux</a:t>
            </a:r>
            <a:r>
              <a:rPr lang="zh-CN" altLang="en-US" sz="2800"/>
              <a:t>、</a:t>
            </a:r>
            <a:r>
              <a:rPr lang="en-US" altLang="zh-CN" sz="2800"/>
              <a:t>Mac OS X</a:t>
            </a:r>
            <a:r>
              <a:rPr lang="zh-CN" altLang="en-US" sz="2800"/>
              <a:t>、</a:t>
            </a:r>
            <a:r>
              <a:rPr lang="en-US" altLang="zh-CN" sz="2800"/>
              <a:t>iOS</a:t>
            </a:r>
          </a:p>
          <a:p>
            <a:pPr eaLnBrk="1" hangingPunct="1"/>
            <a:r>
              <a:rPr lang="zh-CN" altLang="en-US" sz="2800"/>
              <a:t>优点：</a:t>
            </a:r>
          </a:p>
          <a:p>
            <a:pPr lvl="1" eaLnBrk="1" hangingPunct="1"/>
            <a:r>
              <a:rPr lang="zh-CN" altLang="en-US" sz="2800"/>
              <a:t>线程阻塞不会导致进程阻塞</a:t>
            </a:r>
          </a:p>
          <a:p>
            <a:pPr lvl="1" eaLnBrk="1" hangingPunct="1"/>
            <a:r>
              <a:rPr lang="zh-CN" altLang="en-US" sz="2800"/>
              <a:t>可以利用多核和多处理器技术</a:t>
            </a:r>
          </a:p>
          <a:p>
            <a:pPr lvl="1" eaLnBrk="1" hangingPunct="1"/>
            <a:r>
              <a:rPr lang="zh-CN" altLang="en-US" sz="2800"/>
              <a:t>内核例程本身也可以使用多线程</a:t>
            </a:r>
          </a:p>
          <a:p>
            <a:pPr eaLnBrk="1" hangingPunct="1"/>
            <a:r>
              <a:rPr lang="zh-CN" altLang="en-US" sz="2800"/>
              <a:t>缺点：</a:t>
            </a:r>
          </a:p>
          <a:p>
            <a:pPr lvl="1" eaLnBrk="1" hangingPunct="1"/>
            <a:r>
              <a:rPr lang="zh-CN" altLang="en-US" sz="2800"/>
              <a:t>线程切换需要模式切换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DAA68E1-5F1B-4A0A-909F-F1E3D7DE8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54050"/>
          </a:xfrm>
        </p:spPr>
        <p:txBody>
          <a:bodyPr/>
          <a:lstStyle/>
          <a:p>
            <a:pPr eaLnBrk="1" hangingPunct="1"/>
            <a:r>
              <a:rPr lang="zh-CN" altLang="en-US" sz="4000"/>
              <a:t>组合方法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866A08BD-7CB7-452D-A2BD-D20EAC67E4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5105400" cy="5334000"/>
          </a:xfrm>
        </p:spPr>
        <p:txBody>
          <a:bodyPr/>
          <a:lstStyle/>
          <a:p>
            <a:pPr eaLnBrk="1" hangingPunct="1"/>
            <a:r>
              <a:rPr lang="zh-CN" altLang="en-US" sz="2800"/>
              <a:t>线程创建在用户空间完成</a:t>
            </a:r>
          </a:p>
          <a:p>
            <a:pPr eaLnBrk="1" hangingPunct="1"/>
            <a:r>
              <a:rPr lang="zh-CN" altLang="en-US" sz="2800"/>
              <a:t>线程调度和同步在用户空间进行</a:t>
            </a:r>
          </a:p>
          <a:p>
            <a:pPr eaLnBrk="1" hangingPunct="1"/>
            <a:r>
              <a:rPr lang="zh-CN" altLang="en-US" sz="2800"/>
              <a:t>应用程序的</a:t>
            </a:r>
            <a:r>
              <a:rPr lang="en-US" altLang="zh-CN" sz="2800"/>
              <a:t>m</a:t>
            </a:r>
            <a:r>
              <a:rPr lang="zh-CN" altLang="en-US" sz="2800"/>
              <a:t>个</a:t>
            </a:r>
            <a:r>
              <a:rPr lang="en-US" altLang="zh-CN" sz="2800"/>
              <a:t>ULT</a:t>
            </a:r>
            <a:r>
              <a:rPr lang="zh-CN" altLang="en-US" sz="2800"/>
              <a:t>被映射到</a:t>
            </a:r>
            <a:r>
              <a:rPr lang="en-US" altLang="zh-CN" sz="2800"/>
              <a:t>n</a:t>
            </a:r>
            <a:r>
              <a:rPr lang="zh-CN" altLang="en-US" sz="2800"/>
              <a:t>（</a:t>
            </a:r>
            <a:r>
              <a:rPr lang="en-US" altLang="zh-CN" sz="2800"/>
              <a:t>≤m</a:t>
            </a:r>
            <a:r>
              <a:rPr lang="zh-CN" altLang="en-US" sz="2800"/>
              <a:t>）个</a:t>
            </a:r>
            <a:r>
              <a:rPr lang="en-US" altLang="zh-CN" sz="2800"/>
              <a:t>KLT</a:t>
            </a:r>
          </a:p>
          <a:p>
            <a:pPr eaLnBrk="1" hangingPunct="1"/>
            <a:r>
              <a:rPr lang="zh-CN" altLang="en-US" sz="2800"/>
              <a:t>实例：</a:t>
            </a:r>
            <a:r>
              <a:rPr lang="en-US" altLang="zh-CN" sz="2800"/>
              <a:t>Solaris</a:t>
            </a:r>
            <a:r>
              <a:rPr lang="zh-CN" altLang="en-US" sz="2800"/>
              <a:t>、</a:t>
            </a:r>
            <a:r>
              <a:rPr lang="en-US" altLang="zh-CN" sz="2800"/>
              <a:t>Windows 7</a:t>
            </a:r>
          </a:p>
        </p:txBody>
      </p:sp>
      <p:pic>
        <p:nvPicPr>
          <p:cNvPr id="41987" name="Picture 6">
            <a:extLst>
              <a:ext uri="{FF2B5EF4-FFF2-40B4-BE49-F238E27FC236}">
                <a16:creationId xmlns:a16="http://schemas.microsoft.com/office/drawing/2014/main" id="{B07C5410-8931-4CD7-925B-8E1C1738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04813"/>
            <a:ext cx="3763963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3">
            <a:extLst>
              <a:ext uri="{FF2B5EF4-FFF2-40B4-BE49-F238E27FC236}">
                <a16:creationId xmlns:a16="http://schemas.microsoft.com/office/drawing/2014/main" id="{874F3BC4-AEE7-4D5A-A0EA-A1F4DB6649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2FA7C19-510D-4E54-8FB9-18E3061A5643}" type="slidenum">
              <a:rPr lang="zh-CN" altLang="en-US"/>
              <a:pPr/>
              <a:t>2</a:t>
            </a:fld>
            <a:endParaRPr lang="zh-CN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CC88634-9902-4498-AC19-D9EBB64C7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4.1</a:t>
            </a:r>
            <a:r>
              <a:rPr lang="zh-CN" altLang="en-US" sz="4000">
                <a:solidFill>
                  <a:srgbClr val="FFB800"/>
                </a:solidFill>
              </a:rPr>
              <a:t> </a:t>
            </a:r>
            <a:r>
              <a:rPr lang="zh-CN" altLang="en-US" sz="4100"/>
              <a:t>进程与线程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6AC8560-7DAA-4800-9E91-EF370A978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76250"/>
            <a:ext cx="9144000" cy="5905500"/>
          </a:xfrm>
        </p:spPr>
        <p:txBody>
          <a:bodyPr/>
          <a:lstStyle/>
          <a:p>
            <a:pPr eaLnBrk="1" hangingPunct="1"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2800"/>
              <a:t>进程（</a:t>
            </a:r>
            <a:r>
              <a:rPr lang="en-US" altLang="zh-CN" sz="2800"/>
              <a:t>process</a:t>
            </a:r>
            <a:r>
              <a:rPr lang="zh-CN" altLang="en-US" sz="2800"/>
              <a:t>）</a:t>
            </a:r>
            <a:r>
              <a:rPr lang="en-US" altLang="zh-CN" sz="2800"/>
              <a:t>=&gt;</a:t>
            </a:r>
            <a:r>
              <a:rPr lang="zh-CN" altLang="en-US" sz="2800"/>
              <a:t>进程映像</a:t>
            </a:r>
            <a:r>
              <a:rPr lang="en-US" altLang="zh-CN" sz="2800"/>
              <a:t>=</a:t>
            </a:r>
            <a:r>
              <a:rPr lang="zh-CN" altLang="en-US" sz="2800"/>
              <a:t>代码、数据、栈、</a:t>
            </a:r>
            <a:r>
              <a:rPr lang="en-US" altLang="zh-CN" sz="2800">
                <a:solidFill>
                  <a:srgbClr val="0000FF"/>
                </a:solidFill>
              </a:rPr>
              <a:t>PCB</a:t>
            </a:r>
            <a:r>
              <a:rPr lang="en-US" altLang="zh-CN" sz="2800"/>
              <a:t> </a:t>
            </a:r>
          </a:p>
          <a:p>
            <a:pPr eaLnBrk="1" hangingPunct="1"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2800"/>
              <a:t>进程概念的两个特点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资源分配的单位</a:t>
            </a:r>
            <a:r>
              <a:rPr lang="zh-CN" altLang="en-US"/>
              <a:t>：资源的控制或所有权属于进程。操作系统执行保护功能，以防止进程之间发生不必要的与资源相关的冲突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调度</a:t>
            </a:r>
            <a:r>
              <a:rPr lang="en-US" altLang="zh-CN" b="1"/>
              <a:t>/</a:t>
            </a:r>
            <a:r>
              <a:rPr lang="zh-CN" altLang="en-US" b="1"/>
              <a:t>执行的单位：</a:t>
            </a:r>
            <a:r>
              <a:rPr lang="zh-CN" altLang="en-US"/>
              <a:t>进程沿着一条执行路径（轨迹）执行。其执行过程可能与其他进程的执行过程交替进行</a:t>
            </a:r>
          </a:p>
          <a:p>
            <a:pPr eaLnBrk="1" hangingPunct="1"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2800"/>
              <a:t>传统操作系统中这两个特点集中地实现于进程机制中</a:t>
            </a:r>
          </a:p>
          <a:p>
            <a:pPr eaLnBrk="1" hangingPunct="1">
              <a:buClr>
                <a:srgbClr val="0A3A90"/>
              </a:buClr>
              <a:buFont typeface="Wingdings" panose="05000000000000000000" pitchFamily="2" charset="2"/>
              <a:buChar char="q"/>
            </a:pPr>
            <a:r>
              <a:rPr lang="zh-CN" altLang="en-US" sz="2800"/>
              <a:t>两个特点本质上独立，可分开处理：用进程（任务）作为资源所有权单位</a:t>
            </a:r>
            <a:r>
              <a:rPr lang="en-US" altLang="zh-CN" sz="2800"/>
              <a:t>(</a:t>
            </a:r>
            <a:r>
              <a:rPr lang="zh-CN" altLang="en-US" sz="2800"/>
              <a:t>the unit of resource ownership</a:t>
            </a:r>
            <a:r>
              <a:rPr lang="en-US" altLang="zh-CN" sz="2800"/>
              <a:t>)</a:t>
            </a:r>
            <a:r>
              <a:rPr lang="zh-CN" altLang="en-US" sz="2800"/>
              <a:t>，用线程（</a:t>
            </a:r>
            <a:r>
              <a:rPr lang="en-US" altLang="zh-CN" sz="2800"/>
              <a:t>thread</a:t>
            </a:r>
            <a:r>
              <a:rPr lang="zh-CN" altLang="en-US" sz="2800"/>
              <a:t>）</a:t>
            </a:r>
            <a:r>
              <a:rPr lang="en-US" altLang="zh-CN" sz="2800"/>
              <a:t>/ LWP</a:t>
            </a:r>
            <a:r>
              <a:rPr lang="zh-CN" altLang="en-US" sz="2800"/>
              <a:t>（</a:t>
            </a:r>
            <a:r>
              <a:rPr lang="en-US" altLang="zh-CN" sz="2800"/>
              <a:t>Light Weight Process</a:t>
            </a:r>
            <a:r>
              <a:rPr lang="zh-CN" altLang="en-US" sz="2800"/>
              <a:t>，轻量级进程）作为调度</a:t>
            </a:r>
            <a:r>
              <a:rPr lang="en-US" altLang="zh-CN" sz="2800"/>
              <a:t>/</a:t>
            </a:r>
            <a:r>
              <a:rPr lang="zh-CN" altLang="en-US" sz="2800"/>
              <a:t>执行</a:t>
            </a:r>
            <a:r>
              <a:rPr lang="en-US" altLang="zh-CN" sz="2800"/>
              <a:t>/</a:t>
            </a:r>
            <a:r>
              <a:rPr lang="zh-CN" altLang="en-US" sz="2800"/>
              <a:t>分派单位</a:t>
            </a:r>
            <a:r>
              <a:rPr lang="en-US" altLang="zh-CN" sz="2800"/>
              <a:t>(</a:t>
            </a:r>
            <a:r>
              <a:rPr lang="zh-CN" altLang="zh-CN" sz="2800"/>
              <a:t>the unit of dispatching</a:t>
            </a:r>
            <a:r>
              <a:rPr lang="zh-CN" altLang="en-US" sz="2800"/>
              <a:t>)</a:t>
            </a:r>
            <a:endParaRPr lang="en-US" altLang="zh-CN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3">
            <a:extLst>
              <a:ext uri="{FF2B5EF4-FFF2-40B4-BE49-F238E27FC236}">
                <a16:creationId xmlns:a16="http://schemas.microsoft.com/office/drawing/2014/main" id="{99F4EA13-8C80-4A5E-BF85-57D907F0A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CDA6771-4D15-4837-902B-E3B3B579A57E}" type="slidenum">
              <a:rPr lang="zh-CN" altLang="en-US"/>
              <a:pPr/>
              <a:t>20</a:t>
            </a:fld>
            <a:endParaRPr lang="zh-CN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4C7D87C-34B9-4DE6-A29F-7EEB043A2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4.2.2 </a:t>
            </a:r>
            <a:r>
              <a:rPr lang="zh-CN" altLang="en-US" sz="4000"/>
              <a:t>其他方案</a:t>
            </a:r>
          </a:p>
        </p:txBody>
      </p:sp>
      <p:graphicFrame>
        <p:nvGraphicFramePr>
          <p:cNvPr id="22563" name="Group 35">
            <a:extLst>
              <a:ext uri="{FF2B5EF4-FFF2-40B4-BE49-F238E27FC236}">
                <a16:creationId xmlns:a16="http://schemas.microsoft.com/office/drawing/2014/main" id="{8DC0D831-B5DD-4D69-BF1B-7C1C2F56720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23850" y="1339850"/>
          <a:ext cx="8424863" cy="3908425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3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线程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进程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描述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示例系统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1:1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每个进程有唯一线程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DOS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、传统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Unix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2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M:1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一个进程可拥有多个线程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Windows NT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Solaris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Linux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Mac OS X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iOS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1:M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一个线程可在多个进程环境中迁移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RS(Clouds)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Emerald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（翡翠）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M:N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M:1+1:M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Trix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61" name="Text Box 34">
            <a:extLst>
              <a:ext uri="{FF2B5EF4-FFF2-40B4-BE49-F238E27FC236}">
                <a16:creationId xmlns:a16="http://schemas.microsoft.com/office/drawing/2014/main" id="{06447F11-FC60-4C2A-A4D3-9FEEE7006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692150"/>
            <a:ext cx="384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A3A90"/>
                </a:solidFill>
              </a:rPr>
              <a:t>线程与进程间的关系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3">
            <a:extLst>
              <a:ext uri="{FF2B5EF4-FFF2-40B4-BE49-F238E27FC236}">
                <a16:creationId xmlns:a16="http://schemas.microsoft.com/office/drawing/2014/main" id="{91D7FB9D-EDA6-4E57-992F-970224F13D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6B3E764-DAA7-4F99-8526-2061DC01DB90}" type="slidenum">
              <a:rPr lang="zh-CN" altLang="en-US"/>
              <a:pPr/>
              <a:t>21</a:t>
            </a:fld>
            <a:endParaRPr lang="zh-CN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DDA5066-A16E-4209-BD1C-31573560F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86713" cy="738188"/>
          </a:xfrm>
        </p:spPr>
        <p:txBody>
          <a:bodyPr/>
          <a:lstStyle/>
          <a:p>
            <a:pPr eaLnBrk="1" hangingPunct="1"/>
            <a:r>
              <a:rPr lang="zh-CN" altLang="en-US" sz="4000"/>
              <a:t>4.</a:t>
            </a:r>
            <a:r>
              <a:rPr lang="en-US" altLang="zh-CN" sz="4000"/>
              <a:t>3 </a:t>
            </a:r>
            <a:r>
              <a:rPr lang="zh-CN" altLang="en-US" sz="4000"/>
              <a:t>多核与多线程</a:t>
            </a:r>
            <a:endParaRPr lang="zh-CN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802925A-8151-4E0E-9044-446CE55BF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470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700"/>
              <a:t>处理器现在发展到了多核（</a:t>
            </a:r>
            <a:r>
              <a:rPr lang="en-US" altLang="zh-CN" sz="2700"/>
              <a:t>CPU</a:t>
            </a:r>
            <a:r>
              <a:rPr lang="zh-CN" altLang="en-US" sz="2700"/>
              <a:t>）甚至众核（</a:t>
            </a:r>
            <a:r>
              <a:rPr lang="en-US" altLang="zh-CN" sz="2700"/>
              <a:t>GPU</a:t>
            </a:r>
            <a:r>
              <a:rPr lang="zh-CN" altLang="en-US" sz="2700"/>
              <a:t>）的阶段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/>
              <a:t>2013</a:t>
            </a:r>
            <a:r>
              <a:rPr lang="zh-CN" altLang="en-US" sz="2200"/>
              <a:t>年中大信科院提供理论峰值达</a:t>
            </a:r>
            <a:r>
              <a:rPr lang="en-US" altLang="zh-CN" sz="2200"/>
              <a:t>9.7</a:t>
            </a:r>
            <a:r>
              <a:rPr lang="zh-CN" altLang="en-US" sz="2200"/>
              <a:t>万亿次的</a:t>
            </a:r>
            <a:r>
              <a:rPr lang="en-US" altLang="zh-CN" sz="2200"/>
              <a:t>GPU</a:t>
            </a:r>
            <a:r>
              <a:rPr lang="zh-CN" altLang="en-US" sz="2200"/>
              <a:t>高性能集群计算服务，集群使用了</a:t>
            </a:r>
            <a:r>
              <a:rPr lang="en-US" altLang="zh-CN" sz="2200"/>
              <a:t>16</a:t>
            </a:r>
            <a:r>
              <a:rPr lang="zh-CN" altLang="en-US" sz="2200"/>
              <a:t>个</a:t>
            </a:r>
            <a:r>
              <a:rPr lang="en-US" altLang="zh-CN" sz="2200"/>
              <a:t>6</a:t>
            </a:r>
            <a:r>
              <a:rPr lang="zh-CN" altLang="en-US" sz="2200"/>
              <a:t>核</a:t>
            </a:r>
            <a:r>
              <a:rPr lang="en-US" altLang="zh-CN" sz="2200"/>
              <a:t>12</a:t>
            </a:r>
            <a:r>
              <a:rPr lang="zh-CN" altLang="en-US" sz="2200"/>
              <a:t>线程的</a:t>
            </a:r>
            <a:r>
              <a:rPr lang="en-US" altLang="zh-CN" sz="2200"/>
              <a:t>Intel</a:t>
            </a:r>
            <a:r>
              <a:rPr lang="zh-CN" altLang="en-US" sz="2200"/>
              <a:t>至强</a:t>
            </a:r>
            <a:r>
              <a:rPr lang="en-US" altLang="zh-CN" sz="2200"/>
              <a:t>E5645</a:t>
            </a:r>
            <a:r>
              <a:rPr lang="zh-CN" altLang="en-US" sz="2200"/>
              <a:t> </a:t>
            </a:r>
            <a:r>
              <a:rPr lang="en-US" altLang="zh-CN" sz="2200"/>
              <a:t>CPU</a:t>
            </a:r>
            <a:r>
              <a:rPr lang="zh-CN" altLang="en-US" sz="2200"/>
              <a:t>处理器、</a:t>
            </a:r>
            <a:r>
              <a:rPr lang="en-US" altLang="zh-CN" sz="2200"/>
              <a:t>2</a:t>
            </a:r>
            <a:r>
              <a:rPr lang="zh-CN" altLang="en-US" sz="2200"/>
              <a:t>个</a:t>
            </a:r>
            <a:r>
              <a:rPr lang="en-US" altLang="zh-CN" sz="2200"/>
              <a:t>4</a:t>
            </a:r>
            <a:r>
              <a:rPr lang="zh-CN" altLang="en-US" sz="2200"/>
              <a:t>核</a:t>
            </a:r>
            <a:r>
              <a:rPr lang="en-US" altLang="zh-CN" sz="2200"/>
              <a:t>8</a:t>
            </a:r>
            <a:r>
              <a:rPr lang="zh-CN" altLang="en-US" sz="2200"/>
              <a:t>线程的</a:t>
            </a:r>
            <a:r>
              <a:rPr lang="en-US" altLang="zh-CN" sz="2200"/>
              <a:t>Intel</a:t>
            </a:r>
            <a:r>
              <a:rPr lang="zh-CN" altLang="en-US" sz="2200"/>
              <a:t>至强</a:t>
            </a:r>
            <a:r>
              <a:rPr lang="en-US" altLang="zh-CN" sz="2200"/>
              <a:t>E5620</a:t>
            </a:r>
            <a:r>
              <a:rPr lang="zh-CN" altLang="en-US" sz="2200"/>
              <a:t> </a:t>
            </a:r>
            <a:r>
              <a:rPr lang="en-US" altLang="zh-CN" sz="2200"/>
              <a:t>CPU</a:t>
            </a:r>
            <a:r>
              <a:rPr lang="zh-CN" altLang="en-US" sz="2200"/>
              <a:t>处理器、</a:t>
            </a:r>
            <a:r>
              <a:rPr lang="en-US" altLang="zh-CN" sz="2200"/>
              <a:t>9</a:t>
            </a:r>
            <a:r>
              <a:rPr lang="zh-CN" altLang="en-US" sz="2200"/>
              <a:t>个</a:t>
            </a:r>
            <a:r>
              <a:rPr lang="en-US" altLang="zh-CN" sz="2200"/>
              <a:t>448</a:t>
            </a:r>
            <a:r>
              <a:rPr lang="zh-CN" altLang="en-US" sz="2200"/>
              <a:t>核的</a:t>
            </a:r>
            <a:r>
              <a:rPr lang="en-US" altLang="zh-CN" sz="2200"/>
              <a:t>NVIDIA </a:t>
            </a:r>
            <a:r>
              <a:rPr lang="en-US" altLang="en-US" sz="2200"/>
              <a:t>Tesla </a:t>
            </a:r>
            <a:r>
              <a:rPr lang="en-US" altLang="zh-CN" sz="2200"/>
              <a:t>C2050 GPU</a:t>
            </a:r>
            <a:r>
              <a:rPr lang="zh-CN" altLang="en-US" sz="2200"/>
              <a:t>运算卡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700"/>
              <a:t>对称多处理(</a:t>
            </a:r>
            <a:r>
              <a:rPr lang="en-US" altLang="zh-CN" sz="2700"/>
              <a:t>SMP)</a:t>
            </a:r>
            <a:endParaRPr lang="zh-CN" altLang="en-US" sz="2400"/>
          </a:p>
          <a:p>
            <a:pPr lvl="1" eaLnBrk="1" hangingPunct="1">
              <a:lnSpc>
                <a:spcPct val="110000"/>
              </a:lnSpc>
            </a:pPr>
            <a:r>
              <a:rPr lang="zh-CN" altLang="en-US" sz="2100"/>
              <a:t>多个处理器可以执行相同功能（故称“对称”），内核可运行在任一处理器上</a:t>
            </a:r>
            <a:endParaRPr lang="zh-CN" altLang="en-US" sz="2400"/>
          </a:p>
          <a:p>
            <a:pPr lvl="1" eaLnBrk="1" hangingPunct="1">
              <a:lnSpc>
                <a:spcPct val="110000"/>
              </a:lnSpc>
            </a:pPr>
            <a:r>
              <a:rPr lang="zh-CN" altLang="en-US" sz="2100"/>
              <a:t>每个处理器可从可用进程和线程池完成自身的调度工作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100"/>
              <a:t>对称的多核是</a:t>
            </a:r>
            <a:r>
              <a:rPr lang="en-US" altLang="zh-CN" sz="2100"/>
              <a:t>SMP</a:t>
            </a:r>
            <a:r>
              <a:rPr lang="zh-CN" altLang="en-US" sz="2100"/>
              <a:t>的特例，是片上的</a:t>
            </a:r>
            <a:r>
              <a:rPr lang="en-US" altLang="zh-CN" sz="2100"/>
              <a:t>SMP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D171A98-B45F-4A19-B8B7-E28C52B9D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4.3.1 </a:t>
            </a:r>
            <a:r>
              <a:rPr lang="zh-CN" altLang="en-US" sz="4000"/>
              <a:t>多核系统上的软件性能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FB2B5986-D8C6-4D54-90A8-373C771F6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阿姆德尔（</a:t>
            </a:r>
            <a:r>
              <a:rPr lang="zh-CN" altLang="zh-CN"/>
              <a:t>Amdahl）定律</a:t>
            </a:r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/>
              <a:t>其中：</a:t>
            </a:r>
            <a:r>
              <a:rPr lang="zh-CN" altLang="zh-CN" i="1"/>
              <a:t>N</a:t>
            </a:r>
            <a:r>
              <a:rPr lang="zh-CN" altLang="zh-CN"/>
              <a:t>为处理器/核数、</a:t>
            </a:r>
            <a:r>
              <a:rPr lang="zh-CN" altLang="zh-CN" i="1"/>
              <a:t>f</a:t>
            </a:r>
            <a:r>
              <a:rPr lang="zh-CN" altLang="zh-CN"/>
              <a:t>为本质上</a:t>
            </a:r>
            <a:r>
              <a:rPr lang="zh-CN" altLang="en-US"/>
              <a:t>并</a:t>
            </a:r>
            <a:r>
              <a:rPr lang="zh-CN" altLang="zh-CN"/>
              <a:t>行的代码所占的百分比</a:t>
            </a:r>
          </a:p>
          <a:p>
            <a:r>
              <a:rPr lang="zh-CN" altLang="zh-CN" i="1"/>
              <a:t>N</a:t>
            </a:r>
            <a:r>
              <a:rPr lang="zh-CN" altLang="zh-CN">
                <a:sym typeface="Wingdings" panose="05000000000000000000" pitchFamily="2" charset="2"/>
              </a:rPr>
              <a:t>∞，</a:t>
            </a:r>
            <a:r>
              <a:rPr lang="zh-CN" altLang="zh-CN"/>
              <a:t>加速比</a:t>
            </a:r>
            <a:r>
              <a:rPr lang="zh-CN" altLang="zh-CN">
                <a:sym typeface="Wingdings" panose="05000000000000000000" pitchFamily="2" charset="2"/>
              </a:rPr>
              <a:t>1/(1-</a:t>
            </a:r>
            <a:r>
              <a:rPr lang="zh-CN" altLang="zh-CN" i="1">
                <a:sym typeface="Wingdings" panose="05000000000000000000" pitchFamily="2" charset="2"/>
              </a:rPr>
              <a:t>f</a:t>
            </a:r>
            <a:r>
              <a:rPr lang="zh-CN" altLang="zh-CN">
                <a:sym typeface="Wingdings" panose="05000000000000000000" pitchFamily="2" charset="2"/>
              </a:rPr>
              <a:t>)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zh-CN" altLang="zh-CN"/>
              <a:t>例如：</a:t>
            </a:r>
            <a:r>
              <a:rPr lang="zh-CN" altLang="zh-CN" i="1"/>
              <a:t>f</a:t>
            </a:r>
            <a:r>
              <a:rPr lang="zh-CN" altLang="zh-CN"/>
              <a:t>=0.9（即只有10%的代码本质上是串行的）、</a:t>
            </a:r>
            <a:r>
              <a:rPr lang="zh-CN" altLang="zh-CN" i="1"/>
              <a:t>N</a:t>
            </a:r>
            <a:r>
              <a:rPr lang="zh-CN" altLang="zh-CN"/>
              <a:t>=8（8核），则加速比≈4.7。 </a:t>
            </a:r>
            <a:r>
              <a:rPr lang="zh-CN" altLang="zh-CN" i="1"/>
              <a:t>f</a:t>
            </a:r>
            <a:r>
              <a:rPr lang="zh-CN" altLang="zh-CN"/>
              <a:t>=0.9、</a:t>
            </a:r>
            <a:r>
              <a:rPr lang="zh-CN" altLang="zh-CN" i="1"/>
              <a:t>N</a:t>
            </a:r>
            <a:r>
              <a:rPr lang="zh-CN" altLang="zh-CN"/>
              <a:t>=</a:t>
            </a:r>
            <a:r>
              <a:rPr lang="zh-CN" altLang="zh-CN">
                <a:sym typeface="Wingdings" panose="05000000000000000000" pitchFamily="2" charset="2"/>
              </a:rPr>
              <a:t>∞时，</a:t>
            </a:r>
            <a:r>
              <a:rPr lang="zh-CN" altLang="zh-CN"/>
              <a:t>加速比=10</a:t>
            </a:r>
          </a:p>
        </p:txBody>
      </p:sp>
      <p:pic>
        <p:nvPicPr>
          <p:cNvPr id="47107" name="Picture 5">
            <a:extLst>
              <a:ext uri="{FF2B5EF4-FFF2-40B4-BE49-F238E27FC236}">
                <a16:creationId xmlns:a16="http://schemas.microsoft.com/office/drawing/2014/main" id="{D47409C8-FE74-4BE4-9254-8F6FAB35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802798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7">
            <a:extLst>
              <a:ext uri="{FF2B5EF4-FFF2-40B4-BE49-F238E27FC236}">
                <a16:creationId xmlns:a16="http://schemas.microsoft.com/office/drawing/2014/main" id="{BCB10455-7F88-409A-B189-B5EB999595E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475" y="1341438"/>
            <a:ext cx="5435600" cy="4667250"/>
          </a:xfrm>
        </p:spPr>
      </p:pic>
      <p:sp>
        <p:nvSpPr>
          <p:cNvPr id="48130" name="Rectangle 3">
            <a:extLst>
              <a:ext uri="{FF2B5EF4-FFF2-40B4-BE49-F238E27FC236}">
                <a16:creationId xmlns:a16="http://schemas.microsoft.com/office/drawing/2014/main" id="{2D8B1EAA-F8E8-457F-98E8-04827FDCC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并行处理器体系结构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543D9759-485E-499A-9B61-55EF7BB8DE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3419475" cy="3852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计算机系统分类：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SISD(</a:t>
            </a:r>
            <a:r>
              <a:rPr lang="zh-CN" altLang="en-US" sz="2000">
                <a:solidFill>
                  <a:srgbClr val="0000FF"/>
                </a:solidFill>
              </a:rPr>
              <a:t>单处理器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SIMD(</a:t>
            </a:r>
            <a:r>
              <a:rPr lang="zh-CN" altLang="en-US" sz="2000">
                <a:solidFill>
                  <a:srgbClr val="0000FF"/>
                </a:solidFill>
              </a:rPr>
              <a:t>向量机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MISD(GPU)</a:t>
            </a:r>
            <a:endParaRPr lang="zh-CN" altLang="en-US" sz="200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MIMD(</a:t>
            </a:r>
            <a:r>
              <a:rPr lang="zh-CN" altLang="en-US" sz="2000">
                <a:solidFill>
                  <a:srgbClr val="0000FF"/>
                </a:solidFill>
              </a:rPr>
              <a:t>多核</a:t>
            </a:r>
            <a:r>
              <a:rPr lang="en-US" altLang="zh-CN" sz="2000">
                <a:solidFill>
                  <a:srgbClr val="0000FF"/>
                </a:solidFill>
              </a:rPr>
              <a:t>/SMP/</a:t>
            </a:r>
            <a:r>
              <a:rPr lang="zh-CN" altLang="en-US" sz="2000">
                <a:solidFill>
                  <a:srgbClr val="0000FF"/>
                </a:solidFill>
              </a:rPr>
              <a:t>机群</a:t>
            </a:r>
            <a:r>
              <a:rPr lang="en-US" altLang="zh-CN" sz="20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346117" name="Freeform 5">
            <a:extLst>
              <a:ext uri="{FF2B5EF4-FFF2-40B4-BE49-F238E27FC236}">
                <a16:creationId xmlns:a16="http://schemas.microsoft.com/office/drawing/2014/main" id="{79930A2F-14B5-477B-9E1D-C4CC434B0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292600"/>
            <a:ext cx="2087563" cy="1150938"/>
          </a:xfrm>
          <a:custGeom>
            <a:avLst/>
            <a:gdLst>
              <a:gd name="T0" fmla="*/ 667 w 972"/>
              <a:gd name="T1" fmla="*/ 57 h 591"/>
              <a:gd name="T2" fmla="*/ 827 w 972"/>
              <a:gd name="T3" fmla="*/ 86 h 591"/>
              <a:gd name="T4" fmla="*/ 889 w 972"/>
              <a:gd name="T5" fmla="*/ 103 h 591"/>
              <a:gd name="T6" fmla="*/ 958 w 972"/>
              <a:gd name="T7" fmla="*/ 206 h 591"/>
              <a:gd name="T8" fmla="*/ 906 w 972"/>
              <a:gd name="T9" fmla="*/ 440 h 591"/>
              <a:gd name="T10" fmla="*/ 849 w 972"/>
              <a:gd name="T11" fmla="*/ 485 h 591"/>
              <a:gd name="T12" fmla="*/ 650 w 972"/>
              <a:gd name="T13" fmla="*/ 554 h 591"/>
              <a:gd name="T14" fmla="*/ 68 w 972"/>
              <a:gd name="T15" fmla="*/ 491 h 591"/>
              <a:gd name="T16" fmla="*/ 28 w 972"/>
              <a:gd name="T17" fmla="*/ 445 h 591"/>
              <a:gd name="T18" fmla="*/ 0 w 972"/>
              <a:gd name="T19" fmla="*/ 394 h 591"/>
              <a:gd name="T20" fmla="*/ 5 w 972"/>
              <a:gd name="T21" fmla="*/ 320 h 591"/>
              <a:gd name="T22" fmla="*/ 17 w 972"/>
              <a:gd name="T23" fmla="*/ 297 h 591"/>
              <a:gd name="T24" fmla="*/ 194 w 972"/>
              <a:gd name="T25" fmla="*/ 109 h 591"/>
              <a:gd name="T26" fmla="*/ 410 w 972"/>
              <a:gd name="T27" fmla="*/ 46 h 591"/>
              <a:gd name="T28" fmla="*/ 661 w 972"/>
              <a:gd name="T29" fmla="*/ 12 h 591"/>
              <a:gd name="T30" fmla="*/ 695 w 972"/>
              <a:gd name="T31" fmla="*/ 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2" h="591">
                <a:moveTo>
                  <a:pt x="667" y="57"/>
                </a:moveTo>
                <a:cubicBezTo>
                  <a:pt x="723" y="62"/>
                  <a:pt x="772" y="79"/>
                  <a:pt x="827" y="86"/>
                </a:cubicBezTo>
                <a:cubicBezTo>
                  <a:pt x="848" y="93"/>
                  <a:pt x="868" y="96"/>
                  <a:pt x="889" y="103"/>
                </a:cubicBezTo>
                <a:cubicBezTo>
                  <a:pt x="925" y="139"/>
                  <a:pt x="932" y="169"/>
                  <a:pt x="958" y="206"/>
                </a:cubicBezTo>
                <a:cubicBezTo>
                  <a:pt x="972" y="269"/>
                  <a:pt x="959" y="387"/>
                  <a:pt x="906" y="440"/>
                </a:cubicBezTo>
                <a:cubicBezTo>
                  <a:pt x="898" y="469"/>
                  <a:pt x="875" y="478"/>
                  <a:pt x="849" y="485"/>
                </a:cubicBezTo>
                <a:cubicBezTo>
                  <a:pt x="794" y="524"/>
                  <a:pt x="713" y="532"/>
                  <a:pt x="650" y="554"/>
                </a:cubicBezTo>
                <a:cubicBezTo>
                  <a:pt x="524" y="552"/>
                  <a:pt x="223" y="591"/>
                  <a:pt x="68" y="491"/>
                </a:cubicBezTo>
                <a:cubicBezTo>
                  <a:pt x="50" y="463"/>
                  <a:pt x="62" y="479"/>
                  <a:pt x="28" y="445"/>
                </a:cubicBezTo>
                <a:cubicBezTo>
                  <a:pt x="15" y="432"/>
                  <a:pt x="10" y="410"/>
                  <a:pt x="0" y="394"/>
                </a:cubicBezTo>
                <a:cubicBezTo>
                  <a:pt x="2" y="369"/>
                  <a:pt x="1" y="344"/>
                  <a:pt x="5" y="320"/>
                </a:cubicBezTo>
                <a:cubicBezTo>
                  <a:pt x="6" y="311"/>
                  <a:pt x="14" y="305"/>
                  <a:pt x="17" y="297"/>
                </a:cubicBezTo>
                <a:cubicBezTo>
                  <a:pt x="54" y="211"/>
                  <a:pt x="100" y="140"/>
                  <a:pt x="194" y="109"/>
                </a:cubicBezTo>
                <a:cubicBezTo>
                  <a:pt x="240" y="77"/>
                  <a:pt x="353" y="55"/>
                  <a:pt x="410" y="46"/>
                </a:cubicBezTo>
                <a:cubicBezTo>
                  <a:pt x="491" y="17"/>
                  <a:pt x="576" y="16"/>
                  <a:pt x="661" y="12"/>
                </a:cubicBezTo>
                <a:cubicBezTo>
                  <a:pt x="688" y="5"/>
                  <a:pt x="677" y="10"/>
                  <a:pt x="695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3">
            <a:extLst>
              <a:ext uri="{FF2B5EF4-FFF2-40B4-BE49-F238E27FC236}">
                <a16:creationId xmlns:a16="http://schemas.microsoft.com/office/drawing/2014/main" id="{7AB82EFC-3FBF-4F47-A7AE-CB70BF9916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771A126-D4E6-4C10-907A-4DD539F5F565}" type="slidenum">
              <a:rPr lang="zh-CN" altLang="en-US"/>
              <a:pPr/>
              <a:t>24</a:t>
            </a:fld>
            <a:endParaRPr lang="zh-CN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772B81C-0BB0-40E9-BCD9-6BEC33180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SMP</a:t>
            </a:r>
            <a:r>
              <a:rPr lang="zh-CN" altLang="en-US" sz="4000"/>
              <a:t>的组织结构图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AF709521-70EF-4C08-A09C-8F0BC6FB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549275"/>
            <a:ext cx="7529512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3">
            <a:extLst>
              <a:ext uri="{FF2B5EF4-FFF2-40B4-BE49-F238E27FC236}">
                <a16:creationId xmlns:a16="http://schemas.microsoft.com/office/drawing/2014/main" id="{458CB61C-B415-43CB-865B-34E650A200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6AF785F-09B7-41CC-AC13-906784008E89}" type="slidenum">
              <a:rPr lang="zh-CN" altLang="en-US"/>
              <a:pPr/>
              <a:t>25</a:t>
            </a:fld>
            <a:endParaRPr lang="zh-CN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74DD117-18B7-49EE-B27E-FE7599438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88" y="39688"/>
            <a:ext cx="9144001" cy="569912"/>
          </a:xfrm>
        </p:spPr>
        <p:txBody>
          <a:bodyPr/>
          <a:lstStyle/>
          <a:p>
            <a:pPr eaLnBrk="1" hangingPunct="1"/>
            <a:r>
              <a:rPr lang="zh-CN" altLang="en-US" sz="4000"/>
              <a:t>多处理器</a:t>
            </a:r>
            <a:r>
              <a:rPr lang="en-US" altLang="zh-CN" sz="4000"/>
              <a:t>OS</a:t>
            </a:r>
            <a:r>
              <a:rPr lang="zh-CN" altLang="en-US" sz="4000"/>
              <a:t>的设计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1D7DE8FE-BC1B-4258-9DF8-5665E0799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638800"/>
          </a:xfrm>
        </p:spPr>
        <p:txBody>
          <a:bodyPr/>
          <a:lstStyle/>
          <a:p>
            <a:pPr eaLnBrk="1" hangingPunct="1"/>
            <a:r>
              <a:rPr lang="zh-CN" altLang="en-US" sz="2800"/>
              <a:t>除多道程序系统的全部功能外，再加上适应多个处理器的附加功能</a:t>
            </a:r>
          </a:p>
          <a:p>
            <a:pPr eaLnBrk="1" hangingPunct="1"/>
            <a:r>
              <a:rPr lang="zh-CN" altLang="en-US" sz="2800"/>
              <a:t>关键问题</a:t>
            </a:r>
          </a:p>
          <a:p>
            <a:pPr lvl="1" eaLnBrk="1" hangingPunct="1"/>
            <a:r>
              <a:rPr lang="zh-CN" altLang="en-US" sz="2800"/>
              <a:t>同时的并发进程</a:t>
            </a:r>
            <a:r>
              <a:rPr lang="en-US" altLang="zh-CN" sz="2800"/>
              <a:t>/</a:t>
            </a:r>
            <a:r>
              <a:rPr lang="zh-CN" altLang="en-US" sz="2800"/>
              <a:t>线程：内核例程可重入</a:t>
            </a:r>
          </a:p>
          <a:p>
            <a:pPr lvl="1" eaLnBrk="1" hangingPunct="1"/>
            <a:r>
              <a:rPr lang="zh-CN" altLang="en-US" sz="2800"/>
              <a:t>调度：避免多处理器的调度冲突</a:t>
            </a:r>
          </a:p>
          <a:p>
            <a:pPr lvl="1" eaLnBrk="1" hangingPunct="1"/>
            <a:r>
              <a:rPr lang="zh-CN" altLang="en-US" sz="2800"/>
              <a:t>同步：控制共享资源的访问</a:t>
            </a:r>
          </a:p>
          <a:p>
            <a:pPr lvl="1" eaLnBrk="1" hangingPunct="1"/>
            <a:r>
              <a:rPr lang="zh-CN" altLang="en-US" sz="2800"/>
              <a:t>存储器管理</a:t>
            </a:r>
          </a:p>
          <a:p>
            <a:pPr lvl="1" eaLnBrk="1" hangingPunct="1"/>
            <a:r>
              <a:rPr lang="zh-CN" altLang="en-US" sz="2800"/>
              <a:t>可靠性和容错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8CA4D314-75C8-4256-BD44-1EA291156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微内核</a:t>
            </a:r>
            <a:r>
              <a:rPr lang="en-US" altLang="zh-CN" sz="4000">
                <a:latin typeface="宋体" panose="02010600030101010101" pitchFamily="2" charset="-122"/>
              </a:rPr>
              <a:t>(</a:t>
            </a:r>
            <a:r>
              <a:rPr lang="en-US" altLang="zh-CN" sz="4000"/>
              <a:t>Microkernels</a:t>
            </a:r>
            <a:r>
              <a:rPr lang="zh-CN" altLang="en-US" sz="4000"/>
              <a:t> </a:t>
            </a:r>
            <a:r>
              <a:rPr lang="en-US" altLang="zh-CN" sz="400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CB033580-5341-4A25-AAB1-6D8D06139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4267200" cy="5183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分层内核（宏内核</a:t>
            </a:r>
            <a:r>
              <a:rPr lang="en-US" altLang="zh-CN" sz="2800"/>
              <a:t>/</a:t>
            </a:r>
            <a:r>
              <a:rPr lang="zh-CN" altLang="en-US" sz="2800"/>
              <a:t>单体内核）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所有功能按层次组织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只在相邻层之间发生交互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缺点</a:t>
            </a:r>
            <a:r>
              <a:rPr lang="en-US" altLang="zh-CN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某一层中的主要变化可能会对相邻层中的代码产生巨大影响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相邻层之间有很多交互，很难保证安全性</a:t>
            </a:r>
          </a:p>
        </p:txBody>
      </p:sp>
      <p:grpSp>
        <p:nvGrpSpPr>
          <p:cNvPr id="53251" name="Group 13">
            <a:extLst>
              <a:ext uri="{FF2B5EF4-FFF2-40B4-BE49-F238E27FC236}">
                <a16:creationId xmlns:a16="http://schemas.microsoft.com/office/drawing/2014/main" id="{F6384B01-9B3A-43A8-9D16-3C37F28BE994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1447800"/>
            <a:ext cx="3563938" cy="3733800"/>
            <a:chOff x="2987" y="912"/>
            <a:chExt cx="2245" cy="2352"/>
          </a:xfrm>
        </p:grpSpPr>
        <p:sp>
          <p:nvSpPr>
            <p:cNvPr id="53252" name="Rectangle 5">
              <a:extLst>
                <a:ext uri="{FF2B5EF4-FFF2-40B4-BE49-F238E27FC236}">
                  <a16:creationId xmlns:a16="http://schemas.microsoft.com/office/drawing/2014/main" id="{B2E2E336-D1A7-4A74-817D-7179848A2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928"/>
              <a:ext cx="2016" cy="33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硬件</a:t>
              </a:r>
            </a:p>
          </p:txBody>
        </p:sp>
        <p:sp>
          <p:nvSpPr>
            <p:cNvPr id="53253" name="Rectangle 6">
              <a:extLst>
                <a:ext uri="{FF2B5EF4-FFF2-40B4-BE49-F238E27FC236}">
                  <a16:creationId xmlns:a16="http://schemas.microsoft.com/office/drawing/2014/main" id="{428EC16B-70C6-4197-8C60-734E15250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92"/>
              <a:ext cx="1776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基本进程管理</a:t>
              </a:r>
            </a:p>
          </p:txBody>
        </p:sp>
        <p:sp>
          <p:nvSpPr>
            <p:cNvPr id="53254" name="Rectangle 7">
              <a:extLst>
                <a:ext uri="{FF2B5EF4-FFF2-40B4-BE49-F238E27FC236}">
                  <a16:creationId xmlns:a16="http://schemas.microsoft.com/office/drawing/2014/main" id="{4041B1FA-26AE-4237-9156-9613BEC5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56"/>
              <a:ext cx="1776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虚拟内存</a:t>
              </a:r>
            </a:p>
          </p:txBody>
        </p:sp>
        <p:sp>
          <p:nvSpPr>
            <p:cNvPr id="53255" name="Rectangle 8">
              <a:extLst>
                <a:ext uri="{FF2B5EF4-FFF2-40B4-BE49-F238E27FC236}">
                  <a16:creationId xmlns:a16="http://schemas.microsoft.com/office/drawing/2014/main" id="{DF25F975-5681-476F-AFC3-24817ADE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920"/>
              <a:ext cx="1776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I/O</a:t>
              </a:r>
              <a:r>
                <a:rPr lang="zh-CN" altLang="en-US"/>
                <a:t>和设备管理</a:t>
              </a:r>
            </a:p>
          </p:txBody>
        </p:sp>
        <p:sp>
          <p:nvSpPr>
            <p:cNvPr id="53256" name="Rectangle 9">
              <a:extLst>
                <a:ext uri="{FF2B5EF4-FFF2-40B4-BE49-F238E27FC236}">
                  <a16:creationId xmlns:a16="http://schemas.microsoft.com/office/drawing/2014/main" id="{01141487-1359-4A1A-A085-9FBFE2C3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1776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进程间通信</a:t>
              </a:r>
            </a:p>
          </p:txBody>
        </p:sp>
        <p:sp>
          <p:nvSpPr>
            <p:cNvPr id="53257" name="Rectangle 10">
              <a:extLst>
                <a:ext uri="{FF2B5EF4-FFF2-40B4-BE49-F238E27FC236}">
                  <a16:creationId xmlns:a16="http://schemas.microsoft.com/office/drawing/2014/main" id="{68E3A997-474D-4D1D-837F-8DC02125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48"/>
              <a:ext cx="1776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文件系统</a:t>
              </a:r>
            </a:p>
          </p:txBody>
        </p:sp>
        <p:sp>
          <p:nvSpPr>
            <p:cNvPr id="53258" name="Rectangle 11">
              <a:extLst>
                <a:ext uri="{FF2B5EF4-FFF2-40B4-BE49-F238E27FC236}">
                  <a16:creationId xmlns:a16="http://schemas.microsoft.com/office/drawing/2014/main" id="{6869839E-2F02-4FE9-82B2-88831B22D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912"/>
              <a:ext cx="1776" cy="3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用户进程</a:t>
              </a:r>
            </a:p>
          </p:txBody>
        </p:sp>
        <p:sp>
          <p:nvSpPr>
            <p:cNvPr id="53259" name="AutoShape 12">
              <a:extLst>
                <a:ext uri="{FF2B5EF4-FFF2-40B4-BE49-F238E27FC236}">
                  <a16:creationId xmlns:a16="http://schemas.microsoft.com/office/drawing/2014/main" id="{6FC39BE3-663A-4F8C-A91F-70DB7E504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" y="1248"/>
              <a:ext cx="336" cy="1584"/>
            </a:xfrm>
            <a:prstGeom prst="leftBrace">
              <a:avLst>
                <a:gd name="adj1" fmla="val 3926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zh-CN" altLang="en-US"/>
                <a:t>内</a:t>
              </a:r>
            </a:p>
            <a:p>
              <a:r>
                <a:rPr lang="zh-CN" altLang="en-US"/>
                <a:t>核</a:t>
              </a:r>
            </a:p>
            <a:p>
              <a:r>
                <a:rPr lang="zh-CN" altLang="en-US"/>
                <a:t>模</a:t>
              </a:r>
            </a:p>
            <a:p>
              <a:r>
                <a:rPr lang="zh-CN" altLang="en-US"/>
                <a:t>式</a:t>
              </a:r>
            </a:p>
          </p:txBody>
        </p:sp>
      </p:grpSp>
      <p:sp>
        <p:nvSpPr>
          <p:cNvPr id="53260" name="AutoShape 14">
            <a:extLst>
              <a:ext uri="{FF2B5EF4-FFF2-40B4-BE49-F238E27FC236}">
                <a16:creationId xmlns:a16="http://schemas.microsoft.com/office/drawing/2014/main" id="{478DAFD2-3C0D-4783-8CA5-669CC0D973B1}"/>
              </a:ext>
            </a:extLst>
          </p:cNvPr>
          <p:cNvSpPr>
            <a:spLocks/>
          </p:cNvSpPr>
          <p:nvPr/>
        </p:nvSpPr>
        <p:spPr bwMode="auto">
          <a:xfrm>
            <a:off x="4859338" y="1412875"/>
            <a:ext cx="433387" cy="503238"/>
          </a:xfrm>
          <a:prstGeom prst="leftBrace">
            <a:avLst>
              <a:gd name="adj1" fmla="val 967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Text Box 15">
            <a:extLst>
              <a:ext uri="{FF2B5EF4-FFF2-40B4-BE49-F238E27FC236}">
                <a16:creationId xmlns:a16="http://schemas.microsoft.com/office/drawing/2014/main" id="{EE4B1635-7121-41AF-9F8C-4B37B397C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274763"/>
            <a:ext cx="6413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用户</a:t>
            </a:r>
          </a:p>
          <a:p>
            <a:r>
              <a:rPr lang="zh-CN" altLang="en-US"/>
              <a:t>模式</a:t>
            </a:r>
          </a:p>
        </p:txBody>
      </p:sp>
      <p:sp>
        <p:nvSpPr>
          <p:cNvPr id="53262" name="Text Box 16">
            <a:extLst>
              <a:ext uri="{FF2B5EF4-FFF2-40B4-BE49-F238E27FC236}">
                <a16:creationId xmlns:a16="http://schemas.microsoft.com/office/drawing/2014/main" id="{90450676-B078-4118-85E3-C251556A5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53070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3263" name="Text Box 17">
            <a:extLst>
              <a:ext uri="{FF2B5EF4-FFF2-40B4-BE49-F238E27FC236}">
                <a16:creationId xmlns:a16="http://schemas.microsoft.com/office/drawing/2014/main" id="{EBD77BE3-9238-4588-9C2D-DFF1852E0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52943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分层内核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7EB48F6F-D9F2-4998-BCFE-94CDFE1B4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微内核</a:t>
            </a:r>
            <a:r>
              <a:rPr lang="zh-CN" altLang="en-US" sz="4000">
                <a:solidFill>
                  <a:srgbClr val="FFB800"/>
                </a:solidFill>
              </a:rPr>
              <a:t>（续）</a:t>
            </a:r>
            <a:r>
              <a:rPr lang="zh-CN" altLang="en-US" sz="4000"/>
              <a:t> </a:t>
            </a:r>
            <a:endParaRPr lang="zh-CN" altLang="en-US" sz="40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AD3103A5-C82A-440F-B039-D63E2E51C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3848100" cy="5183188"/>
          </a:xfrm>
        </p:spPr>
        <p:txBody>
          <a:bodyPr/>
          <a:lstStyle/>
          <a:p>
            <a:pPr eaLnBrk="1" hangingPunct="1"/>
            <a:r>
              <a:rPr lang="zh-CN" altLang="en-US" sz="2800"/>
              <a:t>基本思想</a:t>
            </a:r>
          </a:p>
          <a:p>
            <a:pPr lvl="1" eaLnBrk="1" hangingPunct="1"/>
            <a:r>
              <a:rPr lang="zh-CN" altLang="en-US" sz="2800"/>
              <a:t>只有最基本</a:t>
            </a:r>
            <a:r>
              <a:rPr lang="en-US" altLang="zh-CN" sz="2800"/>
              <a:t>OS</a:t>
            </a:r>
            <a:r>
              <a:rPr lang="zh-CN" altLang="en-US" sz="2800"/>
              <a:t>功能放在内核中</a:t>
            </a:r>
            <a:r>
              <a:rPr lang="en-US" altLang="zh-CN" sz="2800"/>
              <a:t>, </a:t>
            </a:r>
            <a:r>
              <a:rPr lang="zh-CN" altLang="en-US" sz="2800"/>
              <a:t>运行在内核模式</a:t>
            </a:r>
          </a:p>
          <a:p>
            <a:pPr lvl="1" eaLnBrk="1" hangingPunct="1"/>
            <a:r>
              <a:rPr lang="zh-CN" altLang="en-US" sz="2800"/>
              <a:t>不是最基本服务和应用在内核之外</a:t>
            </a:r>
            <a:r>
              <a:rPr lang="en-US" altLang="zh-CN" sz="2800"/>
              <a:t>, </a:t>
            </a:r>
            <a:r>
              <a:rPr lang="zh-CN" altLang="en-US" sz="2800"/>
              <a:t>运行在用户模式</a:t>
            </a:r>
          </a:p>
          <a:p>
            <a:pPr eaLnBrk="1" hangingPunct="1"/>
            <a:r>
              <a:rPr lang="zh-CN" altLang="en-US" sz="2800"/>
              <a:t>特点</a:t>
            </a:r>
            <a:r>
              <a:rPr lang="en-US" altLang="zh-CN" sz="2800"/>
              <a:t>:</a:t>
            </a:r>
          </a:p>
          <a:p>
            <a:pPr lvl="1" eaLnBrk="1" hangingPunct="1"/>
            <a:r>
              <a:rPr lang="zh-CN" altLang="en-US" sz="2800"/>
              <a:t>垂直分层</a:t>
            </a:r>
          </a:p>
          <a:p>
            <a:pPr lvl="1" eaLnBrk="1" hangingPunct="1"/>
            <a:r>
              <a:rPr lang="zh-CN" altLang="en-US" sz="2800"/>
              <a:t>客户</a:t>
            </a:r>
            <a:r>
              <a:rPr lang="en-US" altLang="zh-CN" sz="2800"/>
              <a:t>/</a:t>
            </a:r>
            <a:r>
              <a:rPr lang="zh-CN" altLang="en-US" sz="2800"/>
              <a:t>服务器结构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067AC4BF-6100-4332-8FD5-07265DAED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1196975"/>
            <a:ext cx="495458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3">
            <a:extLst>
              <a:ext uri="{FF2B5EF4-FFF2-40B4-BE49-F238E27FC236}">
                <a16:creationId xmlns:a16="http://schemas.microsoft.com/office/drawing/2014/main" id="{9591FD75-BBB2-45E1-AF5F-42C6B9F421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135371E-7F7F-40BD-96CE-9501345B2439}" type="slidenum">
              <a:rPr lang="zh-CN" altLang="en-US"/>
              <a:pPr/>
              <a:t>28</a:t>
            </a:fld>
            <a:endParaRPr lang="zh-CN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19F5FFB-1AFA-4AFB-BCAD-C560F4CF1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8" y="0"/>
            <a:ext cx="9104312" cy="609600"/>
          </a:xfrm>
        </p:spPr>
        <p:txBody>
          <a:bodyPr/>
          <a:lstStyle/>
          <a:p>
            <a:pPr eaLnBrk="1" hangingPunct="1"/>
            <a:r>
              <a:rPr lang="zh-CN" altLang="en-US"/>
              <a:t>微内核组织结构的优点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2DBDAEAF-9918-4FAB-BDEA-B0964599E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5373688"/>
          </a:xfrm>
        </p:spPr>
        <p:txBody>
          <a:bodyPr/>
          <a:lstStyle/>
          <a:p>
            <a:pPr eaLnBrk="1" hangingPunct="1"/>
            <a:r>
              <a:rPr lang="zh-CN" altLang="en-US" sz="2800"/>
              <a:t>一致接口</a:t>
            </a:r>
          </a:p>
          <a:p>
            <a:pPr lvl="1" eaLnBrk="1" hangingPunct="1"/>
            <a:r>
              <a:rPr lang="zh-CN" altLang="en-US" sz="2800"/>
              <a:t>所有服务都以消息的形式提供</a:t>
            </a:r>
          </a:p>
          <a:p>
            <a:pPr eaLnBrk="1" hangingPunct="1"/>
            <a:r>
              <a:rPr lang="zh-CN" altLang="en-US" sz="2800"/>
              <a:t>可扩展性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en-US" altLang="zh-CN" sz="2800"/>
              <a:t>Extensibility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 sz="2800"/>
              <a:t>允许增加新的服务</a:t>
            </a:r>
          </a:p>
          <a:p>
            <a:pPr eaLnBrk="1" hangingPunct="1"/>
            <a:r>
              <a:rPr lang="zh-CN" altLang="en-US" sz="2800"/>
              <a:t>灵活性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en-US" altLang="zh-CN" sz="2800"/>
              <a:t>Flexibility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  <a:endParaRPr lang="zh-CN" altLang="en-US" sz="2800"/>
          </a:p>
          <a:p>
            <a:pPr lvl="1" eaLnBrk="1" hangingPunct="1"/>
            <a:r>
              <a:rPr lang="zh-CN" altLang="en-US" sz="2800"/>
              <a:t>可以增加新的功能、删除现有功能</a:t>
            </a:r>
          </a:p>
          <a:p>
            <a:pPr eaLnBrk="1" hangingPunct="1"/>
            <a:r>
              <a:rPr lang="zh-CN" altLang="en-US" sz="2800"/>
              <a:t>可移植性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en-US" altLang="zh-CN" sz="2800"/>
              <a:t>Portability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 sz="2800"/>
              <a:t>把系统移植到新处理器上只需要对内核而不需要对其他服务修改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3">
            <a:extLst>
              <a:ext uri="{FF2B5EF4-FFF2-40B4-BE49-F238E27FC236}">
                <a16:creationId xmlns:a16="http://schemas.microsoft.com/office/drawing/2014/main" id="{2A0A85B2-1828-4097-8CF5-49024D712B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840146D-F844-4C7B-8D5A-5CC77A90B791}" type="slidenum">
              <a:rPr lang="zh-CN" altLang="en-US"/>
              <a:pPr/>
              <a:t>29</a:t>
            </a:fld>
            <a:endParaRPr lang="zh-CN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24C36E60-53F4-4954-BFE4-811FA5DA7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1338"/>
          </a:xfrm>
        </p:spPr>
        <p:txBody>
          <a:bodyPr/>
          <a:lstStyle/>
          <a:p>
            <a:pPr eaLnBrk="1" hangingPunct="1"/>
            <a:r>
              <a:rPr lang="zh-CN" altLang="en-US" sz="4000"/>
              <a:t>微内核组织结构的优点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FCB67478-5BD9-4189-8D83-2297BFD037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 eaLnBrk="1" hangingPunct="1"/>
            <a:r>
              <a:rPr lang="zh-CN" altLang="en-US" sz="2800"/>
              <a:t>可靠性</a:t>
            </a:r>
            <a:r>
              <a:rPr lang="en-US" altLang="zh-CN" sz="2800">
                <a:latin typeface="宋体" panose="02010600030101010101" pitchFamily="2" charset="-122"/>
              </a:rPr>
              <a:t>(</a:t>
            </a:r>
            <a:r>
              <a:rPr lang="en-US" altLang="zh-CN" sz="2800"/>
              <a:t>Reliability</a:t>
            </a:r>
            <a:r>
              <a:rPr lang="en-US" altLang="zh-CN" sz="2800">
                <a:latin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zh-CN" altLang="en-US" sz="2800"/>
              <a:t>模块化设计</a:t>
            </a:r>
          </a:p>
          <a:p>
            <a:pPr lvl="1" eaLnBrk="1" hangingPunct="1"/>
            <a:r>
              <a:rPr lang="zh-CN" altLang="en-US" sz="2800"/>
              <a:t>小的微内核可以被严格地测试</a:t>
            </a:r>
          </a:p>
          <a:p>
            <a:pPr eaLnBrk="1" hangingPunct="1"/>
            <a:r>
              <a:rPr lang="zh-CN" altLang="en-US" sz="2800"/>
              <a:t>分布式系统支持</a:t>
            </a:r>
          </a:p>
          <a:p>
            <a:pPr lvl="1" eaLnBrk="1" hangingPunct="1"/>
            <a:r>
              <a:rPr lang="zh-CN" altLang="en-US" sz="2800"/>
              <a:t>消息传送不需要知道目标机器的位置</a:t>
            </a:r>
          </a:p>
          <a:p>
            <a:pPr eaLnBrk="1" hangingPunct="1"/>
            <a:r>
              <a:rPr lang="zh-CN" altLang="en-US" sz="2800"/>
              <a:t>对面向对象操作系统</a:t>
            </a:r>
            <a:r>
              <a:rPr lang="en-US" altLang="zh-CN" sz="2800"/>
              <a:t>(OOOS)</a:t>
            </a:r>
            <a:r>
              <a:rPr lang="zh-CN" altLang="en-US" sz="2800"/>
              <a:t>的支持</a:t>
            </a:r>
          </a:p>
          <a:p>
            <a:pPr lvl="1" eaLnBrk="1" hangingPunct="1"/>
            <a:r>
              <a:rPr lang="zh-CN" altLang="en-US" sz="2800"/>
              <a:t>组件是具有明确定义接口的对象，可互连构造软件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3">
            <a:extLst>
              <a:ext uri="{FF2B5EF4-FFF2-40B4-BE49-F238E27FC236}">
                <a16:creationId xmlns:a16="http://schemas.microsoft.com/office/drawing/2014/main" id="{C3D11166-9EE1-43C2-8F39-46F6B482A4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071AE9E-AC4D-42E8-A177-43E48BB70B4A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3915F50-B3D1-4391-82A8-C9F383D42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线程（</a:t>
            </a:r>
            <a:r>
              <a:rPr lang="en-US" altLang="zh-CN"/>
              <a:t>thread</a:t>
            </a:r>
            <a:r>
              <a:rPr lang="zh-CN" altLang="en-US"/>
              <a:t>）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A6160EFA-0937-4D88-859D-99CC895E6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在没有线程概念的系统中，进程是</a:t>
            </a:r>
            <a:endParaRPr lang="en-US" altLang="zh-CN"/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资源分配的单位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调度</a:t>
            </a:r>
            <a:r>
              <a:rPr lang="en-US" altLang="zh-CN"/>
              <a:t>/</a:t>
            </a:r>
            <a:r>
              <a:rPr lang="zh-CN" altLang="en-US"/>
              <a:t>执行的单位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主要问题：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进程切换的开销大</a:t>
            </a:r>
            <a:r>
              <a:rPr lang="en-US" altLang="zh-CN"/>
              <a:t>——</a:t>
            </a:r>
            <a:r>
              <a:rPr lang="zh-CN" altLang="en-US"/>
              <a:t>每次切换都要保存和恢复进程所拥有的全部信息</a:t>
            </a:r>
            <a:r>
              <a:rPr lang="en-US" altLang="zh-CN"/>
              <a:t>(PCB</a:t>
            </a:r>
            <a:r>
              <a:rPr lang="zh-CN" altLang="en-US"/>
              <a:t>、有关程序段和相应的数据集等</a:t>
            </a:r>
            <a:r>
              <a:rPr lang="en-US" altLang="zh-CN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进程占用的资源多</a:t>
            </a:r>
            <a:r>
              <a:rPr lang="en-US" altLang="zh-CN"/>
              <a:t>——</a:t>
            </a:r>
            <a:r>
              <a:rPr lang="zh-CN" altLang="en-US"/>
              <a:t>多个同类进程需占用多份资源，而一个进程中的多个同类线程则共享一份资源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0000FF"/>
                </a:solidFill>
              </a:rPr>
              <a:t>线程</a:t>
            </a:r>
            <a:r>
              <a:rPr lang="zh-CN" altLang="en-US"/>
              <a:t>：一个进程内的</a:t>
            </a:r>
            <a:r>
              <a:rPr lang="zh-CN" altLang="en-US" b="1" i="1">
                <a:solidFill>
                  <a:srgbClr val="0000FF"/>
                </a:solidFill>
              </a:rPr>
              <a:t>基本调度单位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一个进程可有一个或多个线程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3">
            <a:extLst>
              <a:ext uri="{FF2B5EF4-FFF2-40B4-BE49-F238E27FC236}">
                <a16:creationId xmlns:a16="http://schemas.microsoft.com/office/drawing/2014/main" id="{FDB11546-B53E-4C28-B76F-B83B7C9472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DFBA98F-AFBC-4370-BD34-D6FB3930108E}" type="slidenum">
              <a:rPr lang="zh-CN" altLang="en-US"/>
              <a:pPr/>
              <a:t>30</a:t>
            </a:fld>
            <a:endParaRPr lang="zh-CN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7D027D4-0DA5-4317-BEB0-8F3E52692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625"/>
            <a:ext cx="9144000" cy="365125"/>
          </a:xfrm>
        </p:spPr>
        <p:txBody>
          <a:bodyPr/>
          <a:lstStyle/>
          <a:p>
            <a:pPr eaLnBrk="1" hangingPunct="1"/>
            <a:r>
              <a:rPr lang="zh-CN" altLang="en-US" sz="4000"/>
              <a:t>微内核设计</a:t>
            </a:r>
            <a:endParaRPr lang="zh-CN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033D114-BC4E-428F-8826-1695E034D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pPr eaLnBrk="1" hangingPunct="1"/>
            <a:r>
              <a:rPr lang="zh-CN" altLang="en-US" sz="2800"/>
              <a:t>微内核功能与服务的最小集</a:t>
            </a:r>
          </a:p>
          <a:p>
            <a:pPr lvl="1" eaLnBrk="1" hangingPunct="1"/>
            <a:r>
              <a:rPr lang="zh-CN" altLang="en-US" sz="2800"/>
              <a:t>低级存储器管理</a:t>
            </a:r>
          </a:p>
          <a:p>
            <a:pPr lvl="1" eaLnBrk="1" hangingPunct="1"/>
            <a:r>
              <a:rPr lang="zh-CN" altLang="en-US" sz="2800"/>
              <a:t>进程间的通信</a:t>
            </a:r>
          </a:p>
          <a:p>
            <a:pPr lvl="1" eaLnBrk="1" hangingPunct="1"/>
            <a:r>
              <a:rPr lang="en-US" altLang="zh-CN" sz="2800"/>
              <a:t>I/O</a:t>
            </a:r>
            <a:r>
              <a:rPr lang="zh-CN" altLang="en-US" sz="2800"/>
              <a:t>和中断管理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3">
            <a:extLst>
              <a:ext uri="{FF2B5EF4-FFF2-40B4-BE49-F238E27FC236}">
                <a16:creationId xmlns:a16="http://schemas.microsoft.com/office/drawing/2014/main" id="{1A61F7A8-E612-4932-BEAF-EB5EF8EF4A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D121A48-39DF-44D0-A5E7-26F6153C8AA9}" type="slidenum">
              <a:rPr lang="zh-CN" altLang="en-US"/>
              <a:pPr/>
              <a:t>31</a:t>
            </a:fld>
            <a:endParaRPr lang="zh-CN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C5A0CEFD-893E-4A68-8796-614638CBD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9750"/>
          </a:xfrm>
        </p:spPr>
        <p:txBody>
          <a:bodyPr/>
          <a:lstStyle/>
          <a:p>
            <a:pPr eaLnBrk="1" hangingPunct="1"/>
            <a:r>
              <a:rPr lang="zh-CN" altLang="en-US" sz="4000"/>
              <a:t>低级存储器管理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F04FDE7-584F-44EA-A025-169EC4A3B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3048000"/>
          </a:xfrm>
        </p:spPr>
        <p:txBody>
          <a:bodyPr/>
          <a:lstStyle/>
          <a:p>
            <a:pPr eaLnBrk="1" hangingPunct="1"/>
            <a:r>
              <a:rPr lang="zh-CN" altLang="en-US" sz="2800"/>
              <a:t>微内核控制硬件概念上的地址空间，使得操作系统可以在进程级实现保护</a:t>
            </a:r>
          </a:p>
          <a:p>
            <a:pPr eaLnBrk="1" hangingPunct="1"/>
            <a:r>
              <a:rPr lang="zh-CN" altLang="en-US" sz="2800"/>
              <a:t>微内核只负责将每个虚页映射到一个物理页框上</a:t>
            </a:r>
          </a:p>
          <a:p>
            <a:pPr eaLnBrk="1" hangingPunct="1"/>
            <a:r>
              <a:rPr lang="zh-CN" altLang="en-US" sz="2800"/>
              <a:t>内核外实现页替换算法等分页工作</a:t>
            </a:r>
          </a:p>
          <a:p>
            <a:pPr lvl="1" eaLnBrk="1" hangingPunct="1"/>
            <a:r>
              <a:rPr lang="zh-CN" altLang="en-US" sz="2800"/>
              <a:t>虚页调入</a:t>
            </a:r>
          </a:p>
          <a:p>
            <a:pPr lvl="1" eaLnBrk="1" hangingPunct="1"/>
            <a:r>
              <a:rPr lang="zh-CN" altLang="en-US" sz="2800"/>
              <a:t>页换出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grpSp>
        <p:nvGrpSpPr>
          <p:cNvPr id="63492" name="Group 18">
            <a:extLst>
              <a:ext uri="{FF2B5EF4-FFF2-40B4-BE49-F238E27FC236}">
                <a16:creationId xmlns:a16="http://schemas.microsoft.com/office/drawing/2014/main" id="{1ABE8F4D-CE59-4B45-9C55-7F11F0FAAC8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038600"/>
            <a:ext cx="6630988" cy="2057400"/>
            <a:chOff x="383" y="2544"/>
            <a:chExt cx="4177" cy="1296"/>
          </a:xfrm>
        </p:grpSpPr>
        <p:sp>
          <p:nvSpPr>
            <p:cNvPr id="63493" name="Rectangle 4">
              <a:extLst>
                <a:ext uri="{FF2B5EF4-FFF2-40B4-BE49-F238E27FC236}">
                  <a16:creationId xmlns:a16="http://schemas.microsoft.com/office/drawing/2014/main" id="{AA533140-53E9-4865-9486-C9BA92472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2591"/>
              <a:ext cx="1104" cy="38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应用程序</a:t>
              </a:r>
            </a:p>
          </p:txBody>
        </p:sp>
        <p:sp>
          <p:nvSpPr>
            <p:cNvPr id="63494" name="Rectangle 5">
              <a:extLst>
                <a:ext uri="{FF2B5EF4-FFF2-40B4-BE49-F238E27FC236}">
                  <a16:creationId xmlns:a16="http://schemas.microsoft.com/office/drawing/2014/main" id="{7DC3D955-D8B0-4CD5-8E81-978D1E071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544"/>
              <a:ext cx="1104" cy="38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页面管理器</a:t>
              </a:r>
            </a:p>
          </p:txBody>
        </p:sp>
        <p:sp>
          <p:nvSpPr>
            <p:cNvPr id="63495" name="Rectangle 6">
              <a:extLst>
                <a:ext uri="{FF2B5EF4-FFF2-40B4-BE49-F238E27FC236}">
                  <a16:creationId xmlns:a16="http://schemas.microsoft.com/office/drawing/2014/main" id="{99F913DE-AB6D-419C-9DA2-33DFF753C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60"/>
              <a:ext cx="3504" cy="4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/>
                <a:t>微内核</a:t>
              </a:r>
            </a:p>
          </p:txBody>
        </p:sp>
        <p:sp>
          <p:nvSpPr>
            <p:cNvPr id="63496" name="Line 8">
              <a:extLst>
                <a:ext uri="{FF2B5EF4-FFF2-40B4-BE49-F238E27FC236}">
                  <a16:creationId xmlns:a16="http://schemas.microsoft.com/office/drawing/2014/main" id="{D4B62D69-91E2-4729-ADBF-0909C1DCA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76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9">
              <a:extLst>
                <a:ext uri="{FF2B5EF4-FFF2-40B4-BE49-F238E27FC236}">
                  <a16:creationId xmlns:a16="http://schemas.microsoft.com/office/drawing/2014/main" id="{19E73654-03BC-48C8-85B3-AD799683A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976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10">
              <a:extLst>
                <a:ext uri="{FF2B5EF4-FFF2-40B4-BE49-F238E27FC236}">
                  <a16:creationId xmlns:a16="http://schemas.microsoft.com/office/drawing/2014/main" id="{20FDFEDD-37D8-47E2-A29A-9627BD13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56"/>
              <a:ext cx="1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11">
              <a:extLst>
                <a:ext uri="{FF2B5EF4-FFF2-40B4-BE49-F238E27FC236}">
                  <a16:creationId xmlns:a16="http://schemas.microsoft.com/office/drawing/2014/main" id="{4EC24F4B-18CE-4A86-A4A2-A68CC8AC0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28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2">
              <a:extLst>
                <a:ext uri="{FF2B5EF4-FFF2-40B4-BE49-F238E27FC236}">
                  <a16:creationId xmlns:a16="http://schemas.microsoft.com/office/drawing/2014/main" id="{42AC1C28-0A4C-463B-B1BA-89B811D03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9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Line 13">
              <a:extLst>
                <a:ext uri="{FF2B5EF4-FFF2-40B4-BE49-F238E27FC236}">
                  <a16:creationId xmlns:a16="http://schemas.microsoft.com/office/drawing/2014/main" id="{5783531E-F476-4591-8FD9-53497A74D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504"/>
              <a:ext cx="2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Rectangle 14">
              <a:extLst>
                <a:ext uri="{FF2B5EF4-FFF2-40B4-BE49-F238E27FC236}">
                  <a16:creationId xmlns:a16="http://schemas.microsoft.com/office/drawing/2014/main" id="{896EFD45-2D2C-46CD-88AD-ADE1B278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页错误</a:t>
              </a:r>
            </a:p>
          </p:txBody>
        </p:sp>
        <p:sp>
          <p:nvSpPr>
            <p:cNvPr id="63503" name="Rectangle 15">
              <a:extLst>
                <a:ext uri="{FF2B5EF4-FFF2-40B4-BE49-F238E27FC236}">
                  <a16:creationId xmlns:a16="http://schemas.microsoft.com/office/drawing/2014/main" id="{B2D2B648-5C36-4603-BE97-046FCAF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024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恢复</a:t>
              </a:r>
            </a:p>
          </p:txBody>
        </p:sp>
        <p:sp>
          <p:nvSpPr>
            <p:cNvPr id="63504" name="Line 16">
              <a:extLst>
                <a:ext uri="{FF2B5EF4-FFF2-40B4-BE49-F238E27FC236}">
                  <a16:creationId xmlns:a16="http://schemas.microsoft.com/office/drawing/2014/main" id="{735DDE2A-B7F8-416D-89E5-7E1D922DD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28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5" name="Rectangle 17">
              <a:extLst>
                <a:ext uri="{FF2B5EF4-FFF2-40B4-BE49-F238E27FC236}">
                  <a16:creationId xmlns:a16="http://schemas.microsoft.com/office/drawing/2014/main" id="{46A7A260-8BBA-4DC1-9C60-FFB7E23E8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80"/>
              <a:ext cx="8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地址空间</a:t>
              </a:r>
            </a:p>
            <a:p>
              <a:pPr algn="ctr"/>
              <a:r>
                <a:rPr lang="zh-CN" altLang="en-US"/>
                <a:t>函数调用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3">
            <a:extLst>
              <a:ext uri="{FF2B5EF4-FFF2-40B4-BE49-F238E27FC236}">
                <a16:creationId xmlns:a16="http://schemas.microsoft.com/office/drawing/2014/main" id="{AAB86BEB-6F0B-447F-BC72-CFA4656B5B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0A08B8-A1A4-4B59-B606-EE5CDD777E84}" type="slidenum">
              <a:rPr lang="zh-CN" altLang="en-US"/>
              <a:pPr/>
              <a:t>32</a:t>
            </a:fld>
            <a:endParaRPr lang="zh-CN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C0DE47BE-A40D-436F-8FE3-981933889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9750"/>
          </a:xfrm>
        </p:spPr>
        <p:txBody>
          <a:bodyPr/>
          <a:lstStyle/>
          <a:p>
            <a:pPr eaLnBrk="1" hangingPunct="1"/>
            <a:r>
              <a:rPr lang="zh-CN" altLang="en-US" sz="4000"/>
              <a:t>三种微内核操作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036B00-0366-47F7-A1E6-CFC3CD63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授权</a:t>
            </a:r>
            <a:r>
              <a:rPr lang="zh-CN" altLang="en-US" sz="2800"/>
              <a:t>：一个地址空间的所有者可以授权另一个进程使用它的某些页</a:t>
            </a:r>
          </a:p>
          <a:p>
            <a:pPr eaLnBrk="1" hangingPunct="1"/>
            <a:r>
              <a:rPr lang="zh-CN" altLang="en-US" sz="2800" b="1"/>
              <a:t>映射</a:t>
            </a:r>
            <a:r>
              <a:rPr lang="zh-CN" altLang="en-US" sz="2800"/>
              <a:t>：一个进程可以把它的任何页映射到另一个进程的地址空间，使得两个进程者都可以访问这些页</a:t>
            </a:r>
          </a:p>
          <a:p>
            <a:pPr eaLnBrk="1" hangingPunct="1"/>
            <a:r>
              <a:rPr lang="zh-CN" altLang="en-US" sz="2800" b="1"/>
              <a:t>刷新</a:t>
            </a:r>
            <a:r>
              <a:rPr lang="zh-CN" altLang="en-US" sz="2800"/>
              <a:t>：进程可以回收授权给其它进程或映射到另一个进程的任何页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3">
            <a:extLst>
              <a:ext uri="{FF2B5EF4-FFF2-40B4-BE49-F238E27FC236}">
                <a16:creationId xmlns:a16="http://schemas.microsoft.com/office/drawing/2014/main" id="{AD3F84BF-E6E9-4BC8-8D5E-C11104E1CB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9440A9D-1C28-4A68-A3E8-C0DDFB88A918}" type="slidenum">
              <a:rPr lang="zh-CN" altLang="en-US"/>
              <a:pPr/>
              <a:t>33</a:t>
            </a:fld>
            <a:endParaRPr lang="zh-CN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D9705460-094B-4985-A91E-2A5CBA872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9750"/>
          </a:xfrm>
        </p:spPr>
        <p:txBody>
          <a:bodyPr/>
          <a:lstStyle/>
          <a:p>
            <a:pPr eaLnBrk="1" hangingPunct="1"/>
            <a:r>
              <a:rPr lang="zh-CN" altLang="en-US" sz="4000"/>
              <a:t>进程间的通信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18332BC-3C12-4902-9A4C-8C4241F0D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消息</a:t>
            </a:r>
            <a:r>
              <a:rPr lang="zh-CN" altLang="en-US" sz="2800"/>
              <a:t>是进程间通信的基本形式</a:t>
            </a:r>
          </a:p>
          <a:p>
            <a:pPr eaLnBrk="1" hangingPunct="1"/>
            <a:r>
              <a:rPr lang="zh-CN" altLang="en-US" sz="2800" b="1"/>
              <a:t>消息结构</a:t>
            </a:r>
          </a:p>
          <a:p>
            <a:pPr lvl="1" eaLnBrk="1" hangingPunct="1"/>
            <a:r>
              <a:rPr lang="zh-CN" altLang="en-US" sz="2800"/>
              <a:t>消息头</a:t>
            </a:r>
          </a:p>
          <a:p>
            <a:pPr lvl="1" eaLnBrk="1" hangingPunct="1"/>
            <a:r>
              <a:rPr lang="zh-CN" altLang="en-US" sz="2800"/>
              <a:t>消息体</a:t>
            </a:r>
            <a:endParaRPr lang="zh-CN" altLang="en-US" sz="2300"/>
          </a:p>
          <a:p>
            <a:pPr eaLnBrk="1" hangingPunct="1"/>
            <a:r>
              <a:rPr lang="zh-CN" altLang="en-US" sz="2800" b="1"/>
              <a:t>端口</a:t>
            </a:r>
            <a:r>
              <a:rPr lang="zh-CN" altLang="en-US" sz="2800"/>
              <a:t>：发往某个特定进程的消息序列</a:t>
            </a:r>
          </a:p>
          <a:p>
            <a:pPr eaLnBrk="1" hangingPunct="1"/>
            <a:r>
              <a:rPr lang="zh-CN" altLang="en-US" sz="2800" b="1"/>
              <a:t>消息传递：</a:t>
            </a:r>
            <a:r>
              <a:rPr lang="zh-CN" altLang="en-US" sz="2800"/>
              <a:t>将消息从一个进程的地址空间内复制到另一个进程的地址空间（速度远低于处理器的），效率比共享存储方案低</a:t>
            </a:r>
            <a:endParaRPr lang="zh-CN" altLang="en-US" sz="2800" b="1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03894AB3-B032-4D5D-AF5D-8AB54D55D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66800"/>
            <a:ext cx="1981200" cy="18288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消息头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消息体</a:t>
            </a:r>
          </a:p>
          <a:p>
            <a:pPr algn="ctr"/>
            <a:endParaRPr lang="zh-CN" alt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7E6F3627-F026-4EEE-BE85-90AA427F4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600200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3">
            <a:extLst>
              <a:ext uri="{FF2B5EF4-FFF2-40B4-BE49-F238E27FC236}">
                <a16:creationId xmlns:a16="http://schemas.microsoft.com/office/drawing/2014/main" id="{7F0D58E4-1B7E-406B-A29B-81D26130ED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4D33078-B0A2-4B97-B438-0543D9BE6F80}" type="slidenum">
              <a:rPr lang="zh-CN" altLang="en-US"/>
              <a:pPr/>
              <a:t>34</a:t>
            </a:fld>
            <a:endParaRPr lang="zh-CN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0A61F925-CA45-41BF-A6E9-4C3BBA347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9750"/>
          </a:xfrm>
        </p:spPr>
        <p:txBody>
          <a:bodyPr/>
          <a:lstStyle/>
          <a:p>
            <a:pPr eaLnBrk="1" hangingPunct="1"/>
            <a:r>
              <a:rPr lang="en-US" altLang="zh-CN" sz="4000"/>
              <a:t>I/O</a:t>
            </a:r>
            <a:r>
              <a:rPr lang="zh-CN" altLang="en-US" sz="4000"/>
              <a:t>与中断管理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A8C4CEC-66F0-4211-8A39-9909D0EED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92150"/>
            <a:ext cx="4067175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微内核结构中，硬件中断可能会当作消息处理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微内核捕捉和识别中断，但可以不处理中断消息头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产生一条消息发给相关的用户级进程，并由它进行中断处理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用户级进程代码通用结构（右边伪代码）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</a:t>
            </a:r>
            <a:endParaRPr lang="en-US" altLang="zh-CN" sz="2800" b="1"/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AE14086D-C89A-4D86-9067-D2D6F2D9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620713"/>
            <a:ext cx="54356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driver thread:</a:t>
            </a:r>
          </a:p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do    </a:t>
            </a:r>
          </a:p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waitFor(msg,sender);</a:t>
            </a:r>
          </a:p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if (sender==my_hardware_interrupt)</a:t>
            </a:r>
          </a:p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{</a:t>
            </a:r>
          </a:p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read/write I/O ports;</a:t>
            </a:r>
          </a:p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reset hardware interrupt</a:t>
            </a:r>
          </a:p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}</a:t>
            </a:r>
          </a:p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else …</a:t>
            </a:r>
          </a:p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While (true);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3">
            <a:extLst>
              <a:ext uri="{FF2B5EF4-FFF2-40B4-BE49-F238E27FC236}">
                <a16:creationId xmlns:a16="http://schemas.microsoft.com/office/drawing/2014/main" id="{0180E0DB-F1BD-4012-BC2F-1AB5D48381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2FCF1F8-1749-4D0C-BFE8-F0B431FF0368}" type="slidenum">
              <a:rPr lang="zh-CN" altLang="en-US"/>
              <a:pPr/>
              <a:t>35</a:t>
            </a:fld>
            <a:endParaRPr lang="zh-CN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B90930A-D1E2-4BE6-A316-35ED643D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38"/>
          </a:xfrm>
        </p:spPr>
        <p:txBody>
          <a:bodyPr/>
          <a:lstStyle/>
          <a:p>
            <a:pPr eaLnBrk="1" hangingPunct="1"/>
            <a:r>
              <a:rPr lang="en-US" altLang="zh-CN" sz="4000"/>
              <a:t>4.4 </a:t>
            </a:r>
            <a:r>
              <a:rPr lang="en-US" altLang="zh-CN"/>
              <a:t>W</a:t>
            </a:r>
            <a:r>
              <a:rPr lang="en-US" altLang="zh-CN" sz="4000"/>
              <a:t>indows 7</a:t>
            </a:r>
            <a:r>
              <a:rPr lang="zh-CN" altLang="en-US" sz="4000"/>
              <a:t>的</a:t>
            </a:r>
            <a:r>
              <a:rPr lang="zh-CN" altLang="en-US"/>
              <a:t>线程与</a:t>
            </a:r>
            <a:r>
              <a:rPr lang="en-US" altLang="zh-CN"/>
              <a:t>SMP</a:t>
            </a:r>
            <a:r>
              <a:rPr lang="zh-CN" altLang="en-US"/>
              <a:t>管理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B49838A-D0CD-41D6-8DB4-1479C6A2F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pPr eaLnBrk="1" hangingPunct="1"/>
            <a:r>
              <a:rPr lang="en-US" altLang="zh-CN" sz="2800"/>
              <a:t>Windows</a:t>
            </a:r>
            <a:r>
              <a:rPr lang="zh-CN" altLang="en-US" sz="2800"/>
              <a:t>进程和线程的重要特点：</a:t>
            </a:r>
          </a:p>
          <a:p>
            <a:pPr lvl="1" eaLnBrk="1" hangingPunct="1"/>
            <a:r>
              <a:rPr lang="en-US" altLang="zh-CN" sz="2800"/>
              <a:t>Windows</a:t>
            </a:r>
            <a:r>
              <a:rPr lang="zh-CN" altLang="en-US" sz="2800"/>
              <a:t>进程</a:t>
            </a:r>
            <a:r>
              <a:rPr lang="en-US" altLang="zh-CN" sz="2800"/>
              <a:t>/</a:t>
            </a:r>
            <a:r>
              <a:rPr lang="zh-CN" altLang="en-US" sz="2800"/>
              <a:t>线程作为对象实现</a:t>
            </a:r>
          </a:p>
          <a:p>
            <a:pPr lvl="1" eaLnBrk="1" hangingPunct="1"/>
            <a:r>
              <a:rPr lang="zh-CN" altLang="en-US" sz="2800"/>
              <a:t>一个可执行的进程可能包含一个或多个线程</a:t>
            </a:r>
          </a:p>
          <a:p>
            <a:pPr lvl="1" eaLnBrk="1" hangingPunct="1"/>
            <a:r>
              <a:rPr lang="zh-CN" altLang="en-US" sz="2800"/>
              <a:t>进程对象和线程对象都具有内置的同步能力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F924DCBA-B9B3-431F-AE55-7D13B3A0A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2938"/>
          </a:xfrm>
        </p:spPr>
        <p:txBody>
          <a:bodyPr/>
          <a:lstStyle/>
          <a:p>
            <a:pPr eaLnBrk="1" hangingPunct="1"/>
            <a:r>
              <a:rPr lang="en-US" altLang="zh-CN" sz="4000"/>
              <a:t>Windows</a:t>
            </a:r>
            <a:r>
              <a:rPr lang="zh-CN" altLang="en-US" sz="4000"/>
              <a:t>进程及其资源</a:t>
            </a:r>
          </a:p>
        </p:txBody>
      </p:sp>
      <p:pic>
        <p:nvPicPr>
          <p:cNvPr id="73730" name="Picture 5">
            <a:extLst>
              <a:ext uri="{FF2B5EF4-FFF2-40B4-BE49-F238E27FC236}">
                <a16:creationId xmlns:a16="http://schemas.microsoft.com/office/drawing/2014/main" id="{8B0BE120-BC4A-4404-8F20-263B4FA47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1213" y="685800"/>
            <a:ext cx="7519987" cy="55626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72F2C0E8-EA06-47F1-B62B-F253BD4C6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sz="4000"/>
              <a:t>4.4.1 Windows</a:t>
            </a:r>
            <a:r>
              <a:rPr lang="zh-CN" altLang="en-US" sz="4000"/>
              <a:t>进程和线程对象</a:t>
            </a:r>
          </a:p>
        </p:txBody>
      </p:sp>
      <p:pic>
        <p:nvPicPr>
          <p:cNvPr id="75778" name="Picture 5">
            <a:extLst>
              <a:ext uri="{FF2B5EF4-FFF2-40B4-BE49-F238E27FC236}">
                <a16:creationId xmlns:a16="http://schemas.microsoft.com/office/drawing/2014/main" id="{FFA719DB-48E3-4528-988A-DDA71C2494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685800"/>
            <a:ext cx="7881937" cy="6157913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1C225F11-31E0-4343-AFC0-A00668E3F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70700" cy="533400"/>
          </a:xfrm>
        </p:spPr>
        <p:txBody>
          <a:bodyPr/>
          <a:lstStyle/>
          <a:p>
            <a:pPr eaLnBrk="1" hangingPunct="1"/>
            <a:r>
              <a:rPr lang="en-US" altLang="zh-CN" sz="4000"/>
              <a:t>4.4.3 Windows</a:t>
            </a:r>
            <a:r>
              <a:rPr lang="zh-CN" altLang="en-US" sz="4000"/>
              <a:t>线程状态及转换</a:t>
            </a:r>
          </a:p>
        </p:txBody>
      </p:sp>
      <p:pic>
        <p:nvPicPr>
          <p:cNvPr id="77826" name="Picture 7">
            <a:extLst>
              <a:ext uri="{FF2B5EF4-FFF2-40B4-BE49-F238E27FC236}">
                <a16:creationId xmlns:a16="http://schemas.microsoft.com/office/drawing/2014/main" id="{AA321F24-3745-4B72-A40F-45C2A6A9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804863"/>
            <a:ext cx="7732712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3">
            <a:extLst>
              <a:ext uri="{FF2B5EF4-FFF2-40B4-BE49-F238E27FC236}">
                <a16:creationId xmlns:a16="http://schemas.microsoft.com/office/drawing/2014/main" id="{0B7C585A-7EF6-45E7-8D13-1E5870D40B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6AE9C1D-96D5-4176-B7F7-4D940B1D3C19}" type="slidenum">
              <a:rPr lang="zh-CN" altLang="en-US"/>
              <a:pPr/>
              <a:t>39</a:t>
            </a:fld>
            <a:endParaRPr lang="zh-CN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CD9D837-7CE8-4616-9160-CDB1FF99B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4.5 Solaris</a:t>
            </a:r>
            <a:r>
              <a:rPr lang="zh-CN" altLang="en-US" sz="4000"/>
              <a:t>的线程和</a:t>
            </a:r>
            <a:r>
              <a:rPr lang="en-US" altLang="zh-CN" sz="4000"/>
              <a:t>SMP</a:t>
            </a:r>
            <a:r>
              <a:rPr lang="zh-CN" altLang="en-US" sz="4000"/>
              <a:t>管理</a:t>
            </a:r>
          </a:p>
        </p:txBody>
      </p:sp>
      <p:pic>
        <p:nvPicPr>
          <p:cNvPr id="79875" name="Picture 5">
            <a:extLst>
              <a:ext uri="{FF2B5EF4-FFF2-40B4-BE49-F238E27FC236}">
                <a16:creationId xmlns:a16="http://schemas.microsoft.com/office/drawing/2014/main" id="{3130CD07-7810-40A8-8DF5-2C9EACF3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57275"/>
            <a:ext cx="59436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0">
            <a:extLst>
              <a:ext uri="{FF2B5EF4-FFF2-40B4-BE49-F238E27FC236}">
                <a16:creationId xmlns:a16="http://schemas.microsoft.com/office/drawing/2014/main" id="{D0729875-A502-4D57-8888-CA597026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51000"/>
            <a:ext cx="6613525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40331B2A-D69F-47F6-8877-FECB2F483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4</a:t>
            </a:r>
            <a:r>
              <a:rPr lang="en-US" altLang="zh-CN" sz="4000">
                <a:latin typeface="宋体" panose="02010600030101010101" pitchFamily="2" charset="-122"/>
              </a:rPr>
              <a:t>.1.1 </a:t>
            </a:r>
            <a:r>
              <a:rPr lang="zh-CN" altLang="en-US" sz="4000">
                <a:latin typeface="宋体" panose="02010600030101010101" pitchFamily="2" charset="-122"/>
              </a:rPr>
              <a:t>多线程（</a:t>
            </a:r>
            <a:r>
              <a:rPr lang="en-US" altLang="zh-CN" sz="4000">
                <a:latin typeface="宋体" panose="02010600030101010101" pitchFamily="2" charset="-122"/>
              </a:rPr>
              <a:t>Multithreading</a:t>
            </a:r>
            <a:r>
              <a:rPr lang="zh-CN" altLang="en-US" sz="400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6CF2229-ACF9-475B-A163-36CA49087C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8458200" cy="936625"/>
          </a:xfrm>
        </p:spPr>
        <p:txBody>
          <a:bodyPr/>
          <a:lstStyle/>
          <a:p>
            <a:pPr eaLnBrk="1" hangingPunct="1"/>
            <a:r>
              <a:rPr lang="zh-CN" altLang="en-US" sz="2700" b="1">
                <a:solidFill>
                  <a:srgbClr val="0000FF"/>
                </a:solidFill>
              </a:rPr>
              <a:t>多线程</a:t>
            </a:r>
            <a:r>
              <a:rPr lang="zh-CN" altLang="en-US" sz="2700"/>
              <a:t>：是指</a:t>
            </a:r>
            <a:r>
              <a:rPr lang="en-US" altLang="zh-CN" sz="2700"/>
              <a:t>OS</a:t>
            </a:r>
            <a:r>
              <a:rPr lang="zh-CN" altLang="en-US" sz="2700"/>
              <a:t>支持在一个进程中执行多个线程的能力</a:t>
            </a:r>
          </a:p>
        </p:txBody>
      </p:sp>
      <p:sp>
        <p:nvSpPr>
          <p:cNvPr id="309253" name="AutoShape 5">
            <a:extLst>
              <a:ext uri="{FF2B5EF4-FFF2-40B4-BE49-F238E27FC236}">
                <a16:creationId xmlns:a16="http://schemas.microsoft.com/office/drawing/2014/main" id="{15CDE26F-647F-416B-9C55-0AA897204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492375"/>
            <a:ext cx="1296987" cy="360363"/>
          </a:xfrm>
          <a:prstGeom prst="wedgeRoundRectCallout">
            <a:avLst>
              <a:gd name="adj1" fmla="val 71907"/>
              <a:gd name="adj2" fmla="val -65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MS-DOS</a:t>
            </a:r>
          </a:p>
        </p:txBody>
      </p:sp>
      <p:sp>
        <p:nvSpPr>
          <p:cNvPr id="309254" name="AutoShape 6">
            <a:extLst>
              <a:ext uri="{FF2B5EF4-FFF2-40B4-BE49-F238E27FC236}">
                <a16:creationId xmlns:a16="http://schemas.microsoft.com/office/drawing/2014/main" id="{41180727-2286-4C75-94F3-DBA8F274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516563"/>
            <a:ext cx="1296987" cy="360362"/>
          </a:xfrm>
          <a:prstGeom prst="wedgeRoundRectCallout">
            <a:avLst>
              <a:gd name="adj1" fmla="val 48407"/>
              <a:gd name="adj2" fmla="val -1319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</a:rPr>
              <a:t>老</a:t>
            </a:r>
            <a:r>
              <a:rPr lang="en-US" altLang="zh-CN">
                <a:solidFill>
                  <a:schemeClr val="tx1"/>
                </a:solidFill>
              </a:rPr>
              <a:t>Unix</a:t>
            </a:r>
          </a:p>
        </p:txBody>
      </p:sp>
      <p:sp>
        <p:nvSpPr>
          <p:cNvPr id="309255" name="AutoShape 7">
            <a:extLst>
              <a:ext uri="{FF2B5EF4-FFF2-40B4-BE49-F238E27FC236}">
                <a16:creationId xmlns:a16="http://schemas.microsoft.com/office/drawing/2014/main" id="{0179E680-E366-4D4B-95BD-D56D910C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6021388"/>
            <a:ext cx="2808288" cy="720725"/>
          </a:xfrm>
          <a:prstGeom prst="wedgeRoundRectCallout">
            <a:avLst>
              <a:gd name="adj1" fmla="val -21338"/>
              <a:gd name="adj2" fmla="val -77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Windows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Solaris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</a:p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Mac OS X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309256" name="AutoShape 8">
            <a:extLst>
              <a:ext uri="{FF2B5EF4-FFF2-40B4-BE49-F238E27FC236}">
                <a16:creationId xmlns:a16="http://schemas.microsoft.com/office/drawing/2014/main" id="{8B222B52-D9B5-4DDD-A223-D1C314E4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1557338"/>
            <a:ext cx="1908175" cy="433387"/>
          </a:xfrm>
          <a:prstGeom prst="wedgeRoundRectCallout">
            <a:avLst>
              <a:gd name="adj1" fmla="val -51995"/>
              <a:gd name="adj2" fmla="val 9798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</a:rPr>
              <a:t>Java </a:t>
            </a:r>
            <a:r>
              <a:rPr lang="zh-CN" altLang="en-US" b="1">
                <a:solidFill>
                  <a:schemeClr val="tx1"/>
                </a:solidFill>
              </a:rPr>
              <a:t>运行环境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3" grpId="0" animBg="1"/>
      <p:bldP spid="309254" grpId="0" animBg="1"/>
      <p:bldP spid="309255" grpId="0" animBg="1"/>
      <p:bldP spid="3092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3">
            <a:extLst>
              <a:ext uri="{FF2B5EF4-FFF2-40B4-BE49-F238E27FC236}">
                <a16:creationId xmlns:a16="http://schemas.microsoft.com/office/drawing/2014/main" id="{9137FB11-6BF3-4B86-A301-A4E8693397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FFEBBB9-95D5-4098-8B99-D29131F3B7AE}" type="slidenum">
              <a:rPr lang="zh-CN" altLang="en-US"/>
              <a:pPr/>
              <a:t>40</a:t>
            </a:fld>
            <a:endParaRPr lang="zh-CN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9E3B35F-7D30-41DD-83DF-930D59261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传统</a:t>
            </a:r>
            <a:r>
              <a:rPr lang="en-US" altLang="zh-CN" sz="4000"/>
              <a:t>Unix</a:t>
            </a:r>
            <a:r>
              <a:rPr lang="zh-CN" altLang="en-US" sz="4000"/>
              <a:t>与</a:t>
            </a:r>
            <a:r>
              <a:rPr lang="en-US" altLang="zh-CN" sz="4000"/>
              <a:t>Solaris</a:t>
            </a:r>
            <a:r>
              <a:rPr lang="zh-CN" altLang="en-US" sz="4000"/>
              <a:t>进程结构的比较</a:t>
            </a:r>
          </a:p>
        </p:txBody>
      </p:sp>
      <p:pic>
        <p:nvPicPr>
          <p:cNvPr id="80899" name="Picture 5">
            <a:extLst>
              <a:ext uri="{FF2B5EF4-FFF2-40B4-BE49-F238E27FC236}">
                <a16:creationId xmlns:a16="http://schemas.microsoft.com/office/drawing/2014/main" id="{15377BB5-2189-4D8A-B3A9-974E8D14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49275"/>
            <a:ext cx="6950075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3">
            <a:extLst>
              <a:ext uri="{FF2B5EF4-FFF2-40B4-BE49-F238E27FC236}">
                <a16:creationId xmlns:a16="http://schemas.microsoft.com/office/drawing/2014/main" id="{C99D9A19-71AC-4979-A2DB-C08AB2EAC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2413CFC-C62B-4C71-967D-79D940A43E30}" type="slidenum">
              <a:rPr lang="zh-CN" altLang="en-US"/>
              <a:pPr/>
              <a:t>41</a:t>
            </a:fld>
            <a:endParaRPr lang="zh-CN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83DD903-8E12-4CFE-9902-DE2E7E306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Solaris</a:t>
            </a:r>
            <a:r>
              <a:rPr lang="zh-CN" altLang="en-US" sz="4000"/>
              <a:t>的线程状态</a:t>
            </a:r>
            <a:endParaRPr lang="en-US" altLang="zh-CN" sz="4000"/>
          </a:p>
        </p:txBody>
      </p:sp>
      <p:pic>
        <p:nvPicPr>
          <p:cNvPr id="81923" name="Picture 7">
            <a:extLst>
              <a:ext uri="{FF2B5EF4-FFF2-40B4-BE49-F238E27FC236}">
                <a16:creationId xmlns:a16="http://schemas.microsoft.com/office/drawing/2014/main" id="{DFD7CB5C-0BD0-450B-953E-C8D2A4F91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15963"/>
            <a:ext cx="8059737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3">
            <a:extLst>
              <a:ext uri="{FF2B5EF4-FFF2-40B4-BE49-F238E27FC236}">
                <a16:creationId xmlns:a16="http://schemas.microsoft.com/office/drawing/2014/main" id="{05387A7F-3D3F-45F7-9C75-2735ACB278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1E49C3E-B739-4572-8F54-4E258CB45E92}" type="slidenum">
              <a:rPr lang="zh-CN" altLang="en-US"/>
              <a:pPr/>
              <a:t>42</a:t>
            </a:fld>
            <a:endParaRPr lang="zh-CN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71CAB367-F82F-4E78-A326-E2D37532C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70700" cy="533400"/>
          </a:xfrm>
        </p:spPr>
        <p:txBody>
          <a:bodyPr/>
          <a:lstStyle/>
          <a:p>
            <a:pPr eaLnBrk="1" hangingPunct="1"/>
            <a:r>
              <a:rPr lang="en-US" altLang="zh-CN" sz="4000"/>
              <a:t>4.6 Linux</a:t>
            </a:r>
            <a:r>
              <a:rPr lang="zh-CN" altLang="en-US" sz="4000"/>
              <a:t>的进程和线程管理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0B10E67-6E4A-44E2-AEA0-C00C120405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533400"/>
            <a:ext cx="8915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700">
                <a:solidFill>
                  <a:srgbClr val="0A3A90"/>
                </a:solidFill>
              </a:rPr>
              <a:t>4.6.1 </a:t>
            </a:r>
            <a:r>
              <a:rPr lang="en-US" altLang="zh-CN" sz="2700"/>
              <a:t>Linux</a:t>
            </a:r>
            <a:r>
              <a:rPr lang="zh-CN" altLang="en-US" sz="2700"/>
              <a:t>任务</a:t>
            </a:r>
            <a:endParaRPr lang="en-US" altLang="zh-CN" sz="2700">
              <a:solidFill>
                <a:srgbClr val="FFB8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进程的数据结构</a:t>
            </a:r>
            <a:r>
              <a:rPr lang="en-US" altLang="zh-CN" sz="2800"/>
              <a:t>task_struct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状态：执行、就绪、挂起、停止、僵死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调度信息：普通</a:t>
            </a:r>
            <a:r>
              <a:rPr lang="en-US" altLang="zh-CN" sz="2800"/>
              <a:t>/</a:t>
            </a:r>
            <a:r>
              <a:rPr lang="zh-CN" altLang="en-US" sz="2800"/>
              <a:t>实时、优先级、计数器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标识符：进程标识符、用户标识符、组标识符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进程间通信（</a:t>
            </a:r>
            <a:r>
              <a:rPr lang="en-US" altLang="zh-CN" sz="2800"/>
              <a:t>IPC</a:t>
            </a:r>
            <a:r>
              <a:rPr lang="zh-CN" altLang="en-US" sz="2800"/>
              <a:t>）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链接：父进程链接、兄弟进程链接、子进程链接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时间和计时器：进程创建时间、进程消耗处理器总时间、计时器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文件系统：打开文件指针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虚存：分配给该进程的虚存空间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处理器专用上下文环境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9DD68F68-8447-481D-8423-671213A7D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70700" cy="609600"/>
          </a:xfrm>
        </p:spPr>
        <p:txBody>
          <a:bodyPr/>
          <a:lstStyle/>
          <a:p>
            <a:pPr eaLnBrk="1" hangingPunct="1"/>
            <a:r>
              <a:rPr lang="en-US" altLang="zh-CN" sz="4000"/>
              <a:t>Linux</a:t>
            </a:r>
            <a:r>
              <a:rPr lang="zh-CN" altLang="en-US" sz="4000"/>
              <a:t>的进程</a:t>
            </a:r>
            <a:r>
              <a:rPr lang="en-US" altLang="zh-CN" sz="4000"/>
              <a:t>/</a:t>
            </a:r>
            <a:r>
              <a:rPr lang="zh-CN" altLang="en-US" sz="4000"/>
              <a:t>线程模型</a:t>
            </a:r>
          </a:p>
        </p:txBody>
      </p:sp>
      <p:pic>
        <p:nvPicPr>
          <p:cNvPr id="84994" name="Picture 5">
            <a:extLst>
              <a:ext uri="{FF2B5EF4-FFF2-40B4-BE49-F238E27FC236}">
                <a16:creationId xmlns:a16="http://schemas.microsoft.com/office/drawing/2014/main" id="{2E486693-B723-4FCF-BE87-A8449B9A3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73125"/>
            <a:ext cx="6996113" cy="577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3">
            <a:extLst>
              <a:ext uri="{FF2B5EF4-FFF2-40B4-BE49-F238E27FC236}">
                <a16:creationId xmlns:a16="http://schemas.microsoft.com/office/drawing/2014/main" id="{7C37B2BF-2A12-4BA1-8B95-ABE0634AD9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6B43AF2-839F-4F7C-A70B-9F9463FC7CE1}" type="slidenum">
              <a:rPr lang="zh-CN" altLang="en-US"/>
              <a:pPr/>
              <a:t>44</a:t>
            </a:fld>
            <a:endParaRPr lang="zh-CN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DBA77C4-EF84-45AE-B334-4CFD8B74F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70700" cy="533400"/>
          </a:xfrm>
        </p:spPr>
        <p:txBody>
          <a:bodyPr/>
          <a:lstStyle/>
          <a:p>
            <a:pPr eaLnBrk="1" hangingPunct="1"/>
            <a:r>
              <a:rPr lang="en-US" altLang="zh-CN" sz="4000"/>
              <a:t>4.6.2 Linux</a:t>
            </a:r>
            <a:r>
              <a:rPr lang="zh-CN" altLang="en-US" sz="4000"/>
              <a:t>线程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4A4739E-E4FD-499B-8430-0673BFDFF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533400"/>
            <a:ext cx="8915400" cy="5715000"/>
          </a:xfrm>
        </p:spPr>
        <p:txBody>
          <a:bodyPr/>
          <a:lstStyle/>
          <a:p>
            <a:pPr eaLnBrk="1" hangingPunct="1"/>
            <a:r>
              <a:rPr lang="en-US" altLang="zh-CN" sz="2800"/>
              <a:t>Linux</a:t>
            </a:r>
            <a:r>
              <a:rPr lang="zh-CN" altLang="en-US" sz="2800"/>
              <a:t>提供一种不区分进程和线程的解决方案</a:t>
            </a:r>
          </a:p>
          <a:p>
            <a:pPr eaLnBrk="1" hangingPunct="1"/>
            <a:r>
              <a:rPr lang="zh-CN" altLang="en-US" sz="2800"/>
              <a:t>用户级线程被映射到内核级进程上。具体来说，组成一个用户进程的多个用户级线程被映射到共享同一组</a:t>
            </a:r>
            <a:r>
              <a:rPr lang="en-US" altLang="zh-CN" sz="2800"/>
              <a:t>ID</a:t>
            </a:r>
            <a:r>
              <a:rPr lang="zh-CN" altLang="en-US" sz="2800"/>
              <a:t>的多个</a:t>
            </a:r>
            <a:r>
              <a:rPr lang="en-US" altLang="zh-CN" sz="2800"/>
              <a:t>Linux</a:t>
            </a:r>
            <a:r>
              <a:rPr lang="zh-CN" altLang="en-US" sz="2800"/>
              <a:t>内核级进程上。这些进程可以共享文件和内存等资源，且同一级中的进程调度切换时不需要切换上下文</a:t>
            </a:r>
          </a:p>
          <a:p>
            <a:pPr eaLnBrk="1" hangingPunct="1"/>
            <a:r>
              <a:rPr lang="zh-CN" altLang="en-US" sz="2800"/>
              <a:t> </a:t>
            </a:r>
            <a:r>
              <a:rPr lang="en-US" altLang="zh-CN" sz="2800"/>
              <a:t>Linux</a:t>
            </a:r>
            <a:r>
              <a:rPr lang="zh-CN" altLang="en-US" sz="2800"/>
              <a:t>用</a:t>
            </a:r>
            <a:r>
              <a:rPr lang="en-US" altLang="zh-CN" sz="2800"/>
              <a:t>clone()</a:t>
            </a:r>
            <a:r>
              <a:rPr lang="zh-CN" altLang="en-US" sz="2800"/>
              <a:t>系统调用实现进程创建，与传统的</a:t>
            </a:r>
            <a:r>
              <a:rPr lang="en-US" altLang="zh-CN" sz="2800"/>
              <a:t>fork()</a:t>
            </a:r>
            <a:r>
              <a:rPr lang="zh-CN" altLang="en-US" sz="2800"/>
              <a:t>使用相同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8523FC33-4B5A-4B5A-AF8D-D2E404748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4.7 Mac OS X</a:t>
            </a:r>
            <a:r>
              <a:rPr lang="zh-CN" altLang="en-US" sz="4000"/>
              <a:t>和</a:t>
            </a:r>
            <a:r>
              <a:rPr lang="en-US" altLang="zh-CN" sz="4000"/>
              <a:t>iOS</a:t>
            </a:r>
            <a:r>
              <a:rPr lang="zh-CN" altLang="en-US" sz="4000"/>
              <a:t>的</a:t>
            </a:r>
            <a:r>
              <a:rPr lang="en-US" altLang="zh-CN" sz="4000"/>
              <a:t>GCD</a:t>
            </a:r>
            <a:r>
              <a:rPr lang="zh-CN" altLang="en-US" sz="4000"/>
              <a:t>技术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06A3F81F-A7AB-4849-A8D0-908E70C6C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/>
              <a:t>GCD</a:t>
            </a:r>
            <a:r>
              <a:rPr lang="zh-CN" altLang="en-US" sz="2700"/>
              <a:t>（</a:t>
            </a:r>
            <a:r>
              <a:rPr lang="en-US" altLang="zh-CN" sz="2700"/>
              <a:t>Grand Central Dispatch</a:t>
            </a:r>
            <a:r>
              <a:rPr lang="zh-CN" altLang="en-US" sz="2700"/>
              <a:t>，大中央分派，源自美国纽约市曼哈顿中城的大中央车站</a:t>
            </a:r>
            <a:r>
              <a:rPr lang="en-US" altLang="zh-CN" sz="2700"/>
              <a:t>[Grand Central Terminal]</a:t>
            </a:r>
            <a:r>
              <a:rPr lang="zh-CN" altLang="en-US" sz="2700"/>
              <a:t>）是</a:t>
            </a:r>
            <a:r>
              <a:rPr lang="en-US" altLang="zh-CN" sz="2700"/>
              <a:t>Mac OS X</a:t>
            </a:r>
            <a:r>
              <a:rPr lang="zh-CN" altLang="en-US" sz="2700"/>
              <a:t>和</a:t>
            </a:r>
            <a:r>
              <a:rPr lang="en-US" altLang="zh-CN" sz="2700"/>
              <a:t>iOS</a:t>
            </a:r>
            <a:r>
              <a:rPr lang="zh-CN" altLang="en-US" sz="2700"/>
              <a:t>所采用的一种多线程技术，从（</a:t>
            </a:r>
            <a:r>
              <a:rPr lang="en-US" altLang="zh-CN" sz="2700"/>
              <a:t>2009</a:t>
            </a:r>
            <a:r>
              <a:rPr lang="zh-CN" altLang="en-US" sz="2700"/>
              <a:t>年</a:t>
            </a:r>
            <a:r>
              <a:rPr lang="en-US" altLang="zh-CN" sz="2700"/>
              <a:t>8</a:t>
            </a:r>
            <a:r>
              <a:rPr lang="zh-CN" altLang="en-US" sz="2700"/>
              <a:t>月</a:t>
            </a:r>
            <a:r>
              <a:rPr lang="en-US" altLang="zh-CN" sz="2700"/>
              <a:t>28</a:t>
            </a:r>
            <a:r>
              <a:rPr lang="zh-CN" altLang="en-US" sz="2700"/>
              <a:t>日推出的）</a:t>
            </a:r>
            <a:r>
              <a:rPr lang="en-US" altLang="zh-CN" sz="2700"/>
              <a:t>Mac OS X 10.6</a:t>
            </a:r>
            <a:r>
              <a:rPr lang="zh-CN" altLang="en-US" sz="2700"/>
              <a:t>和（</a:t>
            </a:r>
            <a:r>
              <a:rPr lang="en-US" altLang="zh-CN" sz="2700"/>
              <a:t>2010</a:t>
            </a:r>
            <a:r>
              <a:rPr lang="zh-CN" altLang="en-US" sz="2700"/>
              <a:t>年</a:t>
            </a:r>
            <a:r>
              <a:rPr lang="en-US" altLang="zh-CN" sz="2700"/>
              <a:t>6</a:t>
            </a:r>
            <a:r>
              <a:rPr lang="zh-CN" altLang="en-US" sz="2700"/>
              <a:t>月</a:t>
            </a:r>
            <a:r>
              <a:rPr lang="en-US" altLang="zh-CN" sz="2700"/>
              <a:t>21</a:t>
            </a:r>
            <a:r>
              <a:rPr lang="zh-CN" altLang="en-US" sz="2700"/>
              <a:t>日推出的）</a:t>
            </a:r>
            <a:r>
              <a:rPr lang="en-US" altLang="zh-CN" sz="2700"/>
              <a:t>iOS 4</a:t>
            </a:r>
            <a:r>
              <a:rPr lang="zh-CN" altLang="en-US" sz="2700"/>
              <a:t>开始支持</a:t>
            </a:r>
          </a:p>
          <a:p>
            <a:r>
              <a:rPr lang="zh-CN" altLang="en-US" sz="2700"/>
              <a:t>为简化程序员（在多核系统上）的多线程编程，</a:t>
            </a:r>
            <a:r>
              <a:rPr lang="en-US" altLang="zh-CN" sz="2700"/>
              <a:t>GCD</a:t>
            </a:r>
            <a:r>
              <a:rPr lang="zh-CN" altLang="en-US" sz="2700"/>
              <a:t>将多线程操作交给操作系统本身，而不再是交给应用程序。</a:t>
            </a:r>
            <a:r>
              <a:rPr lang="en-US" altLang="zh-CN" sz="2700"/>
              <a:t>GCD</a:t>
            </a:r>
            <a:r>
              <a:rPr lang="zh-CN" altLang="en-US" sz="2700"/>
              <a:t>可根据处理器核的数量和系统当前的运行情况，自动调整应用程序的工作负荷，自动确定任务所需的线程数量，从而提高应用程序的效率</a:t>
            </a:r>
          </a:p>
          <a:p>
            <a:r>
              <a:rPr lang="en-US" altLang="zh-CN" sz="2700"/>
              <a:t>GDC</a:t>
            </a:r>
            <a:r>
              <a:rPr lang="zh-CN" altLang="en-US" sz="2700"/>
              <a:t>是操作系统底层的</a:t>
            </a:r>
            <a:r>
              <a:rPr lang="en-US" altLang="zh-CN" sz="2700"/>
              <a:t>C</a:t>
            </a:r>
            <a:r>
              <a:rPr lang="zh-CN" altLang="en-US" sz="2700"/>
              <a:t>库，通过块（</a:t>
            </a:r>
            <a:r>
              <a:rPr lang="en-US" altLang="zh-CN" sz="2700"/>
              <a:t>block</a:t>
            </a:r>
            <a:r>
              <a:rPr lang="zh-CN" altLang="en-US" sz="2700"/>
              <a:t>）、队列（</a:t>
            </a:r>
            <a:r>
              <a:rPr lang="en-US" altLang="zh-CN" sz="2700"/>
              <a:t>queue</a:t>
            </a:r>
            <a:r>
              <a:rPr lang="zh-CN" altLang="en-US" sz="2700"/>
              <a:t>）和线程池（</a:t>
            </a:r>
            <a:r>
              <a:rPr lang="en-US" altLang="zh-CN" sz="2700"/>
              <a:t>thread pool</a:t>
            </a:r>
            <a:r>
              <a:rPr lang="zh-CN" altLang="en-US" sz="2700"/>
              <a:t>）来实现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CFA81B97-8C8E-4FDF-AC85-BF82AE48A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GCD</a:t>
            </a:r>
            <a:r>
              <a:rPr lang="zh-CN" altLang="en-US" sz="4000"/>
              <a:t>技术</a:t>
            </a:r>
            <a:r>
              <a:rPr lang="zh-CN" altLang="en-US" sz="4000">
                <a:solidFill>
                  <a:srgbClr val="FFB800"/>
                </a:solidFill>
              </a:rPr>
              <a:t>（续）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C99E6BB4-BE1F-4B64-B834-C23470072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92150"/>
            <a:ext cx="9144000" cy="5545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块（</a:t>
            </a:r>
            <a:r>
              <a:rPr lang="en-US" altLang="zh-CN" sz="2400"/>
              <a:t>block</a:t>
            </a:r>
            <a:r>
              <a:rPr lang="zh-CN" altLang="en-US" sz="2400"/>
              <a:t>）（</a:t>
            </a:r>
            <a:r>
              <a:rPr lang="en-US" altLang="zh-CN" sz="2400"/>
              <a:t>x=^{……}</a:t>
            </a:r>
            <a:r>
              <a:rPr lang="zh-CN" altLang="en-US" sz="2400"/>
              <a:t>）是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C++</a:t>
            </a:r>
            <a:r>
              <a:rPr lang="zh-CN" altLang="en-US" sz="2400"/>
              <a:t>和</a:t>
            </a:r>
            <a:r>
              <a:rPr lang="en-US" altLang="zh-CN" sz="2400"/>
              <a:t>Object-C</a:t>
            </a:r>
            <a:r>
              <a:rPr lang="zh-CN" altLang="en-US" sz="2400"/>
              <a:t>等编程语言块语句（</a:t>
            </a:r>
            <a:r>
              <a:rPr lang="en-US" altLang="zh-CN" sz="2400"/>
              <a:t>{……}</a:t>
            </a:r>
            <a:r>
              <a:rPr lang="zh-CN" altLang="en-US" sz="2400"/>
              <a:t>）的简单扩展，程序员可以用块来封装程序中的部分代码和数据。块可以被独立调度和并发执行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块以队列（</a:t>
            </a:r>
            <a:r>
              <a:rPr lang="en-US" altLang="zh-CN" sz="2400"/>
              <a:t>queue</a:t>
            </a:r>
            <a:r>
              <a:rPr lang="zh-CN" altLang="en-US" sz="2400"/>
              <a:t>）的方式调度和分派。在程序执行过程中所遇到的块，都会被放入队列中。</a:t>
            </a:r>
            <a:r>
              <a:rPr lang="en-US" altLang="zh-CN" sz="2400"/>
              <a:t>GCD</a:t>
            </a:r>
            <a:r>
              <a:rPr lang="zh-CN" altLang="en-US" sz="2400"/>
              <a:t>利用队列来实现并发（</a:t>
            </a:r>
            <a:r>
              <a:rPr lang="en-US" altLang="zh-CN" sz="2400"/>
              <a:t>concurrency</a:t>
            </a:r>
            <a:r>
              <a:rPr lang="zh-CN" altLang="en-US" sz="2400"/>
              <a:t>）、序列化（</a:t>
            </a:r>
            <a:r>
              <a:rPr lang="en-US" altLang="zh-CN" sz="2400"/>
              <a:t>serialization</a:t>
            </a:r>
            <a:r>
              <a:rPr lang="zh-CN" altLang="en-US" sz="2400"/>
              <a:t> ）和回调（</a:t>
            </a:r>
            <a:r>
              <a:rPr lang="en-US" altLang="zh-CN" sz="2400"/>
              <a:t>callbacks</a:t>
            </a:r>
            <a:r>
              <a:rPr lang="zh-CN" altLang="en-US" sz="2400"/>
              <a:t>）。使用队列远比用手工来管理线程和锁更加有效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GDC</a:t>
            </a:r>
            <a:r>
              <a:rPr lang="zh-CN" altLang="en-US" sz="2400"/>
              <a:t>提供了一个可用的线程池（</a:t>
            </a:r>
            <a:r>
              <a:rPr lang="en-US" altLang="zh-CN" sz="2400"/>
              <a:t>thread pool</a:t>
            </a:r>
            <a:r>
              <a:rPr lang="zh-CN" altLang="en-US" sz="2400"/>
              <a:t>），操作系统会根据处理核数量和系统的线程容量，从线程池中自动取出适当数量的线程来运行队列中的块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除了直接对块作调度外，</a:t>
            </a:r>
            <a:r>
              <a:rPr lang="en-US" altLang="zh-CN" sz="2400"/>
              <a:t>GCD</a:t>
            </a:r>
            <a:r>
              <a:rPr lang="zh-CN" altLang="en-US" sz="2400"/>
              <a:t>还可让应用程序将一个块和队列与某个事件源（</a:t>
            </a:r>
            <a:r>
              <a:rPr lang="en-US" altLang="zh-CN" sz="2400"/>
              <a:t>event source</a:t>
            </a:r>
            <a:r>
              <a:rPr lang="zh-CN" altLang="en-US" sz="2400"/>
              <a:t>，如时钟、网络套接字、文件描述符等）关联起来。每当源产生一事件时，关联的块就会被调度执行。这样既实现了快速响应，又避免了轮询或让线程阻塞在事件源上所付出的代价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虽然其他操作系统也有类似的线程池，但是</a:t>
            </a:r>
            <a:r>
              <a:rPr lang="en-US" altLang="zh-CN" sz="2400"/>
              <a:t>GCD</a:t>
            </a:r>
            <a:r>
              <a:rPr lang="zh-CN" altLang="en-US" sz="2400"/>
              <a:t>在易用性和效率方面有了质的提升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483A94F-B879-4C15-BC04-E56A006C1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GDC</a:t>
            </a:r>
            <a:r>
              <a:rPr lang="zh-CN" altLang="en-US" sz="4000"/>
              <a:t>中的块、队列、线程池和事件源</a:t>
            </a:r>
            <a:endParaRPr lang="en-US" altLang="zh-CN" sz="4000"/>
          </a:p>
        </p:txBody>
      </p:sp>
      <p:pic>
        <p:nvPicPr>
          <p:cNvPr id="91138" name="Picture 6">
            <a:extLst>
              <a:ext uri="{FF2B5EF4-FFF2-40B4-BE49-F238E27FC236}">
                <a16:creationId xmlns:a16="http://schemas.microsoft.com/office/drawing/2014/main" id="{92131B7E-A902-4681-899A-4DA737AA7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81138"/>
            <a:ext cx="8893175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灯片编号占位符 1">
            <a:extLst>
              <a:ext uri="{FF2B5EF4-FFF2-40B4-BE49-F238E27FC236}">
                <a16:creationId xmlns:a16="http://schemas.microsoft.com/office/drawing/2014/main" id="{134B09BC-8BA9-4259-B158-7BFEC0F235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E3A429-0876-4E6A-ADFB-5230DE1C708F}" type="slidenum">
              <a:rPr lang="zh-CN" altLang="en-US"/>
              <a:pPr/>
              <a:t>48</a:t>
            </a:fld>
            <a:endParaRPr lang="zh-CN" altLang="en-US"/>
          </a:p>
        </p:txBody>
      </p:sp>
      <p:sp>
        <p:nvSpPr>
          <p:cNvPr id="92162" name="灯片编号占位符 3">
            <a:extLst>
              <a:ext uri="{FF2B5EF4-FFF2-40B4-BE49-F238E27FC236}">
                <a16:creationId xmlns:a16="http://schemas.microsoft.com/office/drawing/2014/main" id="{0BA24812-AFFC-414B-BEC2-A686BFE59A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620000" y="6324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>
              <a:spcBef>
                <a:spcPct val="0"/>
              </a:spcBef>
            </a:pPr>
            <a:fld id="{9ECCEDAE-6DA8-483C-BFF7-8AB2CE8AC6B5}" type="slidenum">
              <a:rPr lang="zh-CN" altLang="en-US" sz="160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48</a:t>
            </a:fld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D45FB92B-2A0A-4991-A309-CA300E5BC1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习题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42F125B-0E1D-4C65-8CCE-BED1E6D7F1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</a:t>
            </a:r>
          </a:p>
          <a:p>
            <a:pPr eaLnBrk="1" hangingPunct="1"/>
            <a:r>
              <a:rPr lang="en-US" altLang="zh-CN"/>
              <a:t>4.2</a:t>
            </a:r>
          </a:p>
          <a:p>
            <a:pPr eaLnBrk="1" hangingPunct="1"/>
            <a:r>
              <a:rPr lang="en-US" altLang="zh-CN"/>
              <a:t>4.4</a:t>
            </a:r>
          </a:p>
          <a:p>
            <a:pPr eaLnBrk="1" hangingPunct="1"/>
            <a:r>
              <a:rPr lang="en-US" altLang="zh-CN"/>
              <a:t>4.5</a:t>
            </a:r>
          </a:p>
          <a:p>
            <a:pPr eaLnBrk="1" hangingPunct="1"/>
            <a:r>
              <a:rPr lang="en-US" altLang="zh-CN"/>
              <a:t>4.7</a:t>
            </a:r>
          </a:p>
          <a:p>
            <a:pPr eaLnBrk="1" hangingPunct="1"/>
            <a:r>
              <a:rPr lang="en-US" altLang="zh-CN"/>
              <a:t>4.9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3">
            <a:extLst>
              <a:ext uri="{FF2B5EF4-FFF2-40B4-BE49-F238E27FC236}">
                <a16:creationId xmlns:a16="http://schemas.microsoft.com/office/drawing/2014/main" id="{2DAD8F70-994F-4D02-AD7A-4D2FF34DF0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157A47F-CF64-4491-B759-0F5694E3FA04}" type="slidenum">
              <a:rPr lang="zh-CN" altLang="en-US"/>
              <a:pPr/>
              <a:t>5</a:t>
            </a:fld>
            <a:endParaRPr lang="zh-CN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5EE2F4A8-E4B1-4E01-8BC6-1026DBDD8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eaLnBrk="1" hangingPunct="1"/>
            <a:r>
              <a:rPr lang="zh-CN" altLang="en-US" sz="4000"/>
              <a:t>多线程环境下的进程和线程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687C9D45-EAAE-41C0-9B6D-202382352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09600"/>
            <a:ext cx="9144000" cy="5791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进程</a:t>
            </a:r>
            <a:r>
              <a:rPr lang="en-US" altLang="zh-CN">
                <a:solidFill>
                  <a:srgbClr val="0000FF"/>
                </a:solidFill>
              </a:rPr>
              <a:t>/</a:t>
            </a:r>
            <a:r>
              <a:rPr lang="zh-CN" altLang="en-US">
                <a:solidFill>
                  <a:srgbClr val="0000FF"/>
                </a:solidFill>
              </a:rPr>
              <a:t>任务：资源分配和保护的单位</a:t>
            </a:r>
          </a:p>
          <a:p>
            <a:pPr lvl="1" eaLnBrk="1" hangingPunct="1"/>
            <a:r>
              <a:rPr lang="zh-CN" altLang="en-US"/>
              <a:t>拥有用于保存进程映像的虚地址空间</a:t>
            </a:r>
          </a:p>
          <a:p>
            <a:pPr lvl="1" eaLnBrk="1" hangingPunct="1"/>
            <a:r>
              <a:rPr lang="zh-CN" altLang="en-US"/>
              <a:t>受保护地访问处理器、其他进程、文件和</a:t>
            </a:r>
            <a:r>
              <a:rPr lang="en-US" altLang="zh-CN"/>
              <a:t>I/O</a:t>
            </a:r>
            <a:r>
              <a:rPr lang="zh-CN" altLang="en-US"/>
              <a:t>资源</a:t>
            </a:r>
          </a:p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线程：分派的执行单位</a:t>
            </a:r>
          </a:p>
          <a:p>
            <a:pPr lvl="1" eaLnBrk="1" hangingPunct="1"/>
            <a:r>
              <a:rPr lang="zh-CN" altLang="en-US"/>
              <a:t>执行状态（运行、就绪等）</a:t>
            </a:r>
          </a:p>
          <a:p>
            <a:pPr lvl="1" eaLnBrk="1" hangingPunct="1"/>
            <a:r>
              <a:rPr lang="zh-CN" altLang="en-US"/>
              <a:t>保存的线程上下文（非运行时）</a:t>
            </a:r>
          </a:p>
          <a:p>
            <a:pPr lvl="1" eaLnBrk="1" hangingPunct="1"/>
            <a:r>
              <a:rPr lang="zh-CN" altLang="en-US"/>
              <a:t>一个执行栈</a:t>
            </a:r>
          </a:p>
          <a:p>
            <a:pPr lvl="1" eaLnBrk="1" hangingPunct="1"/>
            <a:r>
              <a:rPr lang="zh-CN" altLang="en-US"/>
              <a:t>独立的用来存储局部变量的静态存储空间</a:t>
            </a:r>
          </a:p>
          <a:p>
            <a:pPr lvl="1" eaLnBrk="1" hangingPunct="1"/>
            <a:r>
              <a:rPr lang="zh-CN" altLang="en-US"/>
              <a:t>对进程的内存和其他资源的访问（与同一进程内的其他线程共享这些资源）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00CA00F-CA3A-49E6-ADF4-9DB9E7032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pPr eaLnBrk="1" hangingPunct="1"/>
            <a:r>
              <a:rPr lang="zh-CN" altLang="en-US" sz="4000"/>
              <a:t>单线程和多线程的进程模型</a:t>
            </a:r>
          </a:p>
        </p:txBody>
      </p:sp>
      <p:pic>
        <p:nvPicPr>
          <p:cNvPr id="15362" name="Picture 4">
            <a:extLst>
              <a:ext uri="{FF2B5EF4-FFF2-40B4-BE49-F238E27FC236}">
                <a16:creationId xmlns:a16="http://schemas.microsoft.com/office/drawing/2014/main" id="{9719CC8E-570C-418E-A427-5820D0966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847725"/>
            <a:ext cx="9117012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3">
            <a:extLst>
              <a:ext uri="{FF2B5EF4-FFF2-40B4-BE49-F238E27FC236}">
                <a16:creationId xmlns:a16="http://schemas.microsoft.com/office/drawing/2014/main" id="{007B6D24-D305-4B4C-9A93-6D94B4081F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F13B88C-32D2-4938-AB73-7E9D9FC5B823}" type="slidenum">
              <a:rPr lang="zh-CN" altLang="en-US"/>
              <a:pPr/>
              <a:t>7</a:t>
            </a:fld>
            <a:endParaRPr lang="zh-CN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A564A344-8971-49CF-9545-6408BDE5C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线程的优点(与进程比较)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FE971438-A315-4AED-A377-111894D5D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562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创建速度快（在已有进程内）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终止所用的时间少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切换时间少（保存和恢复工作量小）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通信效率高（在同一进程内，无需调用</a:t>
            </a:r>
            <a:r>
              <a:rPr lang="en-US" altLang="zh-CN"/>
              <a:t>OS</a:t>
            </a:r>
            <a:r>
              <a:rPr lang="zh-CN" altLang="en-US"/>
              <a:t>内核，可利用共享的存储空间）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>
            <a:extLst>
              <a:ext uri="{FF2B5EF4-FFF2-40B4-BE49-F238E27FC236}">
                <a16:creationId xmlns:a16="http://schemas.microsoft.com/office/drawing/2014/main" id="{9771BE1E-FCCB-4317-9DA8-36A7C5A465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A089B38-85BC-49A6-85FA-C7AFB492B847}" type="slidenum">
              <a:rPr lang="zh-CN" altLang="en-US"/>
              <a:pPr/>
              <a:t>8</a:t>
            </a:fld>
            <a:endParaRPr lang="zh-CN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7FA44BD-B8A6-4B5F-A0F7-A020E03AC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41338"/>
          </a:xfrm>
        </p:spPr>
        <p:txBody>
          <a:bodyPr/>
          <a:lstStyle/>
          <a:p>
            <a:pPr eaLnBrk="1" hangingPunct="1"/>
            <a:r>
              <a:rPr lang="zh-CN" altLang="en-US" sz="4000"/>
              <a:t>线程的应用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260BBC8B-6DE4-495A-A074-2B404915A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92150"/>
            <a:ext cx="9036050" cy="48974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/>
              <a:t>若应用程序</a:t>
            </a:r>
            <a:r>
              <a:rPr lang="zh-CN" altLang="en-US" sz="2400" b="1" i="1">
                <a:solidFill>
                  <a:srgbClr val="0000FF"/>
                </a:solidFill>
              </a:rPr>
              <a:t>可按功能划分成不同的小段</a:t>
            </a:r>
            <a:r>
              <a:rPr lang="zh-CN" altLang="en-US" sz="2400">
                <a:solidFill>
                  <a:srgbClr val="0000FF"/>
                </a:solidFill>
              </a:rPr>
              <a:t>，</a:t>
            </a:r>
            <a:r>
              <a:rPr lang="zh-CN" altLang="en-US" sz="2400"/>
              <a:t>或</a:t>
            </a:r>
            <a:r>
              <a:rPr lang="zh-CN" altLang="en-US" sz="2400" b="1" i="1">
                <a:solidFill>
                  <a:srgbClr val="0000FF"/>
                </a:solidFill>
              </a:rPr>
              <a:t>可划分成一组相关的执行实体</a:t>
            </a:r>
            <a:r>
              <a:rPr lang="zh-CN" altLang="en-US" sz="2400"/>
              <a:t>，则用一组线程（比用一组进程）可提高执行效率（尤其是在多处理器和多核系统中）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/>
              <a:t>单用户多核</a:t>
            </a:r>
            <a:r>
              <a:rPr lang="en-US" altLang="zh-CN" sz="2400"/>
              <a:t>/</a:t>
            </a:r>
            <a:r>
              <a:rPr lang="zh-CN" altLang="en-US" sz="2400"/>
              <a:t>多处理器系统的典型应用：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/>
              <a:t>服务器中的文件管理或通信控制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/>
              <a:t>前台和后台操作（如前台与用户交互、后台更新数据）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/>
              <a:t>异步处理（如字处理与周期性备份）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/>
              <a:t>加速执行（在多核</a:t>
            </a:r>
            <a:r>
              <a:rPr lang="en-US" altLang="zh-CN" sz="2400"/>
              <a:t>/</a:t>
            </a:r>
            <a:r>
              <a:rPr lang="zh-CN" altLang="en-US" sz="2400"/>
              <a:t>多处理器系统中的并行）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/>
              <a:t>模块化程序结构（涉及多种活动或多个</a:t>
            </a:r>
            <a:r>
              <a:rPr lang="en-US" altLang="zh-CN" sz="2400"/>
              <a:t>I/O</a:t>
            </a:r>
            <a:r>
              <a:rPr lang="zh-CN" altLang="en-US" sz="2400"/>
              <a:t>源和目的地的程序）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3">
            <a:extLst>
              <a:ext uri="{FF2B5EF4-FFF2-40B4-BE49-F238E27FC236}">
                <a16:creationId xmlns:a16="http://schemas.microsoft.com/office/drawing/2014/main" id="{C34B0D6F-5730-4000-B51E-FF42859FB4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C0A36FD-B2CA-4BD8-BE1C-14B64CBD8C16}" type="slidenum">
              <a:rPr lang="zh-CN" altLang="en-US"/>
              <a:pPr/>
              <a:t>9</a:t>
            </a:fld>
            <a:endParaRPr lang="zh-CN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E0C36AD-9FE5-458A-8516-7FB19798A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zh-CN" altLang="en-US" sz="4000"/>
              <a:t>4.1.2 线程的功能特性（执行特征）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5B4467B-871F-4A24-9B36-72D1AB868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333375"/>
            <a:ext cx="9144000" cy="6524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线程状态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运行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就绪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阻塞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/>
              <a:t>线程不拥有资源，且</a:t>
            </a:r>
            <a:r>
              <a:rPr lang="zh-CN" altLang="en-US">
                <a:solidFill>
                  <a:schemeClr val="accent2"/>
                </a:solidFill>
              </a:rPr>
              <a:t>进程与其所有线程共享代码和地址空间</a:t>
            </a:r>
            <a:r>
              <a:rPr lang="zh-CN" altLang="en-US"/>
              <a:t>。但是线程拥有自己的寄存器上下文和栈空间（用来存储局部变量和调用参数）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/>
              <a:t>挂起状态、终止状态是进程级的概念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挂起一个进程，则该进程的所有线程也挂起（共享地址空间）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/>
              <a:t>终止一个进程，则该进程的所有线程也终止（共享代码段） </a:t>
            </a:r>
          </a:p>
        </p:txBody>
      </p:sp>
      <p:grpSp>
        <p:nvGrpSpPr>
          <p:cNvPr id="21508" name="Group 19">
            <a:extLst>
              <a:ext uri="{FF2B5EF4-FFF2-40B4-BE49-F238E27FC236}">
                <a16:creationId xmlns:a16="http://schemas.microsoft.com/office/drawing/2014/main" id="{2491DF59-BBE9-4C1B-8C97-752B02DF51A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765175"/>
            <a:ext cx="5113338" cy="1871663"/>
            <a:chOff x="2160" y="768"/>
            <a:chExt cx="3221" cy="1179"/>
          </a:xfrm>
        </p:grpSpPr>
        <p:sp>
          <p:nvSpPr>
            <p:cNvPr id="21509" name="Oval 6">
              <a:extLst>
                <a:ext uri="{FF2B5EF4-FFF2-40B4-BE49-F238E27FC236}">
                  <a16:creationId xmlns:a16="http://schemas.microsoft.com/office/drawing/2014/main" id="{F83278DD-BD4D-4F63-946B-C455958FB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906"/>
              <a:ext cx="683" cy="3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就绪</a:t>
              </a:r>
            </a:p>
          </p:txBody>
        </p:sp>
        <p:sp>
          <p:nvSpPr>
            <p:cNvPr id="21510" name="Oval 7">
              <a:extLst>
                <a:ext uri="{FF2B5EF4-FFF2-40B4-BE49-F238E27FC236}">
                  <a16:creationId xmlns:a16="http://schemas.microsoft.com/office/drawing/2014/main" id="{6E28BAB6-9F2F-4AFF-9FF9-BC619F0A2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887"/>
              <a:ext cx="780" cy="3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执行</a:t>
              </a:r>
            </a:p>
          </p:txBody>
        </p:sp>
        <p:sp>
          <p:nvSpPr>
            <p:cNvPr id="21511" name="Oval 8">
              <a:extLst>
                <a:ext uri="{FF2B5EF4-FFF2-40B4-BE49-F238E27FC236}">
                  <a16:creationId xmlns:a16="http://schemas.microsoft.com/office/drawing/2014/main" id="{8F6E36B8-8806-4361-B185-BA5ABEDE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1609"/>
              <a:ext cx="732" cy="3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阻塞</a:t>
              </a:r>
            </a:p>
          </p:txBody>
        </p:sp>
        <p:sp>
          <p:nvSpPr>
            <p:cNvPr id="21512" name="Line 9">
              <a:extLst>
                <a:ext uri="{FF2B5EF4-FFF2-40B4-BE49-F238E27FC236}">
                  <a16:creationId xmlns:a16="http://schemas.microsoft.com/office/drawing/2014/main" id="{E64AFF59-2B17-4868-A8AA-DB8DD787F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" y="1054"/>
              <a:ext cx="5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Line 10">
              <a:extLst>
                <a:ext uri="{FF2B5EF4-FFF2-40B4-BE49-F238E27FC236}">
                  <a16:creationId xmlns:a16="http://schemas.microsoft.com/office/drawing/2014/main" id="{A8D4562A-78A1-4E35-909E-723332B94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" y="1079"/>
              <a:ext cx="5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Text Box 11">
              <a:extLst>
                <a:ext uri="{FF2B5EF4-FFF2-40B4-BE49-F238E27FC236}">
                  <a16:creationId xmlns:a16="http://schemas.microsoft.com/office/drawing/2014/main" id="{1C4B4A64-41E5-43D7-B2AF-2172DF9FE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790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派生</a:t>
              </a:r>
            </a:p>
          </p:txBody>
        </p:sp>
        <p:sp>
          <p:nvSpPr>
            <p:cNvPr id="21515" name="Text Box 12">
              <a:extLst>
                <a:ext uri="{FF2B5EF4-FFF2-40B4-BE49-F238E27FC236}">
                  <a16:creationId xmlns:a16="http://schemas.microsoft.com/office/drawing/2014/main" id="{515A8544-30CC-447F-B7D7-12DE788B5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768"/>
              <a:ext cx="7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  调度</a:t>
              </a:r>
            </a:p>
          </p:txBody>
        </p:sp>
        <p:sp>
          <p:nvSpPr>
            <p:cNvPr id="21516" name="Text Box 13">
              <a:extLst>
                <a:ext uri="{FF2B5EF4-FFF2-40B4-BE49-F238E27FC236}">
                  <a16:creationId xmlns:a16="http://schemas.microsoft.com/office/drawing/2014/main" id="{4EB3757B-DB6F-4B59-9306-4B07E604E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790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完成</a:t>
              </a:r>
            </a:p>
          </p:txBody>
        </p:sp>
        <p:cxnSp>
          <p:nvCxnSpPr>
            <p:cNvPr id="21517" name="AutoShape 14">
              <a:extLst>
                <a:ext uri="{FF2B5EF4-FFF2-40B4-BE49-F238E27FC236}">
                  <a16:creationId xmlns:a16="http://schemas.microsoft.com/office/drawing/2014/main" id="{16300A66-75AD-44B3-870F-3D9EDFB7E718}"/>
                </a:ext>
              </a:extLst>
            </p:cNvPr>
            <p:cNvCxnSpPr>
              <a:cxnSpLocks noChangeShapeType="1"/>
              <a:stCxn id="21510" idx="4"/>
              <a:endCxn id="21511" idx="7"/>
            </p:cNvCxnSpPr>
            <p:nvPr/>
          </p:nvCxnSpPr>
          <p:spPr bwMode="auto">
            <a:xfrm flipH="1">
              <a:off x="3907" y="1224"/>
              <a:ext cx="547" cy="4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15">
              <a:extLst>
                <a:ext uri="{FF2B5EF4-FFF2-40B4-BE49-F238E27FC236}">
                  <a16:creationId xmlns:a16="http://schemas.microsoft.com/office/drawing/2014/main" id="{7B646BD5-3AFA-4FBD-B350-FE497D040D73}"/>
                </a:ext>
              </a:extLst>
            </p:cNvPr>
            <p:cNvCxnSpPr>
              <a:cxnSpLocks noChangeShapeType="1"/>
              <a:stCxn id="21509" idx="6"/>
              <a:endCxn id="21510" idx="2"/>
            </p:cNvCxnSpPr>
            <p:nvPr/>
          </p:nvCxnSpPr>
          <p:spPr bwMode="auto">
            <a:xfrm flipV="1">
              <a:off x="3429" y="1056"/>
              <a:ext cx="634" cy="1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16">
              <a:extLst>
                <a:ext uri="{FF2B5EF4-FFF2-40B4-BE49-F238E27FC236}">
                  <a16:creationId xmlns:a16="http://schemas.microsoft.com/office/drawing/2014/main" id="{2A14997E-5B1C-4962-ACF6-FB3614FA5311}"/>
                </a:ext>
              </a:extLst>
            </p:cNvPr>
            <p:cNvCxnSpPr>
              <a:cxnSpLocks noChangeShapeType="1"/>
              <a:stCxn id="21511" idx="1"/>
              <a:endCxn id="21509" idx="4"/>
            </p:cNvCxnSpPr>
            <p:nvPr/>
          </p:nvCxnSpPr>
          <p:spPr bwMode="auto">
            <a:xfrm flipH="1" flipV="1">
              <a:off x="3088" y="1244"/>
              <a:ext cx="303" cy="4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0" name="Text Box 17">
              <a:extLst>
                <a:ext uri="{FF2B5EF4-FFF2-40B4-BE49-F238E27FC236}">
                  <a16:creationId xmlns:a16="http://schemas.microsoft.com/office/drawing/2014/main" id="{2CAA6C3D-7425-42B2-A6D6-3BA623FF9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1368"/>
              <a:ext cx="6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唤醒</a:t>
              </a:r>
            </a:p>
          </p:txBody>
        </p:sp>
        <p:sp>
          <p:nvSpPr>
            <p:cNvPr id="21521" name="Text Box 18">
              <a:extLst>
                <a:ext uri="{FF2B5EF4-FFF2-40B4-BE49-F238E27FC236}">
                  <a16:creationId xmlns:a16="http://schemas.microsoft.com/office/drawing/2014/main" id="{64830775-97CD-41D7-A9BB-90A3D5F8D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9" y="1368"/>
              <a:ext cx="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阻塞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af86e53f-2b61-401b-9f14-10ba91b88f6e}"/>
</p:tagLst>
</file>

<file path=ppt/theme/theme1.xml><?xml version="1.0" encoding="utf-8"?>
<a:theme xmlns:a="http://schemas.openxmlformats.org/drawingml/2006/main" name="Refined">
  <a:themeElements>
    <a:clrScheme name="">
      <a:dk1>
        <a:srgbClr val="666633"/>
      </a:dk1>
      <a:lt1>
        <a:srgbClr val="FFFFFF"/>
      </a:lt1>
      <a:dk2>
        <a:srgbClr val="00FFFF"/>
      </a:dk2>
      <a:lt2>
        <a:srgbClr val="FFFFFF"/>
      </a:lt2>
      <a:accent1>
        <a:srgbClr val="666699"/>
      </a:accent1>
      <a:accent2>
        <a:srgbClr val="990000"/>
      </a:accent2>
      <a:accent3>
        <a:srgbClr val="AAFFFF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Times New Roman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Words>5735</Words>
  <Application>Microsoft Office PowerPoint</Application>
  <PresentationFormat>全屏显示(4:3)</PresentationFormat>
  <Paragraphs>655</Paragraphs>
  <Slides>48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Refined</vt:lpstr>
      <vt:lpstr>第4章 线程</vt:lpstr>
      <vt:lpstr>4.1 进程与线程</vt:lpstr>
      <vt:lpstr>线程（thread）</vt:lpstr>
      <vt:lpstr>4.1.1 多线程（Multithreading）</vt:lpstr>
      <vt:lpstr>多线程环境下的进程和线程</vt:lpstr>
      <vt:lpstr>单线程和多线程的进程模型</vt:lpstr>
      <vt:lpstr>线程的优点(与进程比较)</vt:lpstr>
      <vt:lpstr>线程的应用</vt:lpstr>
      <vt:lpstr>4.1.2 线程的功能特性（执行特征）</vt:lpstr>
      <vt:lpstr>线程状态</vt:lpstr>
      <vt:lpstr>例1：使用线程的RPC</vt:lpstr>
      <vt:lpstr>例2：单个单核处理器上的多线程</vt:lpstr>
      <vt:lpstr>线程同步</vt:lpstr>
      <vt:lpstr>4.2 线程分类</vt:lpstr>
      <vt:lpstr>用户级线程(ULT)</vt:lpstr>
      <vt:lpstr>线程调度与进程调度</vt:lpstr>
      <vt:lpstr>用户级线程状态与进程状态之间的关系</vt:lpstr>
      <vt:lpstr>内核级线程(KLT)</vt:lpstr>
      <vt:lpstr>组合方法</vt:lpstr>
      <vt:lpstr>4.2.2 其他方案</vt:lpstr>
      <vt:lpstr>4.3 多核与多线程</vt:lpstr>
      <vt:lpstr>4.3.1 多核系统上的软件性能</vt:lpstr>
      <vt:lpstr>并行处理器体系结构</vt:lpstr>
      <vt:lpstr>SMP的组织结构图</vt:lpstr>
      <vt:lpstr>多处理器OS的设计</vt:lpstr>
      <vt:lpstr>微内核(Microkernels )</vt:lpstr>
      <vt:lpstr>微内核（续） </vt:lpstr>
      <vt:lpstr>微内核组织结构的优点</vt:lpstr>
      <vt:lpstr>微内核组织结构的优点</vt:lpstr>
      <vt:lpstr>微内核设计</vt:lpstr>
      <vt:lpstr>低级存储器管理</vt:lpstr>
      <vt:lpstr>三种微内核操作</vt:lpstr>
      <vt:lpstr>进程间的通信</vt:lpstr>
      <vt:lpstr>I/O与中断管理</vt:lpstr>
      <vt:lpstr>4.4 Windows 7的线程与SMP管理</vt:lpstr>
      <vt:lpstr>Windows进程及其资源</vt:lpstr>
      <vt:lpstr>4.4.1 Windows进程和线程对象</vt:lpstr>
      <vt:lpstr>4.4.3 Windows线程状态及转换</vt:lpstr>
      <vt:lpstr>4.5 Solaris的线程和SMP管理</vt:lpstr>
      <vt:lpstr>传统Unix与Solaris进程结构的比较</vt:lpstr>
      <vt:lpstr>Solaris的线程状态</vt:lpstr>
      <vt:lpstr>4.6 Linux的进程和线程管理</vt:lpstr>
      <vt:lpstr>Linux的进程/线程模型</vt:lpstr>
      <vt:lpstr>4.6.2 Linux线程</vt:lpstr>
      <vt:lpstr>4.7 Mac OS X和iOS的GCD技术</vt:lpstr>
      <vt:lpstr>GCD技术（续）</vt:lpstr>
      <vt:lpstr>GDC中的块、队列、线程池和事件源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 ZE</cp:lastModifiedBy>
  <cp:revision>380</cp:revision>
  <dcterms:created xsi:type="dcterms:W3CDTF">2019-04-04T02:07:06Z</dcterms:created>
  <dcterms:modified xsi:type="dcterms:W3CDTF">2020-02-27T09:05:44Z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