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288" r:id="rId3"/>
    <p:sldId id="289" r:id="rId4"/>
    <p:sldId id="290" r:id="rId5"/>
    <p:sldId id="291" r:id="rId6"/>
    <p:sldId id="306" r:id="rId7"/>
    <p:sldId id="292" r:id="rId8"/>
    <p:sldId id="293" r:id="rId9"/>
    <p:sldId id="294" r:id="rId10"/>
    <p:sldId id="295" r:id="rId11"/>
    <p:sldId id="297" r:id="rId12"/>
    <p:sldId id="300" r:id="rId13"/>
    <p:sldId id="302" r:id="rId14"/>
    <p:sldId id="307" r:id="rId15"/>
    <p:sldId id="303" r:id="rId16"/>
    <p:sldId id="310" r:id="rId17"/>
    <p:sldId id="309" r:id="rId18"/>
    <p:sldId id="311" r:id="rId19"/>
    <p:sldId id="312" r:id="rId20"/>
    <p:sldId id="313" r:id="rId21"/>
    <p:sldId id="316" r:id="rId22"/>
    <p:sldId id="315" r:id="rId23"/>
    <p:sldId id="304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3" d="100"/>
          <a:sy n="63" d="100"/>
        </p:scale>
        <p:origin x="72" y="5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64E72C-1AF2-4CF7-B38D-B6783FE42482}" type="datetimeFigureOut">
              <a:rPr lang="zh-TW" altLang="en-US" smtClean="0"/>
              <a:t>2020/10/25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DE428C-A91C-4426-93C4-D1299041D9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52396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81CFA-B1C4-4FD9-9B39-85A9F92508E7}" type="datetimeFigureOut">
              <a:rPr lang="zh-TW" altLang="en-US" smtClean="0"/>
              <a:t>2020/10/25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CA5EA-5AA1-41C2-95A0-670219BF30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3565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81CFA-B1C4-4FD9-9B39-85A9F92508E7}" type="datetimeFigureOut">
              <a:rPr lang="zh-TW" altLang="en-US" smtClean="0"/>
              <a:t>2020/10/25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CA5EA-5AA1-41C2-95A0-670219BF30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5130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81CFA-B1C4-4FD9-9B39-85A9F92508E7}" type="datetimeFigureOut">
              <a:rPr lang="zh-TW" altLang="en-US" smtClean="0"/>
              <a:t>2020/10/25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CA5EA-5AA1-41C2-95A0-670219BF30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3740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81CFA-B1C4-4FD9-9B39-85A9F92508E7}" type="datetimeFigureOut">
              <a:rPr lang="zh-TW" altLang="en-US" smtClean="0"/>
              <a:t>2020/10/25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CA5EA-5AA1-41C2-95A0-670219BF30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6009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81CFA-B1C4-4FD9-9B39-85A9F92508E7}" type="datetimeFigureOut">
              <a:rPr lang="zh-TW" altLang="en-US" smtClean="0"/>
              <a:t>2020/10/25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CA5EA-5AA1-41C2-95A0-670219BF30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2079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81CFA-B1C4-4FD9-9B39-85A9F92508E7}" type="datetimeFigureOut">
              <a:rPr lang="zh-TW" altLang="en-US" smtClean="0"/>
              <a:t>2020/10/25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CA5EA-5AA1-41C2-95A0-670219BF30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6230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81CFA-B1C4-4FD9-9B39-85A9F92508E7}" type="datetimeFigureOut">
              <a:rPr lang="zh-TW" altLang="en-US" smtClean="0"/>
              <a:t>2020/10/25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CA5EA-5AA1-41C2-95A0-670219BF30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9708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81CFA-B1C4-4FD9-9B39-85A9F92508E7}" type="datetimeFigureOut">
              <a:rPr lang="zh-TW" altLang="en-US" smtClean="0"/>
              <a:t>2020/10/25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CA5EA-5AA1-41C2-95A0-670219BF30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6352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81CFA-B1C4-4FD9-9B39-85A9F92508E7}" type="datetimeFigureOut">
              <a:rPr lang="zh-TW" altLang="en-US" smtClean="0"/>
              <a:t>2020/10/25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CA5EA-5AA1-41C2-95A0-670219BF30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7676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81CFA-B1C4-4FD9-9B39-85A9F92508E7}" type="datetimeFigureOut">
              <a:rPr lang="zh-TW" altLang="en-US" smtClean="0"/>
              <a:t>2020/10/25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CA5EA-5AA1-41C2-95A0-670219BF30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8597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81CFA-B1C4-4FD9-9B39-85A9F92508E7}" type="datetimeFigureOut">
              <a:rPr lang="zh-TW" altLang="en-US" smtClean="0"/>
              <a:t>2020/10/25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CA5EA-5AA1-41C2-95A0-670219BF30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5792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281CFA-B1C4-4FD9-9B39-85A9F92508E7}" type="datetimeFigureOut">
              <a:rPr lang="zh-TW" altLang="en-US" smtClean="0"/>
              <a:t>2020/10/25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5CA5EA-5AA1-41C2-95A0-670219BF30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5874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1143000" y="169902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b" anchorCtr="0">
            <a:normAutofit/>
          </a:bodyPr>
          <a:lstStyle/>
          <a:p>
            <a:r>
              <a:rPr lang="en-US" sz="45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109資料結構第一次作業</a:t>
            </a:r>
            <a:endParaRPr sz="4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EA1562-6A12-4F89-A4B2-2D773B6E8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Surmount the Pyramid(70%)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6BCB801-3920-4F59-AAF8-0E3408182B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spcBef>
                <a:spcPts val="0"/>
              </a:spcBef>
              <a:buSzPts val="2800"/>
            </a:pPr>
            <a:r>
              <a:rPr lang="zh-TW" altLang="en-US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可以往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六種</a:t>
            </a:r>
            <a:r>
              <a:rPr lang="zh-TW" altLang="en-US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方向移動，一次移動一格</a:t>
            </a:r>
            <a:endParaRPr lang="en-US" altLang="zh-TW" dirty="0">
              <a:latin typeface="Times New Roman" panose="02020603050405020304" pitchFamily="18" charset="0"/>
              <a:ea typeface="Microsoft JhengHei"/>
              <a:cs typeface="Times New Roman" panose="02020603050405020304" pitchFamily="18" charset="0"/>
              <a:sym typeface="Microsoft JhengHei"/>
            </a:endParaRPr>
          </a:p>
          <a:p>
            <a:pPr marL="171450" indent="-171450">
              <a:spcBef>
                <a:spcPts val="0"/>
              </a:spcBef>
              <a:buSzPts val="2800"/>
            </a:pPr>
            <a:r>
              <a:rPr lang="zh-TW" altLang="en-US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在一般的路</a:t>
            </a: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(O)</a:t>
            </a:r>
            <a:r>
              <a:rPr lang="zh-TW" altLang="en-US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上移動一次的</a:t>
            </a: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cost</a:t>
            </a:r>
            <a:r>
              <a:rPr lang="zh-TW" altLang="en-US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為</a:t>
            </a: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1(</a:t>
            </a:r>
            <a:r>
              <a:rPr lang="zh-TW" altLang="en-US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單位時間</a:t>
            </a: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)</a:t>
            </a:r>
          </a:p>
          <a:p>
            <a:pPr marL="171450" indent="-171450">
              <a:spcBef>
                <a:spcPts val="0"/>
              </a:spcBef>
              <a:buSzPts val="2800"/>
            </a:pP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在陷阱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(T)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上移動的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cost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為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3(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單位時間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)</a:t>
            </a:r>
          </a:p>
          <a:p>
            <a:pPr marL="171450" indent="-171450">
              <a:spcBef>
                <a:spcPts val="0"/>
              </a:spcBef>
              <a:buSzPts val="2800"/>
            </a:pPr>
            <a:endParaRPr lang="zh-TW" altLang="en-US" dirty="0">
              <a:latin typeface="Times New Roman" panose="02020603050405020304" pitchFamily="18" charset="0"/>
              <a:ea typeface="Microsoft JhengHei"/>
              <a:cs typeface="Times New Roman" panose="02020603050405020304" pitchFamily="18" charset="0"/>
              <a:sym typeface="Microsoft JhengHei"/>
            </a:endParaRPr>
          </a:p>
          <a:p>
            <a:pPr marL="171450" indent="-171450">
              <a:buSzPts val="2800"/>
            </a:pPr>
            <a:r>
              <a:rPr lang="en-US" altLang="zh-TW" dirty="0">
                <a:solidFill>
                  <a:schemeClr val="accent1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1)</a:t>
            </a:r>
            <a:r>
              <a:rPr lang="zh-TW" altLang="en-US" dirty="0">
                <a:solidFill>
                  <a:schemeClr val="accent1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找出一條由</a:t>
            </a:r>
            <a:r>
              <a:rPr lang="en-US" altLang="zh-TW" dirty="0">
                <a:solidFill>
                  <a:schemeClr val="accent1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S</a:t>
            </a:r>
            <a:r>
              <a:rPr lang="zh-TW" altLang="en-US" dirty="0">
                <a:solidFill>
                  <a:schemeClr val="accent1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至</a:t>
            </a:r>
            <a:r>
              <a:rPr lang="en-US" altLang="zh-TW" dirty="0">
                <a:solidFill>
                  <a:schemeClr val="accent1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F</a:t>
            </a:r>
            <a:r>
              <a:rPr lang="zh-TW" altLang="en-US" dirty="0">
                <a:solidFill>
                  <a:schemeClr val="accent1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的最短路徑並繪製成</a:t>
            </a:r>
            <a:r>
              <a:rPr lang="en-US" altLang="zh-TW" dirty="0">
                <a:solidFill>
                  <a:schemeClr val="accent1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output</a:t>
            </a:r>
            <a:r>
              <a:rPr lang="zh-TW" altLang="en-US" dirty="0">
                <a:solidFill>
                  <a:schemeClr val="accent1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圖</a:t>
            </a:r>
            <a:r>
              <a:rPr lang="en-US" altLang="zh-TW" dirty="0">
                <a:solidFill>
                  <a:schemeClr val="accent1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(30%)</a:t>
            </a:r>
          </a:p>
        </p:txBody>
      </p:sp>
    </p:spTree>
    <p:extLst>
      <p:ext uri="{BB962C8B-B14F-4D97-AF65-F5344CB8AC3E}">
        <p14:creationId xmlns:p14="http://schemas.microsoft.com/office/powerpoint/2010/main" val="30614202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EA1562-6A12-4F89-A4B2-2D773B6E8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Surmount the Pyramid(70%)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6BCB801-3920-4F59-AAF8-0E3408182B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lnSpc>
                <a:spcPct val="100000"/>
              </a:lnSpc>
              <a:spcBef>
                <a:spcPts val="0"/>
              </a:spcBef>
              <a:buSzPts val="2800"/>
            </a:pPr>
            <a:r>
              <a:rPr lang="zh-TW" altLang="en-US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參考：</a:t>
            </a:r>
            <a:endParaRPr lang="en-US" altLang="zh-TW" dirty="0">
              <a:latin typeface="Times New Roman" panose="02020603050405020304" pitchFamily="18" charset="0"/>
              <a:ea typeface="Microsoft JhengHei"/>
              <a:cs typeface="Times New Roman" panose="02020603050405020304" pitchFamily="18" charset="0"/>
              <a:sym typeface="Microsoft JhengHei"/>
            </a:endParaRP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62048800-5068-4ED9-93D7-867C58204D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9207" y="1825624"/>
            <a:ext cx="1584228" cy="3950667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ED8A06CC-B7DE-4990-98E6-BE7CA53265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7439" y="1825624"/>
            <a:ext cx="1765374" cy="3950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3555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EA1562-6A12-4F89-A4B2-2D773B6E8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Surmount the Pyramid(70%)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6BCB801-3920-4F59-AAF8-0E3408182B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lnSpc>
                <a:spcPct val="100000"/>
              </a:lnSpc>
              <a:spcBef>
                <a:spcPts val="0"/>
              </a:spcBef>
              <a:buSzPts val="2800"/>
            </a:pPr>
            <a:r>
              <a:rPr lang="zh-TW" altLang="en-US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參考：</a:t>
            </a:r>
            <a:endParaRPr lang="en-US" altLang="zh-TW" dirty="0">
              <a:latin typeface="Times New Roman" panose="02020603050405020304" pitchFamily="18" charset="0"/>
              <a:ea typeface="Microsoft JhengHei"/>
              <a:cs typeface="Times New Roman" panose="02020603050405020304" pitchFamily="18" charset="0"/>
              <a:sym typeface="Microsoft JhengHei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753704C0-1A8F-4063-8BF9-A0D4CEC06F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2497" y="1825625"/>
            <a:ext cx="2817400" cy="4530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9585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EA1562-6A12-4F89-A4B2-2D773B6E8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Surmount the Pyramid(70%)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6BCB801-3920-4F59-AAF8-0E3408182B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lnSpc>
                <a:spcPct val="100000"/>
              </a:lnSpc>
              <a:spcBef>
                <a:spcPts val="0"/>
              </a:spcBef>
              <a:buSzPts val="2800"/>
            </a:pPr>
            <a:r>
              <a:rPr lang="zh-TW" altLang="en-US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參考：</a:t>
            </a:r>
            <a:endParaRPr lang="en-US" altLang="zh-TW" dirty="0">
              <a:latin typeface="Times New Roman" panose="02020603050405020304" pitchFamily="18" charset="0"/>
              <a:ea typeface="Microsoft JhengHei"/>
              <a:cs typeface="Times New Roman" panose="02020603050405020304" pitchFamily="18" charset="0"/>
              <a:sym typeface="Microsoft JhengHei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6A2585A-C5E4-4317-9192-4F44F22EB0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6842" y="1825623"/>
            <a:ext cx="1230334" cy="2503095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2FFD8CD5-A805-4586-955F-660AB27C8C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825623"/>
            <a:ext cx="1943371" cy="2667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8180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EA1562-6A12-4F89-A4B2-2D773B6E8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檔案格式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6BCB801-3920-4F59-AAF8-0E3408182B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input file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是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testi.txt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，</a:t>
            </a:r>
            <a:r>
              <a:rPr lang="en-US" altLang="zh-TW" dirty="0" err="1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i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∈{1,2,...,100}</a:t>
            </a:r>
          </a:p>
          <a:p>
            <a:r>
              <a:rPr lang="zh-TW" altLang="en-US" dirty="0">
                <a:solidFill>
                  <a:schemeClr val="accent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掃進每筆資料時請在小黑窗提示讓我知道程式有在跑</a:t>
            </a:r>
            <a:endParaRPr lang="en-US" altLang="zh-TW" dirty="0">
              <a:solidFill>
                <a:schemeClr val="accent1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請輸出對應的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testi_ans.txt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，</a:t>
            </a:r>
            <a:r>
              <a:rPr lang="en-US" altLang="zh-TW" dirty="0" err="1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i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∈{1,2,...,100}</a:t>
            </a:r>
          </a:p>
          <a:p>
            <a:endParaRPr lang="en-US" altLang="zh-CN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Time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Limit: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8 seconds per data</a:t>
            </a:r>
            <a:endParaRPr lang="en-US" altLang="zh-CN" dirty="0">
              <a:solidFill>
                <a:srgbClr val="FF0000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59018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EA1562-6A12-4F89-A4B2-2D773B6E8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Surmount the Pyramid(70%)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6BCB801-3920-4F59-AAF8-0E3408182B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SzPts val="2800"/>
            </a:pPr>
            <a:r>
              <a:rPr lang="zh-TW" altLang="en-US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大家都應該有犯錯的機會，蝸牛也不例外。而且就算走上了不同的道路，只要最終都走到了終點，那也沒關係。</a:t>
            </a:r>
            <a:endParaRPr lang="en-US" altLang="zh-TW" dirty="0">
              <a:latin typeface="Times New Roman" panose="02020603050405020304" pitchFamily="18" charset="0"/>
              <a:ea typeface="Microsoft JhengHei"/>
              <a:cs typeface="Times New Roman" panose="02020603050405020304" pitchFamily="18" charset="0"/>
              <a:sym typeface="Microsoft JhengHei"/>
            </a:endParaRPr>
          </a:p>
          <a:p>
            <a:pPr marL="171450" indent="-171450">
              <a:buSzPts val="2800"/>
            </a:pPr>
            <a:endParaRPr lang="en-US" altLang="zh-TW" dirty="0">
              <a:latin typeface="Times New Roman" panose="02020603050405020304" pitchFamily="18" charset="0"/>
              <a:ea typeface="Microsoft JhengHei"/>
              <a:cs typeface="Times New Roman" panose="02020603050405020304" pitchFamily="18" charset="0"/>
              <a:sym typeface="Microsoft JhengHei"/>
            </a:endParaRPr>
          </a:p>
          <a:p>
            <a:pPr marL="171450" indent="-171450">
              <a:buSzPts val="2800"/>
            </a:pPr>
            <a:r>
              <a:rPr lang="en-US" altLang="zh-TW" dirty="0">
                <a:solidFill>
                  <a:schemeClr val="accent1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2) </a:t>
            </a:r>
            <a:r>
              <a:rPr lang="zh-TW" altLang="en-US" dirty="0">
                <a:solidFill>
                  <a:schemeClr val="accent1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你需要計算出所有在離最短路徑五個單位時間長的路徑共有幾條。</a:t>
            </a:r>
            <a:r>
              <a:rPr lang="en-US" altLang="zh-TW" dirty="0">
                <a:solidFill>
                  <a:schemeClr val="accent1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(20%)</a:t>
            </a:r>
          </a:p>
          <a:p>
            <a:pPr marL="628650" lvl="1" indent="-171450">
              <a:buSzPts val="2800"/>
            </a:pPr>
            <a:r>
              <a:rPr lang="zh-TW" altLang="en-US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例：最短路徑</a:t>
            </a: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20</a:t>
            </a:r>
            <a:r>
              <a:rPr lang="zh-TW" altLang="en-US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單位時間就能抵達，你需要計算</a:t>
            </a: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25</a:t>
            </a:r>
            <a:r>
              <a:rPr lang="zh-TW" altLang="en-US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單位時間內可以抵達的路徑數量</a:t>
            </a: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2825302E-32C8-44DA-ACD4-8B3B4C3930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800" y="6449568"/>
            <a:ext cx="609600" cy="40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5738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11111E-6 L 1.03403 1.11111E-6 " pathEditMode="relative" rAng="0" ptsTypes="AA">
                                      <p:cBhvr>
                                        <p:cTn id="6" dur="1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70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EA1562-6A12-4F89-A4B2-2D773B6E8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Surmount the Pyramid(70%)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6BCB801-3920-4F59-AAF8-0E3408182B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lnSpc>
                <a:spcPct val="100000"/>
              </a:lnSpc>
              <a:spcBef>
                <a:spcPts val="0"/>
              </a:spcBef>
              <a:buSzPts val="2800"/>
            </a:pPr>
            <a:r>
              <a:rPr lang="zh-TW" altLang="en-US" sz="24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參考：</a:t>
            </a:r>
            <a:endParaRPr lang="en-US" altLang="zh-TW" sz="2400" dirty="0">
              <a:latin typeface="Times New Roman" panose="02020603050405020304" pitchFamily="18" charset="0"/>
              <a:ea typeface="Microsoft JhengHei"/>
              <a:cs typeface="Times New Roman" panose="02020603050405020304" pitchFamily="18" charset="0"/>
              <a:sym typeface="Microsoft JhengHei"/>
            </a:endParaRPr>
          </a:p>
          <a:p>
            <a:pPr marL="171450" indent="-171450">
              <a:lnSpc>
                <a:spcPct val="100000"/>
              </a:lnSpc>
              <a:spcBef>
                <a:spcPts val="0"/>
              </a:spcBef>
              <a:buSzPts val="2800"/>
            </a:pPr>
            <a:r>
              <a:rPr lang="en-US" altLang="zh-TW" sz="24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Shortest path: 6, Limit: 11, The number of different paths: 4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0846502-81B1-44E6-9304-4B10BC10C1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1834" y="2913077"/>
            <a:ext cx="1531320" cy="3579797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5E8837AD-1687-4FB5-8CFB-8C1CD08B45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5442" y="2913077"/>
            <a:ext cx="2508768" cy="3579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9625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EA1562-6A12-4F89-A4B2-2D773B6E8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檔案格式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6BCB801-3920-4F59-AAF8-0E3408182B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input file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是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testi.txt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，</a:t>
            </a:r>
            <a:r>
              <a:rPr lang="en-US" altLang="zh-TW" dirty="0" err="1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i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∈{1,2,...,100}</a:t>
            </a:r>
          </a:p>
          <a:p>
            <a:r>
              <a:rPr lang="zh-TW" altLang="en-US" dirty="0">
                <a:solidFill>
                  <a:schemeClr val="accent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掃進每筆資料時請在小黑窗提示讓我知道程式有在跑</a:t>
            </a:r>
            <a:endParaRPr lang="en-US" altLang="zh-CN" dirty="0">
              <a:solidFill>
                <a:schemeClr val="accent1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請輸出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output.txt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，其中包含所有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testi.txt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的輸出結果</a:t>
            </a:r>
            <a:endParaRPr lang="en-US" altLang="zh-TW" dirty="0">
              <a:solidFill>
                <a:srgbClr val="FF0000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Time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Limit: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8 seconds per data</a:t>
            </a:r>
            <a:endParaRPr lang="en-US" altLang="zh-CN" dirty="0">
              <a:solidFill>
                <a:srgbClr val="FF0000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02264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EA1562-6A12-4F89-A4B2-2D773B6E8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檔案格式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15C03507-ABFE-42E2-985E-EBB8A8EB1B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313" y="1690689"/>
            <a:ext cx="1086002" cy="4229690"/>
          </a:xfrm>
          <a:prstGeom prst="rect">
            <a:avLst/>
          </a:prstGeom>
        </p:spPr>
      </p:pic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1393F1EE-A8D1-4AED-961E-00168CC2632E}"/>
              </a:ext>
            </a:extLst>
          </p:cNvPr>
          <p:cNvCxnSpPr/>
          <p:nvPr/>
        </p:nvCxnSpPr>
        <p:spPr>
          <a:xfrm>
            <a:off x="1820411" y="1837189"/>
            <a:ext cx="704675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" name="圖片 4">
            <a:extLst>
              <a:ext uri="{FF2B5EF4-FFF2-40B4-BE49-F238E27FC236}">
                <a16:creationId xmlns:a16="http://schemas.microsoft.com/office/drawing/2014/main" id="{C02466EF-643D-4044-9AFB-5B3C83C072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5182" y="1690689"/>
            <a:ext cx="5745471" cy="4802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1739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EA1562-6A12-4F89-A4B2-2D773B6E8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Surmount the Pyramid(70%)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6BCB801-3920-4F59-AAF8-0E3408182B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SzPts val="2800"/>
            </a:pPr>
            <a:r>
              <a:rPr lang="zh-TW" altLang="en-US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蝸牛聽說了某一段路上藏有天大的祕密，無論如何都得親自去瞧一瞧。</a:t>
            </a:r>
            <a:endParaRPr lang="en-US" altLang="zh-TW" dirty="0">
              <a:latin typeface="Times New Roman" panose="02020603050405020304" pitchFamily="18" charset="0"/>
              <a:ea typeface="Microsoft JhengHei"/>
              <a:cs typeface="Times New Roman" panose="02020603050405020304" pitchFamily="18" charset="0"/>
              <a:sym typeface="Microsoft JhengHei"/>
            </a:endParaRPr>
          </a:p>
          <a:p>
            <a:pPr marL="171450" indent="-171450">
              <a:buSzPts val="2800"/>
            </a:pPr>
            <a:endParaRPr lang="en-US" altLang="zh-TW" dirty="0">
              <a:latin typeface="Times New Roman" panose="02020603050405020304" pitchFamily="18" charset="0"/>
              <a:ea typeface="Microsoft JhengHei"/>
              <a:cs typeface="Times New Roman" panose="02020603050405020304" pitchFamily="18" charset="0"/>
              <a:sym typeface="Microsoft JhengHei"/>
            </a:endParaRPr>
          </a:p>
          <a:p>
            <a:pPr marL="171450" indent="-171450">
              <a:buSzPts val="2800"/>
            </a:pPr>
            <a:r>
              <a:rPr lang="en-US" altLang="zh-TW" dirty="0">
                <a:solidFill>
                  <a:schemeClr val="accent1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3) </a:t>
            </a:r>
            <a:r>
              <a:rPr lang="zh-TW" altLang="en-US" dirty="0">
                <a:solidFill>
                  <a:schemeClr val="accent1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你需要在經過指定路徑的情況之下抵達終點，並印出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最短路徑長與所有可能的路徑數量</a:t>
            </a:r>
            <a:r>
              <a:rPr lang="zh-TW" altLang="en-US" dirty="0">
                <a:solidFill>
                  <a:schemeClr val="accent1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。</a:t>
            </a:r>
            <a:r>
              <a:rPr lang="en-US" altLang="zh-TW" dirty="0">
                <a:solidFill>
                  <a:schemeClr val="accent1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(20%)</a:t>
            </a:r>
          </a:p>
          <a:p>
            <a:pPr marL="171450" indent="-171450">
              <a:buSzPts val="2800"/>
            </a:pPr>
            <a:r>
              <a:rPr lang="zh-TW" altLang="en-US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在地圖上會有一段彼此相連的</a:t>
            </a: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P</a:t>
            </a:r>
            <a:r>
              <a:rPr lang="zh-TW" altLang="en-US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點，在你的路徑中必須經過那些</a:t>
            </a: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P</a:t>
            </a:r>
            <a:r>
              <a:rPr lang="zh-TW" altLang="en-US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點形成的路徑之後才抵達終點。</a:t>
            </a:r>
            <a:endParaRPr lang="en-US" altLang="zh-TW" dirty="0">
              <a:latin typeface="Times New Roman" panose="02020603050405020304" pitchFamily="18" charset="0"/>
              <a:ea typeface="Microsoft JhengHei"/>
              <a:cs typeface="Times New Roman" panose="02020603050405020304" pitchFamily="18" charset="0"/>
              <a:sym typeface="Microsoft JhengHei"/>
            </a:endParaRPr>
          </a:p>
          <a:p>
            <a:pPr marL="171450" indent="-171450">
              <a:buSzPts val="2800"/>
            </a:pP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在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P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點可以向上移動，也可以向下移動</a:t>
            </a:r>
            <a:r>
              <a:rPr lang="zh-TW" altLang="en-US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。</a:t>
            </a:r>
            <a:endParaRPr lang="en-US" altLang="zh-TW" dirty="0">
              <a:latin typeface="Times New Roman" panose="02020603050405020304" pitchFamily="18" charset="0"/>
              <a:ea typeface="Microsoft JhengHei"/>
              <a:cs typeface="Times New Roman" panose="02020603050405020304" pitchFamily="18" charset="0"/>
              <a:sym typeface="Microsoft JhengHei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FD80EC7-D853-4F30-8CFE-EF0D1C97E9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95863">
            <a:off x="-1457024" y="6520428"/>
            <a:ext cx="1905000" cy="127635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60685F62-A963-499D-9907-6751382E62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47384" flipH="1">
            <a:off x="8836073" y="6520429"/>
            <a:ext cx="1778086" cy="127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3134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78 0.01065 L -0.00278 0.01088 C -0.00052 0.0081 0.00139 0.00532 0.00365 0.00324 C 0.00452 0.00255 0.00573 0.00255 0.00643 0.00208 C 0.00972 -0.00069 0.01268 -0.0037 0.01563 -0.00648 C 0.01719 -0.0081 0.01858 -0.01019 0.02031 -0.01157 C 0.02448 -0.01481 0.02952 -0.0169 0.03386 -0.02014 C 0.03524 -0.02106 0.03611 -0.02269 0.0375 -0.02361 C 0.05174 -0.03403 0.04931 -0.03264 0.0592 -0.03704 C 0.06007 -0.03843 0.06042 -0.04005 0.06129 -0.04074 C 0.06667 -0.04514 0.0724 -0.04792 0.07778 -0.05185 C 0.07865 -0.05255 0.07952 -0.05347 0.08056 -0.05417 C 0.08559 -0.05833 0.0908 -0.06273 0.09618 -0.06644 C 0.09722 -0.06736 0.09861 -0.06736 0.09983 -0.06782 L 0.10903 -0.075 C 0.11146 -0.07708 0.11372 -0.0794 0.11615 -0.08125 C 0.12031 -0.0838 0.11893 -0.08241 0.12101 -0.08472 " pathEditMode="relative" rAng="0" ptsTypes="AAAAAAAAAAAAAAAAA">
                                      <p:cBhvr>
                                        <p:cTn id="6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81" y="-47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0"/>
                            </p:stCondLst>
                            <p:childTnLst>
                              <p:par>
                                <p:cTn id="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87 -0.00926 L 0.00087 -0.00903 C -0.00139 -0.01181 -0.00347 -0.01458 -0.00573 -0.0169 C -0.00729 -0.01829 -0.00885 -0.01921 -0.01041 -0.0206 C -0.01614 -0.02546 -0.02153 -0.03079 -0.02726 -0.03565 C -0.02812 -0.03634 -0.02916 -0.03611 -0.03003 -0.03681 C -0.03732 -0.04213 -0.04444 -0.04745 -0.05156 -0.05301 C -0.06476 -0.06319 -0.05364 -0.05648 -0.07118 -0.06806 C -0.08385 -0.07662 -0.06423 -0.05949 -0.08802 -0.0794 C -0.08906 -0.08032 -0.08958 -0.08218 -0.0908 -0.0831 C -0.09496 -0.08634 -0.1 -0.08796 -0.10382 -0.0919 C -0.10434 -0.09213 -0.11163 -0.09977 -0.11423 -0.10185 C -0.11528 -0.10278 -0.11666 -0.10347 -0.11788 -0.1044 C -0.11944 -0.10556 -0.12101 -0.10694 -0.12257 -0.1081 C -0.12691 -0.11088 -0.12413 -0.10764 -0.12621 -0.11042 " pathEditMode="relative" rAng="0" ptsTypes="AAAAAAAAAAAAAAA">
                                      <p:cBhvr>
                                        <p:cTn id="9" dur="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354" y="-50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EA1562-6A12-4F89-A4B2-2D773B6E8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2D-Maze(30%)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6BCB801-3920-4F59-AAF8-0E3408182B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171450" indent="-171450">
              <a:spcBef>
                <a:spcPts val="0"/>
              </a:spcBef>
              <a:buSzPts val="2800"/>
            </a:pPr>
            <a:r>
              <a:rPr lang="zh-TW" altLang="en-US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找到迷宮的出口</a:t>
            </a:r>
          </a:p>
          <a:p>
            <a:pPr marL="171450" indent="-171450"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input</a:t>
            </a:r>
            <a:r>
              <a:rPr lang="zh-TW" altLang="en-US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格式</a:t>
            </a:r>
          </a:p>
          <a:p>
            <a:pPr marL="514350" lvl="1" indent="-171450">
              <a:buSzPts val="2400"/>
            </a:pPr>
            <a:r>
              <a:rPr lang="zh-TW" altLang="en-US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其第一行只存在整數</a:t>
            </a: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n = size(size &lt;= 20)</a:t>
            </a:r>
            <a:r>
              <a:rPr lang="zh-TW" altLang="en-US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代表是</a:t>
            </a: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n x n</a:t>
            </a:r>
            <a:r>
              <a:rPr lang="zh-TW" altLang="en-US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大小的迷宮</a:t>
            </a:r>
          </a:p>
          <a:p>
            <a:pPr marL="514350" lvl="1" indent="-171450">
              <a:buSzPts val="2400"/>
            </a:pPr>
            <a:r>
              <a:rPr lang="zh-TW" altLang="en-US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接下來的</a:t>
            </a: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n</a:t>
            </a:r>
            <a:r>
              <a:rPr lang="zh-TW" altLang="en-US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行，每行有</a:t>
            </a: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n</a:t>
            </a:r>
            <a:r>
              <a:rPr lang="zh-TW" altLang="en-US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個字元以空格隔開</a:t>
            </a:r>
            <a:endParaRPr lang="en-US" altLang="zh-TW" dirty="0">
              <a:latin typeface="Times New Roman" panose="02020603050405020304" pitchFamily="18" charset="0"/>
              <a:ea typeface="Microsoft JhengHei"/>
              <a:cs typeface="Times New Roman" panose="02020603050405020304" pitchFamily="18" charset="0"/>
              <a:sym typeface="Microsoft JhengHei"/>
            </a:endParaRPr>
          </a:p>
          <a:p>
            <a:pPr marL="514350" lvl="1" indent="-171450">
              <a:buSzPts val="2400"/>
            </a:pPr>
            <a:r>
              <a:rPr lang="zh-TW" altLang="en-US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字元∈ </a:t>
            </a: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{O,S,F,X}</a:t>
            </a:r>
            <a:r>
              <a:rPr lang="zh-TW" altLang="en-US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代表迷宮的內容</a:t>
            </a:r>
          </a:p>
          <a:p>
            <a:pPr marL="171450" indent="-171450"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O : </a:t>
            </a:r>
            <a:r>
              <a:rPr lang="zh-TW" altLang="en-US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代表這是一條可以走的路</a:t>
            </a:r>
          </a:p>
          <a:p>
            <a:pPr marL="171450" indent="-171450"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S : </a:t>
            </a:r>
            <a:r>
              <a:rPr lang="zh-TW" altLang="en-US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起點（必定存在）</a:t>
            </a:r>
          </a:p>
          <a:p>
            <a:pPr marL="171450" indent="-171450"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F : </a:t>
            </a:r>
            <a:r>
              <a:rPr lang="zh-TW" altLang="en-US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終點（必定存在）</a:t>
            </a:r>
          </a:p>
          <a:p>
            <a:pPr marL="171450" indent="-171450"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X : </a:t>
            </a:r>
            <a:r>
              <a:rPr lang="zh-TW" altLang="en-US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障礙物</a:t>
            </a:r>
          </a:p>
        </p:txBody>
      </p:sp>
    </p:spTree>
    <p:extLst>
      <p:ext uri="{BB962C8B-B14F-4D97-AF65-F5344CB8AC3E}">
        <p14:creationId xmlns:p14="http://schemas.microsoft.com/office/powerpoint/2010/main" val="2410199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EA1562-6A12-4F89-A4B2-2D773B6E8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Surmount the Pyramid(70%)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6BCB801-3920-4F59-AAF8-0E3408182B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lnSpc>
                <a:spcPct val="100000"/>
              </a:lnSpc>
              <a:spcBef>
                <a:spcPts val="0"/>
              </a:spcBef>
              <a:buSzPts val="2800"/>
            </a:pPr>
            <a:r>
              <a:rPr lang="zh-TW" altLang="en-US" sz="24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參考（本題不用印路徑圖）：</a:t>
            </a:r>
            <a:endParaRPr lang="en-US" altLang="zh-TW" sz="2400" dirty="0">
              <a:latin typeface="Times New Roman" panose="02020603050405020304" pitchFamily="18" charset="0"/>
              <a:ea typeface="Microsoft JhengHei"/>
              <a:cs typeface="Times New Roman" panose="02020603050405020304" pitchFamily="18" charset="0"/>
              <a:sym typeface="Microsoft JhengHei"/>
            </a:endParaRPr>
          </a:p>
          <a:p>
            <a:pPr marL="171450" indent="-171450">
              <a:lnSpc>
                <a:spcPct val="100000"/>
              </a:lnSpc>
              <a:spcBef>
                <a:spcPts val="0"/>
              </a:spcBef>
              <a:buSzPts val="2800"/>
            </a:pPr>
            <a:r>
              <a:rPr lang="zh-TW" altLang="en-US" sz="24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路徑數量：</a:t>
            </a:r>
            <a:r>
              <a:rPr lang="en-US" altLang="zh-TW" sz="24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2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6A3A4615-B8B2-4409-8A22-DE3947A5E2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0402" y="2597165"/>
            <a:ext cx="1693385" cy="3579797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7CB81645-D9E9-440E-ABA8-E02960733A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0359" y="2597166"/>
            <a:ext cx="2584991" cy="3579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4609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EA1562-6A12-4F89-A4B2-2D773B6E8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Surmount the Pyramid(70%)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6BCB801-3920-4F59-AAF8-0E3408182B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lnSpc>
                <a:spcPct val="100000"/>
              </a:lnSpc>
              <a:spcBef>
                <a:spcPts val="0"/>
              </a:spcBef>
              <a:buSzPts val="2800"/>
            </a:pPr>
            <a:r>
              <a:rPr lang="zh-TW" altLang="en-US" sz="24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參考輸出：</a:t>
            </a:r>
            <a:endParaRPr lang="en-US" altLang="zh-TW" sz="2400" dirty="0">
              <a:latin typeface="Times New Roman" panose="02020603050405020304" pitchFamily="18" charset="0"/>
              <a:ea typeface="Microsoft JhengHei"/>
              <a:cs typeface="Times New Roman" panose="02020603050405020304" pitchFamily="18" charset="0"/>
              <a:sym typeface="Microsoft JhengHei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07FEF00-B7BD-4800-8542-761D610E4A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7339" y="1825625"/>
            <a:ext cx="4467586" cy="4663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7151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EA1562-6A12-4F89-A4B2-2D773B6E8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檔案格式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6BCB801-3920-4F59-AAF8-0E3408182B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input file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是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testi.txt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，</a:t>
            </a:r>
            <a:r>
              <a:rPr lang="en-US" altLang="zh-TW" dirty="0" err="1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i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∈{1,2,...,100}</a:t>
            </a:r>
          </a:p>
          <a:p>
            <a:r>
              <a:rPr lang="zh-TW" altLang="en-US" dirty="0">
                <a:solidFill>
                  <a:schemeClr val="accent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掃進每筆資料時請在小黑窗提示讓我知道程式有在跑</a:t>
            </a:r>
            <a:endParaRPr lang="en-US" altLang="zh-TW" dirty="0">
              <a:solidFill>
                <a:schemeClr val="accent1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請輸出對應的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output.txt</a:t>
            </a: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Time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Limit: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8 seconds per data</a:t>
            </a:r>
            <a:endParaRPr lang="en-US" altLang="zh-CN" dirty="0">
              <a:solidFill>
                <a:srgbClr val="FF0000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00735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EA1562-6A12-4F89-A4B2-2D773B6E8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其餘注意事項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6BCB801-3920-4F59-AAF8-0E3408182B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Only accept C</a:t>
            </a:r>
          </a:p>
          <a:p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Deadline</a:t>
            </a:r>
            <a:r>
              <a:rPr lang="zh-TW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：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2020/10/26</a:t>
            </a:r>
            <a:r>
              <a:rPr lang="zh-TW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 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23:59</a:t>
            </a:r>
            <a:r>
              <a:rPr lang="zh-TW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，不接受補交</a:t>
            </a:r>
            <a:endParaRPr lang="en-US" altLang="zh-CN" sz="2400" dirty="0">
              <a:solidFill>
                <a:srgbClr val="FF0000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r>
              <a:rPr lang="zh-TW" altLang="en-US" sz="2400" dirty="0">
                <a:solidFill>
                  <a:schemeClr val="accent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檔名：</a:t>
            </a:r>
            <a:r>
              <a:rPr lang="en-US" altLang="zh-TW" sz="2400" dirty="0">
                <a:solidFill>
                  <a:schemeClr val="accent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[</a:t>
            </a:r>
            <a:r>
              <a:rPr lang="zh-TW" altLang="en-US" sz="2400" dirty="0">
                <a:solidFill>
                  <a:schemeClr val="accent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學號</a:t>
            </a:r>
            <a:r>
              <a:rPr lang="en-US" altLang="zh-TW" sz="2400" dirty="0">
                <a:solidFill>
                  <a:schemeClr val="accent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]_[</a:t>
            </a:r>
            <a:r>
              <a:rPr lang="zh-TW" altLang="en-US" sz="2400" dirty="0">
                <a:solidFill>
                  <a:schemeClr val="accent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題號</a:t>
            </a:r>
            <a:r>
              <a:rPr lang="en-US" altLang="zh-TW" sz="2400" dirty="0">
                <a:solidFill>
                  <a:schemeClr val="accent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(1or2)]-[</a:t>
            </a:r>
            <a:r>
              <a:rPr lang="zh-TW" altLang="en-US" sz="2400" dirty="0">
                <a:solidFill>
                  <a:schemeClr val="accent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小題</a:t>
            </a:r>
            <a:r>
              <a:rPr lang="en-US" altLang="zh-TW" sz="2400" dirty="0">
                <a:solidFill>
                  <a:schemeClr val="accent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(1,2,3)].[</a:t>
            </a:r>
            <a:r>
              <a:rPr lang="zh-TW" altLang="en-US" sz="2400" dirty="0">
                <a:solidFill>
                  <a:schemeClr val="accent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副檔名</a:t>
            </a:r>
            <a:r>
              <a:rPr lang="en-US" altLang="zh-TW" sz="2400" dirty="0">
                <a:solidFill>
                  <a:schemeClr val="accent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]</a:t>
            </a:r>
          </a:p>
          <a:p>
            <a:r>
              <a:rPr lang="zh-TW" altLang="en-US" sz="2400" dirty="0">
                <a:solidFill>
                  <a:schemeClr val="accent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例：</a:t>
            </a:r>
            <a:r>
              <a:rPr lang="en-US" altLang="zh-TW" sz="2400" dirty="0">
                <a:solidFill>
                  <a:schemeClr val="accent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7109056193_1-1.c</a:t>
            </a:r>
          </a:p>
          <a:p>
            <a:r>
              <a:rPr lang="zh-TW" altLang="en-US" sz="2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假如各題有不只一個檔案，請寫</a:t>
            </a:r>
            <a:r>
              <a:rPr lang="en-US" altLang="zh-TW" sz="2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readme.txt</a:t>
            </a:r>
            <a:r>
              <a:rPr lang="zh-TW" altLang="en-US" sz="2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告知助教各檔案的用意，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output</a:t>
            </a:r>
            <a:r>
              <a:rPr lang="zh-TW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不用給我，我會執行你的程式生成</a:t>
            </a:r>
          </a:p>
          <a:p>
            <a:r>
              <a:rPr lang="zh-TW" altLang="en-US" sz="2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繳交方式：將你寫的所有檔案放在一起壓縮，在</a:t>
            </a:r>
            <a:r>
              <a:rPr lang="en-US" altLang="zh-TW" sz="2400" dirty="0" err="1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i</a:t>
            </a:r>
            <a:r>
              <a:rPr lang="en-US" altLang="zh-TW" sz="2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-learning</a:t>
            </a:r>
            <a:r>
              <a:rPr lang="zh-TW" altLang="en-US" sz="2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方式繳交，檔名為</a:t>
            </a:r>
            <a:r>
              <a:rPr lang="en-US" altLang="zh-TW" sz="2400" dirty="0">
                <a:solidFill>
                  <a:schemeClr val="accent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[</a:t>
            </a:r>
            <a:r>
              <a:rPr lang="zh-TW" altLang="en-US" sz="2400" dirty="0">
                <a:solidFill>
                  <a:schemeClr val="accent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學號</a:t>
            </a:r>
            <a:r>
              <a:rPr lang="en-US" altLang="zh-TW" sz="2400" dirty="0">
                <a:solidFill>
                  <a:schemeClr val="accent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]_homework1</a:t>
            </a:r>
          </a:p>
          <a:p>
            <a:r>
              <a:rPr lang="zh-TW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禁止抄襲</a:t>
            </a:r>
            <a:r>
              <a:rPr lang="zh-TW" altLang="en-US" sz="2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，可以的話打上註解方便閱讀</a:t>
            </a:r>
          </a:p>
          <a:p>
            <a:r>
              <a:rPr lang="zh-TW" altLang="en-US" sz="2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以</a:t>
            </a:r>
            <a:r>
              <a:rPr lang="en-US" altLang="zh-TW" sz="2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Dev-C++ 5.11</a:t>
            </a:r>
            <a:r>
              <a:rPr lang="zh-TW" altLang="en-US" sz="2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來做批改</a:t>
            </a:r>
          </a:p>
          <a:p>
            <a:endParaRPr lang="zh-TW" altLang="en-US" sz="24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endParaRPr lang="zh-TW" altLang="en-US" sz="24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CB9D14F-95FB-4AEA-B7C2-DD55FBEACC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800" y="6449568"/>
            <a:ext cx="609600" cy="408432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0D2EFB80-9B3D-46A6-8C6A-345F7603D2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9144000" y="0"/>
            <a:ext cx="609600" cy="40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8249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11111E-6 L 1.03403 1.11111E-6 " pathEditMode="relative" rAng="0" ptsTypes="AA">
                                      <p:cBhvr>
                                        <p:cTn id="6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70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000"/>
                            </p:stCondLst>
                            <p:childTnLst>
                              <p:par>
                                <p:cTn id="8" presetID="35" presetClass="path" presetSubtype="0" accel="50000" decel="5000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-3.33333E-6 3.7037E-7 L -1.06666 -0.00648 " pathEditMode="relative" rAng="0" ptsTypes="AA">
                                      <p:cBhvr>
                                        <p:cTn id="9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333" y="-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EA1562-6A12-4F89-A4B2-2D773B6E8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2D-Maze(30%)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6BCB801-3920-4F59-AAF8-0E3408182B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L="171450" indent="-171450">
              <a:lnSpc>
                <a:spcPct val="70000"/>
              </a:lnSpc>
              <a:spcBef>
                <a:spcPts val="0"/>
              </a:spcBef>
              <a:buSzPts val="2380"/>
            </a:pPr>
            <a:r>
              <a:rPr lang="en-US" altLang="zh-TW" sz="28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input</a:t>
            </a:r>
            <a:r>
              <a:rPr lang="zh-TW" altLang="en-US" sz="28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範例：</a:t>
            </a:r>
          </a:p>
          <a:p>
            <a:pPr marL="171450" indent="-171450">
              <a:lnSpc>
                <a:spcPct val="70000"/>
              </a:lnSpc>
              <a:spcBef>
                <a:spcPts val="0"/>
              </a:spcBef>
              <a:buSzPts val="2380"/>
            </a:pPr>
            <a:endParaRPr lang="zh-TW" altLang="en-US" sz="2800" dirty="0">
              <a:latin typeface="Times New Roman" panose="02020603050405020304" pitchFamily="18" charset="0"/>
              <a:ea typeface="Microsoft JhengHei"/>
              <a:cs typeface="Times New Roman" panose="02020603050405020304" pitchFamily="18" charset="0"/>
              <a:sym typeface="Microsoft JhengHei"/>
            </a:endParaRPr>
          </a:p>
          <a:p>
            <a:pPr marL="171450" indent="-171450">
              <a:lnSpc>
                <a:spcPct val="70000"/>
              </a:lnSpc>
              <a:spcBef>
                <a:spcPts val="0"/>
              </a:spcBef>
              <a:buSzPts val="2380"/>
            </a:pPr>
            <a:r>
              <a:rPr lang="en-US" altLang="zh-TW" sz="28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10</a:t>
            </a:r>
            <a:endParaRPr lang="zh-TW" altLang="en-US" sz="2800" dirty="0">
              <a:latin typeface="Times New Roman" panose="02020603050405020304" pitchFamily="18" charset="0"/>
              <a:ea typeface="Microsoft JhengHei"/>
              <a:cs typeface="Times New Roman" panose="02020603050405020304" pitchFamily="18" charset="0"/>
              <a:sym typeface="Microsoft JhengHei"/>
            </a:endParaRPr>
          </a:p>
          <a:p>
            <a:pPr marL="171450" indent="-171450">
              <a:lnSpc>
                <a:spcPct val="70000"/>
              </a:lnSpc>
              <a:buSzPts val="2380"/>
            </a:pPr>
            <a:r>
              <a:rPr lang="en-US" altLang="zh-TW" sz="2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X O X O </a:t>
            </a:r>
            <a:r>
              <a:rPr lang="en-US" altLang="zh-TW" sz="280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O</a:t>
            </a:r>
            <a:r>
              <a:rPr lang="en-US" altLang="zh-TW" sz="2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US" altLang="zh-TW" sz="280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O</a:t>
            </a:r>
            <a:r>
              <a:rPr lang="en-US" altLang="zh-TW" sz="2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US" altLang="zh-TW" sz="280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O</a:t>
            </a:r>
            <a:r>
              <a:rPr lang="en-US" altLang="zh-TW" sz="2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US" altLang="zh-TW" sz="280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O</a:t>
            </a:r>
            <a:r>
              <a:rPr lang="en-US" altLang="zh-TW" sz="2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X </a:t>
            </a:r>
            <a:r>
              <a:rPr lang="en-US" altLang="zh-TW" sz="280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X</a:t>
            </a:r>
            <a:r>
              <a:rPr lang="en-US" altLang="zh-TW" sz="2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lnSpc>
                <a:spcPct val="70000"/>
              </a:lnSpc>
              <a:buSzPts val="2380"/>
            </a:pPr>
            <a:r>
              <a:rPr lang="en-US" altLang="zh-TW" sz="2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O </a:t>
            </a:r>
            <a:r>
              <a:rPr lang="en-US" altLang="zh-TW" sz="280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O</a:t>
            </a:r>
            <a:r>
              <a:rPr lang="en-US" altLang="zh-TW" sz="2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X O </a:t>
            </a:r>
            <a:r>
              <a:rPr lang="en-US" altLang="zh-TW" sz="280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O</a:t>
            </a:r>
            <a:r>
              <a:rPr lang="en-US" altLang="zh-TW" sz="2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US" altLang="zh-TW" sz="280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O</a:t>
            </a:r>
            <a:r>
              <a:rPr lang="en-US" altLang="zh-TW" sz="2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US" altLang="zh-TW" sz="280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O</a:t>
            </a:r>
            <a:r>
              <a:rPr lang="en-US" altLang="zh-TW" sz="2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US" altLang="zh-TW" sz="280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O</a:t>
            </a:r>
            <a:r>
              <a:rPr lang="en-US" altLang="zh-TW" sz="2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US" altLang="zh-TW" sz="280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O</a:t>
            </a:r>
            <a:r>
              <a:rPr lang="en-US" altLang="zh-TW" sz="2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X 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lnSpc>
                <a:spcPct val="70000"/>
              </a:lnSpc>
              <a:buSzPts val="2380"/>
            </a:pPr>
            <a:r>
              <a:rPr lang="en-US" altLang="zh-TW" sz="2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O </a:t>
            </a:r>
            <a:r>
              <a:rPr lang="en-US" altLang="zh-TW" sz="280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O</a:t>
            </a:r>
            <a:r>
              <a:rPr lang="en-US" altLang="zh-TW" sz="2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US" altLang="zh-TW" sz="280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O</a:t>
            </a:r>
            <a:r>
              <a:rPr lang="en-US" altLang="zh-TW" sz="2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US" altLang="zh-TW" sz="280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O</a:t>
            </a:r>
            <a:r>
              <a:rPr lang="en-US" altLang="zh-TW" sz="2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X </a:t>
            </a:r>
            <a:r>
              <a:rPr lang="en-US" altLang="zh-TW" sz="280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X</a:t>
            </a:r>
            <a:r>
              <a:rPr lang="en-US" altLang="zh-TW" sz="2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O </a:t>
            </a:r>
            <a:r>
              <a:rPr lang="en-US" altLang="zh-TW" sz="280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O</a:t>
            </a:r>
            <a:r>
              <a:rPr lang="en-US" altLang="zh-TW" sz="2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US" altLang="zh-TW" sz="280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O</a:t>
            </a:r>
            <a:r>
              <a:rPr lang="en-US" altLang="zh-TW" sz="2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US" altLang="zh-TW" sz="280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O</a:t>
            </a:r>
            <a:r>
              <a:rPr lang="en-US" altLang="zh-TW" sz="2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lnSpc>
                <a:spcPct val="70000"/>
              </a:lnSpc>
              <a:buSzPts val="2380"/>
            </a:pPr>
            <a:r>
              <a:rPr lang="en-US" altLang="zh-TW" sz="2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O </a:t>
            </a:r>
            <a:r>
              <a:rPr lang="en-US" altLang="zh-TW" sz="280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O</a:t>
            </a:r>
            <a:r>
              <a:rPr lang="en-US" altLang="zh-TW" sz="2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X O </a:t>
            </a:r>
            <a:r>
              <a:rPr lang="en-US" altLang="zh-TW" sz="2800" dirty="0">
                <a:solidFill>
                  <a:schemeClr val="accent1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F</a:t>
            </a:r>
            <a:r>
              <a:rPr lang="en-US" altLang="zh-TW" sz="2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O </a:t>
            </a:r>
            <a:r>
              <a:rPr lang="en-US" altLang="zh-TW" sz="280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O</a:t>
            </a:r>
            <a:r>
              <a:rPr lang="en-US" altLang="zh-TW" sz="2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US" altLang="zh-TW" sz="280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O</a:t>
            </a:r>
            <a:r>
              <a:rPr lang="en-US" altLang="zh-TW" sz="2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US" altLang="zh-TW" sz="280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O</a:t>
            </a:r>
            <a:r>
              <a:rPr lang="en-US" altLang="zh-TW" sz="2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X 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lnSpc>
                <a:spcPct val="70000"/>
              </a:lnSpc>
              <a:buSzPts val="2380"/>
            </a:pPr>
            <a:r>
              <a:rPr lang="en-US" altLang="zh-TW" sz="2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O X O </a:t>
            </a:r>
            <a:r>
              <a:rPr lang="en-US" altLang="zh-TW" sz="280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O</a:t>
            </a:r>
            <a:r>
              <a:rPr lang="en-US" altLang="zh-TW" sz="2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X </a:t>
            </a:r>
            <a:r>
              <a:rPr lang="en-US" altLang="zh-TW" sz="280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X</a:t>
            </a:r>
            <a:r>
              <a:rPr lang="en-US" altLang="zh-TW" sz="2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O </a:t>
            </a:r>
            <a:r>
              <a:rPr lang="en-US" altLang="zh-TW" sz="280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O</a:t>
            </a:r>
            <a:r>
              <a:rPr lang="en-US" altLang="zh-TW" sz="2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US" altLang="zh-TW" sz="280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O</a:t>
            </a:r>
            <a:r>
              <a:rPr lang="en-US" altLang="zh-TW" sz="2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X 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lnSpc>
                <a:spcPct val="70000"/>
              </a:lnSpc>
              <a:buSzPts val="2380"/>
            </a:pPr>
            <a:r>
              <a:rPr lang="en-US" altLang="zh-TW" sz="2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O </a:t>
            </a:r>
            <a:r>
              <a:rPr lang="en-US" altLang="zh-TW" sz="280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O</a:t>
            </a:r>
            <a:r>
              <a:rPr lang="en-US" altLang="zh-TW" sz="2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US" altLang="zh-TW" sz="280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O</a:t>
            </a:r>
            <a:r>
              <a:rPr lang="en-US" altLang="zh-TW" sz="2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US" altLang="zh-TW" sz="280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O</a:t>
            </a:r>
            <a:r>
              <a:rPr lang="en-US" altLang="zh-TW" sz="2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US" altLang="zh-TW" sz="280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O</a:t>
            </a:r>
            <a:r>
              <a:rPr lang="en-US" altLang="zh-TW" sz="2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US" altLang="zh-TW" sz="280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O</a:t>
            </a:r>
            <a:r>
              <a:rPr lang="en-US" altLang="zh-TW" sz="2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X O </a:t>
            </a:r>
            <a:r>
              <a:rPr lang="en-US" altLang="zh-TW" sz="280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O</a:t>
            </a:r>
            <a:r>
              <a:rPr lang="en-US" altLang="zh-TW" sz="2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US" altLang="zh-TW" sz="280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O</a:t>
            </a:r>
            <a:r>
              <a:rPr lang="en-US" altLang="zh-TW" sz="2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lnSpc>
                <a:spcPct val="70000"/>
              </a:lnSpc>
              <a:buSzPts val="2380"/>
            </a:pPr>
            <a:r>
              <a:rPr lang="en-US" altLang="zh-TW" sz="2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X O </a:t>
            </a:r>
            <a:r>
              <a:rPr lang="en-US" altLang="zh-TW" sz="280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O</a:t>
            </a:r>
            <a:r>
              <a:rPr lang="en-US" altLang="zh-TW" sz="2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US" altLang="zh-TW" sz="280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O</a:t>
            </a:r>
            <a:r>
              <a:rPr lang="en-US" altLang="zh-TW" sz="2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X O </a:t>
            </a:r>
            <a:r>
              <a:rPr lang="en-US" altLang="zh-TW" sz="280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O</a:t>
            </a:r>
            <a:r>
              <a:rPr lang="en-US" altLang="zh-TW" sz="2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US" altLang="zh-TW" sz="280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O</a:t>
            </a:r>
            <a:r>
              <a:rPr lang="en-US" altLang="zh-TW" sz="2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US" altLang="zh-TW" sz="2800" dirty="0">
                <a:solidFill>
                  <a:srgbClr val="FF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S</a:t>
            </a:r>
            <a:r>
              <a:rPr lang="en-US" altLang="zh-TW" sz="2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X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lnSpc>
                <a:spcPct val="70000"/>
              </a:lnSpc>
              <a:buSzPts val="2380"/>
            </a:pPr>
            <a:r>
              <a:rPr lang="en-US" altLang="zh-TW" sz="2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O </a:t>
            </a:r>
            <a:r>
              <a:rPr lang="en-US" altLang="zh-TW" sz="280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O</a:t>
            </a:r>
            <a:r>
              <a:rPr lang="en-US" altLang="zh-TW" sz="2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US" altLang="zh-TW" sz="280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O</a:t>
            </a:r>
            <a:r>
              <a:rPr lang="en-US" altLang="zh-TW" sz="2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US" altLang="zh-TW" sz="280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O</a:t>
            </a:r>
            <a:r>
              <a:rPr lang="en-US" altLang="zh-TW" sz="2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US" altLang="zh-TW" sz="280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O</a:t>
            </a:r>
            <a:r>
              <a:rPr lang="en-US" altLang="zh-TW" sz="2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US" altLang="zh-TW" sz="280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O</a:t>
            </a:r>
            <a:r>
              <a:rPr lang="en-US" altLang="zh-TW" sz="2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X </a:t>
            </a:r>
            <a:r>
              <a:rPr lang="en-US" altLang="zh-TW" sz="280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X</a:t>
            </a:r>
            <a:r>
              <a:rPr lang="en-US" altLang="zh-TW" sz="2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US" altLang="zh-TW" sz="280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X</a:t>
            </a:r>
            <a:r>
              <a:rPr lang="en-US" altLang="zh-TW" sz="2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O 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lnSpc>
                <a:spcPct val="70000"/>
              </a:lnSpc>
              <a:buSzPts val="2380"/>
            </a:pPr>
            <a:r>
              <a:rPr lang="en-US" altLang="zh-TW" sz="2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X </a:t>
            </a:r>
            <a:r>
              <a:rPr lang="en-US" altLang="zh-TW" sz="280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X</a:t>
            </a:r>
            <a:r>
              <a:rPr lang="en-US" altLang="zh-TW" sz="2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O </a:t>
            </a:r>
            <a:r>
              <a:rPr lang="en-US" altLang="zh-TW" sz="280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O</a:t>
            </a:r>
            <a:r>
              <a:rPr lang="en-US" altLang="zh-TW" sz="2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X O </a:t>
            </a:r>
            <a:r>
              <a:rPr lang="en-US" altLang="zh-TW" sz="280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O</a:t>
            </a:r>
            <a:r>
              <a:rPr lang="en-US" altLang="zh-TW" sz="2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US" altLang="zh-TW" sz="280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O</a:t>
            </a:r>
            <a:r>
              <a:rPr lang="en-US" altLang="zh-TW" sz="2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US" altLang="zh-TW" sz="280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O</a:t>
            </a:r>
            <a:r>
              <a:rPr lang="en-US" altLang="zh-TW" sz="2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US" altLang="zh-TW" sz="280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O</a:t>
            </a:r>
            <a:r>
              <a:rPr lang="en-US" altLang="zh-TW" sz="2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lnSpc>
                <a:spcPct val="70000"/>
              </a:lnSpc>
              <a:buSzPts val="2380"/>
            </a:pPr>
            <a:r>
              <a:rPr lang="en-US" altLang="zh-TW" sz="2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O </a:t>
            </a:r>
            <a:r>
              <a:rPr lang="en-US" altLang="zh-TW" sz="280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O</a:t>
            </a:r>
            <a:r>
              <a:rPr lang="en-US" altLang="zh-TW" sz="2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US" altLang="zh-TW" sz="280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O</a:t>
            </a:r>
            <a:r>
              <a:rPr lang="en-US" altLang="zh-TW" sz="2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X </a:t>
            </a:r>
            <a:r>
              <a:rPr lang="en-US" altLang="zh-TW" sz="280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X</a:t>
            </a:r>
            <a:r>
              <a:rPr lang="en-US" altLang="zh-TW" sz="2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O X </a:t>
            </a:r>
            <a:r>
              <a:rPr lang="en-US" altLang="zh-TW" sz="280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X</a:t>
            </a:r>
            <a:r>
              <a:rPr lang="en-US" altLang="zh-TW" sz="2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O </a:t>
            </a:r>
            <a:r>
              <a:rPr lang="en-US" altLang="zh-TW" sz="280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O</a:t>
            </a:r>
            <a:r>
              <a:rPr lang="en-US" altLang="zh-TW" sz="2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251033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EA1562-6A12-4F89-A4B2-2D773B6E8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2D-Maze(30%)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6BCB801-3920-4F59-AAF8-0E3408182B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spcBef>
                <a:spcPts val="0"/>
              </a:spcBef>
              <a:buSzPts val="2800"/>
            </a:pPr>
            <a:r>
              <a:rPr lang="zh-TW" altLang="en-US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可以往四方向（上下左右）移動，一次移動一格，移動一次的</a:t>
            </a: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cost</a:t>
            </a:r>
            <a:r>
              <a:rPr lang="zh-TW" altLang="en-US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都為</a:t>
            </a: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1(</a:t>
            </a:r>
            <a:r>
              <a:rPr lang="zh-TW" altLang="en-US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單位時間</a:t>
            </a: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)</a:t>
            </a:r>
            <a:endParaRPr lang="zh-TW" altLang="en-US" dirty="0">
              <a:latin typeface="Times New Roman" panose="02020603050405020304" pitchFamily="18" charset="0"/>
              <a:ea typeface="Microsoft JhengHei"/>
              <a:cs typeface="Times New Roman" panose="02020603050405020304" pitchFamily="18" charset="0"/>
              <a:sym typeface="Microsoft JhengHei"/>
            </a:endParaRPr>
          </a:p>
          <a:p>
            <a:pPr marL="171450" indent="-171450"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1)</a:t>
            </a:r>
            <a:r>
              <a:rPr lang="zh-TW" altLang="en-US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找出一條由</a:t>
            </a: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S</a:t>
            </a:r>
            <a:r>
              <a:rPr lang="zh-TW" altLang="en-US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至</a:t>
            </a: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F</a:t>
            </a:r>
            <a:r>
              <a:rPr lang="zh-TW" altLang="en-US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的路徑並繪製成</a:t>
            </a: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output</a:t>
            </a:r>
            <a:r>
              <a:rPr lang="zh-TW" altLang="en-US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圖</a:t>
            </a: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(15%)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lvl="1" indent="-171450">
              <a:buSzPts val="2400"/>
            </a:pPr>
            <a:r>
              <a:rPr lang="zh-TW" altLang="en-US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假如找不到可行的路徑，請輸出訊息</a:t>
            </a:r>
          </a:p>
          <a:p>
            <a:pPr marL="514350" lvl="1" indent="-171450">
              <a:buSzPts val="2400"/>
            </a:pPr>
            <a:r>
              <a:rPr lang="zh-TW" altLang="en-US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以*取代</a:t>
            </a: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O</a:t>
            </a:r>
            <a:r>
              <a:rPr lang="zh-TW" altLang="en-US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為行走的路徑</a:t>
            </a:r>
          </a:p>
          <a:p>
            <a:pPr marL="171450" indent="-171450"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2)</a:t>
            </a:r>
            <a:r>
              <a:rPr lang="zh-TW" altLang="en-US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找到一條最短路徑</a:t>
            </a: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(15%)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lvl="1" indent="-171450">
              <a:buSzPts val="2400"/>
            </a:pPr>
            <a:r>
              <a:rPr lang="zh-TW" altLang="en-US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假如找到的是最短路徑，請再輸出最短路徑的長度</a:t>
            </a:r>
          </a:p>
          <a:p>
            <a:pPr marL="171450" indent="-38100">
              <a:buSzPts val="2800"/>
              <a:buNone/>
            </a:pPr>
            <a:endParaRPr lang="zh-TW" altLang="en-US" dirty="0">
              <a:latin typeface="Times New Roman" panose="02020603050405020304" pitchFamily="18" charset="0"/>
              <a:ea typeface="Microsoft JhengHei"/>
              <a:cs typeface="Times New Roman" panose="02020603050405020304" pitchFamily="18" charset="0"/>
              <a:sym typeface="Microsoft JhengHei"/>
            </a:endParaRPr>
          </a:p>
        </p:txBody>
      </p:sp>
    </p:spTree>
    <p:extLst>
      <p:ext uri="{BB962C8B-B14F-4D97-AF65-F5344CB8AC3E}">
        <p14:creationId xmlns:p14="http://schemas.microsoft.com/office/powerpoint/2010/main" val="27392458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EA1562-6A12-4F89-A4B2-2D773B6E8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2D-Maze(30%)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6BCB801-3920-4F59-AAF8-0E3408182B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L="171450" indent="-171450">
              <a:lnSpc>
                <a:spcPct val="70000"/>
              </a:lnSpc>
              <a:spcBef>
                <a:spcPts val="0"/>
              </a:spcBef>
              <a:buSzPts val="2170"/>
            </a:pPr>
            <a:r>
              <a:rPr lang="en-US" altLang="zh-TW" sz="2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output</a:t>
            </a:r>
            <a:r>
              <a:rPr lang="zh-TW" altLang="en-US" sz="2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範例：</a:t>
            </a:r>
          </a:p>
          <a:p>
            <a:pPr marL="171450" indent="-171450">
              <a:lnSpc>
                <a:spcPct val="70000"/>
              </a:lnSpc>
              <a:buSzPts val="2170"/>
            </a:pPr>
            <a:r>
              <a:rPr lang="en-US" altLang="zh-TW" sz="2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X O X O </a:t>
            </a:r>
            <a:r>
              <a:rPr lang="en-US" altLang="zh-TW" sz="280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O</a:t>
            </a:r>
            <a:r>
              <a:rPr lang="en-US" altLang="zh-TW" sz="2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US" altLang="zh-TW" sz="280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O</a:t>
            </a:r>
            <a:r>
              <a:rPr lang="en-US" altLang="zh-TW" sz="2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US" altLang="zh-TW" sz="280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O</a:t>
            </a:r>
            <a:r>
              <a:rPr lang="en-US" altLang="zh-TW" sz="2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US" altLang="zh-TW" sz="280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O</a:t>
            </a:r>
            <a:r>
              <a:rPr lang="en-US" altLang="zh-TW" sz="2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X </a:t>
            </a:r>
            <a:r>
              <a:rPr lang="en-US" altLang="zh-TW" sz="280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X</a:t>
            </a:r>
            <a:r>
              <a:rPr lang="en-US" altLang="zh-TW" sz="2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lnSpc>
                <a:spcPct val="70000"/>
              </a:lnSpc>
              <a:buSzPts val="2170"/>
            </a:pPr>
            <a:r>
              <a:rPr lang="en-US" altLang="zh-TW" sz="2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O </a:t>
            </a:r>
            <a:r>
              <a:rPr lang="en-US" altLang="zh-TW" sz="280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O</a:t>
            </a:r>
            <a:r>
              <a:rPr lang="en-US" altLang="zh-TW" sz="2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X O </a:t>
            </a:r>
            <a:r>
              <a:rPr lang="en-US" altLang="zh-TW" sz="280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O</a:t>
            </a:r>
            <a:r>
              <a:rPr lang="en-US" altLang="zh-TW" sz="2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US" altLang="zh-TW" sz="280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O</a:t>
            </a:r>
            <a:r>
              <a:rPr lang="en-US" altLang="zh-TW" sz="2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US" altLang="zh-TW" sz="280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O</a:t>
            </a:r>
            <a:r>
              <a:rPr lang="en-US" altLang="zh-TW" sz="2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US" altLang="zh-TW" sz="280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O</a:t>
            </a:r>
            <a:r>
              <a:rPr lang="en-US" altLang="zh-TW" sz="2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US" altLang="zh-TW" sz="280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O</a:t>
            </a:r>
            <a:r>
              <a:rPr lang="en-US" altLang="zh-TW" sz="2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X 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lnSpc>
                <a:spcPct val="70000"/>
              </a:lnSpc>
              <a:buSzPts val="2170"/>
            </a:pPr>
            <a:r>
              <a:rPr lang="en-US" altLang="zh-TW" sz="2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O </a:t>
            </a:r>
            <a:r>
              <a:rPr lang="en-US" altLang="zh-TW" sz="280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O</a:t>
            </a:r>
            <a:r>
              <a:rPr lang="en-US" altLang="zh-TW" sz="2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US" altLang="zh-TW" sz="280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O</a:t>
            </a:r>
            <a:r>
              <a:rPr lang="en-US" altLang="zh-TW" sz="2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US" altLang="zh-TW" sz="280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O</a:t>
            </a:r>
            <a:r>
              <a:rPr lang="en-US" altLang="zh-TW" sz="2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X </a:t>
            </a:r>
            <a:r>
              <a:rPr lang="en-US" altLang="zh-TW" sz="280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X</a:t>
            </a:r>
            <a:r>
              <a:rPr lang="en-US" altLang="zh-TW" sz="2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O </a:t>
            </a:r>
            <a:r>
              <a:rPr lang="en-US" altLang="zh-TW" sz="280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O</a:t>
            </a:r>
            <a:r>
              <a:rPr lang="en-US" altLang="zh-TW" sz="2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US" altLang="zh-TW" sz="280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O</a:t>
            </a:r>
            <a:r>
              <a:rPr lang="en-US" altLang="zh-TW" sz="2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US" altLang="zh-TW" sz="280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O</a:t>
            </a:r>
            <a:r>
              <a:rPr lang="en-US" altLang="zh-TW" sz="2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lnSpc>
                <a:spcPct val="70000"/>
              </a:lnSpc>
              <a:buSzPts val="2170"/>
            </a:pPr>
            <a:r>
              <a:rPr lang="en-US" altLang="zh-TW" sz="2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O </a:t>
            </a:r>
            <a:r>
              <a:rPr lang="en-US" altLang="zh-TW" sz="280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O</a:t>
            </a:r>
            <a:r>
              <a:rPr lang="en-US" altLang="zh-TW" sz="2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X O  </a:t>
            </a:r>
            <a:r>
              <a:rPr lang="en-US" altLang="zh-TW" sz="2800" dirty="0">
                <a:solidFill>
                  <a:srgbClr val="FF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*  *  *</a:t>
            </a:r>
            <a:r>
              <a:rPr lang="en-US" altLang="zh-TW" sz="2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O </a:t>
            </a:r>
            <a:r>
              <a:rPr lang="en-US" altLang="zh-TW" sz="280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O</a:t>
            </a:r>
            <a:r>
              <a:rPr lang="en-US" altLang="zh-TW" sz="2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X 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lnSpc>
                <a:spcPct val="70000"/>
              </a:lnSpc>
              <a:buSzPts val="2170"/>
            </a:pPr>
            <a:r>
              <a:rPr lang="en-US" altLang="zh-TW" sz="2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O X O </a:t>
            </a:r>
            <a:r>
              <a:rPr lang="en-US" altLang="zh-TW" sz="280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O</a:t>
            </a:r>
            <a:r>
              <a:rPr lang="en-US" altLang="zh-TW" sz="2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X </a:t>
            </a:r>
            <a:r>
              <a:rPr lang="en-US" altLang="zh-TW" sz="280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X</a:t>
            </a:r>
            <a:r>
              <a:rPr lang="en-US" altLang="zh-TW" sz="2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 </a:t>
            </a:r>
            <a:r>
              <a:rPr lang="en-US" altLang="zh-TW" sz="2800" dirty="0">
                <a:solidFill>
                  <a:srgbClr val="FF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*</a:t>
            </a:r>
            <a:r>
              <a:rPr lang="en-US" altLang="zh-TW" sz="2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 </a:t>
            </a:r>
            <a:r>
              <a:rPr lang="en-US" altLang="zh-TW" sz="2800" dirty="0">
                <a:solidFill>
                  <a:srgbClr val="FF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*</a:t>
            </a:r>
            <a:r>
              <a:rPr lang="en-US" altLang="zh-TW" sz="2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O X 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lnSpc>
                <a:spcPct val="70000"/>
              </a:lnSpc>
              <a:buSzPts val="2170"/>
            </a:pPr>
            <a:r>
              <a:rPr lang="en-US" altLang="zh-TW" sz="2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O </a:t>
            </a:r>
            <a:r>
              <a:rPr lang="en-US" altLang="zh-TW" sz="280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O</a:t>
            </a:r>
            <a:r>
              <a:rPr lang="en-US" altLang="zh-TW" sz="2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US" altLang="zh-TW" sz="280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O</a:t>
            </a:r>
            <a:r>
              <a:rPr lang="en-US" altLang="zh-TW" sz="2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US" altLang="zh-TW" sz="280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O</a:t>
            </a:r>
            <a:r>
              <a:rPr lang="en-US" altLang="zh-TW" sz="2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US" altLang="zh-TW" sz="280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O</a:t>
            </a:r>
            <a:r>
              <a:rPr lang="en-US" altLang="zh-TW" sz="2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US" altLang="zh-TW" sz="280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O</a:t>
            </a:r>
            <a:r>
              <a:rPr lang="en-US" altLang="zh-TW" sz="2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X</a:t>
            </a:r>
            <a:r>
              <a:rPr lang="en-US" altLang="zh-TW" sz="2800" dirty="0">
                <a:solidFill>
                  <a:srgbClr val="FF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zh-TW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US" altLang="zh-TW" sz="2800" dirty="0">
                <a:solidFill>
                  <a:srgbClr val="FF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*</a:t>
            </a:r>
            <a:r>
              <a:rPr lang="zh-TW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US" altLang="zh-TW" sz="2800" dirty="0">
                <a:solidFill>
                  <a:srgbClr val="FF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*</a:t>
            </a:r>
            <a:r>
              <a:rPr lang="en-US" altLang="zh-TW" sz="2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 O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lnSpc>
                <a:spcPct val="70000"/>
              </a:lnSpc>
              <a:buSzPts val="2170"/>
            </a:pPr>
            <a:r>
              <a:rPr lang="en-US" altLang="zh-TW" sz="2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X O </a:t>
            </a:r>
            <a:r>
              <a:rPr lang="en-US" altLang="zh-TW" sz="280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O</a:t>
            </a:r>
            <a:r>
              <a:rPr lang="en-US" altLang="zh-TW" sz="2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US" altLang="zh-TW" sz="280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O</a:t>
            </a:r>
            <a:r>
              <a:rPr lang="en-US" altLang="zh-TW" sz="2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X O </a:t>
            </a:r>
            <a:r>
              <a:rPr lang="en-US" altLang="zh-TW" sz="280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O</a:t>
            </a:r>
            <a:r>
              <a:rPr lang="en-US" altLang="zh-TW" sz="2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US" altLang="zh-TW" sz="280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O</a:t>
            </a:r>
            <a:r>
              <a:rPr lang="en-US" altLang="zh-TW" sz="2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US" altLang="zh-TW" sz="2800" dirty="0">
                <a:solidFill>
                  <a:srgbClr val="FF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* </a:t>
            </a:r>
            <a:r>
              <a:rPr lang="en-US" altLang="zh-TW" sz="2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X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lnSpc>
                <a:spcPct val="70000"/>
              </a:lnSpc>
              <a:buSzPts val="2170"/>
            </a:pPr>
            <a:r>
              <a:rPr lang="en-US" altLang="zh-TW" sz="2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O </a:t>
            </a:r>
            <a:r>
              <a:rPr lang="en-US" altLang="zh-TW" sz="280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O</a:t>
            </a:r>
            <a:r>
              <a:rPr lang="en-US" altLang="zh-TW" sz="2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US" altLang="zh-TW" sz="280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O</a:t>
            </a:r>
            <a:r>
              <a:rPr lang="en-US" altLang="zh-TW" sz="2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US" altLang="zh-TW" sz="280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O</a:t>
            </a:r>
            <a:r>
              <a:rPr lang="en-US" altLang="zh-TW" sz="2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US" altLang="zh-TW" sz="280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O</a:t>
            </a:r>
            <a:r>
              <a:rPr lang="en-US" altLang="zh-TW" sz="2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US" altLang="zh-TW" sz="280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O</a:t>
            </a:r>
            <a:r>
              <a:rPr lang="en-US" altLang="zh-TW" sz="2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X </a:t>
            </a:r>
            <a:r>
              <a:rPr lang="en-US" altLang="zh-TW" sz="280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X</a:t>
            </a:r>
            <a:r>
              <a:rPr lang="en-US" altLang="zh-TW" sz="2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US" altLang="zh-TW" sz="280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X</a:t>
            </a:r>
            <a:r>
              <a:rPr lang="en-US" altLang="zh-TW" sz="2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O 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lnSpc>
                <a:spcPct val="70000"/>
              </a:lnSpc>
              <a:buSzPts val="2170"/>
            </a:pPr>
            <a:r>
              <a:rPr lang="en-US" altLang="zh-TW" sz="2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X </a:t>
            </a:r>
            <a:r>
              <a:rPr lang="en-US" altLang="zh-TW" sz="280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X</a:t>
            </a:r>
            <a:r>
              <a:rPr lang="en-US" altLang="zh-TW" sz="2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O </a:t>
            </a:r>
            <a:r>
              <a:rPr lang="en-US" altLang="zh-TW" sz="280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O</a:t>
            </a:r>
            <a:r>
              <a:rPr lang="en-US" altLang="zh-TW" sz="2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X O </a:t>
            </a:r>
            <a:r>
              <a:rPr lang="en-US" altLang="zh-TW" sz="280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O</a:t>
            </a:r>
            <a:r>
              <a:rPr lang="en-US" altLang="zh-TW" sz="2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US" altLang="zh-TW" sz="280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O</a:t>
            </a:r>
            <a:r>
              <a:rPr lang="en-US" altLang="zh-TW" sz="2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US" altLang="zh-TW" sz="280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O</a:t>
            </a:r>
            <a:r>
              <a:rPr lang="en-US" altLang="zh-TW" sz="2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US" altLang="zh-TW" sz="280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O</a:t>
            </a:r>
            <a:r>
              <a:rPr lang="en-US" altLang="zh-TW" sz="2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lnSpc>
                <a:spcPct val="70000"/>
              </a:lnSpc>
              <a:buSzPts val="2170"/>
            </a:pPr>
            <a:r>
              <a:rPr lang="en-US" altLang="zh-TW" sz="2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O </a:t>
            </a:r>
            <a:r>
              <a:rPr lang="en-US" altLang="zh-TW" sz="280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O</a:t>
            </a:r>
            <a:r>
              <a:rPr lang="en-US" altLang="zh-TW" sz="2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US" altLang="zh-TW" sz="280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O</a:t>
            </a:r>
            <a:r>
              <a:rPr lang="en-US" altLang="zh-TW" sz="2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X </a:t>
            </a:r>
            <a:r>
              <a:rPr lang="en-US" altLang="zh-TW" sz="280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X</a:t>
            </a:r>
            <a:r>
              <a:rPr lang="en-US" altLang="zh-TW" sz="2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O X </a:t>
            </a:r>
            <a:r>
              <a:rPr lang="en-US" altLang="zh-TW" sz="280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X</a:t>
            </a:r>
            <a:r>
              <a:rPr lang="en-US" altLang="zh-TW" sz="2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O </a:t>
            </a:r>
            <a:r>
              <a:rPr lang="en-US" altLang="zh-TW" sz="280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O</a:t>
            </a:r>
            <a:r>
              <a:rPr lang="en-US" altLang="zh-TW" sz="2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lnSpc>
                <a:spcPct val="70000"/>
              </a:lnSpc>
              <a:buSzPts val="2170"/>
            </a:pPr>
            <a:r>
              <a:rPr lang="en-US" altLang="zh-TW" sz="28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Path length: 7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07057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EA1562-6A12-4F89-A4B2-2D773B6E8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檔案格式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6BCB801-3920-4F59-AAF8-0E3408182B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input file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是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test.txt</a:t>
            </a:r>
          </a:p>
          <a:p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直接在小黑窗輸出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output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即可</a:t>
            </a: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endParaRPr lang="en-US" altLang="zh-TW" dirty="0">
              <a:solidFill>
                <a:srgbClr val="FF0000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本題不提供測資</a:t>
            </a:r>
            <a:endParaRPr lang="en-US" altLang="zh-CN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95233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EA1562-6A12-4F89-A4B2-2D773B6E8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Surmount the Pyramid(70%)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6BCB801-3920-4F59-AAF8-0E3408182B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lnSpc>
                <a:spcPct val="100000"/>
              </a:lnSpc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“There are only two creatures who can surmount the pyramids--the eagle and the snail.”</a:t>
            </a:r>
          </a:p>
          <a:p>
            <a:pPr marL="171450" indent="-171450">
              <a:lnSpc>
                <a:spcPct val="100000"/>
              </a:lnSpc>
              <a:spcBef>
                <a:spcPts val="0"/>
              </a:spcBef>
              <a:buSzPts val="2800"/>
            </a:pPr>
            <a:r>
              <a:rPr lang="zh-TW" altLang="en-US" sz="28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蝸牛從金字塔的底層進入了金字塔，牠現在的目標是要爬到金字塔的頂端</a:t>
            </a:r>
            <a:endParaRPr lang="en-US" altLang="zh-TW" sz="2800" dirty="0">
              <a:latin typeface="Times New Roman" panose="02020603050405020304" pitchFamily="18" charset="0"/>
              <a:ea typeface="Microsoft JhengHei"/>
              <a:cs typeface="Times New Roman" panose="02020603050405020304" pitchFamily="18" charset="0"/>
              <a:sym typeface="Microsoft JhengHei"/>
            </a:endParaRPr>
          </a:p>
          <a:p>
            <a:pPr marL="171450" indent="-171450">
              <a:lnSpc>
                <a:spcPct val="100000"/>
              </a:lnSpc>
              <a:spcBef>
                <a:spcPts val="0"/>
              </a:spcBef>
              <a:buSzPts val="2800"/>
            </a:pPr>
            <a:r>
              <a:rPr lang="zh-TW" altLang="en-US" sz="28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可是金字塔內環境險惡，有諸多陷阱需要牠花更多的心力去克服</a:t>
            </a:r>
            <a:endParaRPr lang="en-US" altLang="zh-TW" sz="2800" dirty="0">
              <a:latin typeface="Times New Roman" panose="02020603050405020304" pitchFamily="18" charset="0"/>
              <a:ea typeface="Microsoft JhengHei"/>
              <a:cs typeface="Times New Roman" panose="02020603050405020304" pitchFamily="18" charset="0"/>
              <a:sym typeface="Microsoft JhengHei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1A424189-7394-4E97-88CF-C3425A7A24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321" y="5341874"/>
            <a:ext cx="1717910" cy="1151000"/>
          </a:xfrm>
          <a:prstGeom prst="rect">
            <a:avLst/>
          </a:prstGeom>
        </p:spPr>
      </p:pic>
      <p:pic>
        <p:nvPicPr>
          <p:cNvPr id="5" name="Picture 2" descr="Step Pyramid of Djoser: Egypt's First Pyramid | Live Science">
            <a:extLst>
              <a:ext uri="{FF2B5EF4-FFF2-40B4-BE49-F238E27FC236}">
                <a16:creationId xmlns:a16="http://schemas.microsoft.com/office/drawing/2014/main" id="{1BBBF3AC-1A4B-43CA-BDD7-0E505FF255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5075" y="4001294"/>
            <a:ext cx="3760275" cy="2508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05196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1.48148E-6 L 0.47118 -0.00023 " pathEditMode="relative" rAng="0" ptsTypes="AA">
                                      <p:cBhvr>
                                        <p:cTn id="6" dur="6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559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EA1562-6A12-4F89-A4B2-2D773B6E8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Surmount the Pyramid(70%)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6BCB801-3920-4F59-AAF8-0E3408182B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4"/>
            <a:ext cx="7886700" cy="4457729"/>
          </a:xfrm>
        </p:spPr>
        <p:txBody>
          <a:bodyPr>
            <a:normAutofit fontScale="92500"/>
          </a:bodyPr>
          <a:lstStyle/>
          <a:p>
            <a:pPr marL="171450" indent="-171450">
              <a:lnSpc>
                <a:spcPct val="100000"/>
              </a:lnSpc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input</a:t>
            </a:r>
            <a:r>
              <a:rPr lang="zh-TW" altLang="en-US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格式</a:t>
            </a: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(read file)</a:t>
            </a:r>
            <a:r>
              <a:rPr lang="zh-TW" altLang="en-US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：</a:t>
            </a:r>
            <a:endParaRPr lang="en-US" altLang="zh-TW" dirty="0">
              <a:latin typeface="Times New Roman" panose="02020603050405020304" pitchFamily="18" charset="0"/>
              <a:ea typeface="Microsoft JhengHei"/>
              <a:cs typeface="Times New Roman" panose="02020603050405020304" pitchFamily="18" charset="0"/>
              <a:sym typeface="Microsoft JhengHei"/>
            </a:endParaRPr>
          </a:p>
          <a:p>
            <a:pPr marL="514350" lvl="1" indent="-171450">
              <a:lnSpc>
                <a:spcPct val="100000"/>
              </a:lnSpc>
              <a:spcBef>
                <a:spcPts val="0"/>
              </a:spcBef>
              <a:buSzPts val="2800"/>
            </a:pP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不會在第一行給出一個數字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n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代表迷宮的大小</a:t>
            </a:r>
            <a:endParaRPr lang="en-US" altLang="zh-TW" dirty="0">
              <a:solidFill>
                <a:srgbClr val="FF0000"/>
              </a:solidFill>
              <a:latin typeface="Times New Roman" panose="02020603050405020304" pitchFamily="18" charset="0"/>
              <a:ea typeface="Microsoft JhengHei"/>
              <a:cs typeface="Times New Roman" panose="02020603050405020304" pitchFamily="18" charset="0"/>
              <a:sym typeface="Microsoft JhengHei"/>
            </a:endParaRPr>
          </a:p>
          <a:p>
            <a:pPr marL="514350" lvl="1" indent="-171450">
              <a:lnSpc>
                <a:spcPct val="100000"/>
              </a:lnSpc>
              <a:spcBef>
                <a:spcPts val="0"/>
              </a:spcBef>
              <a:buSzPts val="2800"/>
            </a:pP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n</a:t>
            </a:r>
            <a:r>
              <a: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 </a:t>
            </a: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=</a:t>
            </a:r>
            <a:r>
              <a: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 金字塔一樓的尺寸（</a:t>
            </a: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n</a:t>
            </a:r>
            <a:r>
              <a: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是</a:t>
            </a: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&lt;14</a:t>
            </a:r>
            <a:r>
              <a: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的奇數），則：</a:t>
            </a:r>
            <a:endParaRPr lang="en-US" altLang="zh-TW" dirty="0">
              <a:solidFill>
                <a:schemeClr val="tx1"/>
              </a:solidFill>
              <a:latin typeface="Times New Roman" panose="02020603050405020304" pitchFamily="18" charset="0"/>
              <a:ea typeface="Microsoft JhengHei"/>
              <a:cs typeface="Times New Roman" panose="02020603050405020304" pitchFamily="18" charset="0"/>
              <a:sym typeface="Microsoft JhengHei"/>
            </a:endParaRPr>
          </a:p>
          <a:p>
            <a:pPr marL="857250" lvl="2" indent="-171450">
              <a:lnSpc>
                <a:spcPct val="100000"/>
              </a:lnSpc>
              <a:spcBef>
                <a:spcPts val="0"/>
              </a:spcBef>
              <a:buSzPts val="2800"/>
            </a:pPr>
            <a:r>
              <a: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金字塔會有</a:t>
            </a: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k = n//2</a:t>
            </a:r>
            <a:r>
              <a: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 </a:t>
            </a: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+</a:t>
            </a:r>
            <a:r>
              <a: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 </a:t>
            </a: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1</a:t>
            </a:r>
            <a:r>
              <a: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樓（例：</a:t>
            </a: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n=5</a:t>
            </a:r>
            <a:r>
              <a: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，金字塔會有</a:t>
            </a: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3</a:t>
            </a:r>
            <a:r>
              <a: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樓）</a:t>
            </a:r>
            <a:endParaRPr lang="en-US" altLang="zh-TW" dirty="0">
              <a:solidFill>
                <a:schemeClr val="tx1"/>
              </a:solidFill>
              <a:latin typeface="Times New Roman" panose="02020603050405020304" pitchFamily="18" charset="0"/>
              <a:ea typeface="Microsoft JhengHei"/>
              <a:cs typeface="Times New Roman" panose="02020603050405020304" pitchFamily="18" charset="0"/>
              <a:sym typeface="Microsoft JhengHei"/>
            </a:endParaRPr>
          </a:p>
          <a:p>
            <a:pPr marL="857250" lvl="2" indent="-171450">
              <a:lnSpc>
                <a:spcPct val="100000"/>
              </a:lnSpc>
              <a:spcBef>
                <a:spcPts val="0"/>
              </a:spcBef>
              <a:buSzPts val="2800"/>
            </a:pPr>
            <a:r>
              <a: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一開始的</a:t>
            </a: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n</a:t>
            </a:r>
            <a:r>
              <a: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行會有</a:t>
            </a: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n</a:t>
            </a:r>
            <a:r>
              <a: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個用空白隔開的字元表示一樓迷宮的內容</a:t>
            </a:r>
            <a:endParaRPr lang="en-US" altLang="zh-TW" dirty="0">
              <a:solidFill>
                <a:schemeClr val="tx1"/>
              </a:solidFill>
              <a:latin typeface="Times New Roman" panose="02020603050405020304" pitchFamily="18" charset="0"/>
              <a:ea typeface="Microsoft JhengHei"/>
              <a:cs typeface="Times New Roman" panose="02020603050405020304" pitchFamily="18" charset="0"/>
              <a:sym typeface="Microsoft JhengHei"/>
            </a:endParaRPr>
          </a:p>
          <a:p>
            <a:pPr marL="857250" lvl="2" indent="-171450">
              <a:lnSpc>
                <a:spcPct val="100000"/>
              </a:lnSpc>
              <a:spcBef>
                <a:spcPts val="0"/>
              </a:spcBef>
              <a:buSzPts val="2800"/>
            </a:pPr>
            <a:r>
              <a: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之後的</a:t>
            </a: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n-2k</a:t>
            </a:r>
            <a:r>
              <a: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行會有</a:t>
            </a: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n-2k</a:t>
            </a:r>
            <a:r>
              <a: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個用空白隔開的字元表示</a:t>
            </a: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k-1</a:t>
            </a:r>
            <a:r>
              <a: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樓迷宮的內容</a:t>
            </a:r>
            <a:endParaRPr lang="en-US" altLang="zh-TW" dirty="0">
              <a:solidFill>
                <a:schemeClr val="tx1"/>
              </a:solidFill>
              <a:latin typeface="Times New Roman" panose="02020603050405020304" pitchFamily="18" charset="0"/>
              <a:ea typeface="Microsoft JhengHei"/>
              <a:cs typeface="Times New Roman" panose="02020603050405020304" pitchFamily="18" charset="0"/>
              <a:sym typeface="Microsoft JhengHei"/>
            </a:endParaRPr>
          </a:p>
          <a:p>
            <a:pPr marL="857250" lvl="2" indent="-171450">
              <a:lnSpc>
                <a:spcPct val="100000"/>
              </a:lnSpc>
              <a:spcBef>
                <a:spcPts val="0"/>
              </a:spcBef>
              <a:buSzPts val="2800"/>
            </a:pPr>
            <a:r>
              <a: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直到</a:t>
            </a: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k = n//2+1</a:t>
            </a:r>
            <a:r>
              <a: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，會有一個字元</a:t>
            </a: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F</a:t>
            </a:r>
            <a:r>
              <a: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表示終點（金字塔的頂層）</a:t>
            </a:r>
            <a:endParaRPr lang="en-US" altLang="zh-TW" dirty="0">
              <a:latin typeface="Times New Roman" panose="02020603050405020304" pitchFamily="18" charset="0"/>
              <a:ea typeface="Microsoft JhengHei"/>
              <a:cs typeface="Times New Roman" panose="02020603050405020304" pitchFamily="18" charset="0"/>
              <a:sym typeface="Microsoft JhengHei"/>
            </a:endParaRPr>
          </a:p>
          <a:p>
            <a:pPr marL="171450" indent="-171450">
              <a:lnSpc>
                <a:spcPct val="100000"/>
              </a:lnSpc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O, X, S</a:t>
            </a:r>
            <a:r>
              <a:rPr lang="zh-TW" altLang="en-US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：參照前一題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F : </a:t>
            </a:r>
            <a:r>
              <a:rPr lang="zh-TW" altLang="en-US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終點（必定只在金字塔的頂層）</a:t>
            </a:r>
          </a:p>
          <a:p>
            <a:pPr marL="171450" indent="-171450">
              <a:lnSpc>
                <a:spcPct val="100000"/>
              </a:lnSpc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U</a:t>
            </a:r>
            <a:r>
              <a:rPr lang="zh-TW" altLang="en-US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：在此格可以往金字塔上層的對應點移動（直上）</a:t>
            </a:r>
            <a:endParaRPr lang="en-US" altLang="zh-TW" dirty="0">
              <a:latin typeface="Times New Roman" panose="02020603050405020304" pitchFamily="18" charset="0"/>
              <a:ea typeface="Microsoft JhengHei"/>
              <a:cs typeface="Times New Roman" panose="02020603050405020304" pitchFamily="18" charset="0"/>
              <a:sym typeface="Microsoft JhengHei"/>
            </a:endParaRPr>
          </a:p>
          <a:p>
            <a:pPr marL="171450" indent="-171450">
              <a:lnSpc>
                <a:spcPct val="100000"/>
              </a:lnSpc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D</a:t>
            </a:r>
            <a:r>
              <a:rPr lang="zh-TW" altLang="en-US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：在此格可以往金字塔下層的對應點移動（直下）</a:t>
            </a:r>
            <a:endParaRPr lang="en-US" altLang="zh-TW" dirty="0">
              <a:latin typeface="Times New Roman" panose="02020603050405020304" pitchFamily="18" charset="0"/>
              <a:ea typeface="Microsoft JhengHei"/>
              <a:cs typeface="Times New Roman" panose="02020603050405020304" pitchFamily="18" charset="0"/>
              <a:sym typeface="Microsoft JhengHei"/>
            </a:endParaRPr>
          </a:p>
          <a:p>
            <a:pPr marL="171450" indent="-171450">
              <a:lnSpc>
                <a:spcPct val="100000"/>
              </a:lnSpc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T</a:t>
            </a:r>
            <a:r>
              <a:rPr lang="zh-TW" altLang="en-US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：陷阱，經過此格，較經過</a:t>
            </a: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O</a:t>
            </a:r>
            <a:r>
              <a:rPr lang="zh-TW" altLang="en-US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需要花三倍的時間</a:t>
            </a:r>
            <a:endParaRPr lang="en-US" altLang="zh-TW" dirty="0">
              <a:latin typeface="Times New Roman" panose="02020603050405020304" pitchFamily="18" charset="0"/>
              <a:ea typeface="Microsoft JhengHei"/>
              <a:cs typeface="Times New Roman" panose="02020603050405020304" pitchFamily="18" charset="0"/>
              <a:sym typeface="Microsoft JhengHei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CB81B3F-AE3C-49AB-9378-7A1D018B93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699609">
            <a:off x="7777906" y="-210374"/>
            <a:ext cx="1717910" cy="115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9542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1.48148E-6 L 0.47118 -0.00023 " pathEditMode="relative" rAng="0" ptsTypes="AA">
                                      <p:cBhvr>
                                        <p:cTn id="6" dur="6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559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EA1562-6A12-4F89-A4B2-2D773B6E8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Surmount the Pyramid(50%)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6BCB801-3920-4F59-AAF8-0E3408182B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L="171450" indent="-171450">
              <a:lnSpc>
                <a:spcPct val="100000"/>
              </a:lnSpc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sym typeface="Microsoft JhengHei"/>
              </a:rPr>
              <a:t>input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sym typeface="Microsoft JhengHei"/>
              </a:rPr>
              <a:t>範例（藍色為樓上對應的範圍）：</a:t>
            </a: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  <a:sym typeface="Microsoft JhengHei"/>
            </a:endParaRPr>
          </a:p>
          <a:p>
            <a:pPr marL="171450" indent="-171450">
              <a:lnSpc>
                <a:spcPct val="100000"/>
              </a:lnSpc>
              <a:spcBef>
                <a:spcPts val="0"/>
              </a:spcBef>
              <a:buSzPts val="2800"/>
            </a:pP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  <a:sym typeface="Microsoft JhengHei"/>
            </a:endParaRPr>
          </a:p>
          <a:p>
            <a:pPr marL="171450" indent="-171450">
              <a:lnSpc>
                <a:spcPct val="100000"/>
              </a:lnSpc>
              <a:spcBef>
                <a:spcPts val="0"/>
              </a:spcBef>
              <a:buSzPts val="2800"/>
            </a:pPr>
            <a:r>
              <a:rPr lang="pt-BR" altLang="zh-TW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sym typeface="Microsoft JhengHei"/>
              </a:rPr>
              <a:t>S </a:t>
            </a:r>
            <a:r>
              <a:rPr lang="pt-BR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sym typeface="Microsoft JhengHei"/>
              </a:rPr>
              <a:t> O O O O</a:t>
            </a:r>
          </a:p>
          <a:p>
            <a:pPr marL="171450" indent="-171450">
              <a:lnSpc>
                <a:spcPct val="100000"/>
              </a:lnSpc>
              <a:spcBef>
                <a:spcPts val="0"/>
              </a:spcBef>
              <a:buSzPts val="2800"/>
            </a:pPr>
            <a:r>
              <a:rPr lang="pt-BR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sym typeface="Microsoft JhengHei"/>
              </a:rPr>
              <a:t>O </a:t>
            </a:r>
            <a:r>
              <a:rPr lang="pt-BR" altLang="zh-TW" dirty="0">
                <a:solidFill>
                  <a:schemeClr val="accent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sym typeface="Microsoft JhengHei"/>
              </a:rPr>
              <a:t>O O O </a:t>
            </a:r>
            <a:r>
              <a:rPr lang="pt-BR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sym typeface="Microsoft JhengHei"/>
              </a:rPr>
              <a:t>O</a:t>
            </a:r>
          </a:p>
          <a:p>
            <a:pPr marL="171450" indent="-171450">
              <a:lnSpc>
                <a:spcPct val="100000"/>
              </a:lnSpc>
              <a:spcBef>
                <a:spcPts val="0"/>
              </a:spcBef>
              <a:buSzPts val="2800"/>
            </a:pPr>
            <a:r>
              <a:rPr lang="pt-BR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sym typeface="Microsoft JhengHei"/>
              </a:rPr>
              <a:t>O </a:t>
            </a:r>
            <a:r>
              <a:rPr lang="pt-BR" altLang="zh-TW" dirty="0">
                <a:solidFill>
                  <a:schemeClr val="accent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sym typeface="Microsoft JhengHei"/>
              </a:rPr>
              <a:t>O O O </a:t>
            </a:r>
            <a:r>
              <a:rPr lang="pt-BR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sym typeface="Microsoft JhengHei"/>
              </a:rPr>
              <a:t>O</a:t>
            </a:r>
          </a:p>
          <a:p>
            <a:pPr marL="171450" indent="-171450">
              <a:lnSpc>
                <a:spcPct val="100000"/>
              </a:lnSpc>
              <a:spcBef>
                <a:spcPts val="0"/>
              </a:spcBef>
              <a:buSzPts val="2800"/>
            </a:pPr>
            <a:r>
              <a:rPr lang="pt-BR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sym typeface="Microsoft JhengHei"/>
              </a:rPr>
              <a:t>O </a:t>
            </a:r>
            <a:r>
              <a:rPr lang="pt-BR" altLang="zh-TW" dirty="0">
                <a:solidFill>
                  <a:schemeClr val="accent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sym typeface="Microsoft JhengHei"/>
              </a:rPr>
              <a:t>U O O </a:t>
            </a:r>
            <a:r>
              <a:rPr lang="pt-BR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sym typeface="Microsoft JhengHei"/>
              </a:rPr>
              <a:t>O</a:t>
            </a:r>
          </a:p>
          <a:p>
            <a:pPr marL="171450" indent="-171450">
              <a:lnSpc>
                <a:spcPct val="100000"/>
              </a:lnSpc>
              <a:spcBef>
                <a:spcPts val="0"/>
              </a:spcBef>
              <a:buSzPts val="2800"/>
            </a:pPr>
            <a:r>
              <a:rPr lang="pt-BR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sym typeface="Microsoft JhengHei"/>
              </a:rPr>
              <a:t>O O O O O</a:t>
            </a:r>
          </a:p>
          <a:p>
            <a:pPr marL="171450" indent="-171450">
              <a:lnSpc>
                <a:spcPct val="100000"/>
              </a:lnSpc>
              <a:spcBef>
                <a:spcPts val="0"/>
              </a:spcBef>
              <a:buSzPts val="2800"/>
            </a:pPr>
            <a:endParaRPr lang="pt-BR" altLang="zh-TW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  <a:sym typeface="Microsoft JhengHei"/>
            </a:endParaRPr>
          </a:p>
          <a:p>
            <a:pPr marL="171450" indent="-171450">
              <a:lnSpc>
                <a:spcPct val="100000"/>
              </a:lnSpc>
              <a:spcBef>
                <a:spcPts val="0"/>
              </a:spcBef>
              <a:buSzPts val="2800"/>
            </a:pPr>
            <a:r>
              <a:rPr lang="pt-BR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sym typeface="Microsoft JhengHei"/>
              </a:rPr>
              <a:t>O O O</a:t>
            </a:r>
          </a:p>
          <a:p>
            <a:pPr marL="171450" indent="-171450">
              <a:lnSpc>
                <a:spcPct val="100000"/>
              </a:lnSpc>
              <a:spcBef>
                <a:spcPts val="0"/>
              </a:spcBef>
              <a:buSzPts val="2800"/>
            </a:pPr>
            <a:r>
              <a:rPr lang="pt-BR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sym typeface="Microsoft JhengHei"/>
              </a:rPr>
              <a:t>O </a:t>
            </a:r>
            <a:r>
              <a:rPr lang="pt-BR" altLang="zh-TW" dirty="0">
                <a:solidFill>
                  <a:schemeClr val="accent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sym typeface="Microsoft JhengHei"/>
              </a:rPr>
              <a:t>U</a:t>
            </a:r>
            <a:r>
              <a:rPr lang="pt-BR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sym typeface="Microsoft JhengHei"/>
              </a:rPr>
              <a:t> O</a:t>
            </a:r>
          </a:p>
          <a:p>
            <a:pPr marL="171450" indent="-171450">
              <a:lnSpc>
                <a:spcPct val="100000"/>
              </a:lnSpc>
              <a:spcBef>
                <a:spcPts val="0"/>
              </a:spcBef>
              <a:buSzPts val="2800"/>
            </a:pPr>
            <a:r>
              <a:rPr lang="pt-BR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sym typeface="Microsoft JhengHei"/>
              </a:rPr>
              <a:t>O O O</a:t>
            </a:r>
          </a:p>
          <a:p>
            <a:pPr marL="171450" indent="-171450">
              <a:lnSpc>
                <a:spcPct val="100000"/>
              </a:lnSpc>
              <a:spcBef>
                <a:spcPts val="0"/>
              </a:spcBef>
              <a:buSzPts val="2800"/>
            </a:pPr>
            <a:endParaRPr lang="pt-BR" altLang="zh-TW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  <a:sym typeface="Microsoft JhengHei"/>
            </a:endParaRPr>
          </a:p>
          <a:p>
            <a:pPr marL="171450" indent="-171450">
              <a:lnSpc>
                <a:spcPct val="100000"/>
              </a:lnSpc>
              <a:spcBef>
                <a:spcPts val="0"/>
              </a:spcBef>
              <a:buSzPts val="2800"/>
            </a:pPr>
            <a:r>
              <a:rPr lang="pt-BR" altLang="zh-TW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sym typeface="Microsoft JhengHei"/>
              </a:rPr>
              <a:t>F</a:t>
            </a:r>
            <a:endParaRPr lang="en-US" altLang="zh-TW" dirty="0">
              <a:solidFill>
                <a:srgbClr val="FF0000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  <a:sym typeface="Microsoft JhengHei"/>
            </a:endParaRPr>
          </a:p>
        </p:txBody>
      </p:sp>
    </p:spTree>
    <p:extLst>
      <p:ext uri="{BB962C8B-B14F-4D97-AF65-F5344CB8AC3E}">
        <p14:creationId xmlns:p14="http://schemas.microsoft.com/office/powerpoint/2010/main" val="51554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1447</TotalTime>
  <Words>1346</Words>
  <Application>Microsoft Office PowerPoint</Application>
  <PresentationFormat>如螢幕大小 (4:3)</PresentationFormat>
  <Paragraphs>141</Paragraphs>
  <Slides>23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23</vt:i4>
      </vt:variant>
    </vt:vector>
  </HeadingPairs>
  <TitlesOfParts>
    <vt:vector size="31" baseType="lpstr">
      <vt:lpstr>微軟正黑體</vt:lpstr>
      <vt:lpstr>微軟正黑體</vt:lpstr>
      <vt:lpstr>新細明體</vt:lpstr>
      <vt:lpstr>Arial</vt:lpstr>
      <vt:lpstr>Calibri</vt:lpstr>
      <vt:lpstr>Calibri Light</vt:lpstr>
      <vt:lpstr>Times New Roman</vt:lpstr>
      <vt:lpstr>Office 佈景主題</vt:lpstr>
      <vt:lpstr>109資料結構第一次作業</vt:lpstr>
      <vt:lpstr>2D-Maze(30%)</vt:lpstr>
      <vt:lpstr>2D-Maze(30%)</vt:lpstr>
      <vt:lpstr>2D-Maze(30%)</vt:lpstr>
      <vt:lpstr>2D-Maze(30%)</vt:lpstr>
      <vt:lpstr>檔案格式</vt:lpstr>
      <vt:lpstr>Surmount the Pyramid(70%)</vt:lpstr>
      <vt:lpstr>Surmount the Pyramid(70%)</vt:lpstr>
      <vt:lpstr>Surmount the Pyramid(50%)</vt:lpstr>
      <vt:lpstr>Surmount the Pyramid(70%)</vt:lpstr>
      <vt:lpstr>Surmount the Pyramid(70%)</vt:lpstr>
      <vt:lpstr>Surmount the Pyramid(70%)</vt:lpstr>
      <vt:lpstr>Surmount the Pyramid(70%)</vt:lpstr>
      <vt:lpstr>檔案格式</vt:lpstr>
      <vt:lpstr>Surmount the Pyramid(70%)</vt:lpstr>
      <vt:lpstr>Surmount the Pyramid(70%)</vt:lpstr>
      <vt:lpstr>檔案格式</vt:lpstr>
      <vt:lpstr>檔案格式</vt:lpstr>
      <vt:lpstr>Surmount the Pyramid(70%)</vt:lpstr>
      <vt:lpstr>Surmount the Pyramid(70%)</vt:lpstr>
      <vt:lpstr>Surmount the Pyramid(70%)</vt:lpstr>
      <vt:lpstr>檔案格式</vt:lpstr>
      <vt:lpstr>其餘注意事項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109資料結構第一次作業</dc:title>
  <dc:creator>temp</dc:creator>
  <cp:lastModifiedBy>尚軒 江</cp:lastModifiedBy>
  <cp:revision>45</cp:revision>
  <dcterms:created xsi:type="dcterms:W3CDTF">2020-09-23T04:53:45Z</dcterms:created>
  <dcterms:modified xsi:type="dcterms:W3CDTF">2020-10-25T18:18:27Z</dcterms:modified>
</cp:coreProperties>
</file>