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42"/>
  </p:notesMasterIdLst>
  <p:sldIdLst>
    <p:sldId id="256" r:id="rId3"/>
    <p:sldId id="309" r:id="rId4"/>
    <p:sldId id="257" r:id="rId5"/>
    <p:sldId id="310" r:id="rId6"/>
    <p:sldId id="258" r:id="rId7"/>
    <p:sldId id="265" r:id="rId8"/>
    <p:sldId id="324" r:id="rId9"/>
    <p:sldId id="311" r:id="rId10"/>
    <p:sldId id="317" r:id="rId11"/>
    <p:sldId id="312" r:id="rId12"/>
    <p:sldId id="260" r:id="rId13"/>
    <p:sldId id="259" r:id="rId14"/>
    <p:sldId id="261" r:id="rId15"/>
    <p:sldId id="263" r:id="rId16"/>
    <p:sldId id="266" r:id="rId17"/>
    <p:sldId id="267" r:id="rId18"/>
    <p:sldId id="262" r:id="rId19"/>
    <p:sldId id="268" r:id="rId20"/>
    <p:sldId id="315" r:id="rId21"/>
    <p:sldId id="284" r:id="rId22"/>
    <p:sldId id="322" r:id="rId23"/>
    <p:sldId id="313" r:id="rId24"/>
    <p:sldId id="269" r:id="rId25"/>
    <p:sldId id="314" r:id="rId26"/>
    <p:sldId id="270" r:id="rId27"/>
    <p:sldId id="273" r:id="rId28"/>
    <p:sldId id="271" r:id="rId29"/>
    <p:sldId id="272" r:id="rId30"/>
    <p:sldId id="274" r:id="rId31"/>
    <p:sldId id="275" r:id="rId32"/>
    <p:sldId id="276" r:id="rId33"/>
    <p:sldId id="280" r:id="rId34"/>
    <p:sldId id="318" r:id="rId35"/>
    <p:sldId id="277" r:id="rId36"/>
    <p:sldId id="316" r:id="rId37"/>
    <p:sldId id="281" r:id="rId38"/>
    <p:sldId id="320" r:id="rId39"/>
    <p:sldId id="323" r:id="rId40"/>
    <p:sldId id="321" r:id="rId4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99" autoAdjust="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5A9DE-B2B8-4B30-A44F-C592FAC26C97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9BA58-BEFE-41D9-A3A9-B4354DBE59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173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-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Ldir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'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參數用來指定要搜尋程式庫的目錄，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`.'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表示搜尋現在所在的目</a:t>
            </a:r>
            <a:br>
              <a:rPr lang="zh-TW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zh-TW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錄。</a:t>
            </a:r>
            <a:br>
              <a:rPr lang="zh-TW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br>
              <a:rPr lang="zh-TW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zh-TW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通常預設會搜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/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/lib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或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/lib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等目錄。</a:t>
            </a:r>
            <a:br>
              <a:rPr lang="zh-TW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br>
              <a:rPr lang="zh-TW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-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llibrary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'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參數用來指定要連結的程式庫，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'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mylib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'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表示要與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mylib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進</a:t>
            </a:r>
            <a:br>
              <a:rPr lang="zh-TW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zh-TW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行連結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9BA58-BEFE-41D9-A3A9-B4354DBE59A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618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9BA58-BEFE-41D9-A3A9-B4354DBE59AA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474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Red use  .libtest.so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BA58-BEFE-41D9-A3A9-B4354DBE59AA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6637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dynamic linker searches for the shared library in the directories it lists before looking in the standard library directories.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9BA58-BEFE-41D9-A3A9-B4354DBE59AA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819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jpeg"/><Relationship Id="rId4" Type="http://schemas.openxmlformats.org/officeDocument/2006/relationships/hyperlink" Target="http://osnet.cs.nchu.edu.tw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C19DF-8314-4901-B421-059D36A9701E}" type="datetime1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37080C-F2F5-4499-BE3C-C98AAA15FB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02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2478E0-C733-4B22-BCB1-166A6AC1D216}" type="datetime1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37080C-F2F5-4499-BE3C-C98AAA15FB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143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7813" y="1604963"/>
            <a:ext cx="2055812" cy="452278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8213" cy="452278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41C10A-1482-40D3-8D89-F66752349757}" type="datetime1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37080C-F2F5-4499-BE3C-C98AAA15FB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934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69225" cy="14668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6C6658-CACF-4468-B8A3-436A3F251C12}" type="datetime1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37080C-F2F5-4499-BE3C-C98AAA15FB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501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-26988"/>
            <a:ext cx="9144000" cy="962026"/>
            <a:chOff x="0" y="-17"/>
            <a:chExt cx="5760" cy="606"/>
          </a:xfrm>
        </p:grpSpPr>
        <p:pic>
          <p:nvPicPr>
            <p:cNvPr id="5" name="Picture 7" descr="oslab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7"/>
              <a:ext cx="4830" cy="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8" descr="15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4" y="-17"/>
              <a:ext cx="1066" cy="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0" y="908050"/>
            <a:ext cx="6516688" cy="5761038"/>
            <a:chOff x="0" y="572"/>
            <a:chExt cx="4105" cy="3629"/>
          </a:xfrm>
        </p:grpSpPr>
        <p:graphicFrame>
          <p:nvGraphicFramePr>
            <p:cNvPr id="8" name="Object 10"/>
            <p:cNvGraphicFramePr>
              <a:graphicFrameLocks noChangeAspect="1"/>
            </p:cNvGraphicFramePr>
            <p:nvPr userDrawn="1"/>
          </p:nvGraphicFramePr>
          <p:xfrm>
            <a:off x="0" y="572"/>
            <a:ext cx="2799" cy="3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點陣圖影像" r:id="rId6" imgW="2381582" imgH="2857899" progId="Paint.Picture">
                    <p:embed/>
                  </p:oleObj>
                </mc:Choice>
                <mc:Fallback>
                  <p:oleObj name="點陣圖影像" r:id="rId6" imgW="2381582" imgH="2857899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572"/>
                          <a:ext cx="2799" cy="3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1655" y="4065"/>
              <a:ext cx="245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altLang="zh-TW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新細明體" pitchFamily="18" charset="-120"/>
                </a:rPr>
                <a:t>NCHU System &amp; Network Lab</a:t>
              </a:r>
            </a:p>
          </p:txBody>
        </p:sp>
      </p:grpSp>
      <p:sp>
        <p:nvSpPr>
          <p:cNvPr id="79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B546E5-FBEF-4B32-8874-948E840104BE}" type="datetime1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D37080C-F2F5-4499-BE3C-C98AAA15FB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9373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8EEE56-BED8-4971-97D6-7566871DFBA5}" type="datetime1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37080C-F2F5-4499-BE3C-C98AAA15FB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7526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94FE77-D312-45BD-A81E-F313E2B5B7B3}" type="datetime1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37080C-F2F5-4499-BE3C-C98AAA15FB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865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A9489-DB8F-4C63-BA52-D30360692BD9}" type="datetime1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37080C-F2F5-4499-BE3C-C98AAA15FB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3650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D0A7AD-BD82-41B8-B73A-83A31858C245}" type="datetime1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37080C-F2F5-4499-BE3C-C98AAA15FB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70086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740735-5AFD-4C41-866D-F1A474ED83F4}" type="datetime1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37080C-F2F5-4499-BE3C-C98AAA15FB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6949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6837E1-C151-4863-AF6D-A3C3E1DCD2A6}" type="datetime1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37080C-F2F5-4499-BE3C-C98AAA15FB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142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D0D168-E3CB-40B9-B4A3-9E9885D03097}" type="datetime1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37080C-F2F5-4499-BE3C-C98AAA15FB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5521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5BFA16-264D-4C39-9EE3-6157AC0FDD58}" type="datetime1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37080C-F2F5-4499-BE3C-C98AAA15FB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0246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B180D-4953-4AD8-8D8E-183F95222F19}" type="datetime1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37080C-F2F5-4499-BE3C-C98AAA15FB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43296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802CEA-95FB-4920-BB9B-160BD9A30E29}" type="datetime1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37080C-F2F5-4499-BE3C-C98AAA15FB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6177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F4BEFE-6D87-44D4-8F38-583AC56871A7}" type="datetime1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37080C-F2F5-4499-BE3C-C98AAA15FB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2964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53A14A-B64F-48B9-A29F-34BAABC73C50}" type="datetime1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37080C-F2F5-4499-BE3C-C98AAA15FB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10796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05701D-7D14-407A-95AF-1A1982648298}" type="datetime1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37080C-F2F5-4499-BE3C-C98AAA15FB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65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0CDC7A-189B-4550-9D6F-2E7B323E61F5}" type="datetime1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37080C-F2F5-4499-BE3C-C98AAA15FB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3953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2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7012" cy="4522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7C9F38-6218-424A-8602-719F2A4A65FF}" type="datetime1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37080C-F2F5-4499-BE3C-C98AAA15FB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77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50BBD1-3490-43BF-9B0F-BB44A60116BB}" type="datetime1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37080C-F2F5-4499-BE3C-C98AAA15FB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8308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3F2E14-A8F3-4EB3-B361-9CDDA024AABB}" type="datetime1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37080C-F2F5-4499-BE3C-C98AAA15FB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67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B71C2F-0D2A-49ED-B985-7B5A57090000}" type="datetime1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37080C-F2F5-4499-BE3C-C98AAA15FB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5902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0AAD3F-DE56-40E0-A28C-07B706D04DB2}" type="datetime1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37080C-F2F5-4499-BE3C-C98AAA15FB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021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8E9322-438E-4615-8C38-F981490A8E45}" type="datetime1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37080C-F2F5-4499-BE3C-C98AAA15FB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322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6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vmlDrawing" Target="../drawings/vmlDrawing2.v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69225" cy="1466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/>
              <a:t>請按一下滑鼠，編輯標題文的格式。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0425" cy="4730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45000"/>
              <a:buFontTx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+mn-lt"/>
                <a:ea typeface="新細明體" charset="-120"/>
              </a:defRPr>
            </a:lvl1pPr>
          </a:lstStyle>
          <a:p>
            <a:fld id="{41F49A5E-6F6F-4428-95C1-531F470D296B}" type="datetime1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SzPct val="45000"/>
              <a:defRPr sz="1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BD37080C-F2F5-4499-BE3C-C98AAA15FB94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2053" name="Group 4"/>
          <p:cNvGrpSpPr>
            <a:grpSpLocks/>
          </p:cNvGrpSpPr>
          <p:nvPr/>
        </p:nvGrpSpPr>
        <p:grpSpPr bwMode="auto">
          <a:xfrm>
            <a:off x="0" y="-26988"/>
            <a:ext cx="9142413" cy="960438"/>
            <a:chOff x="0" y="-17"/>
            <a:chExt cx="5759" cy="605"/>
          </a:xfrm>
        </p:grpSpPr>
        <p:pic>
          <p:nvPicPr>
            <p:cNvPr id="2058" name="Picture 5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7"/>
              <a:ext cx="4830" cy="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059" name="Picture 6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4" y="-17"/>
              <a:ext cx="1066" cy="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grpSp>
        <p:nvGrpSpPr>
          <p:cNvPr id="2054" name="Group 7"/>
          <p:cNvGrpSpPr>
            <a:grpSpLocks/>
          </p:cNvGrpSpPr>
          <p:nvPr/>
        </p:nvGrpSpPr>
        <p:grpSpPr bwMode="auto">
          <a:xfrm>
            <a:off x="0" y="908050"/>
            <a:ext cx="6515100" cy="5759450"/>
            <a:chOff x="0" y="572"/>
            <a:chExt cx="4104" cy="3628"/>
          </a:xfrm>
        </p:grpSpPr>
        <p:graphicFrame>
          <p:nvGraphicFramePr>
            <p:cNvPr id="2056" name="Object 8"/>
            <p:cNvGraphicFramePr>
              <a:graphicFrameLocks noChangeAspect="1"/>
            </p:cNvGraphicFramePr>
            <p:nvPr/>
          </p:nvGraphicFramePr>
          <p:xfrm>
            <a:off x="0" y="572"/>
            <a:ext cx="2799" cy="3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r:id="rId17" imgW="2381582" imgH="2857899" progId="">
                    <p:embed/>
                  </p:oleObj>
                </mc:Choice>
                <mc:Fallback>
                  <p:oleObj r:id="rId17" imgW="2381582" imgH="285789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572"/>
                          <a:ext cx="2799" cy="3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Rectangle 9"/>
            <p:cNvSpPr>
              <a:spLocks noChangeArrowheads="1"/>
            </p:cNvSpPr>
            <p:nvPr/>
          </p:nvSpPr>
          <p:spPr bwMode="auto">
            <a:xfrm>
              <a:off x="1655" y="4065"/>
              <a:ext cx="2450" cy="13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/>
            <a:lstStyle/>
            <a:p>
              <a:pPr algn="ctr" eaLnBrk="1" hangingPunct="1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1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6" charset="0"/>
                </a:rPr>
                <a:t>NCHU System &amp; Network Lab</a:t>
              </a:r>
            </a:p>
          </p:txBody>
        </p:sp>
      </p:grp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6425" cy="452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/>
              <a:t>請按滑鼠，編輯大綱文字格式。</a:t>
            </a:r>
          </a:p>
          <a:p>
            <a:pPr lvl="1"/>
            <a:r>
              <a:rPr lang="zh-TW" altLang="en-GB"/>
              <a:t>第二個大綱層次</a:t>
            </a:r>
          </a:p>
          <a:p>
            <a:pPr lvl="2"/>
            <a:r>
              <a:rPr lang="zh-TW" altLang="en-GB"/>
              <a:t>第三個大綱層次</a:t>
            </a:r>
          </a:p>
          <a:p>
            <a:pPr lvl="3"/>
            <a:r>
              <a:rPr lang="zh-TW" altLang="en-GB"/>
              <a:t>第四個大綱層次</a:t>
            </a:r>
          </a:p>
          <a:p>
            <a:pPr lvl="4"/>
            <a:r>
              <a:rPr lang="zh-TW" altLang="en-GB"/>
              <a:t>第五個大綱層次</a:t>
            </a:r>
          </a:p>
          <a:p>
            <a:pPr lvl="4"/>
            <a:r>
              <a:rPr lang="zh-TW" altLang="en-GB"/>
              <a:t>第六個大綱層次</a:t>
            </a:r>
          </a:p>
          <a:p>
            <a:pPr lvl="4"/>
            <a:r>
              <a:rPr lang="zh-TW" altLang="en-GB"/>
              <a:t>第七個大綱層次</a:t>
            </a:r>
          </a:p>
          <a:p>
            <a:pPr lvl="4"/>
            <a:r>
              <a:rPr lang="zh-TW" altLang="en-GB"/>
              <a:t>第八個大綱層次</a:t>
            </a:r>
          </a:p>
          <a:p>
            <a:pPr lvl="4"/>
            <a:r>
              <a:rPr lang="zh-TW" altLang="en-GB"/>
              <a:t>第九個大綱層次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6" charset="0"/>
          <a:ea typeface="新細明體" charset="-12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6" charset="0"/>
          <a:ea typeface="新細明體" charset="-12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6" charset="0"/>
          <a:ea typeface="新細明體" charset="-12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6" charset="0"/>
          <a:ea typeface="新細明體" charset="-120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6" charset="0"/>
          <a:ea typeface="新細明體" charset="-120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6" charset="0"/>
          <a:ea typeface="新細明體" charset="-120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6" charset="0"/>
          <a:ea typeface="新細明體" charset="-120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6" charset="0"/>
          <a:ea typeface="新細明體" charset="-12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27313" y="6453188"/>
            <a:ext cx="38893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0" y="0"/>
          <a:ext cx="1187450" cy="616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點陣圖影像" r:id="rId16" imgW="2381582" imgH="2857899" progId="Paint.Picture">
                  <p:embed/>
                </p:oleObj>
              </mc:Choice>
              <mc:Fallback>
                <p:oleObj name="點陣圖影像" r:id="rId16" imgW="2381582" imgH="285789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lum bright="30000" contrast="-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87450" cy="616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pitchFamily="18" charset="-120"/>
              </a:defRPr>
            </a:lvl1pPr>
          </a:lstStyle>
          <a:p>
            <a:fld id="{D8075216-21A2-4440-9BF3-56F700D54FAA}" type="datetime1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pitchFamily="18" charset="-120"/>
              </a:defRPr>
            </a:lvl1pPr>
          </a:lstStyle>
          <a:p>
            <a:fld id="{BD37080C-F2F5-4499-BE3C-C98AAA15FB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9016166/dynamic-library-size-bigger-than-static-library-and-sum-of-linked-objects-size" TargetMode="External"/><Relationship Id="rId2" Type="http://schemas.openxmlformats.org/officeDocument/2006/relationships/hyperlink" Target="https://kopu.chat/2017/06/20/%E9%81%B8%E6%93%87%E6%8E%92%E5%BA%8F-selection-sort/" TargetMode="Externa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  <a:b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Library 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v.s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Dynamic Library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 err="1">
                <a:ea typeface="標楷體" pitchFamily="65" charset="-120"/>
              </a:rPr>
              <a:t>TA:Yung-Tung</a:t>
            </a:r>
            <a:r>
              <a:rPr lang="en-US" altLang="zh-TW">
                <a:ea typeface="標楷體" pitchFamily="65" charset="-120"/>
              </a:rPr>
              <a:t> Chou</a:t>
            </a:r>
            <a:endParaRPr lang="en-US" altLang="zh-TW" dirty="0">
              <a:ea typeface="標楷體" pitchFamily="65" charset="-120"/>
            </a:endParaRPr>
          </a:p>
          <a:p>
            <a:pPr eaLnBrk="1" hangingPunct="1"/>
            <a:r>
              <a:rPr lang="en-US" altLang="zh-TW" dirty="0">
                <a:ea typeface="標楷體" pitchFamily="65" charset="-120"/>
              </a:rPr>
              <a:t>Professor: </a:t>
            </a:r>
            <a:r>
              <a:rPr lang="en-US" altLang="zh-TW" dirty="0" err="1"/>
              <a:t>Hsung</a:t>
            </a:r>
            <a:r>
              <a:rPr lang="en-US" altLang="zh-TW" dirty="0"/>
              <a:t>-Pin Chang</a:t>
            </a:r>
          </a:p>
          <a:p>
            <a:pPr eaLnBrk="1" hangingPunct="1"/>
            <a:r>
              <a:rPr lang="en-US" altLang="zh-TW" dirty="0"/>
              <a:t>Operating System Lab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D37080C-F2F5-4499-BE3C-C98AAA15FB9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8110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Library</a:t>
            </a:r>
            <a:b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Static Library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</p:spTree>
    <p:extLst>
      <p:ext uri="{BB962C8B-B14F-4D97-AF65-F5344CB8AC3E}">
        <p14:creationId xmlns:p14="http://schemas.microsoft.com/office/powerpoint/2010/main" val="3389237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Creating Static Library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>
                <a:solidFill>
                  <a:srgbClr val="FF0000"/>
                </a:solidFill>
              </a:rPr>
              <a:t>ar</a:t>
            </a:r>
            <a:r>
              <a:rPr lang="en-US" altLang="zh-TW" dirty="0"/>
              <a:t> - create, modify, and extract from archives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/>
              <a:t>-c: create the archive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/>
              <a:t>-r: insert a file member into archive with 		   replacement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/>
              <a:t>-d: delete a file member from library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/>
              <a:t>-t: list contents of library</a:t>
            </a:r>
          </a:p>
          <a:p>
            <a:pPr marL="0" indent="0">
              <a:buNone/>
            </a:pPr>
            <a:endParaRPr lang="en-US" altLang="zh-TW" sz="1100" dirty="0"/>
          </a:p>
          <a:p>
            <a:pPr marL="0" indent="0">
              <a:buNone/>
            </a:pPr>
            <a:r>
              <a:rPr lang="en-US" altLang="zh-TW" sz="2800" dirty="0" err="1"/>
              <a:t>eg.</a:t>
            </a:r>
            <a:endParaRPr lang="en-US" altLang="zh-TW" sz="2800" dirty="0"/>
          </a:p>
          <a:p>
            <a:pPr lvl="1">
              <a:buFont typeface="Wingdings" pitchFamily="2" charset="2"/>
              <a:buChar char="Ø"/>
            </a:pPr>
            <a:r>
              <a:rPr lang="en-US" altLang="zh-TW" sz="2400" b="1" i="1" dirty="0" err="1"/>
              <a:t>ar</a:t>
            </a:r>
            <a:r>
              <a:rPr lang="en-US" altLang="zh-TW" sz="2400" b="1" i="1" dirty="0"/>
              <a:t> –t </a:t>
            </a:r>
            <a:r>
              <a:rPr lang="en-US" altLang="zh-TW" sz="2400" b="1" i="1" dirty="0" err="1"/>
              <a:t>libtest.a</a:t>
            </a:r>
            <a:endParaRPr lang="en-US" altLang="zh-TW" sz="2400" b="1" i="1" dirty="0"/>
          </a:p>
          <a:p>
            <a:pPr lvl="1">
              <a:buFont typeface="Wingdings" pitchFamily="2" charset="2"/>
              <a:buChar char="Ø"/>
            </a:pPr>
            <a:r>
              <a:rPr lang="en-US" altLang="zh-TW" sz="2400" b="1" i="1" dirty="0" err="1"/>
              <a:t>ar</a:t>
            </a:r>
            <a:r>
              <a:rPr lang="en-US" altLang="zh-TW" sz="2400" b="1" i="1" dirty="0"/>
              <a:t> –d </a:t>
            </a:r>
            <a:r>
              <a:rPr lang="en-US" altLang="zh-TW" sz="2400" b="1" i="1" dirty="0" err="1"/>
              <a:t>libtest.a</a:t>
            </a:r>
            <a:r>
              <a:rPr lang="en-US" altLang="zh-TW" sz="2400" b="1" i="1" dirty="0"/>
              <a:t>  </a:t>
            </a:r>
            <a:r>
              <a:rPr lang="en-US" altLang="zh-TW" sz="2400" b="1" i="1" dirty="0" err="1"/>
              <a:t>b.o</a:t>
            </a:r>
            <a:endParaRPr lang="en-US" altLang="zh-TW" sz="2400" b="1" i="1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080C-F2F5-4499-BE3C-C98AAA15FB9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5805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Creating Static Library(cont.)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First, compile source programs to object files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b="1" i="1" dirty="0" err="1"/>
              <a:t>gcc</a:t>
            </a:r>
            <a:r>
              <a:rPr lang="en-US" altLang="zh-TW" b="1" i="1" dirty="0"/>
              <a:t> –c </a:t>
            </a:r>
            <a:r>
              <a:rPr lang="en-US" altLang="zh-TW" b="1" i="1" dirty="0" err="1"/>
              <a:t>main.c</a:t>
            </a:r>
            <a:endParaRPr lang="en-US" altLang="zh-TW" b="1" i="1" dirty="0"/>
          </a:p>
          <a:p>
            <a:pPr lvl="1">
              <a:buFont typeface="Wingdings" pitchFamily="2" charset="2"/>
              <a:buChar char="Ø"/>
            </a:pPr>
            <a:r>
              <a:rPr lang="en-US" altLang="zh-TW" b="1" i="1" dirty="0" err="1"/>
              <a:t>gcc</a:t>
            </a:r>
            <a:r>
              <a:rPr lang="en-US" altLang="zh-TW" b="1" i="1" dirty="0"/>
              <a:t> –c </a:t>
            </a:r>
            <a:r>
              <a:rPr lang="en-US" altLang="zh-TW" b="1" i="1" dirty="0" err="1"/>
              <a:t>a.c</a:t>
            </a:r>
            <a:endParaRPr lang="en-US" altLang="zh-TW" b="1" i="1" dirty="0"/>
          </a:p>
          <a:p>
            <a:pPr lvl="1">
              <a:buFont typeface="Wingdings" pitchFamily="2" charset="2"/>
              <a:buChar char="Ø"/>
            </a:pPr>
            <a:r>
              <a:rPr lang="en-US" altLang="zh-TW" b="1" i="1" dirty="0" err="1"/>
              <a:t>gcc</a:t>
            </a:r>
            <a:r>
              <a:rPr lang="en-US" altLang="zh-TW" b="1" i="1" dirty="0"/>
              <a:t> –c </a:t>
            </a:r>
            <a:r>
              <a:rPr lang="en-US" altLang="zh-TW" b="1" i="1" dirty="0" err="1"/>
              <a:t>b.c</a:t>
            </a:r>
            <a:endParaRPr lang="en-US" altLang="zh-TW" b="1" i="1" dirty="0"/>
          </a:p>
          <a:p>
            <a:endParaRPr lang="en-US" altLang="zh-TW" dirty="0"/>
          </a:p>
          <a:p>
            <a:r>
              <a:rPr lang="en-US" altLang="zh-TW" dirty="0"/>
              <a:t>Then, create/add/replace object programs into library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b="1" i="1" dirty="0" err="1"/>
              <a:t>ar</a:t>
            </a:r>
            <a:r>
              <a:rPr lang="en-US" altLang="zh-TW" b="1" i="1" dirty="0"/>
              <a:t> –r </a:t>
            </a:r>
            <a:r>
              <a:rPr lang="en-US" altLang="zh-TW" b="1" i="1" dirty="0" err="1"/>
              <a:t>libtest.a</a:t>
            </a:r>
            <a:r>
              <a:rPr lang="en-US" altLang="zh-TW" b="1" i="1" dirty="0"/>
              <a:t> </a:t>
            </a:r>
            <a:r>
              <a:rPr lang="en-US" altLang="zh-TW" b="1" i="1" dirty="0" err="1"/>
              <a:t>a.o</a:t>
            </a:r>
            <a:r>
              <a:rPr lang="en-US" altLang="zh-TW" b="1" i="1" dirty="0"/>
              <a:t> </a:t>
            </a:r>
            <a:r>
              <a:rPr lang="en-US" altLang="zh-TW" b="1" i="1" dirty="0" err="1"/>
              <a:t>b.o</a:t>
            </a:r>
            <a:endParaRPr lang="en-US" altLang="zh-TW" b="1" i="1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080C-F2F5-4499-BE3C-C98AAA15FB94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552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Creating Static Library(cont.)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Finally, to link with the library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b="1" i="1" dirty="0" err="1"/>
              <a:t>gcc</a:t>
            </a:r>
            <a:r>
              <a:rPr lang="en-US" altLang="zh-TW" b="1" i="1" dirty="0"/>
              <a:t> –o main </a:t>
            </a:r>
            <a:r>
              <a:rPr lang="en-US" altLang="zh-TW" b="1" i="1" dirty="0" err="1"/>
              <a:t>main.o</a:t>
            </a:r>
            <a:r>
              <a:rPr lang="en-US" altLang="zh-TW" b="1" i="1" dirty="0"/>
              <a:t> </a:t>
            </a:r>
            <a:r>
              <a:rPr lang="en-US" altLang="zh-TW" b="1" i="1" dirty="0" err="1"/>
              <a:t>libtest.a</a:t>
            </a:r>
            <a:r>
              <a:rPr lang="en-US" altLang="zh-TW" b="1" i="1" dirty="0"/>
              <a:t>     </a:t>
            </a:r>
          </a:p>
          <a:p>
            <a:pPr marL="457200" lvl="1" indent="0">
              <a:buNone/>
            </a:pPr>
            <a:r>
              <a:rPr lang="en-US" altLang="zh-TW" dirty="0"/>
              <a:t>			or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b="1" i="1" dirty="0" err="1"/>
              <a:t>gcc</a:t>
            </a:r>
            <a:r>
              <a:rPr lang="en-US" altLang="zh-TW" b="1" i="1" dirty="0"/>
              <a:t> –o main </a:t>
            </a:r>
            <a:r>
              <a:rPr lang="en-US" altLang="zh-TW" b="1" i="1" dirty="0" err="1"/>
              <a:t>main.o</a:t>
            </a:r>
            <a:r>
              <a:rPr lang="en-US" altLang="zh-TW" b="1" i="1" dirty="0"/>
              <a:t> –L. –</a:t>
            </a:r>
            <a:r>
              <a:rPr lang="en-US" altLang="zh-TW" b="1" i="1" dirty="0" err="1"/>
              <a:t>ltest</a:t>
            </a:r>
            <a:endParaRPr lang="en-US" altLang="zh-TW" b="1" i="1" dirty="0"/>
          </a:p>
          <a:p>
            <a:pPr lvl="2"/>
            <a:r>
              <a:rPr lang="en-US" altLang="zh-TW" dirty="0"/>
              <a:t>-L. : . = add current directory to the search directory</a:t>
            </a:r>
          </a:p>
          <a:p>
            <a:pPr lvl="2"/>
            <a:r>
              <a:rPr lang="en-US" altLang="zh-TW" dirty="0"/>
              <a:t>-</a:t>
            </a:r>
            <a:r>
              <a:rPr lang="en-US" altLang="zh-TW" dirty="0" err="1"/>
              <a:t>ltest</a:t>
            </a:r>
            <a:r>
              <a:rPr lang="en-US" altLang="zh-TW" dirty="0"/>
              <a:t>: means </a:t>
            </a:r>
            <a:r>
              <a:rPr lang="en-US" altLang="zh-TW" dirty="0">
                <a:solidFill>
                  <a:srgbClr val="FF0000"/>
                </a:solidFill>
              </a:rPr>
              <a:t>lib</a:t>
            </a:r>
            <a:r>
              <a:rPr lang="en-US" altLang="zh-TW" dirty="0"/>
              <a:t>test</a:t>
            </a:r>
            <a:r>
              <a:rPr lang="en-US" altLang="zh-TW" dirty="0">
                <a:solidFill>
                  <a:srgbClr val="FF0000"/>
                </a:solidFill>
              </a:rPr>
              <a:t>.so</a:t>
            </a:r>
            <a:r>
              <a:rPr lang="en-US" altLang="zh-TW" dirty="0"/>
              <a:t> or </a:t>
            </a:r>
            <a:r>
              <a:rPr lang="en-US" altLang="zh-TW" dirty="0" err="1">
                <a:solidFill>
                  <a:srgbClr val="FF0000"/>
                </a:solidFill>
              </a:rPr>
              <a:t>lib</a:t>
            </a:r>
            <a:r>
              <a:rPr lang="en-US" altLang="zh-TW" dirty="0" err="1"/>
              <a:t>test</a:t>
            </a:r>
            <a:r>
              <a:rPr lang="en-US" altLang="zh-TW" dirty="0" err="1">
                <a:solidFill>
                  <a:srgbClr val="FF0000"/>
                </a:solidFill>
              </a:rPr>
              <a:t>.a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080C-F2F5-4499-BE3C-C98AAA15FB9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159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>
            <a:extLst>
              <a:ext uri="{FF2B5EF4-FFF2-40B4-BE49-F238E27FC236}">
                <a16:creationId xmlns:a16="http://schemas.microsoft.com/office/drawing/2014/main" id="{8B5B822A-7937-4138-ADA5-8598F731A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42" y="1556792"/>
            <a:ext cx="7557916" cy="446449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Creating Static Library(cont.)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7544" y="2492896"/>
            <a:ext cx="8064896" cy="1143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080C-F2F5-4499-BE3C-C98AAA15FB9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635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Creating Static Library(cont.)</a:t>
            </a:r>
            <a:endParaRPr lang="zh-TW" altLang="en-US" dirty="0"/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340768"/>
            <a:ext cx="5057725" cy="5272596"/>
          </a:xfrm>
        </p:spPr>
      </p:pic>
      <p:sp>
        <p:nvSpPr>
          <p:cNvPr id="3" name="矩形 2"/>
          <p:cNvSpPr/>
          <p:nvPr/>
        </p:nvSpPr>
        <p:spPr>
          <a:xfrm>
            <a:off x="5220072" y="1340768"/>
            <a:ext cx="1656184" cy="25922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771800" y="5157192"/>
            <a:ext cx="1440160" cy="12828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4932040" y="5536983"/>
            <a:ext cx="3241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err="1">
                <a:solidFill>
                  <a:srgbClr val="FF0000"/>
                </a:solidFill>
              </a:rPr>
              <a:t>gcc</a:t>
            </a:r>
            <a:r>
              <a:rPr lang="en-US" altLang="zh-TW" sz="2800" b="1" i="1" dirty="0">
                <a:solidFill>
                  <a:srgbClr val="FF0000"/>
                </a:solidFill>
              </a:rPr>
              <a:t> –c </a:t>
            </a:r>
            <a:r>
              <a:rPr lang="en-US" altLang="zh-TW" sz="2800" b="1" i="1" dirty="0" err="1">
                <a:solidFill>
                  <a:srgbClr val="FF0000"/>
                </a:solidFill>
              </a:rPr>
              <a:t>a.c</a:t>
            </a:r>
            <a:r>
              <a:rPr lang="en-US" altLang="zh-TW" sz="2800" b="1" i="1" dirty="0">
                <a:solidFill>
                  <a:srgbClr val="FF0000"/>
                </a:solidFill>
              </a:rPr>
              <a:t> </a:t>
            </a:r>
            <a:r>
              <a:rPr lang="en-US" altLang="zh-TW" sz="2800" b="1" i="1" dirty="0" err="1">
                <a:solidFill>
                  <a:srgbClr val="FF0000"/>
                </a:solidFill>
              </a:rPr>
              <a:t>b.c</a:t>
            </a:r>
            <a:r>
              <a:rPr lang="en-US" altLang="zh-TW" sz="2800" b="1" i="1" dirty="0">
                <a:solidFill>
                  <a:srgbClr val="FF0000"/>
                </a:solidFill>
              </a:rPr>
              <a:t> </a:t>
            </a:r>
            <a:r>
              <a:rPr lang="en-US" altLang="zh-TW" sz="2800" b="1" i="1" dirty="0" err="1">
                <a:solidFill>
                  <a:srgbClr val="FF0000"/>
                </a:solidFill>
              </a:rPr>
              <a:t>main.c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71800" y="3933056"/>
            <a:ext cx="1440160" cy="12241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932040" y="5445224"/>
            <a:ext cx="3223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err="1">
                <a:solidFill>
                  <a:srgbClr val="FF0000"/>
                </a:solidFill>
              </a:rPr>
              <a:t>ar</a:t>
            </a:r>
            <a:r>
              <a:rPr lang="en-US" altLang="zh-TW" sz="2800" b="1" i="1" dirty="0">
                <a:solidFill>
                  <a:srgbClr val="FF0000"/>
                </a:solidFill>
              </a:rPr>
              <a:t> –r </a:t>
            </a:r>
            <a:r>
              <a:rPr lang="en-US" altLang="zh-TW" sz="2800" b="1" i="1" dirty="0" err="1">
                <a:solidFill>
                  <a:srgbClr val="FF0000"/>
                </a:solidFill>
              </a:rPr>
              <a:t>libtest.a</a:t>
            </a:r>
            <a:r>
              <a:rPr lang="en-US" altLang="zh-TW" sz="2800" b="1" i="1" dirty="0">
                <a:solidFill>
                  <a:srgbClr val="FF0000"/>
                </a:solidFill>
              </a:rPr>
              <a:t> </a:t>
            </a:r>
            <a:r>
              <a:rPr lang="en-US" altLang="zh-TW" sz="2800" b="1" i="1" dirty="0" err="1">
                <a:solidFill>
                  <a:srgbClr val="FF0000"/>
                </a:solidFill>
              </a:rPr>
              <a:t>a.o</a:t>
            </a:r>
            <a:r>
              <a:rPr lang="en-US" altLang="zh-TW" sz="2800" b="1" i="1" dirty="0">
                <a:solidFill>
                  <a:srgbClr val="FF0000"/>
                </a:solidFill>
              </a:rPr>
              <a:t> </a:t>
            </a:r>
            <a:r>
              <a:rPr lang="en-US" altLang="zh-TW" sz="2800" b="1" i="1" dirty="0" err="1">
                <a:solidFill>
                  <a:srgbClr val="FF0000"/>
                </a:solidFill>
              </a:rPr>
              <a:t>b.o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080C-F2F5-4499-BE3C-C98AAA15FB94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316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4" grpId="0"/>
      <p:bldP spid="4" grpId="1"/>
      <p:bldP spid="6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FEDFB46C-AFBC-4C63-A443-BBE0DC433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56" y="1628800"/>
            <a:ext cx="7974488" cy="4464397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Creating Static Library(cont.)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3268" y="3687415"/>
            <a:ext cx="856895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080C-F2F5-4499-BE3C-C98AAA15FB94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8110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Creating Static Library(cont.)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484784"/>
            <a:ext cx="5006982" cy="5157192"/>
          </a:xfrm>
        </p:spPr>
      </p:pic>
      <p:sp>
        <p:nvSpPr>
          <p:cNvPr id="4" name="矩形 3"/>
          <p:cNvSpPr/>
          <p:nvPr/>
        </p:nvSpPr>
        <p:spPr>
          <a:xfrm>
            <a:off x="5546819" y="4149080"/>
            <a:ext cx="1296144" cy="12241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989800" y="5678441"/>
            <a:ext cx="4330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err="1">
                <a:solidFill>
                  <a:srgbClr val="FF0000"/>
                </a:solidFill>
              </a:rPr>
              <a:t>gcc</a:t>
            </a:r>
            <a:r>
              <a:rPr lang="en-US" altLang="zh-TW" sz="2800" b="1" i="1" dirty="0">
                <a:solidFill>
                  <a:srgbClr val="FF0000"/>
                </a:solidFill>
              </a:rPr>
              <a:t> –o main </a:t>
            </a:r>
            <a:r>
              <a:rPr lang="en-US" altLang="zh-TW" sz="2800" b="1" i="1" dirty="0" err="1">
                <a:solidFill>
                  <a:srgbClr val="FF0000"/>
                </a:solidFill>
              </a:rPr>
              <a:t>main.o</a:t>
            </a:r>
            <a:r>
              <a:rPr lang="en-US" altLang="zh-TW" sz="2800" b="1" i="1" dirty="0">
                <a:solidFill>
                  <a:srgbClr val="FF0000"/>
                </a:solidFill>
              </a:rPr>
              <a:t> </a:t>
            </a:r>
            <a:r>
              <a:rPr lang="en-US" altLang="zh-TW" sz="2800" b="1" i="1" dirty="0" err="1">
                <a:solidFill>
                  <a:srgbClr val="FF0000"/>
                </a:solidFill>
              </a:rPr>
              <a:t>libtest.a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080C-F2F5-4499-BE3C-C98AAA15FB94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46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Creating Static Library(cont.)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56792"/>
            <a:ext cx="7869546" cy="4973116"/>
          </a:xfrm>
        </p:spPr>
      </p:pic>
      <p:sp>
        <p:nvSpPr>
          <p:cNvPr id="5" name="矩形 4"/>
          <p:cNvSpPr/>
          <p:nvPr/>
        </p:nvSpPr>
        <p:spPr>
          <a:xfrm>
            <a:off x="372146" y="2636912"/>
            <a:ext cx="8592342" cy="10081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080C-F2F5-4499-BE3C-C98AAA15FB94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2036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Library</a:t>
            </a:r>
            <a:b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 I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</p:spTree>
    <p:extLst>
      <p:ext uri="{BB962C8B-B14F-4D97-AF65-F5344CB8AC3E}">
        <p14:creationId xmlns:p14="http://schemas.microsoft.com/office/powerpoint/2010/main" val="148106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Library Overview</a:t>
            </a:r>
          </a:p>
          <a:p>
            <a:r>
              <a:rPr lang="en-US" altLang="zh-TW" b="1" dirty="0"/>
              <a:t>Static Library</a:t>
            </a:r>
          </a:p>
          <a:p>
            <a:pPr lvl="1"/>
            <a:r>
              <a:rPr lang="en-US" altLang="zh-TW" dirty="0"/>
              <a:t>Overview</a:t>
            </a:r>
          </a:p>
          <a:p>
            <a:pPr lvl="1"/>
            <a:r>
              <a:rPr lang="en-US" altLang="zh-TW" dirty="0"/>
              <a:t>Creating Static Library</a:t>
            </a:r>
          </a:p>
          <a:p>
            <a:pPr lvl="1"/>
            <a:r>
              <a:rPr lang="en-US" altLang="zh-TW" dirty="0"/>
              <a:t>Exercise I</a:t>
            </a:r>
          </a:p>
          <a:p>
            <a:r>
              <a:rPr lang="en-US" altLang="zh-TW" b="1" dirty="0"/>
              <a:t>Dynamic(shared)  Library</a:t>
            </a:r>
          </a:p>
          <a:p>
            <a:pPr lvl="1"/>
            <a:r>
              <a:rPr lang="en-US" altLang="zh-TW" dirty="0"/>
              <a:t>Overview</a:t>
            </a:r>
          </a:p>
          <a:p>
            <a:pPr lvl="1"/>
            <a:r>
              <a:rPr lang="en-US" altLang="zh-TW" dirty="0"/>
              <a:t>Creating Dynamic(shared)  Library</a:t>
            </a:r>
          </a:p>
          <a:p>
            <a:pPr lvl="1"/>
            <a:r>
              <a:rPr lang="en-US" altLang="zh-TW" dirty="0"/>
              <a:t>Exercise II</a:t>
            </a:r>
          </a:p>
          <a:p>
            <a:pPr lvl="1"/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</p:spTree>
    <p:extLst>
      <p:ext uri="{BB962C8B-B14F-4D97-AF65-F5344CB8AC3E}">
        <p14:creationId xmlns:p14="http://schemas.microsoft.com/office/powerpoint/2010/main" val="1949029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Exercise1(60%)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Create a static library consists of </a:t>
            </a:r>
            <a:r>
              <a:rPr lang="en-US" altLang="zh-TW" sz="2800" dirty="0">
                <a:solidFill>
                  <a:srgbClr val="C00000"/>
                </a:solidFill>
              </a:rPr>
              <a:t>a object files</a:t>
            </a:r>
            <a:r>
              <a:rPr lang="en-US" altLang="zh-TW" sz="2800" dirty="0"/>
              <a:t>. The object file should include </a:t>
            </a:r>
            <a:r>
              <a:rPr lang="en-US" altLang="zh-TW" sz="2800" dirty="0" err="1">
                <a:solidFill>
                  <a:srgbClr val="C00000"/>
                </a:solidFill>
              </a:rPr>
              <a:t>selection_sort</a:t>
            </a:r>
            <a:r>
              <a:rPr lang="en-US" altLang="zh-TW" sz="2800" dirty="0"/>
              <a:t> function.</a:t>
            </a:r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r>
              <a:rPr lang="en-US" altLang="zh-TW" sz="2800" dirty="0"/>
              <a:t>Create a C program to call the function of the object files and sort the array : 15, 22, 41, 8, 35.</a:t>
            </a:r>
          </a:p>
          <a:p>
            <a:endParaRPr lang="en-US" altLang="zh-TW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080C-F2F5-4499-BE3C-C98AAA15FB94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7754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E8A543-F853-4FE1-9A49-0F5CE1D21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5A1B77-049A-4CA4-81A9-6C9D86F0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080C-F2F5-4499-BE3C-C98AAA15FB94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28734430-64A8-4555-BE1E-CAB8650DB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40" y="2318392"/>
            <a:ext cx="7867560" cy="2594076"/>
          </a:xfrm>
        </p:spPr>
      </p:pic>
    </p:spTree>
    <p:extLst>
      <p:ext uri="{BB962C8B-B14F-4D97-AF65-F5344CB8AC3E}">
        <p14:creationId xmlns:p14="http://schemas.microsoft.com/office/powerpoint/2010/main" val="143304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Dynamic(shared) Library</a:t>
            </a:r>
            <a:b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</p:spTree>
    <p:extLst>
      <p:ext uri="{BB962C8B-B14F-4D97-AF65-F5344CB8AC3E}">
        <p14:creationId xmlns:p14="http://schemas.microsoft.com/office/powerpoint/2010/main" val="2114094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altLang="zh-TW" b="1" dirty="0"/>
              <a:t>Shared library: libxxx.</a:t>
            </a:r>
            <a:r>
              <a:rPr lang="en-US" altLang="zh-TW" b="1" dirty="0">
                <a:solidFill>
                  <a:srgbClr val="FF0000"/>
                </a:solidFill>
              </a:rPr>
              <a:t>so</a:t>
            </a:r>
          </a:p>
          <a:p>
            <a:pPr marL="342900" lvl="1" indent="-342900">
              <a:buFontTx/>
              <a:buChar char="•"/>
            </a:pPr>
            <a:endParaRPr lang="en-US" altLang="zh-TW" sz="800" b="1" dirty="0"/>
          </a:p>
          <a:p>
            <a:pPr marL="742950" lvl="2" indent="-342900">
              <a:buFont typeface="Times New Roman" panose="02020603050405020304" pitchFamily="18" charset="0"/>
              <a:buChar char="–"/>
            </a:pPr>
            <a:r>
              <a:rPr lang="en-US" altLang="zh-TW" dirty="0"/>
              <a:t>A single copy of the library is loaded into memory, many programs can link to the same shared library.</a:t>
            </a:r>
          </a:p>
          <a:p>
            <a:pPr marL="742950" lvl="2" indent="-342900">
              <a:buFont typeface="Times New Roman" panose="02020603050405020304" pitchFamily="18" charset="0"/>
              <a:buChar char="–"/>
            </a:pPr>
            <a:endParaRPr lang="en-US" altLang="zh-TW" sz="800" dirty="0"/>
          </a:p>
          <a:p>
            <a:pPr marL="742950" lvl="2" indent="-342900">
              <a:buFont typeface="Times New Roman" panose="02020603050405020304" pitchFamily="18" charset="0"/>
              <a:buChar char="–"/>
            </a:pPr>
            <a:r>
              <a:rPr lang="en-US" altLang="zh-TW" dirty="0"/>
              <a:t>The use of shared libraries means that executable programs require less space on memory.</a:t>
            </a:r>
          </a:p>
          <a:p>
            <a:pPr marL="742950" lvl="2" indent="-342900">
              <a:buFont typeface="Times New Roman" panose="02020603050405020304" pitchFamily="18" charset="0"/>
              <a:buChar char="–"/>
            </a:pPr>
            <a:endParaRPr lang="en-US" altLang="zh-TW" sz="800" dirty="0"/>
          </a:p>
          <a:p>
            <a:pPr marL="742950" lvl="2" indent="-342900">
              <a:buFont typeface="Times New Roman" panose="02020603050405020304" pitchFamily="18" charset="0"/>
              <a:buChar char="–"/>
            </a:pPr>
            <a:r>
              <a:rPr lang="en-US" altLang="zh-TW" dirty="0"/>
              <a:t>The linking will not start until execution time, i.e., </a:t>
            </a:r>
            <a:r>
              <a:rPr lang="en-US" altLang="zh-TW" b="1" dirty="0">
                <a:solidFill>
                  <a:srgbClr val="FF0000"/>
                </a:solidFill>
              </a:rPr>
              <a:t>dynamic linking.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080C-F2F5-4499-BE3C-C98AAA15FB94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119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(shared) Library</a:t>
            </a:r>
            <a:b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Dynamic Library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</p:spTree>
    <p:extLst>
      <p:ext uri="{BB962C8B-B14F-4D97-AF65-F5344CB8AC3E}">
        <p14:creationId xmlns:p14="http://schemas.microsoft.com/office/powerpoint/2010/main" val="2072192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Creating Dynamic Library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First, compile source programs to object files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b="1" i="1" dirty="0" err="1"/>
              <a:t>gcc</a:t>
            </a:r>
            <a:r>
              <a:rPr lang="en-US" altLang="zh-TW" b="1" i="1" dirty="0"/>
              <a:t> –c -</a:t>
            </a:r>
            <a:r>
              <a:rPr lang="en-US" altLang="zh-TW" b="1" i="1" dirty="0" err="1"/>
              <a:t>fPIC</a:t>
            </a:r>
            <a:r>
              <a:rPr lang="en-US" altLang="zh-TW" b="1" i="1" dirty="0"/>
              <a:t> </a:t>
            </a:r>
            <a:r>
              <a:rPr lang="en-US" altLang="zh-TW" b="1" i="1" dirty="0" err="1"/>
              <a:t>main.c</a:t>
            </a:r>
            <a:endParaRPr lang="en-US" altLang="zh-TW" b="1" i="1" dirty="0"/>
          </a:p>
          <a:p>
            <a:pPr lvl="1">
              <a:buFont typeface="Wingdings" pitchFamily="2" charset="2"/>
              <a:buChar char="Ø"/>
            </a:pPr>
            <a:r>
              <a:rPr lang="en-US" altLang="zh-TW" b="1" i="1" dirty="0" err="1"/>
              <a:t>gcc</a:t>
            </a:r>
            <a:r>
              <a:rPr lang="en-US" altLang="zh-TW" b="1" i="1" dirty="0"/>
              <a:t> –c -</a:t>
            </a:r>
            <a:r>
              <a:rPr lang="en-US" altLang="zh-TW" b="1" i="1" dirty="0" err="1"/>
              <a:t>fPIC</a:t>
            </a:r>
            <a:r>
              <a:rPr lang="en-US" altLang="zh-TW" b="1" i="1" dirty="0"/>
              <a:t> </a:t>
            </a:r>
            <a:r>
              <a:rPr lang="en-US" altLang="zh-TW" b="1" i="1" dirty="0" err="1"/>
              <a:t>a.c</a:t>
            </a:r>
            <a:endParaRPr lang="en-US" altLang="zh-TW" b="1" i="1" dirty="0"/>
          </a:p>
          <a:p>
            <a:pPr lvl="1">
              <a:buFont typeface="Wingdings" pitchFamily="2" charset="2"/>
              <a:buChar char="Ø"/>
            </a:pPr>
            <a:r>
              <a:rPr lang="en-US" altLang="zh-TW" b="1" i="1" dirty="0" err="1"/>
              <a:t>gcc</a:t>
            </a:r>
            <a:r>
              <a:rPr lang="en-US" altLang="zh-TW" b="1" i="1" dirty="0"/>
              <a:t> –c –</a:t>
            </a:r>
            <a:r>
              <a:rPr lang="en-US" altLang="zh-TW" b="1" i="1" dirty="0" err="1"/>
              <a:t>fPIC</a:t>
            </a:r>
            <a:r>
              <a:rPr lang="en-US" altLang="zh-TW" b="1" i="1" dirty="0"/>
              <a:t> </a:t>
            </a:r>
            <a:r>
              <a:rPr lang="en-US" altLang="zh-TW" b="1" i="1" dirty="0" err="1"/>
              <a:t>b.c</a:t>
            </a:r>
            <a:endParaRPr lang="en-US" altLang="zh-TW" sz="2400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Then, create shared library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b="1" i="1" dirty="0" err="1"/>
              <a:t>gcc</a:t>
            </a:r>
            <a:r>
              <a:rPr lang="en-US" altLang="zh-TW" b="1" i="1" dirty="0"/>
              <a:t> </a:t>
            </a:r>
            <a:r>
              <a:rPr lang="en-US" altLang="zh-TW" b="1" i="1" dirty="0" err="1"/>
              <a:t>a.o</a:t>
            </a:r>
            <a:r>
              <a:rPr lang="en-US" altLang="zh-TW" b="1" i="1" dirty="0"/>
              <a:t> </a:t>
            </a:r>
            <a:r>
              <a:rPr lang="en-US" altLang="zh-TW" b="1" i="1" dirty="0" err="1"/>
              <a:t>b.o</a:t>
            </a:r>
            <a:r>
              <a:rPr lang="en-US" altLang="zh-TW" b="1" i="1" dirty="0"/>
              <a:t> </a:t>
            </a:r>
            <a:r>
              <a:rPr lang="en-US" altLang="zh-TW" b="1" i="1" dirty="0">
                <a:solidFill>
                  <a:srgbClr val="FF0000"/>
                </a:solidFill>
              </a:rPr>
              <a:t>–shared </a:t>
            </a:r>
            <a:r>
              <a:rPr lang="en-US" altLang="zh-TW" b="1" i="1" dirty="0"/>
              <a:t>–o libtest.so</a:t>
            </a:r>
          </a:p>
          <a:p>
            <a:r>
              <a:rPr lang="en-US" altLang="zh-TW" dirty="0"/>
              <a:t>Finally, to link with shared library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b="1" i="1" dirty="0" err="1"/>
              <a:t>gcc</a:t>
            </a:r>
            <a:r>
              <a:rPr lang="en-US" altLang="zh-TW" b="1" i="1" dirty="0"/>
              <a:t> –o main </a:t>
            </a:r>
            <a:r>
              <a:rPr lang="en-US" altLang="zh-TW" b="1" i="1" dirty="0" err="1"/>
              <a:t>main.o</a:t>
            </a:r>
            <a:r>
              <a:rPr lang="en-US" altLang="zh-TW" b="1" i="1" dirty="0"/>
              <a:t> libtest.so</a:t>
            </a:r>
            <a:endParaRPr lang="zh-TW" altLang="en-US" b="1" i="1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572000" y="2773619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-</a:t>
            </a:r>
            <a:r>
              <a:rPr lang="en-US" altLang="zh-TW" dirty="0" err="1"/>
              <a:t>fPIC</a:t>
            </a:r>
            <a:r>
              <a:rPr lang="en-US" altLang="zh-TW" dirty="0"/>
              <a:t> : generate </a:t>
            </a:r>
            <a:r>
              <a:rPr lang="en-US" altLang="zh-TW" i="1" dirty="0">
                <a:solidFill>
                  <a:srgbClr val="FF0000"/>
                </a:solidFill>
              </a:rPr>
              <a:t>position-independent code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080C-F2F5-4499-BE3C-C98AAA15FB94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66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Error!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5" t="71215"/>
          <a:stretch/>
        </p:blipFill>
        <p:spPr>
          <a:xfrm>
            <a:off x="529208" y="2420888"/>
            <a:ext cx="8229599" cy="1628365"/>
          </a:xfrm>
        </p:spPr>
      </p:pic>
      <p:sp>
        <p:nvSpPr>
          <p:cNvPr id="5" name="矩形 4"/>
          <p:cNvSpPr/>
          <p:nvPr/>
        </p:nvSpPr>
        <p:spPr>
          <a:xfrm>
            <a:off x="323528" y="2708920"/>
            <a:ext cx="8496944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080C-F2F5-4499-BE3C-C98AAA15FB94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418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Many shared libraries reside in </a:t>
            </a:r>
            <a:r>
              <a:rPr lang="en-US" altLang="zh-TW" dirty="0">
                <a:solidFill>
                  <a:srgbClr val="C00000"/>
                </a:solidFill>
              </a:rPr>
              <a:t>/lib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rgbClr val="C00000"/>
                </a:solidFill>
              </a:rPr>
              <a:t>/</a:t>
            </a:r>
            <a:r>
              <a:rPr lang="en-US" altLang="zh-TW" dirty="0" err="1">
                <a:solidFill>
                  <a:srgbClr val="C00000"/>
                </a:solidFill>
              </a:rPr>
              <a:t>usr</a:t>
            </a:r>
            <a:r>
              <a:rPr lang="en-US" altLang="zh-TW" dirty="0">
                <a:solidFill>
                  <a:srgbClr val="C00000"/>
                </a:solidFill>
              </a:rPr>
              <a:t>/lib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The error message above occurs because our library resides in the current working</a:t>
            </a:r>
            <a:r>
              <a:rPr lang="zh-TW" altLang="en-US" dirty="0"/>
              <a:t> </a:t>
            </a:r>
            <a:r>
              <a:rPr lang="en-US" altLang="zh-TW" dirty="0"/>
              <a:t>directory, which is not part of the standard list searched by the dynamic linker.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080C-F2F5-4499-BE3C-C98AAA15FB94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64495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Solution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Method 1:</a:t>
            </a:r>
          </a:p>
          <a:p>
            <a:endParaRPr lang="en-US" altLang="zh-TW" dirty="0"/>
          </a:p>
          <a:p>
            <a:r>
              <a:rPr lang="en-US" altLang="zh-TW" dirty="0"/>
              <a:t>Method 2: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/>
          </a:p>
          <a:p>
            <a:r>
              <a:rPr lang="en-US" altLang="zh-TW" dirty="0"/>
              <a:t>Method 3: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Copy the libtest.so to </a:t>
            </a:r>
            <a:r>
              <a:rPr lang="en-US" altLang="zh-TW" dirty="0">
                <a:solidFill>
                  <a:srgbClr val="FF0000"/>
                </a:solidFill>
              </a:rPr>
              <a:t>/lib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080C-F2F5-4499-BE3C-C98AAA15FB94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C2C50D7-7F04-4F77-A05A-4B0E7C6A4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429000"/>
            <a:ext cx="7145982" cy="23748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9B9FEEB-C24C-4D79-A201-8E514002BC24}"/>
              </a:ext>
            </a:extLst>
          </p:cNvPr>
          <p:cNvSpPr/>
          <p:nvPr/>
        </p:nvSpPr>
        <p:spPr>
          <a:xfrm>
            <a:off x="6948264" y="3284984"/>
            <a:ext cx="1440160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2AB25D9-C42F-4F3F-8FF1-1D8B53CB9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2266479"/>
            <a:ext cx="6486525" cy="381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1DDD6C7-93AC-47DB-A94C-02D59FB6ED16}"/>
              </a:ext>
            </a:extLst>
          </p:cNvPr>
          <p:cNvSpPr/>
          <p:nvPr/>
        </p:nvSpPr>
        <p:spPr>
          <a:xfrm>
            <a:off x="4932040" y="2204951"/>
            <a:ext cx="2814117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2034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Done!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84784"/>
            <a:ext cx="7903021" cy="5024220"/>
          </a:xfrm>
        </p:spPr>
      </p:pic>
      <p:sp>
        <p:nvSpPr>
          <p:cNvPr id="5" name="矩形 4"/>
          <p:cNvSpPr/>
          <p:nvPr/>
        </p:nvSpPr>
        <p:spPr>
          <a:xfrm>
            <a:off x="375076" y="1772816"/>
            <a:ext cx="8661419" cy="10081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080C-F2F5-4499-BE3C-C98AAA15FB94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503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Library Overview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A </a:t>
            </a:r>
            <a:r>
              <a:rPr lang="en-US" altLang="zh-TW" sz="2800" dirty="0">
                <a:solidFill>
                  <a:srgbClr val="FF0000"/>
                </a:solidFill>
              </a:rPr>
              <a:t>library </a:t>
            </a:r>
            <a:r>
              <a:rPr lang="en-US" altLang="zh-TW" sz="2800" dirty="0"/>
              <a:t>is a collection of implementations of behavior, written in terms of a language, that has a well-defined interface by which the behavior is invoked.</a:t>
            </a:r>
          </a:p>
          <a:p>
            <a:endParaRPr lang="en-US" altLang="zh-TW" dirty="0"/>
          </a:p>
          <a:p>
            <a:r>
              <a:rPr lang="en-US" altLang="zh-TW" sz="2800" dirty="0"/>
              <a:t>For instance, people who want to write a higher level program can use a library to make system calls.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080C-F2F5-4499-BE3C-C98AAA15FB9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195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list dynamic dependencies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1" dirty="0" err="1"/>
              <a:t>ldd</a:t>
            </a:r>
            <a:r>
              <a:rPr lang="en-US" altLang="zh-TW" dirty="0"/>
              <a:t>: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/>
              <a:t>Display the shared libraries that a program used.</a:t>
            </a:r>
          </a:p>
          <a:p>
            <a:endParaRPr lang="en-US" altLang="zh-TW" dirty="0"/>
          </a:p>
          <a:p>
            <a:r>
              <a:rPr lang="en-US" altLang="zh-TW" dirty="0"/>
              <a:t>In this example, you can type: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b="1" i="1" dirty="0" err="1"/>
              <a:t>ldd</a:t>
            </a:r>
            <a:r>
              <a:rPr lang="en-US" altLang="zh-TW" b="1" i="1" dirty="0"/>
              <a:t> main</a:t>
            </a:r>
            <a:r>
              <a:rPr lang="en-US" altLang="zh-TW" dirty="0"/>
              <a:t>(your .out file name)</a:t>
            </a:r>
          </a:p>
        </p:txBody>
      </p:sp>
      <p:cxnSp>
        <p:nvCxnSpPr>
          <p:cNvPr id="5" name="直線接點 4"/>
          <p:cNvCxnSpPr/>
          <p:nvPr/>
        </p:nvCxnSpPr>
        <p:spPr>
          <a:xfrm>
            <a:off x="1835696" y="4315863"/>
            <a:ext cx="374441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080C-F2F5-4499-BE3C-C98AAA15FB94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535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Not found!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56792"/>
            <a:ext cx="8001000" cy="5100638"/>
          </a:xfrm>
        </p:spPr>
      </p:pic>
      <p:sp>
        <p:nvSpPr>
          <p:cNvPr id="5" name="矩形 4"/>
          <p:cNvSpPr/>
          <p:nvPr/>
        </p:nvSpPr>
        <p:spPr>
          <a:xfrm>
            <a:off x="375076" y="1844824"/>
            <a:ext cx="8661419" cy="10081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080C-F2F5-4499-BE3C-C98AAA15FB94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25023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Solution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This error occurs because of the same reason  above we have got.</a:t>
            </a:r>
          </a:p>
          <a:p>
            <a:endParaRPr lang="en-US" altLang="zh-TW" dirty="0"/>
          </a:p>
          <a:p>
            <a:r>
              <a:rPr lang="en-US" altLang="zh-TW" dirty="0"/>
              <a:t>So you can also type: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>
                <a:solidFill>
                  <a:srgbClr val="FF0000"/>
                </a:solidFill>
              </a:rPr>
              <a:t>LD_LIBRARY_PATH=.  </a:t>
            </a:r>
            <a:r>
              <a:rPr lang="en-US" altLang="zh-TW" dirty="0" err="1">
                <a:solidFill>
                  <a:srgbClr val="FF0000"/>
                </a:solidFill>
              </a:rPr>
              <a:t>ldd</a:t>
            </a:r>
            <a:r>
              <a:rPr lang="en-US" altLang="zh-TW" dirty="0">
                <a:solidFill>
                  <a:srgbClr val="FF0000"/>
                </a:solidFill>
              </a:rPr>
              <a:t> main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080C-F2F5-4499-BE3C-C98AAA15FB94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9970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Solution 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080C-F2F5-4499-BE3C-C98AAA15FB94}" type="slidenum">
              <a:rPr lang="zh-TW" altLang="en-US" smtClean="0"/>
              <a:t>33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E1462E6-1BFA-4355-A196-56C0EA32B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33" y="2115417"/>
            <a:ext cx="8731934" cy="282575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5228497-D19E-4E0B-8229-D526D53B2BE0}"/>
              </a:ext>
            </a:extLst>
          </p:cNvPr>
          <p:cNvSpPr/>
          <p:nvPr/>
        </p:nvSpPr>
        <p:spPr>
          <a:xfrm>
            <a:off x="88538" y="2348880"/>
            <a:ext cx="8731934" cy="12241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4728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92"/>
            <a:ext cx="9144000" cy="685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080C-F2F5-4499-BE3C-C98AAA15FB94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4365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Library</a:t>
            </a:r>
            <a:b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 II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</p:spTree>
    <p:extLst>
      <p:ext uri="{BB962C8B-B14F-4D97-AF65-F5344CB8AC3E}">
        <p14:creationId xmlns:p14="http://schemas.microsoft.com/office/powerpoint/2010/main" val="18504329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Exercise2(30%)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the exercise1’s code to create another library, the library is created as </a:t>
            </a:r>
            <a:r>
              <a:rPr lang="en-US" altLang="zh-TW" dirty="0">
                <a:solidFill>
                  <a:srgbClr val="FF0000"/>
                </a:solidFill>
              </a:rPr>
              <a:t>shared library</a:t>
            </a:r>
            <a:r>
              <a:rPr lang="en-US" altLang="zh-TW" dirty="0"/>
              <a:t>.</a:t>
            </a:r>
          </a:p>
          <a:p>
            <a:endParaRPr lang="en-US" altLang="zh-TW" dirty="0"/>
          </a:p>
          <a:p>
            <a:r>
              <a:rPr lang="en-US" altLang="zh-TW" dirty="0"/>
              <a:t>Compare two executable(.out) files size, using the command </a:t>
            </a:r>
            <a:r>
              <a:rPr lang="en-US" altLang="zh-TW" b="1" i="1" dirty="0">
                <a:solidFill>
                  <a:srgbClr val="C00000"/>
                </a:solidFill>
              </a:rPr>
              <a:t>ls -l </a:t>
            </a:r>
            <a:r>
              <a:rPr lang="en-US" altLang="zh-TW" dirty="0"/>
              <a:t>and</a:t>
            </a:r>
            <a:r>
              <a:rPr lang="en-US" altLang="zh-TW" b="1" i="1" dirty="0">
                <a:solidFill>
                  <a:srgbClr val="C00000"/>
                </a:solidFill>
              </a:rPr>
              <a:t> size </a:t>
            </a:r>
            <a:r>
              <a:rPr lang="en-US" altLang="zh-TW" dirty="0"/>
              <a:t>to show the file information.</a:t>
            </a:r>
          </a:p>
          <a:p>
            <a:endParaRPr lang="en-US" altLang="zh-TW" b="1" i="1" dirty="0">
              <a:solidFill>
                <a:srgbClr val="C00000"/>
              </a:solidFill>
            </a:endParaRPr>
          </a:p>
          <a:p>
            <a:endParaRPr lang="zh-TW" altLang="en-US" b="1" i="1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080C-F2F5-4499-BE3C-C98AAA15FB94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90133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6D74BE-6D22-4140-8CC6-75ABCA65E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CA41BA-6526-4372-AC1B-FC0D927F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080C-F2F5-4499-BE3C-C98AAA15FB94}" type="slidenum">
              <a:rPr lang="zh-TW" altLang="en-US" smtClean="0"/>
              <a:t>37</a:t>
            </a:fld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DA4A402-3EA8-4113-9431-24D4AF113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27" y="1628800"/>
            <a:ext cx="7662787" cy="153255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6384FDB-252C-4887-BB8D-0BBB8BBC1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617" y="3429000"/>
            <a:ext cx="7767806" cy="159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881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3E2D34-9DC3-4C26-BF5B-D0C83D9B2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89D65EC-DEBD-449D-95E1-DAD25DCD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080C-F2F5-4499-BE3C-C98AAA15FB94}" type="slidenum">
              <a:rPr lang="zh-TW" altLang="en-US" smtClean="0"/>
              <a:t>38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1CA79AE-86EB-4C6B-8832-A486AC0C6549}"/>
              </a:ext>
            </a:extLst>
          </p:cNvPr>
          <p:cNvSpPr txBox="1"/>
          <p:nvPr/>
        </p:nvSpPr>
        <p:spPr>
          <a:xfrm>
            <a:off x="2286000" y="324764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Result 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2E152DA-CE04-40C9-915E-1BDC63DFA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637" y="1417638"/>
            <a:ext cx="3858163" cy="484890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C0FF961-4B9E-4638-A38E-0F78C049C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73" y="1359251"/>
            <a:ext cx="3953427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615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B88C75-5327-4E49-99AA-53F425453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F1034E-FEA1-474B-A1C3-0CD9F24A6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https://kopu.chat/2017/06/20/%E9%81%B8%E6%93%87%E6%8E%92%E5%BA%</a:t>
            </a:r>
            <a:r>
              <a:rPr lang="en-US" altLang="zh-TW">
                <a:hlinkClick r:id="rId2"/>
              </a:rPr>
              <a:t>8F-selection-sort/</a:t>
            </a:r>
            <a:endParaRPr lang="en-US" altLang="zh-TW"/>
          </a:p>
          <a:p>
            <a:endParaRPr lang="en-US" altLang="zh-TW" dirty="0"/>
          </a:p>
          <a:p>
            <a:r>
              <a:rPr lang="en-US" altLang="zh-TW" dirty="0">
                <a:hlinkClick r:id="rId3"/>
              </a:rPr>
              <a:t>https://stackoverflow.com/questions/29016166/dynamic-library-size-bigger-than-static-library-and-sum-of-linked-objects-size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AD96FD-05B4-402D-93A9-5F8E3D81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080C-F2F5-4499-BE3C-C98AAA15FB94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2228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Library</a:t>
            </a:r>
            <a:b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</p:spTree>
    <p:extLst>
      <p:ext uri="{BB962C8B-B14F-4D97-AF65-F5344CB8AC3E}">
        <p14:creationId xmlns:p14="http://schemas.microsoft.com/office/powerpoint/2010/main" val="877026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Font typeface="Times New Roman" pitchFamily="18" charset="0"/>
              <a:buChar char="●"/>
            </a:pPr>
            <a:r>
              <a:rPr lang="en-US" altLang="zh-TW" sz="2800" b="1" dirty="0"/>
              <a:t>Static library (</a:t>
            </a:r>
            <a:r>
              <a:rPr lang="en-US" altLang="zh-TW" sz="2800" dirty="0"/>
              <a:t>also known as </a:t>
            </a:r>
            <a:r>
              <a:rPr lang="en-US" altLang="zh-TW" sz="2800" b="1" dirty="0"/>
              <a:t>archives): </a:t>
            </a:r>
            <a:r>
              <a:rPr lang="en-US" altLang="zh-TW" sz="2800" b="1" dirty="0" err="1"/>
              <a:t>libxxx.</a:t>
            </a:r>
            <a:r>
              <a:rPr lang="en-US" altLang="zh-TW" sz="2800" b="1" dirty="0" err="1">
                <a:solidFill>
                  <a:srgbClr val="FF0000"/>
                </a:solidFill>
              </a:rPr>
              <a:t>a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pPr marL="571500" indent="-514350">
              <a:buFont typeface="Times New Roman" pitchFamily="18" charset="0"/>
              <a:buChar char="●"/>
            </a:pPr>
            <a:endParaRPr lang="en-US" altLang="zh-TW" sz="800" b="1" dirty="0"/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altLang="zh-TW" sz="2400" dirty="0"/>
              <a:t>Object files and libraries are linked into the binary program image, at compiler time, i.e., </a:t>
            </a:r>
            <a:r>
              <a:rPr lang="en-US" altLang="zh-TW" sz="2400" b="1" dirty="0">
                <a:solidFill>
                  <a:srgbClr val="FF0000"/>
                </a:solidFill>
              </a:rPr>
              <a:t>static linking.</a:t>
            </a:r>
          </a:p>
          <a:p>
            <a:pPr lvl="1">
              <a:buFont typeface="Times New Roman" panose="02020603050405020304" pitchFamily="18" charset="0"/>
              <a:buChar char="–"/>
            </a:pPr>
            <a:endParaRPr lang="en-US" altLang="zh-TW" sz="800" b="1" dirty="0">
              <a:solidFill>
                <a:srgbClr val="FF0000"/>
              </a:solidFill>
            </a:endParaRP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altLang="zh-TW" sz="2400" dirty="0"/>
              <a:t>Waste </a:t>
            </a:r>
            <a:r>
              <a:rPr lang="en-US" altLang="zh-TW" sz="2400" dirty="0">
                <a:solidFill>
                  <a:srgbClr val="FF0000"/>
                </a:solidFill>
              </a:rPr>
              <a:t>disk</a:t>
            </a:r>
            <a:r>
              <a:rPr lang="en-US" altLang="zh-TW" sz="2400" dirty="0"/>
              <a:t> and </a:t>
            </a:r>
            <a:r>
              <a:rPr lang="en-US" altLang="zh-TW" sz="2400" dirty="0">
                <a:solidFill>
                  <a:srgbClr val="FF0000"/>
                </a:solidFill>
              </a:rPr>
              <a:t>memory</a:t>
            </a:r>
            <a:r>
              <a:rPr lang="en-US" altLang="zh-TW" sz="2400" dirty="0"/>
              <a:t> space if many programs use the same library.</a:t>
            </a:r>
          </a:p>
          <a:p>
            <a:pPr lvl="1">
              <a:buFont typeface="Times New Roman" panose="02020603050405020304" pitchFamily="18" charset="0"/>
              <a:buChar char="–"/>
            </a:pPr>
            <a:endParaRPr lang="en-US" altLang="zh-TW" sz="800" dirty="0"/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altLang="zh-TW" sz="2400" dirty="0"/>
              <a:t>If a library function is changed, we need to re-link the applications using this library function.</a:t>
            </a:r>
          </a:p>
          <a:p>
            <a:pPr>
              <a:buFont typeface="Wingdings" pitchFamily="2" charset="2"/>
              <a:buChar char="Ø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080C-F2F5-4499-BE3C-C98AAA15FB9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644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Overview(cont.)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9750" y="1412876"/>
            <a:ext cx="8280401" cy="4895850"/>
            <a:chOff x="200" y="766"/>
            <a:chExt cx="5216" cy="3084"/>
          </a:xfrm>
        </p:grpSpPr>
        <p:sp>
          <p:nvSpPr>
            <p:cNvPr id="302085" name="Rectangle 5"/>
            <p:cNvSpPr>
              <a:spLocks noChangeArrowheads="1"/>
            </p:cNvSpPr>
            <p:nvPr/>
          </p:nvSpPr>
          <p:spPr bwMode="auto">
            <a:xfrm>
              <a:off x="200" y="766"/>
              <a:ext cx="2976" cy="3084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r>
                <a:rPr lang="en-US" altLang="zh-TW" sz="2000" dirty="0">
                  <a:solidFill>
                    <a:srgbClr val="000000"/>
                  </a:solidFill>
                  <a:latin typeface="+mn-lt"/>
                </a:rPr>
                <a:t>#include &lt;</a:t>
              </a:r>
              <a:r>
                <a:rPr lang="en-US" altLang="zh-TW" sz="2000" dirty="0" err="1">
                  <a:solidFill>
                    <a:srgbClr val="000000"/>
                  </a:solidFill>
                  <a:latin typeface="+mn-lt"/>
                </a:rPr>
                <a:t>stdio.h</a:t>
              </a:r>
              <a:r>
                <a:rPr lang="en-US" altLang="zh-TW" sz="2000" dirty="0">
                  <a:solidFill>
                    <a:srgbClr val="000000"/>
                  </a:solidFill>
                  <a:latin typeface="+mn-lt"/>
                </a:rPr>
                <a:t>&gt;</a:t>
              </a:r>
            </a:p>
            <a:p>
              <a:pPr>
                <a:lnSpc>
                  <a:spcPct val="90000"/>
                </a:lnSpc>
              </a:pPr>
              <a:endParaRPr lang="en-US" altLang="zh-TW" sz="2000" dirty="0">
                <a:solidFill>
                  <a:srgbClr val="000000"/>
                </a:solidFill>
                <a:latin typeface="+mn-lt"/>
              </a:endParaRPr>
            </a:p>
            <a:p>
              <a:pPr>
                <a:lnSpc>
                  <a:spcPct val="90000"/>
                </a:lnSpc>
              </a:pPr>
              <a:r>
                <a:rPr lang="en-US" altLang="zh-TW" sz="2000" dirty="0">
                  <a:solidFill>
                    <a:srgbClr val="000000"/>
                  </a:solidFill>
                  <a:latin typeface="+mn-lt"/>
                </a:rPr>
                <a:t>extern int  add(int);</a:t>
              </a:r>
            </a:p>
            <a:p>
              <a:pPr>
                <a:lnSpc>
                  <a:spcPct val="90000"/>
                </a:lnSpc>
              </a:pPr>
              <a:r>
                <a:rPr lang="en-US" altLang="zh-TW" sz="2000" dirty="0">
                  <a:solidFill>
                    <a:srgbClr val="000000"/>
                  </a:solidFill>
                </a:rPr>
                <a:t>e</a:t>
              </a:r>
              <a:r>
                <a:rPr lang="en-US" altLang="zh-TW" sz="2000" dirty="0">
                  <a:solidFill>
                    <a:srgbClr val="000000"/>
                  </a:solidFill>
                  <a:latin typeface="+mn-lt"/>
                </a:rPr>
                <a:t>xtern int  </a:t>
              </a:r>
              <a:r>
                <a:rPr lang="en-US" altLang="zh-TW" sz="2000" dirty="0">
                  <a:solidFill>
                    <a:srgbClr val="000000"/>
                  </a:solidFill>
                </a:rPr>
                <a:t>sub</a:t>
              </a:r>
              <a:r>
                <a:rPr lang="en-US" altLang="zh-TW" sz="2000" dirty="0">
                  <a:solidFill>
                    <a:srgbClr val="000000"/>
                  </a:solidFill>
                  <a:latin typeface="+mn-lt"/>
                </a:rPr>
                <a:t>(int);</a:t>
              </a:r>
            </a:p>
            <a:p>
              <a:pPr>
                <a:lnSpc>
                  <a:spcPct val="90000"/>
                </a:lnSpc>
              </a:pPr>
              <a:r>
                <a:rPr lang="en-US" altLang="zh-TW" sz="2000" dirty="0">
                  <a:solidFill>
                    <a:srgbClr val="000000"/>
                  </a:solidFill>
                  <a:latin typeface="+mn-lt"/>
                </a:rPr>
                <a:t>extern </a:t>
              </a:r>
              <a:r>
                <a:rPr lang="en-US" altLang="zh-TW" sz="2000" dirty="0" err="1">
                  <a:solidFill>
                    <a:srgbClr val="000000"/>
                  </a:solidFill>
                  <a:latin typeface="+mn-lt"/>
                </a:rPr>
                <a:t>int</a:t>
              </a:r>
              <a:r>
                <a:rPr lang="en-US" altLang="zh-TW" sz="2000" dirty="0">
                  <a:solidFill>
                    <a:srgbClr val="000000"/>
                  </a:solidFill>
                  <a:latin typeface="+mn-lt"/>
                </a:rPr>
                <a:t>  sum(</a:t>
              </a:r>
              <a:r>
                <a:rPr lang="en-US" altLang="zh-TW" sz="2000" dirty="0" err="1">
                  <a:solidFill>
                    <a:srgbClr val="000000"/>
                  </a:solidFill>
                  <a:latin typeface="+mn-lt"/>
                </a:rPr>
                <a:t>int</a:t>
              </a:r>
              <a:r>
                <a:rPr lang="en-US" altLang="zh-TW" sz="2000" dirty="0">
                  <a:solidFill>
                    <a:srgbClr val="000000"/>
                  </a:solidFill>
                  <a:latin typeface="+mn-lt"/>
                </a:rPr>
                <a:t>, </a:t>
              </a:r>
              <a:r>
                <a:rPr lang="en-US" altLang="zh-TW" sz="2000" dirty="0" err="1">
                  <a:solidFill>
                    <a:srgbClr val="000000"/>
                  </a:solidFill>
                  <a:latin typeface="+mn-lt"/>
                </a:rPr>
                <a:t>int</a:t>
              </a:r>
              <a:r>
                <a:rPr lang="en-US" altLang="zh-TW" sz="2000" dirty="0">
                  <a:solidFill>
                    <a:srgbClr val="000000"/>
                  </a:solidFill>
                  <a:latin typeface="+mn-lt"/>
                </a:rPr>
                <a:t>);</a:t>
              </a:r>
            </a:p>
            <a:p>
              <a:pPr>
                <a:lnSpc>
                  <a:spcPct val="90000"/>
                </a:lnSpc>
              </a:pPr>
              <a:endParaRPr lang="en-US" altLang="zh-TW" sz="2000" dirty="0">
                <a:solidFill>
                  <a:srgbClr val="000000"/>
                </a:solidFill>
                <a:latin typeface="+mn-lt"/>
              </a:endParaRPr>
            </a:p>
            <a:p>
              <a:pPr>
                <a:lnSpc>
                  <a:spcPct val="90000"/>
                </a:lnSpc>
              </a:pPr>
              <a:r>
                <a:rPr lang="en-US" altLang="zh-TW" sz="2000" dirty="0">
                  <a:solidFill>
                    <a:srgbClr val="000000"/>
                  </a:solidFill>
                  <a:latin typeface="+mn-lt"/>
                </a:rPr>
                <a:t>main()</a:t>
              </a:r>
            </a:p>
            <a:p>
              <a:pPr>
                <a:lnSpc>
                  <a:spcPct val="90000"/>
                </a:lnSpc>
              </a:pPr>
              <a:r>
                <a:rPr lang="en-US" altLang="zh-TW" sz="2000" dirty="0">
                  <a:solidFill>
                    <a:srgbClr val="000000"/>
                  </a:solidFill>
                  <a:latin typeface="+mn-lt"/>
                </a:rPr>
                <a:t>{</a:t>
              </a:r>
            </a:p>
            <a:p>
              <a:pPr>
                <a:lnSpc>
                  <a:spcPct val="90000"/>
                </a:lnSpc>
              </a:pPr>
              <a:r>
                <a:rPr lang="en-US" altLang="zh-TW" sz="2000" dirty="0">
                  <a:solidFill>
                    <a:srgbClr val="000000"/>
                  </a:solidFill>
                  <a:latin typeface="+mn-lt"/>
                </a:rPr>
                <a:t>      </a:t>
              </a:r>
              <a:r>
                <a:rPr lang="en-US" altLang="zh-TW" sz="2000" dirty="0" err="1">
                  <a:solidFill>
                    <a:srgbClr val="000000"/>
                  </a:solidFill>
                  <a:latin typeface="+mn-lt"/>
                </a:rPr>
                <a:t>int</a:t>
              </a:r>
              <a:r>
                <a:rPr lang="en-US" altLang="zh-TW" sz="2000" dirty="0">
                  <a:solidFill>
                    <a:srgbClr val="000000"/>
                  </a:solidFill>
                  <a:latin typeface="+mn-lt"/>
                </a:rPr>
                <a:t> ret1, ret2, ret3;</a:t>
              </a:r>
            </a:p>
            <a:p>
              <a:pPr>
                <a:lnSpc>
                  <a:spcPct val="90000"/>
                </a:lnSpc>
              </a:pPr>
              <a:endParaRPr lang="en-US" altLang="zh-TW" sz="2000" dirty="0">
                <a:solidFill>
                  <a:srgbClr val="000000"/>
                </a:solidFill>
                <a:latin typeface="+mn-lt"/>
              </a:endParaRPr>
            </a:p>
            <a:p>
              <a:pPr>
                <a:lnSpc>
                  <a:spcPct val="90000"/>
                </a:lnSpc>
              </a:pPr>
              <a:r>
                <a:rPr lang="en-US" altLang="zh-TW" sz="2000" dirty="0">
                  <a:solidFill>
                    <a:srgbClr val="000000"/>
                  </a:solidFill>
                  <a:latin typeface="+mn-lt"/>
                </a:rPr>
                <a:t>      ret1 = add(5);</a:t>
              </a:r>
            </a:p>
            <a:p>
              <a:pPr>
                <a:lnSpc>
                  <a:spcPct val="90000"/>
                </a:lnSpc>
              </a:pPr>
              <a:r>
                <a:rPr lang="en-US" altLang="zh-TW" sz="2000" dirty="0">
                  <a:solidFill>
                    <a:srgbClr val="000000"/>
                  </a:solidFill>
                  <a:latin typeface="+mn-lt"/>
                </a:rPr>
                <a:t>      ret2 = sub(5);</a:t>
              </a:r>
            </a:p>
            <a:p>
              <a:pPr>
                <a:lnSpc>
                  <a:spcPct val="90000"/>
                </a:lnSpc>
              </a:pPr>
              <a:r>
                <a:rPr lang="en-US" altLang="zh-TW" sz="2000" dirty="0">
                  <a:solidFill>
                    <a:srgbClr val="000000"/>
                  </a:solidFill>
                  <a:latin typeface="+mn-lt"/>
                </a:rPr>
                <a:t>      ret3 = sum(ret1, ret2);</a:t>
              </a:r>
            </a:p>
            <a:p>
              <a:pPr>
                <a:lnSpc>
                  <a:spcPct val="90000"/>
                </a:lnSpc>
              </a:pPr>
              <a:endParaRPr lang="en-US" altLang="zh-TW" sz="2000" dirty="0">
                <a:solidFill>
                  <a:srgbClr val="000000"/>
                </a:solidFill>
                <a:latin typeface="+mn-lt"/>
              </a:endParaRPr>
            </a:p>
            <a:p>
              <a:pPr>
                <a:lnSpc>
                  <a:spcPct val="90000"/>
                </a:lnSpc>
              </a:pPr>
              <a:r>
                <a:rPr lang="en-US" altLang="zh-TW" sz="2000" dirty="0">
                  <a:solidFill>
                    <a:srgbClr val="000000"/>
                  </a:solidFill>
                  <a:latin typeface="+mn-lt"/>
                </a:rPr>
                <a:t>      </a:t>
              </a:r>
              <a:r>
                <a:rPr lang="en-US" altLang="zh-TW" sz="2000" dirty="0" err="1">
                  <a:solidFill>
                    <a:srgbClr val="000000"/>
                  </a:solidFill>
                  <a:latin typeface="+mn-lt"/>
                </a:rPr>
                <a:t>printf</a:t>
              </a:r>
              <a:r>
                <a:rPr lang="en-US" altLang="zh-TW" sz="2000" dirty="0">
                  <a:solidFill>
                    <a:srgbClr val="000000"/>
                  </a:solidFill>
                  <a:latin typeface="+mn-lt"/>
                </a:rPr>
                <a:t>("\n ret from add()= %d", ret1);</a:t>
              </a:r>
            </a:p>
            <a:p>
              <a:pPr>
                <a:lnSpc>
                  <a:spcPct val="90000"/>
                </a:lnSpc>
              </a:pPr>
              <a:r>
                <a:rPr lang="en-US" altLang="zh-TW" sz="2000" dirty="0">
                  <a:solidFill>
                    <a:srgbClr val="000000"/>
                  </a:solidFill>
                  <a:latin typeface="+mn-lt"/>
                </a:rPr>
                <a:t>      </a:t>
              </a:r>
              <a:r>
                <a:rPr lang="en-US" altLang="zh-TW" sz="2000" dirty="0" err="1">
                  <a:solidFill>
                    <a:srgbClr val="000000"/>
                  </a:solidFill>
                  <a:latin typeface="+mn-lt"/>
                </a:rPr>
                <a:t>printf</a:t>
              </a:r>
              <a:r>
                <a:rPr lang="en-US" altLang="zh-TW" sz="2000" dirty="0">
                  <a:solidFill>
                    <a:srgbClr val="000000"/>
                  </a:solidFill>
                  <a:latin typeface="+mn-lt"/>
                </a:rPr>
                <a:t>("\n ret from sub()= %d", ret2);</a:t>
              </a:r>
            </a:p>
            <a:p>
              <a:pPr>
                <a:lnSpc>
                  <a:spcPct val="90000"/>
                </a:lnSpc>
              </a:pPr>
              <a:r>
                <a:rPr lang="en-US" altLang="zh-TW" sz="2000" dirty="0">
                  <a:solidFill>
                    <a:srgbClr val="000000"/>
                  </a:solidFill>
                  <a:latin typeface="+mn-lt"/>
                </a:rPr>
                <a:t>      </a:t>
              </a:r>
              <a:r>
                <a:rPr lang="en-US" altLang="zh-TW" sz="2000" dirty="0" err="1">
                  <a:solidFill>
                    <a:srgbClr val="000000"/>
                  </a:solidFill>
                  <a:latin typeface="+mn-lt"/>
                </a:rPr>
                <a:t>printf</a:t>
              </a:r>
              <a:r>
                <a:rPr lang="en-US" altLang="zh-TW" sz="2000" dirty="0">
                  <a:solidFill>
                    <a:srgbClr val="000000"/>
                  </a:solidFill>
                  <a:latin typeface="+mn-lt"/>
                </a:rPr>
                <a:t>(</a:t>
              </a:r>
              <a:r>
                <a:rPr lang="en-US" altLang="zh-TW" sz="2000" dirty="0">
                  <a:solidFill>
                    <a:srgbClr val="000000"/>
                  </a:solidFill>
                  <a:latin typeface="Calibri"/>
                </a:rPr>
                <a:t>"</a:t>
              </a:r>
              <a:r>
                <a:rPr lang="en-US" altLang="zh-TW" sz="2000" dirty="0">
                  <a:solidFill>
                    <a:srgbClr val="000000"/>
                  </a:solidFill>
                </a:rPr>
                <a:t>\n ret from sum()= %d</a:t>
              </a:r>
              <a:r>
                <a:rPr lang="en-US" altLang="zh-TW" sz="2000" dirty="0">
                  <a:solidFill>
                    <a:srgbClr val="000000"/>
                  </a:solidFill>
                  <a:latin typeface="Calibri"/>
                </a:rPr>
                <a:t>"</a:t>
              </a:r>
              <a:r>
                <a:rPr lang="en-US" altLang="zh-TW" sz="2000" dirty="0">
                  <a:solidFill>
                    <a:srgbClr val="000000"/>
                  </a:solidFill>
                </a:rPr>
                <a:t>, ret3);</a:t>
              </a:r>
              <a:endParaRPr lang="en-US" altLang="zh-TW" sz="2000" dirty="0">
                <a:solidFill>
                  <a:srgbClr val="000000"/>
                </a:solidFill>
                <a:latin typeface="+mn-lt"/>
              </a:endParaRPr>
            </a:p>
            <a:p>
              <a:pPr>
                <a:lnSpc>
                  <a:spcPct val="90000"/>
                </a:lnSpc>
              </a:pPr>
              <a:r>
                <a:rPr lang="en-US" altLang="zh-TW" sz="2000" dirty="0">
                  <a:solidFill>
                    <a:srgbClr val="000000"/>
                  </a:solidFill>
                  <a:latin typeface="+mn-lt"/>
                </a:rPr>
                <a:t>}</a:t>
              </a:r>
            </a:p>
          </p:txBody>
        </p:sp>
        <p:sp>
          <p:nvSpPr>
            <p:cNvPr id="302086" name="Rectangle 6"/>
            <p:cNvSpPr>
              <a:spLocks noChangeArrowheads="1"/>
            </p:cNvSpPr>
            <p:nvPr/>
          </p:nvSpPr>
          <p:spPr bwMode="auto">
            <a:xfrm>
              <a:off x="3552" y="768"/>
              <a:ext cx="1864" cy="181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r>
                <a:rPr lang="en-US" altLang="zh-TW" sz="2000" dirty="0">
                  <a:solidFill>
                    <a:srgbClr val="000000"/>
                  </a:solidFill>
                  <a:latin typeface="+mn-lt"/>
                </a:rPr>
                <a:t>int add(int </a:t>
              </a:r>
              <a:r>
                <a:rPr lang="en-US" altLang="zh-TW" sz="2000" dirty="0" err="1">
                  <a:solidFill>
                    <a:srgbClr val="000000"/>
                  </a:solidFill>
                  <a:latin typeface="+mn-lt"/>
                </a:rPr>
                <a:t>arg</a:t>
              </a:r>
              <a:r>
                <a:rPr lang="en-US" altLang="zh-TW" sz="2000" dirty="0">
                  <a:solidFill>
                    <a:srgbClr val="000000"/>
                  </a:solidFill>
                  <a:latin typeface="+mn-lt"/>
                </a:rPr>
                <a:t>)</a:t>
              </a:r>
            </a:p>
            <a:p>
              <a:pPr>
                <a:lnSpc>
                  <a:spcPct val="90000"/>
                </a:lnSpc>
              </a:pPr>
              <a:r>
                <a:rPr lang="en-US" altLang="zh-TW" sz="2000" dirty="0">
                  <a:solidFill>
                    <a:srgbClr val="000000"/>
                  </a:solidFill>
                  <a:latin typeface="+mn-lt"/>
                </a:rPr>
                <a:t>{</a:t>
              </a:r>
            </a:p>
            <a:p>
              <a:pPr>
                <a:lnSpc>
                  <a:spcPct val="90000"/>
                </a:lnSpc>
              </a:pPr>
              <a:r>
                <a:rPr lang="en-US" altLang="zh-TW" sz="2000" dirty="0">
                  <a:solidFill>
                    <a:srgbClr val="000000"/>
                  </a:solidFill>
                  <a:latin typeface="+mn-lt"/>
                </a:rPr>
                <a:t>      </a:t>
              </a:r>
              <a:r>
                <a:rPr lang="en-US" altLang="zh-TW" sz="2000" dirty="0" err="1">
                  <a:solidFill>
                    <a:srgbClr val="000000"/>
                  </a:solidFill>
                  <a:latin typeface="+mn-lt"/>
                </a:rPr>
                <a:t>arg</a:t>
              </a:r>
              <a:r>
                <a:rPr lang="en-US" altLang="zh-TW" sz="2000" dirty="0">
                  <a:solidFill>
                    <a:srgbClr val="000000"/>
                  </a:solidFill>
                  <a:latin typeface="+mn-lt"/>
                </a:rPr>
                <a:t>++;</a:t>
              </a:r>
            </a:p>
            <a:p>
              <a:pPr>
                <a:lnSpc>
                  <a:spcPct val="90000"/>
                </a:lnSpc>
              </a:pPr>
              <a:r>
                <a:rPr lang="en-US" altLang="zh-TW" sz="2000" dirty="0">
                  <a:solidFill>
                    <a:srgbClr val="000000"/>
                  </a:solidFill>
                  <a:latin typeface="+mn-lt"/>
                </a:rPr>
                <a:t>      return </a:t>
              </a:r>
              <a:r>
                <a:rPr lang="en-US" altLang="zh-TW" sz="2000" dirty="0" err="1">
                  <a:solidFill>
                    <a:srgbClr val="000000"/>
                  </a:solidFill>
                  <a:latin typeface="+mn-lt"/>
                </a:rPr>
                <a:t>arg</a:t>
              </a:r>
              <a:r>
                <a:rPr lang="en-US" altLang="zh-TW" sz="2000" dirty="0">
                  <a:solidFill>
                    <a:srgbClr val="000000"/>
                  </a:solidFill>
                  <a:latin typeface="+mn-lt"/>
                </a:rPr>
                <a:t>;</a:t>
              </a:r>
            </a:p>
            <a:p>
              <a:pPr>
                <a:lnSpc>
                  <a:spcPct val="90000"/>
                </a:lnSpc>
              </a:pPr>
              <a:r>
                <a:rPr lang="en-US" altLang="zh-TW" sz="2000" dirty="0">
                  <a:solidFill>
                    <a:srgbClr val="000000"/>
                  </a:solidFill>
                  <a:latin typeface="+mn-lt"/>
                </a:rPr>
                <a:t>}</a:t>
              </a:r>
            </a:p>
            <a:p>
              <a:pPr lvl="0">
                <a:lnSpc>
                  <a:spcPct val="90000"/>
                </a:lnSpc>
              </a:pPr>
              <a:r>
                <a:rPr lang="en-US" altLang="zh-TW" sz="2000" dirty="0">
                  <a:solidFill>
                    <a:srgbClr val="000000"/>
                  </a:solidFill>
                  <a:latin typeface="Calibri"/>
                </a:rPr>
                <a:t>int sub(int   </a:t>
              </a:r>
              <a:r>
                <a:rPr lang="en-US" altLang="zh-TW" sz="2000" dirty="0" err="1">
                  <a:solidFill>
                    <a:srgbClr val="000000"/>
                  </a:solidFill>
                  <a:latin typeface="Calibri"/>
                </a:rPr>
                <a:t>arg</a:t>
              </a:r>
              <a:r>
                <a:rPr lang="en-US" altLang="zh-TW" sz="2000" dirty="0">
                  <a:solidFill>
                    <a:srgbClr val="000000"/>
                  </a:solidFill>
                  <a:latin typeface="Calibri"/>
                </a:rPr>
                <a:t>)</a:t>
              </a:r>
            </a:p>
            <a:p>
              <a:pPr lvl="0">
                <a:lnSpc>
                  <a:spcPct val="90000"/>
                </a:lnSpc>
              </a:pPr>
              <a:r>
                <a:rPr lang="en-US" altLang="zh-TW" sz="2000" dirty="0">
                  <a:solidFill>
                    <a:srgbClr val="000000"/>
                  </a:solidFill>
                  <a:latin typeface="Calibri"/>
                </a:rPr>
                <a:t>{</a:t>
              </a:r>
            </a:p>
            <a:p>
              <a:pPr lvl="0">
                <a:lnSpc>
                  <a:spcPct val="90000"/>
                </a:lnSpc>
              </a:pPr>
              <a:r>
                <a:rPr lang="en-US" altLang="zh-TW" sz="2000" dirty="0">
                  <a:solidFill>
                    <a:srgbClr val="000000"/>
                  </a:solidFill>
                  <a:latin typeface="Calibri"/>
                </a:rPr>
                <a:t>       </a:t>
              </a:r>
              <a:r>
                <a:rPr lang="en-US" altLang="zh-TW" sz="2000" dirty="0" err="1">
                  <a:solidFill>
                    <a:srgbClr val="000000"/>
                  </a:solidFill>
                  <a:latin typeface="Calibri"/>
                </a:rPr>
                <a:t>arg</a:t>
              </a:r>
              <a:r>
                <a:rPr lang="en-US" altLang="zh-TW" sz="2000" dirty="0">
                  <a:solidFill>
                    <a:srgbClr val="000000"/>
                  </a:solidFill>
                  <a:latin typeface="Calibri"/>
                </a:rPr>
                <a:t>--;</a:t>
              </a:r>
            </a:p>
            <a:p>
              <a:pPr lvl="0">
                <a:lnSpc>
                  <a:spcPct val="90000"/>
                </a:lnSpc>
              </a:pPr>
              <a:r>
                <a:rPr lang="en-US" altLang="zh-TW" sz="2000" dirty="0">
                  <a:solidFill>
                    <a:srgbClr val="000000"/>
                  </a:solidFill>
                  <a:latin typeface="Calibri"/>
                </a:rPr>
                <a:t>       return </a:t>
              </a:r>
              <a:r>
                <a:rPr lang="en-US" altLang="zh-TW" sz="2000" dirty="0" err="1">
                  <a:solidFill>
                    <a:srgbClr val="000000"/>
                  </a:solidFill>
                  <a:latin typeface="Calibri"/>
                </a:rPr>
                <a:t>arg</a:t>
              </a:r>
              <a:r>
                <a:rPr lang="en-US" altLang="zh-TW" sz="2000" dirty="0">
                  <a:solidFill>
                    <a:srgbClr val="000000"/>
                  </a:solidFill>
                  <a:latin typeface="Calibri"/>
                </a:rPr>
                <a:t>;</a:t>
              </a:r>
            </a:p>
            <a:p>
              <a:pPr lvl="0">
                <a:lnSpc>
                  <a:spcPct val="90000"/>
                </a:lnSpc>
              </a:pPr>
              <a:r>
                <a:rPr lang="en-US" altLang="zh-TW" sz="2000" dirty="0">
                  <a:solidFill>
                    <a:srgbClr val="000000"/>
                  </a:solidFill>
                  <a:latin typeface="Calibri"/>
                </a:rPr>
                <a:t>}</a:t>
              </a:r>
            </a:p>
          </p:txBody>
        </p:sp>
        <p:sp>
          <p:nvSpPr>
            <p:cNvPr id="302087" name="Rectangle 7"/>
            <p:cNvSpPr>
              <a:spLocks noChangeArrowheads="1"/>
            </p:cNvSpPr>
            <p:nvPr/>
          </p:nvSpPr>
          <p:spPr bwMode="auto">
            <a:xfrm>
              <a:off x="3552" y="2807"/>
              <a:ext cx="1864" cy="104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r>
                <a:rPr lang="en-US" altLang="zh-TW" sz="2000" dirty="0" err="1">
                  <a:solidFill>
                    <a:srgbClr val="000000"/>
                  </a:solidFill>
                  <a:latin typeface="+mn-lt"/>
                </a:rPr>
                <a:t>int</a:t>
              </a:r>
              <a:r>
                <a:rPr lang="en-US" altLang="zh-TW" sz="2000" dirty="0">
                  <a:solidFill>
                    <a:srgbClr val="000000"/>
                  </a:solidFill>
                  <a:latin typeface="+mn-lt"/>
                </a:rPr>
                <a:t> sum(</a:t>
              </a:r>
              <a:r>
                <a:rPr lang="en-US" altLang="zh-TW" sz="2000" dirty="0" err="1">
                  <a:solidFill>
                    <a:srgbClr val="000000"/>
                  </a:solidFill>
                  <a:latin typeface="+mn-lt"/>
                </a:rPr>
                <a:t>int</a:t>
              </a:r>
              <a:r>
                <a:rPr lang="en-US" altLang="zh-TW" sz="2000" dirty="0">
                  <a:solidFill>
                    <a:srgbClr val="000000"/>
                  </a:solidFill>
                  <a:latin typeface="+mn-lt"/>
                </a:rPr>
                <a:t>  arg1, </a:t>
              </a:r>
              <a:r>
                <a:rPr lang="en-US" altLang="zh-TW" sz="2000" dirty="0" err="1">
                  <a:solidFill>
                    <a:srgbClr val="000000"/>
                  </a:solidFill>
                  <a:latin typeface="+mn-lt"/>
                </a:rPr>
                <a:t>int</a:t>
              </a:r>
              <a:r>
                <a:rPr lang="en-US" altLang="zh-TW" sz="2000" dirty="0">
                  <a:solidFill>
                    <a:srgbClr val="000000"/>
                  </a:solidFill>
                  <a:latin typeface="+mn-lt"/>
                </a:rPr>
                <a:t> arg2)</a:t>
              </a:r>
            </a:p>
            <a:p>
              <a:pPr>
                <a:lnSpc>
                  <a:spcPct val="90000"/>
                </a:lnSpc>
              </a:pPr>
              <a:r>
                <a:rPr lang="en-US" altLang="zh-TW" sz="2000" dirty="0">
                  <a:solidFill>
                    <a:srgbClr val="000000"/>
                  </a:solidFill>
                  <a:latin typeface="+mn-lt"/>
                </a:rPr>
                <a:t>{</a:t>
              </a:r>
            </a:p>
            <a:p>
              <a:pPr>
                <a:lnSpc>
                  <a:spcPct val="90000"/>
                </a:lnSpc>
              </a:pPr>
              <a:r>
                <a:rPr lang="en-US" altLang="zh-TW" sz="2000" dirty="0">
                  <a:solidFill>
                    <a:srgbClr val="000000"/>
                  </a:solidFill>
                  <a:latin typeface="+mn-lt"/>
                </a:rPr>
                <a:t>       return (arg1+arg2);</a:t>
              </a:r>
            </a:p>
            <a:p>
              <a:pPr>
                <a:lnSpc>
                  <a:spcPct val="90000"/>
                </a:lnSpc>
              </a:pPr>
              <a:r>
                <a:rPr lang="en-US" altLang="zh-TW" sz="2000" dirty="0">
                  <a:solidFill>
                    <a:srgbClr val="000000"/>
                  </a:solidFill>
                  <a:latin typeface="+mn-lt"/>
                </a:rPr>
                <a:t>}</a:t>
              </a:r>
            </a:p>
          </p:txBody>
        </p:sp>
        <p:sp>
          <p:nvSpPr>
            <p:cNvPr id="302088" name="Text Box 8"/>
            <p:cNvSpPr txBox="1">
              <a:spLocks noChangeArrowheads="1"/>
            </p:cNvSpPr>
            <p:nvPr/>
          </p:nvSpPr>
          <p:spPr bwMode="auto">
            <a:xfrm>
              <a:off x="2287" y="768"/>
              <a:ext cx="889" cy="408"/>
            </a:xfrm>
            <a:prstGeom prst="round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zh-TW" sz="3200" b="1" dirty="0" err="1">
                  <a:solidFill>
                    <a:srgbClr val="CC0000"/>
                  </a:solidFill>
                  <a:latin typeface="+mn-lt"/>
                </a:rPr>
                <a:t>main.c</a:t>
              </a:r>
              <a:endParaRPr lang="en-US" altLang="zh-TW" sz="3200" b="1" dirty="0">
                <a:solidFill>
                  <a:srgbClr val="CC0000"/>
                </a:solidFill>
                <a:latin typeface="+mn-lt"/>
              </a:endParaRPr>
            </a:p>
          </p:txBody>
        </p:sp>
        <p:sp>
          <p:nvSpPr>
            <p:cNvPr id="302089" name="Text Box 9"/>
            <p:cNvSpPr txBox="1">
              <a:spLocks noChangeArrowheads="1"/>
            </p:cNvSpPr>
            <p:nvPr/>
          </p:nvSpPr>
          <p:spPr bwMode="auto">
            <a:xfrm>
              <a:off x="4669" y="774"/>
              <a:ext cx="462" cy="408"/>
            </a:xfrm>
            <a:prstGeom prst="round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zh-TW" sz="3200" b="1" dirty="0" err="1">
                  <a:solidFill>
                    <a:srgbClr val="CC0000"/>
                  </a:solidFill>
                </a:rPr>
                <a:t>a</a:t>
              </a:r>
              <a:r>
                <a:rPr lang="en-US" altLang="zh-TW" sz="3200" b="1" dirty="0" err="1">
                  <a:solidFill>
                    <a:srgbClr val="CC0000"/>
                  </a:solidFill>
                  <a:latin typeface="+mn-lt"/>
                </a:rPr>
                <a:t>.c</a:t>
              </a:r>
              <a:endParaRPr lang="en-US" altLang="zh-TW" sz="3200" b="1" dirty="0">
                <a:solidFill>
                  <a:srgbClr val="CC0000"/>
                </a:solidFill>
                <a:latin typeface="+mn-lt"/>
              </a:endParaRPr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080C-F2F5-4499-BE3C-C98AAA15FB94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BE5E79F6-5DB0-4811-9FF3-533329BFD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2104" y="4137739"/>
            <a:ext cx="758349" cy="646986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3200" b="1" dirty="0" err="1">
                <a:solidFill>
                  <a:srgbClr val="CC0000"/>
                </a:solidFill>
              </a:rPr>
              <a:t>b</a:t>
            </a:r>
            <a:r>
              <a:rPr lang="en-US" altLang="zh-TW" sz="3200" b="1" dirty="0" err="1">
                <a:solidFill>
                  <a:srgbClr val="CC0000"/>
                </a:solidFill>
                <a:latin typeface="+mn-lt"/>
              </a:rPr>
              <a:t>.c</a:t>
            </a:r>
            <a:endParaRPr lang="en-US" altLang="zh-TW" sz="3200" b="1" dirty="0">
              <a:solidFill>
                <a:srgbClr val="CC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4135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Overview(cont.)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9750" y="981076"/>
            <a:ext cx="8280401" cy="5327650"/>
            <a:chOff x="200" y="494"/>
            <a:chExt cx="5216" cy="3356"/>
          </a:xfrm>
        </p:grpSpPr>
        <p:sp>
          <p:nvSpPr>
            <p:cNvPr id="302085" name="Rectangle 5"/>
            <p:cNvSpPr>
              <a:spLocks noChangeArrowheads="1"/>
            </p:cNvSpPr>
            <p:nvPr/>
          </p:nvSpPr>
          <p:spPr bwMode="auto">
            <a:xfrm>
              <a:off x="200" y="630"/>
              <a:ext cx="2976" cy="2495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r>
                <a:rPr lang="en-US" altLang="zh-TW" sz="2000" dirty="0">
                  <a:solidFill>
                    <a:srgbClr val="000000"/>
                  </a:solidFill>
                  <a:latin typeface="+mn-lt"/>
                </a:rPr>
                <a:t>#include &lt;</a:t>
              </a:r>
              <a:r>
                <a:rPr lang="en-US" altLang="zh-TW" sz="2000" dirty="0" err="1">
                  <a:solidFill>
                    <a:srgbClr val="000000"/>
                  </a:solidFill>
                  <a:latin typeface="+mn-lt"/>
                </a:rPr>
                <a:t>stdio.h</a:t>
              </a:r>
              <a:r>
                <a:rPr lang="en-US" altLang="zh-TW" sz="2000" dirty="0">
                  <a:solidFill>
                    <a:srgbClr val="000000"/>
                  </a:solidFill>
                  <a:latin typeface="+mn-lt"/>
                </a:rPr>
                <a:t>&gt;</a:t>
              </a:r>
            </a:p>
            <a:p>
              <a:pPr>
                <a:lnSpc>
                  <a:spcPct val="90000"/>
                </a:lnSpc>
              </a:pPr>
              <a:r>
                <a:rPr lang="en-US" altLang="zh-TW" sz="2000" dirty="0">
                  <a:solidFill>
                    <a:srgbClr val="000000"/>
                  </a:solidFill>
                  <a:highlight>
                    <a:srgbClr val="FFFF00"/>
                  </a:highlight>
                </a:rPr>
                <a:t>#include “</a:t>
              </a:r>
              <a:r>
                <a:rPr lang="en-US" altLang="zh-TW" sz="2000" dirty="0" err="1">
                  <a:solidFill>
                    <a:srgbClr val="000000"/>
                  </a:solidFill>
                  <a:highlight>
                    <a:srgbClr val="FFFF00"/>
                  </a:highlight>
                </a:rPr>
                <a:t>lib.h</a:t>
              </a:r>
              <a:r>
                <a:rPr lang="en-US" altLang="zh-TW" sz="2000" dirty="0">
                  <a:solidFill>
                    <a:srgbClr val="000000"/>
                  </a:solidFill>
                  <a:highlight>
                    <a:srgbClr val="FFFF00"/>
                  </a:highlight>
                </a:rPr>
                <a:t>”</a:t>
              </a:r>
              <a:endParaRPr lang="en-US" altLang="zh-TW" sz="2000" dirty="0">
                <a:solidFill>
                  <a:srgbClr val="000000"/>
                </a:solidFill>
                <a:highlight>
                  <a:srgbClr val="FFFF00"/>
                </a:highlight>
                <a:latin typeface="+mn-lt"/>
              </a:endParaRPr>
            </a:p>
            <a:p>
              <a:pPr>
                <a:lnSpc>
                  <a:spcPct val="90000"/>
                </a:lnSpc>
              </a:pPr>
              <a:r>
                <a:rPr lang="en-US" altLang="zh-TW" sz="2000" dirty="0">
                  <a:solidFill>
                    <a:srgbClr val="000000"/>
                  </a:solidFill>
                  <a:latin typeface="+mn-lt"/>
                </a:rPr>
                <a:t>main()</a:t>
              </a:r>
            </a:p>
            <a:p>
              <a:pPr>
                <a:lnSpc>
                  <a:spcPct val="90000"/>
                </a:lnSpc>
              </a:pPr>
              <a:r>
                <a:rPr lang="en-US" altLang="zh-TW" sz="2000" dirty="0">
                  <a:solidFill>
                    <a:srgbClr val="000000"/>
                  </a:solidFill>
                  <a:latin typeface="+mn-lt"/>
                </a:rPr>
                <a:t>{</a:t>
              </a:r>
            </a:p>
            <a:p>
              <a:pPr>
                <a:lnSpc>
                  <a:spcPct val="90000"/>
                </a:lnSpc>
              </a:pPr>
              <a:r>
                <a:rPr lang="en-US" altLang="zh-TW" sz="2000" dirty="0">
                  <a:solidFill>
                    <a:srgbClr val="000000"/>
                  </a:solidFill>
                  <a:latin typeface="+mn-lt"/>
                </a:rPr>
                <a:t>      </a:t>
              </a:r>
              <a:r>
                <a:rPr lang="en-US" altLang="zh-TW" sz="2000" dirty="0" err="1">
                  <a:solidFill>
                    <a:srgbClr val="000000"/>
                  </a:solidFill>
                  <a:latin typeface="+mn-lt"/>
                </a:rPr>
                <a:t>int</a:t>
              </a:r>
              <a:r>
                <a:rPr lang="en-US" altLang="zh-TW" sz="2000" dirty="0">
                  <a:solidFill>
                    <a:srgbClr val="000000"/>
                  </a:solidFill>
                  <a:latin typeface="+mn-lt"/>
                </a:rPr>
                <a:t> ret1, ret2, ret3;</a:t>
              </a:r>
            </a:p>
            <a:p>
              <a:pPr>
                <a:lnSpc>
                  <a:spcPct val="90000"/>
                </a:lnSpc>
              </a:pPr>
              <a:endParaRPr lang="en-US" altLang="zh-TW" sz="2000" dirty="0">
                <a:solidFill>
                  <a:srgbClr val="000000"/>
                </a:solidFill>
                <a:latin typeface="+mn-lt"/>
              </a:endParaRPr>
            </a:p>
            <a:p>
              <a:pPr>
                <a:lnSpc>
                  <a:spcPct val="90000"/>
                </a:lnSpc>
              </a:pPr>
              <a:r>
                <a:rPr lang="en-US" altLang="zh-TW" sz="2000" dirty="0">
                  <a:solidFill>
                    <a:srgbClr val="000000"/>
                  </a:solidFill>
                  <a:latin typeface="+mn-lt"/>
                </a:rPr>
                <a:t>      ret1 = add(5);</a:t>
              </a:r>
            </a:p>
            <a:p>
              <a:pPr>
                <a:lnSpc>
                  <a:spcPct val="90000"/>
                </a:lnSpc>
              </a:pPr>
              <a:r>
                <a:rPr lang="en-US" altLang="zh-TW" sz="2000" dirty="0">
                  <a:solidFill>
                    <a:srgbClr val="000000"/>
                  </a:solidFill>
                  <a:latin typeface="+mn-lt"/>
                </a:rPr>
                <a:t>      ret2 = sub(5);</a:t>
              </a:r>
            </a:p>
            <a:p>
              <a:pPr>
                <a:lnSpc>
                  <a:spcPct val="90000"/>
                </a:lnSpc>
              </a:pPr>
              <a:r>
                <a:rPr lang="en-US" altLang="zh-TW" sz="2000" dirty="0">
                  <a:solidFill>
                    <a:srgbClr val="000000"/>
                  </a:solidFill>
                  <a:latin typeface="+mn-lt"/>
                </a:rPr>
                <a:t>      ret3 = sum(ret1, ret2);</a:t>
              </a:r>
            </a:p>
            <a:p>
              <a:pPr>
                <a:lnSpc>
                  <a:spcPct val="90000"/>
                </a:lnSpc>
              </a:pPr>
              <a:endParaRPr lang="en-US" altLang="zh-TW" sz="2000" dirty="0">
                <a:solidFill>
                  <a:srgbClr val="000000"/>
                </a:solidFill>
                <a:latin typeface="+mn-lt"/>
              </a:endParaRPr>
            </a:p>
            <a:p>
              <a:pPr>
                <a:lnSpc>
                  <a:spcPct val="90000"/>
                </a:lnSpc>
              </a:pPr>
              <a:r>
                <a:rPr lang="en-US" altLang="zh-TW" sz="2000" dirty="0">
                  <a:solidFill>
                    <a:srgbClr val="000000"/>
                  </a:solidFill>
                  <a:latin typeface="+mn-lt"/>
                </a:rPr>
                <a:t>      </a:t>
              </a:r>
              <a:r>
                <a:rPr lang="en-US" altLang="zh-TW" sz="2000" dirty="0" err="1">
                  <a:solidFill>
                    <a:srgbClr val="000000"/>
                  </a:solidFill>
                  <a:latin typeface="+mn-lt"/>
                </a:rPr>
                <a:t>printf</a:t>
              </a:r>
              <a:r>
                <a:rPr lang="en-US" altLang="zh-TW" sz="2000" dirty="0">
                  <a:solidFill>
                    <a:srgbClr val="000000"/>
                  </a:solidFill>
                  <a:latin typeface="+mn-lt"/>
                </a:rPr>
                <a:t>("\n ret from add()= %d", ret1);</a:t>
              </a:r>
            </a:p>
            <a:p>
              <a:pPr>
                <a:lnSpc>
                  <a:spcPct val="90000"/>
                </a:lnSpc>
              </a:pPr>
              <a:r>
                <a:rPr lang="en-US" altLang="zh-TW" sz="2000" dirty="0">
                  <a:solidFill>
                    <a:srgbClr val="000000"/>
                  </a:solidFill>
                  <a:latin typeface="+mn-lt"/>
                </a:rPr>
                <a:t>      </a:t>
              </a:r>
              <a:r>
                <a:rPr lang="en-US" altLang="zh-TW" sz="2000" dirty="0" err="1">
                  <a:solidFill>
                    <a:srgbClr val="000000"/>
                  </a:solidFill>
                  <a:latin typeface="+mn-lt"/>
                </a:rPr>
                <a:t>printf</a:t>
              </a:r>
              <a:r>
                <a:rPr lang="en-US" altLang="zh-TW" sz="2000" dirty="0">
                  <a:solidFill>
                    <a:srgbClr val="000000"/>
                  </a:solidFill>
                  <a:latin typeface="+mn-lt"/>
                </a:rPr>
                <a:t>("\n ret from sub()= %d", ret2);</a:t>
              </a:r>
            </a:p>
            <a:p>
              <a:pPr>
                <a:lnSpc>
                  <a:spcPct val="90000"/>
                </a:lnSpc>
              </a:pPr>
              <a:r>
                <a:rPr lang="en-US" altLang="zh-TW" sz="2000" dirty="0">
                  <a:solidFill>
                    <a:srgbClr val="000000"/>
                  </a:solidFill>
                  <a:latin typeface="+mn-lt"/>
                </a:rPr>
                <a:t>      </a:t>
              </a:r>
              <a:r>
                <a:rPr lang="en-US" altLang="zh-TW" sz="2000" dirty="0" err="1">
                  <a:solidFill>
                    <a:srgbClr val="000000"/>
                  </a:solidFill>
                  <a:latin typeface="+mn-lt"/>
                </a:rPr>
                <a:t>printf</a:t>
              </a:r>
              <a:r>
                <a:rPr lang="en-US" altLang="zh-TW" sz="2000" dirty="0">
                  <a:solidFill>
                    <a:srgbClr val="000000"/>
                  </a:solidFill>
                  <a:latin typeface="+mn-lt"/>
                </a:rPr>
                <a:t>(</a:t>
              </a:r>
              <a:r>
                <a:rPr lang="en-US" altLang="zh-TW" sz="2000" dirty="0">
                  <a:solidFill>
                    <a:srgbClr val="000000"/>
                  </a:solidFill>
                  <a:latin typeface="Calibri"/>
                </a:rPr>
                <a:t>"</a:t>
              </a:r>
              <a:r>
                <a:rPr lang="en-US" altLang="zh-TW" sz="2000" dirty="0">
                  <a:solidFill>
                    <a:srgbClr val="000000"/>
                  </a:solidFill>
                </a:rPr>
                <a:t>\n ret from sum()= %d</a:t>
              </a:r>
              <a:r>
                <a:rPr lang="en-US" altLang="zh-TW" sz="2000" dirty="0">
                  <a:solidFill>
                    <a:srgbClr val="000000"/>
                  </a:solidFill>
                  <a:latin typeface="Calibri"/>
                </a:rPr>
                <a:t>"</a:t>
              </a:r>
              <a:r>
                <a:rPr lang="en-US" altLang="zh-TW" sz="2000" dirty="0">
                  <a:solidFill>
                    <a:srgbClr val="000000"/>
                  </a:solidFill>
                </a:rPr>
                <a:t>, ret3);</a:t>
              </a:r>
              <a:endParaRPr lang="en-US" altLang="zh-TW" sz="2000" dirty="0">
                <a:solidFill>
                  <a:srgbClr val="000000"/>
                </a:solidFill>
                <a:latin typeface="+mn-lt"/>
              </a:endParaRPr>
            </a:p>
            <a:p>
              <a:pPr>
                <a:lnSpc>
                  <a:spcPct val="90000"/>
                </a:lnSpc>
              </a:pPr>
              <a:r>
                <a:rPr lang="en-US" altLang="zh-TW" sz="2000" dirty="0">
                  <a:solidFill>
                    <a:srgbClr val="000000"/>
                  </a:solidFill>
                  <a:latin typeface="+mn-lt"/>
                </a:rPr>
                <a:t>}</a:t>
              </a:r>
            </a:p>
          </p:txBody>
        </p:sp>
        <p:sp>
          <p:nvSpPr>
            <p:cNvPr id="302086" name="Rectangle 6"/>
            <p:cNvSpPr>
              <a:spLocks noChangeArrowheads="1"/>
            </p:cNvSpPr>
            <p:nvPr/>
          </p:nvSpPr>
          <p:spPr bwMode="auto">
            <a:xfrm>
              <a:off x="3552" y="494"/>
              <a:ext cx="1864" cy="195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r>
                <a:rPr lang="en-US" altLang="zh-TW" sz="2000" dirty="0">
                  <a:solidFill>
                    <a:srgbClr val="000000"/>
                  </a:solidFill>
                  <a:highlight>
                    <a:srgbClr val="FFFF00"/>
                  </a:highlight>
                </a:rPr>
                <a:t>#include “</a:t>
              </a:r>
              <a:r>
                <a:rPr lang="en-US" altLang="zh-TW" sz="2000" dirty="0" err="1">
                  <a:solidFill>
                    <a:srgbClr val="000000"/>
                  </a:solidFill>
                  <a:highlight>
                    <a:srgbClr val="FFFF00"/>
                  </a:highlight>
                </a:rPr>
                <a:t>lib.h</a:t>
              </a:r>
              <a:r>
                <a:rPr lang="en-US" altLang="zh-TW" sz="2000" dirty="0">
                  <a:solidFill>
                    <a:srgbClr val="000000"/>
                  </a:solidFill>
                  <a:highlight>
                    <a:srgbClr val="FFFF00"/>
                  </a:highlight>
                </a:rPr>
                <a:t>”</a:t>
              </a:r>
              <a:endParaRPr lang="en-US" altLang="zh-TW" sz="2000" dirty="0">
                <a:solidFill>
                  <a:srgbClr val="000000"/>
                </a:solidFill>
                <a:latin typeface="+mn-lt"/>
              </a:endParaRPr>
            </a:p>
            <a:p>
              <a:pPr>
                <a:lnSpc>
                  <a:spcPct val="90000"/>
                </a:lnSpc>
              </a:pPr>
              <a:r>
                <a:rPr lang="en-US" altLang="zh-TW" sz="2000" dirty="0">
                  <a:solidFill>
                    <a:srgbClr val="000000"/>
                  </a:solidFill>
                  <a:latin typeface="+mn-lt"/>
                </a:rPr>
                <a:t>int add(int </a:t>
              </a:r>
              <a:r>
                <a:rPr lang="en-US" altLang="zh-TW" sz="2000" dirty="0" err="1">
                  <a:solidFill>
                    <a:srgbClr val="000000"/>
                  </a:solidFill>
                  <a:latin typeface="+mn-lt"/>
                </a:rPr>
                <a:t>arg</a:t>
              </a:r>
              <a:r>
                <a:rPr lang="en-US" altLang="zh-TW" sz="2000" dirty="0">
                  <a:solidFill>
                    <a:srgbClr val="000000"/>
                  </a:solidFill>
                  <a:latin typeface="+mn-lt"/>
                </a:rPr>
                <a:t>)</a:t>
              </a:r>
            </a:p>
            <a:p>
              <a:pPr>
                <a:lnSpc>
                  <a:spcPct val="90000"/>
                </a:lnSpc>
              </a:pPr>
              <a:r>
                <a:rPr lang="en-US" altLang="zh-TW" sz="2000" dirty="0">
                  <a:solidFill>
                    <a:srgbClr val="000000"/>
                  </a:solidFill>
                  <a:latin typeface="+mn-lt"/>
                </a:rPr>
                <a:t>{</a:t>
              </a:r>
            </a:p>
            <a:p>
              <a:pPr>
                <a:lnSpc>
                  <a:spcPct val="90000"/>
                </a:lnSpc>
              </a:pPr>
              <a:r>
                <a:rPr lang="en-US" altLang="zh-TW" sz="2000" dirty="0">
                  <a:solidFill>
                    <a:srgbClr val="000000"/>
                  </a:solidFill>
                  <a:latin typeface="+mn-lt"/>
                </a:rPr>
                <a:t>      </a:t>
              </a:r>
              <a:r>
                <a:rPr lang="en-US" altLang="zh-TW" sz="2000" dirty="0" err="1">
                  <a:solidFill>
                    <a:srgbClr val="000000"/>
                  </a:solidFill>
                  <a:latin typeface="+mn-lt"/>
                </a:rPr>
                <a:t>arg</a:t>
              </a:r>
              <a:r>
                <a:rPr lang="en-US" altLang="zh-TW" sz="2000" dirty="0">
                  <a:solidFill>
                    <a:srgbClr val="000000"/>
                  </a:solidFill>
                  <a:latin typeface="+mn-lt"/>
                </a:rPr>
                <a:t>++;</a:t>
              </a:r>
            </a:p>
            <a:p>
              <a:pPr>
                <a:lnSpc>
                  <a:spcPct val="90000"/>
                </a:lnSpc>
              </a:pPr>
              <a:r>
                <a:rPr lang="en-US" altLang="zh-TW" sz="2000" dirty="0">
                  <a:solidFill>
                    <a:srgbClr val="000000"/>
                  </a:solidFill>
                  <a:latin typeface="+mn-lt"/>
                </a:rPr>
                <a:t>      return </a:t>
              </a:r>
              <a:r>
                <a:rPr lang="en-US" altLang="zh-TW" sz="2000" dirty="0" err="1">
                  <a:solidFill>
                    <a:srgbClr val="000000"/>
                  </a:solidFill>
                  <a:latin typeface="+mn-lt"/>
                </a:rPr>
                <a:t>arg</a:t>
              </a:r>
              <a:r>
                <a:rPr lang="en-US" altLang="zh-TW" sz="2000" dirty="0">
                  <a:solidFill>
                    <a:srgbClr val="000000"/>
                  </a:solidFill>
                  <a:latin typeface="+mn-lt"/>
                </a:rPr>
                <a:t>;</a:t>
              </a:r>
            </a:p>
            <a:p>
              <a:pPr>
                <a:lnSpc>
                  <a:spcPct val="90000"/>
                </a:lnSpc>
              </a:pPr>
              <a:r>
                <a:rPr lang="en-US" altLang="zh-TW" sz="2000" dirty="0">
                  <a:solidFill>
                    <a:srgbClr val="000000"/>
                  </a:solidFill>
                  <a:latin typeface="+mn-lt"/>
                </a:rPr>
                <a:t>}</a:t>
              </a:r>
            </a:p>
            <a:p>
              <a:pPr lvl="0">
                <a:lnSpc>
                  <a:spcPct val="90000"/>
                </a:lnSpc>
              </a:pPr>
              <a:r>
                <a:rPr lang="en-US" altLang="zh-TW" sz="2000" dirty="0">
                  <a:solidFill>
                    <a:srgbClr val="000000"/>
                  </a:solidFill>
                  <a:latin typeface="Calibri"/>
                </a:rPr>
                <a:t>int sub(int   </a:t>
              </a:r>
              <a:r>
                <a:rPr lang="en-US" altLang="zh-TW" sz="2000" dirty="0" err="1">
                  <a:solidFill>
                    <a:srgbClr val="000000"/>
                  </a:solidFill>
                  <a:latin typeface="Calibri"/>
                </a:rPr>
                <a:t>arg</a:t>
              </a:r>
              <a:r>
                <a:rPr lang="en-US" altLang="zh-TW" sz="2000" dirty="0">
                  <a:solidFill>
                    <a:srgbClr val="000000"/>
                  </a:solidFill>
                  <a:latin typeface="Calibri"/>
                </a:rPr>
                <a:t>)</a:t>
              </a:r>
            </a:p>
            <a:p>
              <a:pPr lvl="0">
                <a:lnSpc>
                  <a:spcPct val="90000"/>
                </a:lnSpc>
              </a:pPr>
              <a:r>
                <a:rPr lang="en-US" altLang="zh-TW" sz="2000" dirty="0">
                  <a:solidFill>
                    <a:srgbClr val="000000"/>
                  </a:solidFill>
                  <a:latin typeface="Calibri"/>
                </a:rPr>
                <a:t>{</a:t>
              </a:r>
            </a:p>
            <a:p>
              <a:pPr lvl="0">
                <a:lnSpc>
                  <a:spcPct val="90000"/>
                </a:lnSpc>
              </a:pPr>
              <a:r>
                <a:rPr lang="en-US" altLang="zh-TW" sz="2000" dirty="0">
                  <a:solidFill>
                    <a:srgbClr val="000000"/>
                  </a:solidFill>
                  <a:latin typeface="Calibri"/>
                </a:rPr>
                <a:t>       </a:t>
              </a:r>
              <a:r>
                <a:rPr lang="en-US" altLang="zh-TW" sz="2000" dirty="0" err="1">
                  <a:solidFill>
                    <a:srgbClr val="000000"/>
                  </a:solidFill>
                  <a:latin typeface="Calibri"/>
                </a:rPr>
                <a:t>arg</a:t>
              </a:r>
              <a:r>
                <a:rPr lang="en-US" altLang="zh-TW" sz="2000" dirty="0">
                  <a:solidFill>
                    <a:srgbClr val="000000"/>
                  </a:solidFill>
                  <a:latin typeface="Calibri"/>
                </a:rPr>
                <a:t>--;</a:t>
              </a:r>
            </a:p>
            <a:p>
              <a:pPr lvl="0">
                <a:lnSpc>
                  <a:spcPct val="90000"/>
                </a:lnSpc>
              </a:pPr>
              <a:r>
                <a:rPr lang="en-US" altLang="zh-TW" sz="2000" dirty="0">
                  <a:solidFill>
                    <a:srgbClr val="000000"/>
                  </a:solidFill>
                  <a:latin typeface="Calibri"/>
                </a:rPr>
                <a:t>       return </a:t>
              </a:r>
              <a:r>
                <a:rPr lang="en-US" altLang="zh-TW" sz="2000" dirty="0" err="1">
                  <a:solidFill>
                    <a:srgbClr val="000000"/>
                  </a:solidFill>
                  <a:latin typeface="Calibri"/>
                </a:rPr>
                <a:t>arg</a:t>
              </a:r>
              <a:r>
                <a:rPr lang="en-US" altLang="zh-TW" sz="2000" dirty="0">
                  <a:solidFill>
                    <a:srgbClr val="000000"/>
                  </a:solidFill>
                  <a:latin typeface="Calibri"/>
                </a:rPr>
                <a:t>;</a:t>
              </a:r>
            </a:p>
            <a:p>
              <a:pPr lvl="0">
                <a:lnSpc>
                  <a:spcPct val="90000"/>
                </a:lnSpc>
              </a:pPr>
              <a:r>
                <a:rPr lang="en-US" altLang="zh-TW" sz="2000" dirty="0">
                  <a:solidFill>
                    <a:srgbClr val="000000"/>
                  </a:solidFill>
                  <a:latin typeface="Calibri"/>
                </a:rPr>
                <a:t>}</a:t>
              </a:r>
            </a:p>
          </p:txBody>
        </p:sp>
        <p:sp>
          <p:nvSpPr>
            <p:cNvPr id="302087" name="Rectangle 7"/>
            <p:cNvSpPr>
              <a:spLocks noChangeArrowheads="1"/>
            </p:cNvSpPr>
            <p:nvPr/>
          </p:nvSpPr>
          <p:spPr bwMode="auto">
            <a:xfrm>
              <a:off x="3552" y="2807"/>
              <a:ext cx="1864" cy="104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r>
                <a:rPr lang="en-US" altLang="zh-TW" sz="2000" dirty="0">
                  <a:solidFill>
                    <a:srgbClr val="000000"/>
                  </a:solidFill>
                  <a:highlight>
                    <a:srgbClr val="FFFF00"/>
                  </a:highlight>
                </a:rPr>
                <a:t>#include “</a:t>
              </a:r>
              <a:r>
                <a:rPr lang="en-US" altLang="zh-TW" sz="2000" dirty="0" err="1">
                  <a:solidFill>
                    <a:srgbClr val="000000"/>
                  </a:solidFill>
                  <a:highlight>
                    <a:srgbClr val="FFFF00"/>
                  </a:highlight>
                </a:rPr>
                <a:t>lib.h</a:t>
              </a:r>
              <a:r>
                <a:rPr lang="en-US" altLang="zh-TW" sz="2000" dirty="0">
                  <a:solidFill>
                    <a:srgbClr val="000000"/>
                  </a:solidFill>
                  <a:highlight>
                    <a:srgbClr val="FFFF00"/>
                  </a:highlight>
                </a:rPr>
                <a:t>”</a:t>
              </a:r>
              <a:endParaRPr lang="en-US" altLang="zh-TW" sz="2000" dirty="0">
                <a:solidFill>
                  <a:srgbClr val="000000"/>
                </a:solidFill>
                <a:highlight>
                  <a:srgbClr val="FFFF00"/>
                </a:highlight>
                <a:latin typeface="+mn-lt"/>
              </a:endParaRPr>
            </a:p>
            <a:p>
              <a:pPr>
                <a:lnSpc>
                  <a:spcPct val="90000"/>
                </a:lnSpc>
              </a:pPr>
              <a:r>
                <a:rPr lang="en-US" altLang="zh-TW" sz="2000" dirty="0">
                  <a:solidFill>
                    <a:srgbClr val="000000"/>
                  </a:solidFill>
                  <a:latin typeface="+mn-lt"/>
                </a:rPr>
                <a:t>int sum(int  arg1, int arg2)</a:t>
              </a:r>
            </a:p>
            <a:p>
              <a:pPr>
                <a:lnSpc>
                  <a:spcPct val="90000"/>
                </a:lnSpc>
              </a:pPr>
              <a:r>
                <a:rPr lang="en-US" altLang="zh-TW" sz="2000" dirty="0">
                  <a:solidFill>
                    <a:srgbClr val="000000"/>
                  </a:solidFill>
                  <a:latin typeface="+mn-lt"/>
                </a:rPr>
                <a:t>{</a:t>
              </a:r>
            </a:p>
            <a:p>
              <a:pPr>
                <a:lnSpc>
                  <a:spcPct val="90000"/>
                </a:lnSpc>
              </a:pPr>
              <a:r>
                <a:rPr lang="en-US" altLang="zh-TW" sz="2000" dirty="0">
                  <a:solidFill>
                    <a:srgbClr val="000000"/>
                  </a:solidFill>
                  <a:latin typeface="+mn-lt"/>
                </a:rPr>
                <a:t>       return (arg1+arg2);</a:t>
              </a:r>
            </a:p>
            <a:p>
              <a:pPr>
                <a:lnSpc>
                  <a:spcPct val="90000"/>
                </a:lnSpc>
              </a:pPr>
              <a:r>
                <a:rPr lang="en-US" altLang="zh-TW" sz="2000" dirty="0">
                  <a:solidFill>
                    <a:srgbClr val="000000"/>
                  </a:solidFill>
                  <a:latin typeface="+mn-lt"/>
                </a:rPr>
                <a:t>}</a:t>
              </a:r>
            </a:p>
          </p:txBody>
        </p:sp>
        <p:sp>
          <p:nvSpPr>
            <p:cNvPr id="302088" name="Text Box 8"/>
            <p:cNvSpPr txBox="1">
              <a:spLocks noChangeArrowheads="1"/>
            </p:cNvSpPr>
            <p:nvPr/>
          </p:nvSpPr>
          <p:spPr bwMode="auto">
            <a:xfrm>
              <a:off x="2287" y="768"/>
              <a:ext cx="889" cy="408"/>
            </a:xfrm>
            <a:prstGeom prst="round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zh-TW" sz="3200" b="1" dirty="0" err="1">
                  <a:solidFill>
                    <a:srgbClr val="CC0000"/>
                  </a:solidFill>
                  <a:latin typeface="+mn-lt"/>
                </a:rPr>
                <a:t>main.c</a:t>
              </a:r>
              <a:endParaRPr lang="en-US" altLang="zh-TW" sz="3200" b="1" dirty="0">
                <a:solidFill>
                  <a:srgbClr val="CC0000"/>
                </a:solidFill>
                <a:latin typeface="+mn-lt"/>
              </a:endParaRPr>
            </a:p>
          </p:txBody>
        </p:sp>
        <p:sp>
          <p:nvSpPr>
            <p:cNvPr id="302089" name="Text Box 9"/>
            <p:cNvSpPr txBox="1">
              <a:spLocks noChangeArrowheads="1"/>
            </p:cNvSpPr>
            <p:nvPr/>
          </p:nvSpPr>
          <p:spPr bwMode="auto">
            <a:xfrm>
              <a:off x="4669" y="774"/>
              <a:ext cx="462" cy="408"/>
            </a:xfrm>
            <a:prstGeom prst="round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zh-TW" sz="3200" b="1" dirty="0" err="1">
                  <a:solidFill>
                    <a:srgbClr val="CC0000"/>
                  </a:solidFill>
                </a:rPr>
                <a:t>a</a:t>
              </a:r>
              <a:r>
                <a:rPr lang="en-US" altLang="zh-TW" sz="3200" b="1" dirty="0" err="1">
                  <a:solidFill>
                    <a:srgbClr val="CC0000"/>
                  </a:solidFill>
                  <a:latin typeface="+mn-lt"/>
                </a:rPr>
                <a:t>.c</a:t>
              </a:r>
              <a:endParaRPr lang="en-US" altLang="zh-TW" sz="3200" b="1" dirty="0">
                <a:solidFill>
                  <a:srgbClr val="CC0000"/>
                </a:solidFill>
                <a:latin typeface="+mn-lt"/>
              </a:endParaRPr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080C-F2F5-4499-BE3C-C98AAA15FB94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BE5E79F6-5DB0-4811-9FF3-533329BFD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2104" y="4137739"/>
            <a:ext cx="758349" cy="646986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3200" b="1" dirty="0" err="1">
                <a:solidFill>
                  <a:srgbClr val="CC0000"/>
                </a:solidFill>
              </a:rPr>
              <a:t>b</a:t>
            </a:r>
            <a:r>
              <a:rPr lang="en-US" altLang="zh-TW" sz="3200" b="1" dirty="0" err="1">
                <a:solidFill>
                  <a:srgbClr val="CC0000"/>
                </a:solidFill>
                <a:latin typeface="+mn-lt"/>
              </a:rPr>
              <a:t>.c</a:t>
            </a:r>
            <a:endParaRPr lang="en-US" altLang="zh-TW" sz="3200" b="1" dirty="0">
              <a:solidFill>
                <a:srgbClr val="CC0000"/>
              </a:solidFill>
              <a:latin typeface="+mn-lt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76D2AB1-55FD-4319-BE5D-A9A91A40A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400" y="4927599"/>
            <a:ext cx="2959100" cy="16557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en-US" altLang="zh-TW" sz="2000" dirty="0">
                <a:solidFill>
                  <a:srgbClr val="000000"/>
                </a:solidFill>
              </a:rPr>
              <a:t>int sum (int arg1,int arg2);</a:t>
            </a:r>
          </a:p>
          <a:p>
            <a:pPr>
              <a:lnSpc>
                <a:spcPct val="90000"/>
              </a:lnSpc>
            </a:pPr>
            <a:r>
              <a:rPr lang="en-US" altLang="zh-TW" sz="2000" dirty="0">
                <a:solidFill>
                  <a:srgbClr val="000000"/>
                </a:solidFill>
              </a:rPr>
              <a:t>int add(int </a:t>
            </a:r>
            <a:r>
              <a:rPr lang="en-US" altLang="zh-TW" sz="2000" dirty="0" err="1">
                <a:solidFill>
                  <a:srgbClr val="000000"/>
                </a:solidFill>
              </a:rPr>
              <a:t>arg</a:t>
            </a:r>
            <a:r>
              <a:rPr lang="en-US" altLang="zh-TW" sz="2000" dirty="0">
                <a:solidFill>
                  <a:srgbClr val="000000"/>
                </a:solidFill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zh-TW" sz="2000" dirty="0">
                <a:solidFill>
                  <a:srgbClr val="000000"/>
                </a:solidFill>
                <a:latin typeface="+mn-lt"/>
              </a:rPr>
              <a:t>Int sub(int </a:t>
            </a:r>
            <a:r>
              <a:rPr lang="en-US" altLang="zh-TW" sz="2000" dirty="0" err="1">
                <a:solidFill>
                  <a:srgbClr val="000000"/>
                </a:solidFill>
                <a:latin typeface="+mn-lt"/>
              </a:rPr>
              <a:t>arg</a:t>
            </a:r>
            <a:r>
              <a:rPr lang="en-US" altLang="zh-TW" sz="2000" dirty="0">
                <a:solidFill>
                  <a:srgbClr val="000000"/>
                </a:solidFill>
                <a:latin typeface="+mn-lt"/>
              </a:rPr>
              <a:t>);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C117975C-6904-4D7B-BD46-173EC61F4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0776" y="4848443"/>
            <a:ext cx="1026432" cy="646986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3200" b="1" dirty="0" err="1">
                <a:solidFill>
                  <a:srgbClr val="CC0000"/>
                </a:solidFill>
              </a:rPr>
              <a:t>lib</a:t>
            </a:r>
            <a:r>
              <a:rPr lang="en-US" altLang="zh-TW" sz="3200" b="1" dirty="0" err="1">
                <a:solidFill>
                  <a:srgbClr val="CC0000"/>
                </a:solidFill>
                <a:latin typeface="+mn-lt"/>
              </a:rPr>
              <a:t>.h</a:t>
            </a:r>
            <a:endParaRPr lang="en-US" altLang="zh-TW" sz="3200" b="1" dirty="0">
              <a:solidFill>
                <a:srgbClr val="CC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5518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矩形 76">
            <a:extLst>
              <a:ext uri="{FF2B5EF4-FFF2-40B4-BE49-F238E27FC236}">
                <a16:creationId xmlns:a16="http://schemas.microsoft.com/office/drawing/2014/main" id="{7470D74D-D1EF-41F6-9A7C-B2C804EACC91}"/>
              </a:ext>
            </a:extLst>
          </p:cNvPr>
          <p:cNvSpPr/>
          <p:nvPr/>
        </p:nvSpPr>
        <p:spPr>
          <a:xfrm>
            <a:off x="4988461" y="2654318"/>
            <a:ext cx="1253927" cy="2427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A7D023A-8978-4927-A79B-C490B6746CD4}"/>
              </a:ext>
            </a:extLst>
          </p:cNvPr>
          <p:cNvSpPr/>
          <p:nvPr/>
        </p:nvSpPr>
        <p:spPr>
          <a:xfrm>
            <a:off x="788004" y="2654318"/>
            <a:ext cx="1253927" cy="2427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/>
              <a:t>Overview(cont.)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BD37080C-F2F5-4499-BE3C-C98AAA15FB94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A738D134-F3F4-41CE-8ECF-6507861EF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465" y="2811720"/>
            <a:ext cx="917239" cy="496848"/>
          </a:xfrm>
          <a:prstGeom prst="flowChartPunchedCard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000" b="1" dirty="0" err="1">
                <a:solidFill>
                  <a:srgbClr val="CC0000"/>
                </a:solidFill>
                <a:latin typeface="+mn-lt"/>
              </a:rPr>
              <a:t>main.c</a:t>
            </a:r>
            <a:endParaRPr lang="en-US" altLang="zh-TW" sz="2000" b="1" dirty="0">
              <a:solidFill>
                <a:srgbClr val="CC0000"/>
              </a:solidFill>
              <a:latin typeface="+mn-lt"/>
            </a:endParaRPr>
          </a:p>
        </p:txBody>
      </p:sp>
      <p:sp>
        <p:nvSpPr>
          <p:cNvPr id="20" name="Text Box 9">
            <a:extLst>
              <a:ext uri="{FF2B5EF4-FFF2-40B4-BE49-F238E27FC236}">
                <a16:creationId xmlns:a16="http://schemas.microsoft.com/office/drawing/2014/main" id="{B0147D79-B2AB-46E5-85EE-9E149FF45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703" y="3570036"/>
            <a:ext cx="490840" cy="496848"/>
          </a:xfrm>
          <a:prstGeom prst="flowChartPunchedCard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000" b="1" dirty="0" err="1">
                <a:solidFill>
                  <a:srgbClr val="CC0000"/>
                </a:solidFill>
                <a:latin typeface="+mn-lt"/>
              </a:rPr>
              <a:t>a.c</a:t>
            </a:r>
            <a:endParaRPr lang="en-US" altLang="zh-TW" sz="2000" b="1" dirty="0">
              <a:solidFill>
                <a:srgbClr val="CC0000"/>
              </a:solidFill>
              <a:latin typeface="+mn-lt"/>
            </a:endParaRPr>
          </a:p>
        </p:txBody>
      </p:sp>
      <p:sp>
        <p:nvSpPr>
          <p:cNvPr id="34" name="Text Box 8">
            <a:extLst>
              <a:ext uri="{FF2B5EF4-FFF2-40B4-BE49-F238E27FC236}">
                <a16:creationId xmlns:a16="http://schemas.microsoft.com/office/drawing/2014/main" id="{3051BB7D-B994-4364-BE16-CBBA40E8A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4316" y="2811720"/>
            <a:ext cx="931665" cy="496848"/>
          </a:xfrm>
          <a:prstGeom prst="flowChartPunchedCard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000" b="1" dirty="0" err="1">
                <a:solidFill>
                  <a:srgbClr val="CC0000"/>
                </a:solidFill>
                <a:latin typeface="+mn-lt"/>
              </a:rPr>
              <a:t>main.o</a:t>
            </a:r>
            <a:endParaRPr lang="en-US" altLang="zh-TW" sz="2000" b="1" dirty="0">
              <a:solidFill>
                <a:srgbClr val="CC0000"/>
              </a:solidFill>
              <a:latin typeface="+mn-lt"/>
            </a:endParaRPr>
          </a:p>
        </p:txBody>
      </p:sp>
      <p:sp>
        <p:nvSpPr>
          <p:cNvPr id="43" name="Text Box 9">
            <a:extLst>
              <a:ext uri="{FF2B5EF4-FFF2-40B4-BE49-F238E27FC236}">
                <a16:creationId xmlns:a16="http://schemas.microsoft.com/office/drawing/2014/main" id="{29BE9005-17DC-4D27-B8C8-A79E1995A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5830" y="3570036"/>
            <a:ext cx="505267" cy="496848"/>
          </a:xfrm>
          <a:prstGeom prst="flowChartPunchedCard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000" b="1" dirty="0" err="1">
                <a:solidFill>
                  <a:srgbClr val="CC0000"/>
                </a:solidFill>
              </a:rPr>
              <a:t>a.o</a:t>
            </a:r>
            <a:endParaRPr lang="en-US" altLang="zh-TW" sz="2000" b="1" dirty="0">
              <a:solidFill>
                <a:srgbClr val="CC0000"/>
              </a:solidFill>
            </a:endParaRPr>
          </a:p>
        </p:txBody>
      </p:sp>
      <p:sp>
        <p:nvSpPr>
          <p:cNvPr id="44" name="Text Box 9">
            <a:extLst>
              <a:ext uri="{FF2B5EF4-FFF2-40B4-BE49-F238E27FC236}">
                <a16:creationId xmlns:a16="http://schemas.microsoft.com/office/drawing/2014/main" id="{138A5CEE-622B-42EB-8F5A-D2A665080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702" y="4368564"/>
            <a:ext cx="505267" cy="496848"/>
          </a:xfrm>
          <a:prstGeom prst="flowChartPunchedCard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000" b="1" dirty="0" err="1">
                <a:solidFill>
                  <a:srgbClr val="CC0000"/>
                </a:solidFill>
              </a:rPr>
              <a:t>b.c</a:t>
            </a:r>
            <a:endParaRPr lang="en-US" altLang="zh-TW" sz="2000" b="1" dirty="0">
              <a:solidFill>
                <a:srgbClr val="CC0000"/>
              </a:solidFill>
            </a:endParaRPr>
          </a:p>
        </p:txBody>
      </p:sp>
      <p:sp>
        <p:nvSpPr>
          <p:cNvPr id="45" name="Text Box 9">
            <a:extLst>
              <a:ext uri="{FF2B5EF4-FFF2-40B4-BE49-F238E27FC236}">
                <a16:creationId xmlns:a16="http://schemas.microsoft.com/office/drawing/2014/main" id="{0AB6B4C7-28A5-4E60-A230-7FB5F9362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5577" y="4368564"/>
            <a:ext cx="519694" cy="496848"/>
          </a:xfrm>
          <a:prstGeom prst="flowChartPunchedCard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000" b="1" dirty="0" err="1">
                <a:solidFill>
                  <a:srgbClr val="CC0000"/>
                </a:solidFill>
              </a:rPr>
              <a:t>b.o</a:t>
            </a:r>
            <a:endParaRPr lang="en-US" altLang="zh-TW" sz="2000" b="1" dirty="0">
              <a:solidFill>
                <a:srgbClr val="CC000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306C220-695A-4EB5-82D9-E70577D7CD66}"/>
              </a:ext>
            </a:extLst>
          </p:cNvPr>
          <p:cNvSpPr/>
          <p:nvPr/>
        </p:nvSpPr>
        <p:spPr>
          <a:xfrm>
            <a:off x="6989286" y="3485754"/>
            <a:ext cx="1543154" cy="792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linker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50" name="Text Box 9">
            <a:extLst>
              <a:ext uri="{FF2B5EF4-FFF2-40B4-BE49-F238E27FC236}">
                <a16:creationId xmlns:a16="http://schemas.microsoft.com/office/drawing/2014/main" id="{E7E2857D-3562-47AD-89A7-34E1EFBC8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6323" y="4998234"/>
            <a:ext cx="1440160" cy="879038"/>
          </a:xfrm>
          <a:prstGeom prst="flowChartPunchedCard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n-US" altLang="zh-TW" sz="2000" b="1" dirty="0">
                <a:solidFill>
                  <a:srgbClr val="CC0000"/>
                </a:solidFill>
              </a:rPr>
              <a:t>Executable</a:t>
            </a:r>
          </a:p>
          <a:p>
            <a:pPr algn="ctr"/>
            <a:r>
              <a:rPr lang="en-US" altLang="zh-TW" sz="2000" b="1" dirty="0">
                <a:solidFill>
                  <a:srgbClr val="CC0000"/>
                </a:solidFill>
              </a:rPr>
              <a:t>file</a:t>
            </a:r>
          </a:p>
        </p:txBody>
      </p:sp>
      <p:sp>
        <p:nvSpPr>
          <p:cNvPr id="73" name="箭號: 向右 72">
            <a:extLst>
              <a:ext uri="{FF2B5EF4-FFF2-40B4-BE49-F238E27FC236}">
                <a16:creationId xmlns:a16="http://schemas.microsoft.com/office/drawing/2014/main" id="{0E1EF81B-12ED-437A-8B9F-7221F5AC30FD}"/>
              </a:ext>
            </a:extLst>
          </p:cNvPr>
          <p:cNvSpPr/>
          <p:nvPr/>
        </p:nvSpPr>
        <p:spPr>
          <a:xfrm>
            <a:off x="6390776" y="3654224"/>
            <a:ext cx="473592" cy="4799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箭號: 向右 73">
            <a:extLst>
              <a:ext uri="{FF2B5EF4-FFF2-40B4-BE49-F238E27FC236}">
                <a16:creationId xmlns:a16="http://schemas.microsoft.com/office/drawing/2014/main" id="{87409C10-20FC-4478-A11D-078D47AC2BD8}"/>
              </a:ext>
            </a:extLst>
          </p:cNvPr>
          <p:cNvSpPr/>
          <p:nvPr/>
        </p:nvSpPr>
        <p:spPr>
          <a:xfrm rot="5400000">
            <a:off x="7529607" y="4370366"/>
            <a:ext cx="473592" cy="4799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56A79BD5-C8BB-4A85-BA45-DD2642ABB30B}"/>
              </a:ext>
            </a:extLst>
          </p:cNvPr>
          <p:cNvSpPr txBox="1"/>
          <p:nvPr/>
        </p:nvSpPr>
        <p:spPr>
          <a:xfrm>
            <a:off x="811409" y="2132856"/>
            <a:ext cx="142983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Source file</a:t>
            </a:r>
            <a:endParaRPr lang="zh-TW" altLang="en-US" sz="2000" b="1" dirty="0"/>
          </a:p>
          <a:p>
            <a:endParaRPr lang="zh-TW" altLang="en-US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61EC71B6-1AD4-4623-886A-762854EDFE70}"/>
              </a:ext>
            </a:extLst>
          </p:cNvPr>
          <p:cNvSpPr txBox="1"/>
          <p:nvPr/>
        </p:nvSpPr>
        <p:spPr>
          <a:xfrm>
            <a:off x="4893544" y="2108122"/>
            <a:ext cx="142983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Object file</a:t>
            </a:r>
          </a:p>
          <a:p>
            <a:endParaRPr lang="zh-TW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9704907-FC91-4650-97BA-979F0DCCBC32}"/>
              </a:ext>
            </a:extLst>
          </p:cNvPr>
          <p:cNvSpPr/>
          <p:nvPr/>
        </p:nvSpPr>
        <p:spPr>
          <a:xfrm>
            <a:off x="2773636" y="2741166"/>
            <a:ext cx="1253927" cy="637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Compiler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99D8928-4F34-485B-A7D7-6DDDBB3390A5}"/>
              </a:ext>
            </a:extLst>
          </p:cNvPr>
          <p:cNvSpPr/>
          <p:nvPr/>
        </p:nvSpPr>
        <p:spPr>
          <a:xfrm>
            <a:off x="2773635" y="3499482"/>
            <a:ext cx="1253927" cy="637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Compiler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3BA5EA2-7725-401B-89F7-897C6F0D2EC9}"/>
              </a:ext>
            </a:extLst>
          </p:cNvPr>
          <p:cNvSpPr/>
          <p:nvPr/>
        </p:nvSpPr>
        <p:spPr>
          <a:xfrm>
            <a:off x="2771660" y="4298010"/>
            <a:ext cx="1253927" cy="637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Compiler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A619931C-121B-4BAE-9812-4EEC74FCB082}"/>
              </a:ext>
            </a:extLst>
          </p:cNvPr>
          <p:cNvCxnSpPr/>
          <p:nvPr/>
        </p:nvCxnSpPr>
        <p:spPr>
          <a:xfrm>
            <a:off x="1874704" y="3060144"/>
            <a:ext cx="89893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4AFA698B-2725-4A9D-A502-D09FBDDDCA82}"/>
              </a:ext>
            </a:extLst>
          </p:cNvPr>
          <p:cNvCxnSpPr/>
          <p:nvPr/>
        </p:nvCxnSpPr>
        <p:spPr>
          <a:xfrm flipV="1">
            <a:off x="4027563" y="3060144"/>
            <a:ext cx="106675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2C2C37EE-11CB-49C6-A59C-A3C32E59DA19}"/>
              </a:ext>
            </a:extLst>
          </p:cNvPr>
          <p:cNvCxnSpPr>
            <a:stCxn id="20" idx="3"/>
            <a:endCxn id="38" idx="1"/>
          </p:cNvCxnSpPr>
          <p:nvPr/>
        </p:nvCxnSpPr>
        <p:spPr>
          <a:xfrm>
            <a:off x="1668543" y="3818460"/>
            <a:ext cx="11050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6C6F260A-1BB7-4F5C-8258-4483570DB1FF}"/>
              </a:ext>
            </a:extLst>
          </p:cNvPr>
          <p:cNvCxnSpPr>
            <a:stCxn id="38" idx="3"/>
            <a:endCxn id="43" idx="1"/>
          </p:cNvCxnSpPr>
          <p:nvPr/>
        </p:nvCxnSpPr>
        <p:spPr>
          <a:xfrm flipV="1">
            <a:off x="4027562" y="3818460"/>
            <a:ext cx="132826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D5D259B6-FA0F-4D84-8B0B-B520A53EAB57}"/>
              </a:ext>
            </a:extLst>
          </p:cNvPr>
          <p:cNvCxnSpPr>
            <a:cxnSpLocks/>
          </p:cNvCxnSpPr>
          <p:nvPr/>
        </p:nvCxnSpPr>
        <p:spPr>
          <a:xfrm>
            <a:off x="4025587" y="4641192"/>
            <a:ext cx="1318770" cy="107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D25B5879-4AE0-4A3D-ABDD-CD4798535A0F}"/>
              </a:ext>
            </a:extLst>
          </p:cNvPr>
          <p:cNvCxnSpPr/>
          <p:nvPr/>
        </p:nvCxnSpPr>
        <p:spPr>
          <a:xfrm>
            <a:off x="1682969" y="4616988"/>
            <a:ext cx="108869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23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34" grpId="0" animBg="1"/>
      <p:bldP spid="43" grpId="0" animBg="1"/>
      <p:bldP spid="45" grpId="0" animBg="1"/>
      <p:bldP spid="49" grpId="0" animBg="1"/>
      <p:bldP spid="50" grpId="0" animBg="1"/>
      <p:bldP spid="73" grpId="0" animBg="1"/>
      <p:bldP spid="74" grpId="0" animBg="1"/>
      <p:bldP spid="76" grpId="0"/>
      <p:bldP spid="37" grpId="0" animBg="1"/>
      <p:bldP spid="38" grpId="0" animBg="1"/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Overview(cont.)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BD37080C-F2F5-4499-BE3C-C98AAA15FB94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AF3DA39-CBE1-47F6-8BBD-C39DF5FC3323}"/>
              </a:ext>
            </a:extLst>
          </p:cNvPr>
          <p:cNvSpPr/>
          <p:nvPr/>
        </p:nvSpPr>
        <p:spPr>
          <a:xfrm>
            <a:off x="1331639" y="1444517"/>
            <a:ext cx="2133600" cy="2429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2000" b="1" dirty="0">
                <a:solidFill>
                  <a:srgbClr val="FF0000"/>
                </a:solidFill>
              </a:rPr>
              <a:t>Process</a:t>
            </a:r>
            <a:r>
              <a:rPr lang="en-US" altLang="zh-TW" sz="2000" dirty="0">
                <a:solidFill>
                  <a:srgbClr val="FF0000"/>
                </a:solidFill>
              </a:rPr>
              <a:t> a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#include&lt;</a:t>
            </a:r>
            <a:r>
              <a:rPr lang="en-US" altLang="zh-TW" dirty="0" err="1">
                <a:solidFill>
                  <a:schemeClr val="tx1"/>
                </a:solidFill>
              </a:rPr>
              <a:t>stdio.h</a:t>
            </a:r>
            <a:r>
              <a:rPr lang="en-US" altLang="zh-TW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extern int  add(int);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extern int  sub(int);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int main()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       :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ED9E18E-6E16-4A87-95C9-1D15C229E4CF}"/>
              </a:ext>
            </a:extLst>
          </p:cNvPr>
          <p:cNvSpPr txBox="1"/>
          <p:nvPr/>
        </p:nvSpPr>
        <p:spPr>
          <a:xfrm>
            <a:off x="6445187" y="6156012"/>
            <a:ext cx="1439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Memory</a:t>
            </a:r>
            <a:endParaRPr lang="zh-TW" altLang="en-US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41486545-479A-4DA2-A184-6688925DE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831691"/>
              </p:ext>
            </p:extLst>
          </p:nvPr>
        </p:nvGraphicFramePr>
        <p:xfrm>
          <a:off x="6059526" y="1644192"/>
          <a:ext cx="175283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834">
                  <a:extLst>
                    <a:ext uri="{9D8B030D-6E8A-4147-A177-3AD203B41FA5}">
                      <a16:colId xmlns:a16="http://schemas.microsoft.com/office/drawing/2014/main" val="3419025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3177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2882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9340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a.o</a:t>
                      </a:r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2531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31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5333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7480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a.o</a:t>
                      </a:r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9286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697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498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3947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4606249"/>
                  </a:ext>
                </a:extLst>
              </a:tr>
            </a:tbl>
          </a:graphicData>
        </a:graphic>
      </p:graphicFrame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2AFBA7BC-DEB9-48B1-A415-BBC2B483D869}"/>
              </a:ext>
            </a:extLst>
          </p:cNvPr>
          <p:cNvSpPr/>
          <p:nvPr/>
        </p:nvSpPr>
        <p:spPr>
          <a:xfrm>
            <a:off x="1331639" y="4053542"/>
            <a:ext cx="2133600" cy="2429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2000" b="1" dirty="0">
                <a:solidFill>
                  <a:srgbClr val="FF0000"/>
                </a:solidFill>
              </a:rPr>
              <a:t>Process</a:t>
            </a:r>
            <a:r>
              <a:rPr lang="en-US" altLang="zh-TW" sz="2000" dirty="0">
                <a:solidFill>
                  <a:srgbClr val="FF0000"/>
                </a:solidFill>
              </a:rPr>
              <a:t> b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#include&lt;</a:t>
            </a:r>
            <a:r>
              <a:rPr lang="en-US" altLang="zh-TW" dirty="0" err="1">
                <a:solidFill>
                  <a:schemeClr val="tx1"/>
                </a:solidFill>
              </a:rPr>
              <a:t>stdio.h</a:t>
            </a:r>
            <a:r>
              <a:rPr lang="en-US" altLang="zh-TW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extern int  add(int);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extern int  sub(int);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int main()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       :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689CF441-2B46-40B6-A759-796438256762}"/>
              </a:ext>
            </a:extLst>
          </p:cNvPr>
          <p:cNvCxnSpPr>
            <a:cxnSpLocks/>
          </p:cNvCxnSpPr>
          <p:nvPr/>
        </p:nvCxnSpPr>
        <p:spPr>
          <a:xfrm>
            <a:off x="3465239" y="2432652"/>
            <a:ext cx="2594287" cy="4922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0107DFE-31E8-4038-A929-C1CF15EB67F7}"/>
              </a:ext>
            </a:extLst>
          </p:cNvPr>
          <p:cNvCxnSpPr>
            <a:cxnSpLocks/>
          </p:cNvCxnSpPr>
          <p:nvPr/>
        </p:nvCxnSpPr>
        <p:spPr>
          <a:xfrm flipV="1">
            <a:off x="3465239" y="4437112"/>
            <a:ext cx="2594287" cy="5040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ED749002-5A57-44B9-B4E6-5410C1991027}"/>
              </a:ext>
            </a:extLst>
          </p:cNvPr>
          <p:cNvSpPr/>
          <p:nvPr/>
        </p:nvSpPr>
        <p:spPr>
          <a:xfrm>
            <a:off x="1331639" y="2109327"/>
            <a:ext cx="2133600" cy="7436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7C67FE2C-D756-4318-9950-1079659A421A}"/>
              </a:ext>
            </a:extLst>
          </p:cNvPr>
          <p:cNvSpPr/>
          <p:nvPr/>
        </p:nvSpPr>
        <p:spPr>
          <a:xfrm>
            <a:off x="1331639" y="4701615"/>
            <a:ext cx="2133600" cy="7436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208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2" grpId="0" animBg="1"/>
    </p:bldLst>
  </p:timing>
</p:sld>
</file>

<file path=ppt/theme/theme1.xml><?xml version="1.0" encoding="utf-8"?>
<a:theme xmlns:a="http://schemas.openxmlformats.org/drawingml/2006/main" name="1_Office 佈景主題">
  <a:themeElements>
    <a:clrScheme name="Office 佈景主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佈景主題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Office 佈景主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佈景主題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snetppt">
  <a:themeElements>
    <a:clrScheme name="osnetp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snetpp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snet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 佈景主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osnetpp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4072</TotalTime>
  <Words>1459</Words>
  <Application>Microsoft Office PowerPoint</Application>
  <PresentationFormat>如螢幕大小 (4:3)</PresentationFormat>
  <Paragraphs>280</Paragraphs>
  <Slides>39</Slides>
  <Notes>4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6" baseType="lpstr">
      <vt:lpstr>Calibri</vt:lpstr>
      <vt:lpstr>Times New Roman</vt:lpstr>
      <vt:lpstr>Verdana</vt:lpstr>
      <vt:lpstr>Wingdings</vt:lpstr>
      <vt:lpstr>1_Office 佈景主題</vt:lpstr>
      <vt:lpstr>osnetppt</vt:lpstr>
      <vt:lpstr>點陣圖影像</vt:lpstr>
      <vt:lpstr>Lab 15 Static Library v.s Dynamic Library</vt:lpstr>
      <vt:lpstr>Outline</vt:lpstr>
      <vt:lpstr>Library Overview</vt:lpstr>
      <vt:lpstr>Static Library  Overview</vt:lpstr>
      <vt:lpstr>Overview</vt:lpstr>
      <vt:lpstr>Overview(cont.)</vt:lpstr>
      <vt:lpstr>Overview(cont.)</vt:lpstr>
      <vt:lpstr>Overview(cont.)</vt:lpstr>
      <vt:lpstr>Overview(cont.)</vt:lpstr>
      <vt:lpstr>Static Library  Creating Static Library</vt:lpstr>
      <vt:lpstr>Creating Static Library</vt:lpstr>
      <vt:lpstr>Creating Static Library(cont.)</vt:lpstr>
      <vt:lpstr>Creating Static Library(cont.)</vt:lpstr>
      <vt:lpstr>Creating Static Library(cont.)</vt:lpstr>
      <vt:lpstr>Creating Static Library(cont.)</vt:lpstr>
      <vt:lpstr>Creating Static Library(cont.)</vt:lpstr>
      <vt:lpstr>Creating Static Library(cont.)</vt:lpstr>
      <vt:lpstr>Creating Static Library(cont.)</vt:lpstr>
      <vt:lpstr>Static Library  Exercise I</vt:lpstr>
      <vt:lpstr>Exercise1(60%)</vt:lpstr>
      <vt:lpstr>Result </vt:lpstr>
      <vt:lpstr>Dynamic(shared) Library  Overview</vt:lpstr>
      <vt:lpstr>Overview</vt:lpstr>
      <vt:lpstr>Dynamic (shared) Library  Creating Dynamic Library</vt:lpstr>
      <vt:lpstr>Creating Dynamic Library</vt:lpstr>
      <vt:lpstr>Error!</vt:lpstr>
      <vt:lpstr>Error!</vt:lpstr>
      <vt:lpstr>Solution </vt:lpstr>
      <vt:lpstr>Done!</vt:lpstr>
      <vt:lpstr>list dynamic dependencies</vt:lpstr>
      <vt:lpstr>Not found!</vt:lpstr>
      <vt:lpstr>Solution </vt:lpstr>
      <vt:lpstr>Solution </vt:lpstr>
      <vt:lpstr>PowerPoint 簡報</vt:lpstr>
      <vt:lpstr>Dynamic Library  Exercise II</vt:lpstr>
      <vt:lpstr>Exercise2(30%)</vt:lpstr>
      <vt:lpstr>Result </vt:lpstr>
      <vt:lpstr>Result </vt:lpstr>
      <vt:lpstr>Reference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hyam chou</cp:lastModifiedBy>
  <cp:revision>110</cp:revision>
  <dcterms:created xsi:type="dcterms:W3CDTF">2019-08-08T02:47:17Z</dcterms:created>
  <dcterms:modified xsi:type="dcterms:W3CDTF">2021-12-29T03:46:10Z</dcterms:modified>
</cp:coreProperties>
</file>