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7"/>
  </p:notesMasterIdLst>
  <p:sldIdLst>
    <p:sldId id="256" r:id="rId2"/>
    <p:sldId id="281" r:id="rId3"/>
    <p:sldId id="282" r:id="rId4"/>
    <p:sldId id="257" r:id="rId5"/>
    <p:sldId id="258" r:id="rId6"/>
    <p:sldId id="259" r:id="rId7"/>
    <p:sldId id="260" r:id="rId8"/>
    <p:sldId id="261" r:id="rId9"/>
    <p:sldId id="283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313" r:id="rId18"/>
    <p:sldId id="277" r:id="rId19"/>
    <p:sldId id="270" r:id="rId20"/>
    <p:sldId id="284" r:id="rId21"/>
    <p:sldId id="287" r:id="rId22"/>
    <p:sldId id="288" r:id="rId23"/>
    <p:sldId id="290" r:id="rId24"/>
    <p:sldId id="291" r:id="rId25"/>
    <p:sldId id="292" r:id="rId26"/>
    <p:sldId id="286" r:id="rId27"/>
    <p:sldId id="294" r:id="rId28"/>
    <p:sldId id="293" r:id="rId29"/>
    <p:sldId id="295" r:id="rId30"/>
    <p:sldId id="305" r:id="rId31"/>
    <p:sldId id="301" r:id="rId32"/>
    <p:sldId id="297" r:id="rId33"/>
    <p:sldId id="298" r:id="rId34"/>
    <p:sldId id="299" r:id="rId35"/>
    <p:sldId id="300" r:id="rId36"/>
    <p:sldId id="312" r:id="rId37"/>
    <p:sldId id="285" r:id="rId38"/>
    <p:sldId id="271" r:id="rId39"/>
    <p:sldId id="272" r:id="rId40"/>
    <p:sldId id="309" r:id="rId41"/>
    <p:sldId id="314" r:id="rId42"/>
    <p:sldId id="280" r:id="rId43"/>
    <p:sldId id="303" r:id="rId44"/>
    <p:sldId id="304" r:id="rId45"/>
    <p:sldId id="310" r:id="rId46"/>
    <p:sldId id="315" r:id="rId47"/>
    <p:sldId id="306" r:id="rId48"/>
    <p:sldId id="307" r:id="rId49"/>
    <p:sldId id="308" r:id="rId50"/>
    <p:sldId id="311" r:id="rId51"/>
    <p:sldId id="317" r:id="rId52"/>
    <p:sldId id="318" r:id="rId53"/>
    <p:sldId id="316" r:id="rId54"/>
    <p:sldId id="274" r:id="rId55"/>
    <p:sldId id="275" r:id="rId56"/>
  </p:sldIdLst>
  <p:sldSz cx="9144000" cy="6858000" type="screen4x3"/>
  <p:notesSz cx="6645275" cy="97774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00B050"/>
    <a:srgbClr val="BBE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70" autoAdjust="0"/>
    <p:restoredTop sz="80593"/>
  </p:normalViewPr>
  <p:slideViewPr>
    <p:cSldViewPr>
      <p:cViewPr varScale="1">
        <p:scale>
          <a:sx n="92" d="100"/>
          <a:sy n="92" d="100"/>
        </p:scale>
        <p:origin x="1956" y="84"/>
      </p:cViewPr>
      <p:guideLst>
        <p:guide orient="horz" pos="2160"/>
        <p:guide pos="2880"/>
      </p:guideLst>
    </p:cSldViewPr>
  </p:slideViewPr>
  <p:notesTextViewPr>
    <p:cViewPr>
      <p:scale>
        <a:sx n="204" d="100"/>
        <a:sy n="204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797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763963" y="0"/>
            <a:ext cx="28797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E0826B7-D31B-4524-BBF1-9E39045F525A}" type="datetimeFigureOut">
              <a:rPr lang="zh-TW" altLang="en-US"/>
              <a:pPr>
                <a:defRPr/>
              </a:pPr>
              <a:t>2021/11/10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877888" y="733425"/>
            <a:ext cx="4889500" cy="366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65163" y="4645025"/>
            <a:ext cx="5314950" cy="43989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286875"/>
            <a:ext cx="28797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763963" y="9286875"/>
            <a:ext cx="28797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4B8867C-CAE6-49F8-AD69-D4B8F9311CF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71105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2970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E91166D2-7D67-4D96-B632-6FD0BEAF1F14}" type="slidenum">
              <a:rPr lang="zh-TW" altLang="en-US" smtClean="0"/>
              <a:pPr eaLnBrk="1" hangingPunct="1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75678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B8867C-CAE6-49F8-AD69-D4B8F9311CF6}" type="slidenum">
              <a:rPr lang="zh-TW" altLang="en-US" smtClean="0"/>
              <a:pPr>
                <a:defRPr/>
              </a:pPr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56071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B8867C-CAE6-49F8-AD69-D4B8F9311CF6}" type="slidenum">
              <a:rPr lang="zh-TW" altLang="en-US" smtClean="0"/>
              <a:pPr>
                <a:defRPr/>
              </a:pPr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30673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B8867C-CAE6-49F8-AD69-D4B8F9311CF6}" type="slidenum">
              <a:rPr lang="zh-TW" altLang="en-US" smtClean="0"/>
              <a:pPr>
                <a:defRPr/>
              </a:pPr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11036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B8867C-CAE6-49F8-AD69-D4B8F9311CF6}" type="slidenum">
              <a:rPr lang="zh-TW" altLang="en-US" smtClean="0"/>
              <a:pPr>
                <a:defRPr/>
              </a:pPr>
              <a:t>54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3723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B8867C-CAE6-49F8-AD69-D4B8F9311CF6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3790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B8867C-CAE6-49F8-AD69-D4B8F9311CF6}" type="slidenum">
              <a:rPr lang="zh-TW" altLang="en-US" smtClean="0"/>
              <a:pPr>
                <a:defRPr/>
              </a:pPr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502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B8867C-CAE6-49F8-AD69-D4B8F9311CF6}" type="slidenum">
              <a:rPr lang="zh-TW" altLang="en-US" smtClean="0"/>
              <a:pPr>
                <a:defRPr/>
              </a:pPr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3831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B8867C-CAE6-49F8-AD69-D4B8F9311CF6}" type="slidenum">
              <a:rPr lang="zh-TW" altLang="en-US" smtClean="0"/>
              <a:pPr>
                <a:defRPr/>
              </a:pPr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8449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B8867C-CAE6-49F8-AD69-D4B8F9311CF6}" type="slidenum">
              <a:rPr lang="zh-TW" altLang="en-US" smtClean="0"/>
              <a:pPr>
                <a:defRPr/>
              </a:pPr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44087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B8867C-CAE6-49F8-AD69-D4B8F9311CF6}" type="slidenum">
              <a:rPr lang="zh-TW" altLang="en-US" smtClean="0"/>
              <a:pPr>
                <a:defRPr/>
              </a:pPr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99476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B8867C-CAE6-49F8-AD69-D4B8F9311CF6}" type="slidenum">
              <a:rPr lang="zh-TW" altLang="en-US" smtClean="0"/>
              <a:pPr>
                <a:defRPr/>
              </a:pPr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13192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B8867C-CAE6-49F8-AD69-D4B8F9311CF6}" type="slidenum">
              <a:rPr lang="zh-TW" altLang="en-US" smtClean="0"/>
              <a:pPr>
                <a:defRPr/>
              </a:pPr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9240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jpeg"/><Relationship Id="rId4" Type="http://schemas.openxmlformats.org/officeDocument/2006/relationships/hyperlink" Target="http://osnet.cs.nchu.edu.tw/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-26988"/>
            <a:ext cx="9144000" cy="962026"/>
            <a:chOff x="0" y="-17"/>
            <a:chExt cx="5760" cy="606"/>
          </a:xfrm>
        </p:grpSpPr>
        <p:pic>
          <p:nvPicPr>
            <p:cNvPr id="5" name="Picture 7" descr="oslab 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7"/>
              <a:ext cx="4830" cy="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8" descr="15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4" y="-17"/>
              <a:ext cx="1066" cy="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0" y="908050"/>
            <a:ext cx="6516688" cy="5761038"/>
            <a:chOff x="0" y="572"/>
            <a:chExt cx="4105" cy="3629"/>
          </a:xfrm>
        </p:grpSpPr>
        <p:graphicFrame>
          <p:nvGraphicFramePr>
            <p:cNvPr id="8" name="Object 10"/>
            <p:cNvGraphicFramePr>
              <a:graphicFrameLocks noChangeAspect="1"/>
            </p:cNvGraphicFramePr>
            <p:nvPr userDrawn="1"/>
          </p:nvGraphicFramePr>
          <p:xfrm>
            <a:off x="0" y="572"/>
            <a:ext cx="2799" cy="3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75" name="點陣圖影像" r:id="rId6" imgW="2381582" imgH="2857899" progId="Paint.Picture">
                    <p:embed/>
                  </p:oleObj>
                </mc:Choice>
                <mc:Fallback>
                  <p:oleObj name="點陣圖影像" r:id="rId6" imgW="2381582" imgH="2857899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572"/>
                          <a:ext cx="2799" cy="33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>
              <a:off x="1655" y="4065"/>
              <a:ext cx="2450" cy="13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altLang="zh-TW" sz="1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NCHU System &amp; Network Lab</a:t>
              </a:r>
            </a:p>
          </p:txBody>
        </p:sp>
      </p:grp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600653-FE2D-4FDB-9388-B94AE939BA2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12571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7BA274-E173-4D6C-9DCE-727796230FB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97288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953FF6-AFF8-4FD0-80C3-8C539C77436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27986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4B6FBC-901F-4A0C-A6CD-56EDC246B86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6257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9280A-55B8-4771-8886-670B06AC753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63237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916812-7007-4076-8F6F-77EAB42FE77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93267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BF183B-70D4-4DCE-8061-D652ACA8B99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16929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6B8B9D-77CE-4545-A852-2FC8250042D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74791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E1659A-7727-44BC-AFAF-124953E1329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18800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2B0464-B332-435D-9C4F-3FBF95CC9E6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66343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F848A6-E908-411C-B1DF-E5FDD429BB9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44570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27313" y="6453188"/>
            <a:ext cx="3889375" cy="215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0" y="0"/>
          <a:ext cx="1187450" cy="616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" name="點陣圖影像" r:id="rId14" imgW="2381582" imgH="2857899" progId="Paint.Picture">
                  <p:embed/>
                </p:oleObj>
              </mc:Choice>
              <mc:Fallback>
                <p:oleObj name="點陣圖影像" r:id="rId14" imgW="2381582" imgH="2857899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lum bright="30000" contrast="-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187450" cy="616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AF106B93-BF91-40E1-B3A7-F358F3AD6B9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52504825/how-to-install-jdk-11-under-ubuntu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7"/>
          <p:cNvSpPr>
            <a:spLocks noGrp="1" noChangeArrowheads="1"/>
          </p:cNvSpPr>
          <p:nvPr>
            <p:ph type="ctrTitle"/>
          </p:nvPr>
        </p:nvSpPr>
        <p:spPr>
          <a:xfrm>
            <a:off x="685800" y="2568575"/>
            <a:ext cx="7772400" cy="14700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b="1"/>
              <a:t>Lab 9 </a:t>
            </a:r>
            <a:br>
              <a:rPr lang="en-US" altLang="zh-TW" b="1"/>
            </a:br>
            <a:r>
              <a:rPr lang="en-US" altLang="zh-TW" b="1"/>
              <a:t>Thread Management</a:t>
            </a:r>
          </a:p>
        </p:txBody>
      </p:sp>
      <p:sp>
        <p:nvSpPr>
          <p:cNvPr id="4" name="副標題 2">
            <a:extLst>
              <a:ext uri="{FF2B5EF4-FFF2-40B4-BE49-F238E27FC236}">
                <a16:creationId xmlns:a16="http://schemas.microsoft.com/office/drawing/2014/main" id="{14DCE5B5-0688-48BC-930F-C6DC645615FC}"/>
              </a:ext>
            </a:extLst>
          </p:cNvPr>
          <p:cNvSpPr>
            <a:spLocks noGrp="1"/>
          </p:cNvSpPr>
          <p:nvPr/>
        </p:nvSpPr>
        <p:spPr bwMode="auto">
          <a:xfrm>
            <a:off x="1371600" y="434340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ctr" defTabSz="449263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49263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defRPr sz="2800">
                <a:solidFill>
                  <a:srgbClr val="000000"/>
                </a:solidFill>
                <a:latin typeface="+mn-lt"/>
                <a:ea typeface="+mn-ea"/>
              </a:defRPr>
            </a:lvl2pPr>
            <a:lvl3pPr marL="914400" indent="0" algn="ctr" defTabSz="449263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defRPr sz="2400">
                <a:solidFill>
                  <a:srgbClr val="000000"/>
                </a:solidFill>
                <a:latin typeface="+mn-lt"/>
                <a:ea typeface="+mn-ea"/>
              </a:defRPr>
            </a:lvl3pPr>
            <a:lvl4pPr marL="1371600" indent="0" algn="ctr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4pPr>
            <a:lvl5pPr marL="1828800" indent="0" algn="ctr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5pPr>
            <a:lvl6pPr marL="2286000" indent="0" algn="ctr" defTabSz="449263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6pPr>
            <a:lvl7pPr marL="2743200" indent="0" algn="ctr" defTabSz="449263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7pPr>
            <a:lvl8pPr marL="3200400" indent="0" algn="ctr" defTabSz="449263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8pPr>
            <a:lvl9pPr marL="3657600" indent="0" algn="ctr" defTabSz="449263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zh-TW" dirty="0">
                <a:ea typeface="標楷體" pitchFamily="65" charset="-120"/>
              </a:rPr>
              <a:t>TA</a:t>
            </a:r>
            <a:r>
              <a:rPr lang="en-US" altLang="zh-TW">
                <a:ea typeface="標楷體" pitchFamily="65" charset="-120"/>
              </a:rPr>
              <a:t>: Yung-Tung Chou</a:t>
            </a:r>
            <a:endParaRPr lang="en-US" altLang="zh-TW" dirty="0">
              <a:ea typeface="標楷體" pitchFamily="65" charset="-120"/>
            </a:endParaRPr>
          </a:p>
          <a:p>
            <a:pPr eaLnBrk="1" hangingPunct="1"/>
            <a:r>
              <a:rPr lang="en-US" altLang="zh-TW" dirty="0">
                <a:ea typeface="標楷體" pitchFamily="65" charset="-120"/>
              </a:rPr>
              <a:t>Professor: </a:t>
            </a:r>
            <a:r>
              <a:rPr lang="en-US" altLang="zh-TW" dirty="0" err="1"/>
              <a:t>Hsung</a:t>
            </a:r>
            <a:r>
              <a:rPr lang="en-US" altLang="zh-TW" dirty="0"/>
              <a:t>-Pin Chang</a:t>
            </a:r>
          </a:p>
          <a:p>
            <a:pPr eaLnBrk="1" hangingPunct="1"/>
            <a:r>
              <a:rPr lang="en-US" altLang="zh-TW" dirty="0"/>
              <a:t>Operating System Lab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b="1"/>
              <a:t>What Are Pthreads?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dirty="0"/>
              <a:t>Historically, hardware vendors have implemented their own proprietary versions of threads 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Difficult for programmers to develop portable threaded applications.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/>
              <a:t>For UNIX systems, a standardized programming  interface has been specified by the IEEE POSIX 1003.1c standard (1995).</a:t>
            </a:r>
            <a:r>
              <a:rPr lang="en-US" altLang="zh-TW" dirty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/>
              <a:t>Implementations which adhere to this standard are referred to as </a:t>
            </a:r>
            <a:r>
              <a:rPr lang="en-US" altLang="zh-TW" sz="2400" i="1" dirty="0">
                <a:solidFill>
                  <a:srgbClr val="FF0000"/>
                </a:solidFill>
              </a:rPr>
              <a:t>POSIX threads</a:t>
            </a:r>
            <a:r>
              <a:rPr lang="en-US" altLang="zh-TW" sz="2400" dirty="0"/>
              <a:t>, or </a:t>
            </a:r>
            <a:r>
              <a:rPr lang="en-US" altLang="zh-TW" sz="2400" i="1" dirty="0" err="1">
                <a:solidFill>
                  <a:srgbClr val="FF0000"/>
                </a:solidFill>
              </a:rPr>
              <a:t>Pthreads</a:t>
            </a:r>
            <a:r>
              <a:rPr lang="en-US" altLang="zh-TW" sz="2400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 err="1"/>
              <a:t>Pthreads</a:t>
            </a:r>
            <a:r>
              <a:rPr lang="en-US" altLang="zh-TW" sz="2400" dirty="0"/>
              <a:t> are defined as a set of C language programming types and procedure calls, implemented with a </a:t>
            </a:r>
            <a:r>
              <a:rPr lang="en-US" altLang="zh-TW" sz="2400" i="1" dirty="0" err="1"/>
              <a:t>pthread.h</a:t>
            </a:r>
            <a:r>
              <a:rPr lang="en-US" altLang="zh-TW" sz="2400" i="1" dirty="0"/>
              <a:t> </a:t>
            </a:r>
            <a:r>
              <a:rPr lang="en-US" altLang="zh-TW" sz="2400" dirty="0"/>
              <a:t>header/include file and a thread library.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 b="1" dirty="0"/>
          </a:p>
          <a:p>
            <a:pPr eaLnBrk="1" hangingPunct="1">
              <a:lnSpc>
                <a:spcPct val="90000"/>
              </a:lnSpc>
            </a:pPr>
            <a:endParaRPr lang="en-US" altLang="zh-TW" sz="24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b="1"/>
              <a:t>The Pthreads API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534400" cy="4525963"/>
          </a:xfrm>
        </p:spPr>
        <p:txBody>
          <a:bodyPr/>
          <a:lstStyle/>
          <a:p>
            <a:pPr eaLnBrk="1" hangingPunct="1"/>
            <a:r>
              <a:rPr lang="en-US" altLang="zh-TW" sz="2400" dirty="0"/>
              <a:t>There is a whole set of library calls associated with threads, most of whose names start with </a:t>
            </a:r>
            <a:r>
              <a:rPr lang="en-US" altLang="zh-TW" sz="2400" dirty="0" err="1">
                <a:solidFill>
                  <a:srgbClr val="FF0000"/>
                </a:solidFill>
                <a:latin typeface="Courier New" pitchFamily="49" charset="0"/>
              </a:rPr>
              <a:t>pthread</a:t>
            </a:r>
            <a:r>
              <a:rPr lang="en-US" altLang="zh-TW" sz="2400" dirty="0">
                <a:solidFill>
                  <a:srgbClr val="FF0000"/>
                </a:solidFill>
                <a:latin typeface="Courier New" pitchFamily="49" charset="0"/>
              </a:rPr>
              <a:t>_</a:t>
            </a:r>
            <a:r>
              <a:rPr lang="en-US" altLang="zh-TW" sz="2400" dirty="0"/>
              <a:t>.</a:t>
            </a:r>
          </a:p>
          <a:p>
            <a:pPr eaLnBrk="1" hangingPunct="1"/>
            <a:r>
              <a:rPr lang="en-US" altLang="zh-TW" sz="2400" dirty="0"/>
              <a:t>To use these library calls, we must include the file </a:t>
            </a:r>
            <a:r>
              <a:rPr lang="en-US" altLang="zh-TW" sz="2400" dirty="0" err="1">
                <a:solidFill>
                  <a:srgbClr val="FF0000"/>
                </a:solidFill>
                <a:latin typeface="Courier New" pitchFamily="49" charset="0"/>
              </a:rPr>
              <a:t>pthread.h</a:t>
            </a:r>
            <a:r>
              <a:rPr lang="en-US" altLang="zh-TW" sz="2400" dirty="0"/>
              <a:t>, and link with the </a:t>
            </a:r>
            <a:r>
              <a:rPr lang="en-US" altLang="zh-TW" sz="2400" dirty="0" err="1"/>
              <a:t>pthread</a:t>
            </a:r>
            <a:r>
              <a:rPr lang="en-US" altLang="zh-TW" sz="2400" dirty="0"/>
              <a:t> library using </a:t>
            </a:r>
            <a:r>
              <a:rPr lang="en-US" altLang="zh-TW" sz="2400" dirty="0">
                <a:solidFill>
                  <a:srgbClr val="FF0000"/>
                </a:solidFill>
              </a:rPr>
              <a:t>-</a:t>
            </a:r>
            <a:r>
              <a:rPr lang="en-US" altLang="zh-TW" sz="2400" dirty="0" err="1">
                <a:solidFill>
                  <a:srgbClr val="FF0000"/>
                </a:solidFill>
                <a:latin typeface="Courier New" pitchFamily="49" charset="0"/>
              </a:rPr>
              <a:t>pthread</a:t>
            </a:r>
            <a:r>
              <a:rPr lang="en-US" altLang="zh-TW" sz="2400" dirty="0"/>
              <a:t>.</a:t>
            </a:r>
          </a:p>
          <a:p>
            <a:pPr eaLnBrk="1" hangingPunct="1"/>
            <a:endParaRPr lang="en-US" altLang="zh-TW" sz="2800" b="1" dirty="0"/>
          </a:p>
          <a:p>
            <a:pPr eaLnBrk="1" hangingPunct="1"/>
            <a:endParaRPr lang="en-US" altLang="zh-TW" sz="2800" b="1" dirty="0"/>
          </a:p>
        </p:txBody>
      </p:sp>
      <p:pic>
        <p:nvPicPr>
          <p:cNvPr id="12293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948" y="3000375"/>
            <a:ext cx="7134105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b="1"/>
              <a:t>Referencing Threads by ID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eaLnBrk="1" hangingPunct="1"/>
            <a:r>
              <a:rPr lang="en-US" altLang="zh-TW" sz="2800" b="1" dirty="0" err="1">
                <a:latin typeface="Courier New" pitchFamily="49" charset="0"/>
              </a:rPr>
              <a:t>pthread_self</a:t>
            </a:r>
            <a:r>
              <a:rPr lang="en-US" altLang="zh-TW" sz="2800" dirty="0"/>
              <a:t>: A thread can find out its ID.</a:t>
            </a:r>
          </a:p>
          <a:p>
            <a:pPr eaLnBrk="1" hangingPunct="1"/>
            <a:endParaRPr lang="en-US" altLang="zh-TW" sz="2800" dirty="0"/>
          </a:p>
          <a:p>
            <a:pPr eaLnBrk="1" hangingPunct="1"/>
            <a:endParaRPr lang="en-US" altLang="zh-TW" sz="2800" dirty="0"/>
          </a:p>
          <a:p>
            <a:pPr eaLnBrk="1" hangingPunct="1"/>
            <a:endParaRPr lang="en-US" altLang="zh-TW" sz="2800" dirty="0"/>
          </a:p>
          <a:p>
            <a:pPr eaLnBrk="1" hangingPunct="1"/>
            <a:r>
              <a:rPr lang="en-US" altLang="zh-TW" sz="2800" b="1" dirty="0" err="1">
                <a:latin typeface="Courier New" pitchFamily="49" charset="0"/>
              </a:rPr>
              <a:t>pthread_equal</a:t>
            </a:r>
            <a:r>
              <a:rPr lang="en-US" altLang="zh-TW" sz="2800" dirty="0"/>
              <a:t>: To compare thread IDs for equality.</a:t>
            </a:r>
          </a:p>
        </p:txBody>
      </p:sp>
      <p:sp>
        <p:nvSpPr>
          <p:cNvPr id="13317" name="AutoShape 4"/>
          <p:cNvSpPr>
            <a:spLocks/>
          </p:cNvSpPr>
          <p:nvPr/>
        </p:nvSpPr>
        <p:spPr bwMode="auto">
          <a:xfrm>
            <a:off x="1295400" y="2209800"/>
            <a:ext cx="6858000" cy="1295400"/>
          </a:xfrm>
          <a:prstGeom prst="roundRect">
            <a:avLst>
              <a:gd name="adj" fmla="val 16667"/>
            </a:avLst>
          </a:prstGeom>
          <a:solidFill>
            <a:srgbClr val="FF0000">
              <a:alpha val="14902"/>
            </a:srgb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TW" sz="2800" b="1" dirty="0"/>
          </a:p>
          <a:p>
            <a:r>
              <a:rPr lang="en-US" altLang="zh-TW" sz="2400" b="1" dirty="0"/>
              <a:t>#include&lt;</a:t>
            </a:r>
            <a:r>
              <a:rPr lang="en-US" altLang="zh-TW" sz="2400" b="1" dirty="0" err="1"/>
              <a:t>pthread.h</a:t>
            </a:r>
            <a:r>
              <a:rPr lang="en-US" altLang="zh-TW" sz="2400" b="1" dirty="0"/>
              <a:t>&gt;</a:t>
            </a:r>
          </a:p>
          <a:p>
            <a:r>
              <a:rPr lang="en-US" altLang="zh-TW" sz="2400" b="1" dirty="0" err="1"/>
              <a:t>pthread_t</a:t>
            </a:r>
            <a:r>
              <a:rPr lang="en-US" altLang="zh-TW" sz="2400" b="1" dirty="0"/>
              <a:t> </a:t>
            </a:r>
            <a:r>
              <a:rPr lang="en-US" altLang="zh-TW" sz="2400" b="1" dirty="0" err="1"/>
              <a:t>pthread_self</a:t>
            </a:r>
            <a:r>
              <a:rPr lang="en-US" altLang="zh-TW" sz="2400" b="1" dirty="0"/>
              <a:t>(</a:t>
            </a:r>
            <a:r>
              <a:rPr lang="en-US" altLang="zh-TW" sz="2400" dirty="0"/>
              <a:t>void</a:t>
            </a:r>
            <a:r>
              <a:rPr lang="en-US" altLang="zh-TW" sz="2400" b="1" dirty="0"/>
              <a:t>);</a:t>
            </a:r>
            <a:endParaRPr lang="en-US" altLang="zh-TW" sz="2400" dirty="0"/>
          </a:p>
          <a:p>
            <a:endParaRPr lang="en-US" altLang="zh-TW" sz="2800" dirty="0"/>
          </a:p>
        </p:txBody>
      </p:sp>
      <p:sp>
        <p:nvSpPr>
          <p:cNvPr id="13318" name="AutoShape 6"/>
          <p:cNvSpPr>
            <a:spLocks/>
          </p:cNvSpPr>
          <p:nvPr/>
        </p:nvSpPr>
        <p:spPr bwMode="auto">
          <a:xfrm>
            <a:off x="1295400" y="4267200"/>
            <a:ext cx="6858000" cy="2286000"/>
          </a:xfrm>
          <a:prstGeom prst="roundRect">
            <a:avLst>
              <a:gd name="adj" fmla="val 16667"/>
            </a:avLst>
          </a:prstGeom>
          <a:solidFill>
            <a:srgbClr val="FF0000">
              <a:alpha val="14902"/>
            </a:srgb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TW" sz="2800" b="1"/>
          </a:p>
          <a:p>
            <a:r>
              <a:rPr lang="en-US" altLang="zh-TW" sz="2400" b="1"/>
              <a:t>#include&lt;pthread.h&gt;</a:t>
            </a:r>
          </a:p>
          <a:p>
            <a:r>
              <a:rPr lang="en-US" altLang="zh-TW" sz="2400" b="1"/>
              <a:t>int pthread_equal(pthread_t </a:t>
            </a:r>
            <a:r>
              <a:rPr lang="en-US" altLang="zh-TW" sz="2400" i="1"/>
              <a:t>t1</a:t>
            </a:r>
            <a:r>
              <a:rPr lang="en-US" altLang="zh-TW" sz="2400" b="1"/>
              <a:t>,pthread_t </a:t>
            </a:r>
            <a:r>
              <a:rPr lang="en-US" altLang="zh-TW" sz="2400" i="1"/>
              <a:t>t2</a:t>
            </a:r>
            <a:r>
              <a:rPr lang="en-US" altLang="zh-TW" sz="2400" b="1"/>
              <a:t>);</a:t>
            </a:r>
          </a:p>
          <a:p>
            <a:endParaRPr lang="en-US" altLang="zh-TW" sz="2800" b="1"/>
          </a:p>
          <a:p>
            <a:r>
              <a:rPr lang="en-US" altLang="zh-TW" sz="2000" b="1"/>
              <a:t>/*Return a nonzero value if t1 equals t2, </a:t>
            </a:r>
          </a:p>
          <a:p>
            <a:r>
              <a:rPr lang="en-US" altLang="zh-TW" sz="2000" b="1"/>
              <a:t>   0 if the thread IDs are not equal*/</a:t>
            </a:r>
          </a:p>
          <a:p>
            <a:endParaRPr lang="en-US" altLang="zh-TW"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b="1" dirty="0"/>
              <a:t>Creating a Thread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TW" sz="2800" b="1">
                <a:latin typeface="Courier New" pitchFamily="49" charset="0"/>
              </a:rPr>
              <a:t>pthread_create</a:t>
            </a:r>
            <a:r>
              <a:rPr lang="en-US" altLang="zh-TW" sz="2800"/>
              <a:t>: creates a thread.</a:t>
            </a:r>
          </a:p>
        </p:txBody>
      </p:sp>
      <p:sp>
        <p:nvSpPr>
          <p:cNvPr id="14341" name="AutoShape 4"/>
          <p:cNvSpPr>
            <a:spLocks/>
          </p:cNvSpPr>
          <p:nvPr/>
        </p:nvSpPr>
        <p:spPr bwMode="auto">
          <a:xfrm>
            <a:off x="990600" y="1905000"/>
            <a:ext cx="7315200" cy="2286000"/>
          </a:xfrm>
          <a:prstGeom prst="roundRect">
            <a:avLst>
              <a:gd name="adj" fmla="val 16667"/>
            </a:avLst>
          </a:prstGeom>
          <a:solidFill>
            <a:srgbClr val="FF0000">
              <a:alpha val="14902"/>
            </a:srgb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TW" sz="2800" b="1"/>
          </a:p>
          <a:p>
            <a:r>
              <a:rPr lang="en-US" altLang="zh-TW" sz="2400" b="1"/>
              <a:t>#include&lt;pthread.h&gt; </a:t>
            </a:r>
          </a:p>
          <a:p>
            <a:r>
              <a:rPr lang="en-US" altLang="zh-TW" sz="2400" b="1"/>
              <a:t>int pthread_create(pthread_t </a:t>
            </a:r>
            <a:r>
              <a:rPr lang="en-US" altLang="zh-TW" sz="2400" i="1"/>
              <a:t>*thread</a:t>
            </a:r>
            <a:r>
              <a:rPr lang="en-US" altLang="zh-TW" sz="2400" b="1"/>
              <a:t>, </a:t>
            </a:r>
          </a:p>
          <a:p>
            <a:r>
              <a:rPr lang="en-US" altLang="zh-TW" sz="2400" b="1"/>
              <a:t>	const pthread_att_t </a:t>
            </a:r>
            <a:r>
              <a:rPr lang="en-US" altLang="zh-TW" sz="2400" i="1"/>
              <a:t>*attr</a:t>
            </a:r>
            <a:r>
              <a:rPr lang="en-US" altLang="zh-TW" sz="2400" b="1"/>
              <a:t>, </a:t>
            </a:r>
          </a:p>
          <a:p>
            <a:r>
              <a:rPr lang="en-US" altLang="zh-TW" sz="2400" b="1"/>
              <a:t>	void </a:t>
            </a:r>
            <a:r>
              <a:rPr lang="en-US" altLang="zh-TW" sz="2400" i="1"/>
              <a:t>*(*start_routine)(void *)</a:t>
            </a:r>
            <a:r>
              <a:rPr lang="en-US" altLang="zh-TW" sz="2400" b="1"/>
              <a:t>, void </a:t>
            </a:r>
            <a:r>
              <a:rPr lang="en-US" altLang="zh-TW" sz="2400" i="1"/>
              <a:t>*arg</a:t>
            </a:r>
            <a:r>
              <a:rPr lang="en-US" altLang="zh-TW" sz="2400" b="1"/>
              <a:t>);</a:t>
            </a:r>
          </a:p>
          <a:p>
            <a:r>
              <a:rPr lang="en-US" altLang="zh-TW" b="1"/>
              <a:t>/*Return 0 if successful*/</a:t>
            </a:r>
          </a:p>
          <a:p>
            <a:endParaRPr lang="en-US" altLang="zh-TW" sz="2000"/>
          </a:p>
          <a:p>
            <a:endParaRPr lang="en-US" altLang="zh-TW" sz="2800"/>
          </a:p>
        </p:txBody>
      </p:sp>
      <p:sp>
        <p:nvSpPr>
          <p:cNvPr id="14342" name="Text Box 5"/>
          <p:cNvSpPr txBox="1">
            <a:spLocks noChangeArrowheads="1"/>
          </p:cNvSpPr>
          <p:nvPr/>
        </p:nvSpPr>
        <p:spPr bwMode="auto">
          <a:xfrm>
            <a:off x="838200" y="4191000"/>
            <a:ext cx="76200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 dirty="0"/>
              <a:t>thread:</a:t>
            </a:r>
            <a:r>
              <a:rPr lang="en-US" altLang="zh-TW" dirty="0"/>
              <a:t> </a:t>
            </a:r>
            <a:r>
              <a:rPr lang="en-US" altLang="zh-TW" i="1" dirty="0"/>
              <a:t>Points to the ID of the newly created thread.</a:t>
            </a:r>
          </a:p>
          <a:p>
            <a:pPr eaLnBrk="1" hangingPunct="1"/>
            <a:r>
              <a:rPr lang="en-US" altLang="zh-TW" sz="2400" b="1" dirty="0" err="1"/>
              <a:t>attr</a:t>
            </a:r>
            <a:r>
              <a:rPr lang="en-US" altLang="zh-TW" sz="2400" b="1" dirty="0"/>
              <a:t>:</a:t>
            </a:r>
            <a:r>
              <a:rPr lang="en-US" altLang="zh-TW" dirty="0"/>
              <a:t> </a:t>
            </a:r>
            <a:r>
              <a:rPr lang="en-US" altLang="zh-TW" i="1" dirty="0"/>
              <a:t>An attribute object that encapsulates the attributes of a thread.</a:t>
            </a:r>
            <a:br>
              <a:rPr lang="en-US" altLang="zh-TW" i="1" dirty="0"/>
            </a:br>
            <a:r>
              <a:rPr lang="en-US" altLang="zh-TW" i="1" dirty="0"/>
              <a:t>NULL for the default values.</a:t>
            </a:r>
            <a:r>
              <a:rPr lang="en-US" altLang="zh-TW" dirty="0"/>
              <a:t> </a:t>
            </a:r>
          </a:p>
          <a:p>
            <a:pPr eaLnBrk="1" hangingPunct="1"/>
            <a:r>
              <a:rPr lang="en-US" altLang="zh-TW" sz="2400" b="1" dirty="0" err="1"/>
              <a:t>start_routine</a:t>
            </a:r>
            <a:r>
              <a:rPr lang="en-US" altLang="zh-TW" sz="2400" b="1" dirty="0"/>
              <a:t>:</a:t>
            </a:r>
            <a:r>
              <a:rPr lang="en-US" altLang="zh-TW" dirty="0"/>
              <a:t> </a:t>
            </a:r>
            <a:r>
              <a:rPr lang="en-US" altLang="zh-TW" i="1" dirty="0"/>
              <a:t>The C routine that the thread calls when it begins execution</a:t>
            </a:r>
          </a:p>
          <a:p>
            <a:pPr eaLnBrk="1" hangingPunct="1"/>
            <a:r>
              <a:rPr lang="en-US" altLang="zh-TW" sz="2400" b="1" dirty="0" err="1"/>
              <a:t>arg</a:t>
            </a:r>
            <a:r>
              <a:rPr lang="en-US" altLang="zh-TW" sz="2400" b="1" dirty="0"/>
              <a:t>:</a:t>
            </a:r>
            <a:r>
              <a:rPr lang="en-US" altLang="zh-TW" dirty="0"/>
              <a:t> </a:t>
            </a:r>
            <a:r>
              <a:rPr lang="en-US" altLang="zh-TW" i="1" dirty="0"/>
              <a:t>The argument that is to be passed to </a:t>
            </a:r>
            <a:r>
              <a:rPr lang="en-US" altLang="zh-TW" i="1" dirty="0" err="1"/>
              <a:t>start_routine</a:t>
            </a:r>
            <a:r>
              <a:rPr lang="en-US" altLang="zh-TW" i="1" dirty="0"/>
              <a:t>. NULL may be used if no argument is to be passed.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b="1" dirty="0"/>
              <a:t>Exiting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400" dirty="0"/>
              <a:t>If the main thread has no work to do after creating other threads, it should either block until all threads have completed or call </a:t>
            </a:r>
            <a:r>
              <a:rPr lang="en-US" altLang="zh-TW" sz="2400" dirty="0" err="1">
                <a:latin typeface="Courier New" pitchFamily="49" charset="0"/>
                <a:cs typeface="Courier New" pitchFamily="49" charset="0"/>
              </a:rPr>
              <a:t>pthread_exit</a:t>
            </a:r>
            <a:r>
              <a:rPr lang="en-US" altLang="zh-TW" sz="24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altLang="zh-TW" sz="2400" dirty="0"/>
              <a:t>.</a:t>
            </a:r>
          </a:p>
          <a:p>
            <a:pPr eaLnBrk="1" hangingPunct="1"/>
            <a:endParaRPr lang="en-US" altLang="zh-TW" sz="2400" b="1" dirty="0"/>
          </a:p>
        </p:txBody>
      </p:sp>
      <p:sp>
        <p:nvSpPr>
          <p:cNvPr id="15365" name="AutoShape 4"/>
          <p:cNvSpPr>
            <a:spLocks/>
          </p:cNvSpPr>
          <p:nvPr/>
        </p:nvSpPr>
        <p:spPr bwMode="auto">
          <a:xfrm>
            <a:off x="1295400" y="2971800"/>
            <a:ext cx="6858000" cy="1295400"/>
          </a:xfrm>
          <a:prstGeom prst="roundRect">
            <a:avLst>
              <a:gd name="adj" fmla="val 16667"/>
            </a:avLst>
          </a:prstGeom>
          <a:solidFill>
            <a:srgbClr val="FF0000">
              <a:alpha val="14902"/>
            </a:srgb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TW" sz="2800" b="1" dirty="0"/>
          </a:p>
          <a:p>
            <a:r>
              <a:rPr lang="en-US" altLang="zh-TW" sz="2400" b="1" dirty="0"/>
              <a:t>#include&lt;</a:t>
            </a:r>
            <a:r>
              <a:rPr lang="en-US" altLang="zh-TW" sz="2400" b="1" dirty="0" err="1"/>
              <a:t>pthread.h</a:t>
            </a:r>
            <a:r>
              <a:rPr lang="en-US" altLang="zh-TW" sz="2400" b="1" dirty="0"/>
              <a:t>&gt;</a:t>
            </a:r>
          </a:p>
          <a:p>
            <a:r>
              <a:rPr lang="en-US" altLang="zh-TW" sz="2400" b="1" dirty="0" err="1"/>
              <a:t>pthread_t</a:t>
            </a:r>
            <a:r>
              <a:rPr lang="en-US" altLang="zh-TW" sz="2400" b="1" dirty="0"/>
              <a:t> </a:t>
            </a:r>
            <a:r>
              <a:rPr lang="en-US" altLang="zh-TW" sz="2400" b="1" dirty="0" err="1"/>
              <a:t>pthread_exit</a:t>
            </a:r>
            <a:r>
              <a:rPr lang="en-US" altLang="zh-TW" sz="2400" b="1" dirty="0"/>
              <a:t>(void </a:t>
            </a:r>
            <a:r>
              <a:rPr lang="en-US" altLang="zh-TW" sz="2400" dirty="0"/>
              <a:t>*</a:t>
            </a:r>
            <a:r>
              <a:rPr lang="en-US" altLang="zh-TW" sz="2400" dirty="0" err="1"/>
              <a:t>value_ptr</a:t>
            </a:r>
            <a:r>
              <a:rPr lang="en-US" altLang="zh-TW" sz="2400" b="1" dirty="0"/>
              <a:t>);</a:t>
            </a:r>
            <a:endParaRPr lang="en-US" altLang="zh-TW" sz="2400" dirty="0"/>
          </a:p>
          <a:p>
            <a:endParaRPr lang="en-US" altLang="zh-TW" sz="2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b="1"/>
              <a:t>Joining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b="1" dirty="0" err="1">
                <a:latin typeface="Courier New" pitchFamily="49" charset="0"/>
              </a:rPr>
              <a:t>pthread_join</a:t>
            </a:r>
            <a:r>
              <a:rPr lang="en-US" altLang="zh-TW" sz="2800" dirty="0"/>
              <a:t>: </a:t>
            </a:r>
            <a:r>
              <a:rPr lang="en-US" altLang="zh-TW" sz="2400" dirty="0"/>
              <a:t>causes the caller to wait for the specified thread to exit.</a:t>
            </a:r>
          </a:p>
          <a:p>
            <a:pPr eaLnBrk="1" hangingPunct="1"/>
            <a:endParaRPr lang="en-US" altLang="zh-TW" sz="2400" dirty="0"/>
          </a:p>
          <a:p>
            <a:pPr eaLnBrk="1" hangingPunct="1"/>
            <a:endParaRPr lang="en-US" altLang="zh-TW" sz="2800" dirty="0"/>
          </a:p>
        </p:txBody>
      </p:sp>
      <p:sp>
        <p:nvSpPr>
          <p:cNvPr id="16389" name="AutoShape 4"/>
          <p:cNvSpPr>
            <a:spLocks/>
          </p:cNvSpPr>
          <p:nvPr/>
        </p:nvSpPr>
        <p:spPr bwMode="auto">
          <a:xfrm>
            <a:off x="1295400" y="2438400"/>
            <a:ext cx="6781800" cy="1905000"/>
          </a:xfrm>
          <a:prstGeom prst="roundRect">
            <a:avLst>
              <a:gd name="adj" fmla="val 16667"/>
            </a:avLst>
          </a:prstGeom>
          <a:solidFill>
            <a:srgbClr val="FF0000">
              <a:alpha val="14902"/>
            </a:srgb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TW" sz="2800" b="1"/>
          </a:p>
          <a:p>
            <a:r>
              <a:rPr lang="en-US" altLang="zh-TW" sz="2400" b="1"/>
              <a:t>#include&lt;pthread.h&gt;</a:t>
            </a:r>
          </a:p>
          <a:p>
            <a:r>
              <a:rPr lang="en-US" altLang="zh-TW" sz="2400" b="1"/>
              <a:t>pthread_t pthread_join(pthread_t </a:t>
            </a:r>
            <a:r>
              <a:rPr lang="en-US" altLang="zh-TW" sz="2400"/>
              <a:t>thread</a:t>
            </a:r>
            <a:r>
              <a:rPr lang="en-US" altLang="zh-TW" sz="2400" b="1"/>
              <a:t>, </a:t>
            </a:r>
          </a:p>
          <a:p>
            <a:r>
              <a:rPr lang="en-US" altLang="zh-TW" sz="2400" b="1"/>
              <a:t>			void </a:t>
            </a:r>
            <a:r>
              <a:rPr lang="en-US" altLang="zh-TW" sz="2400"/>
              <a:t>**value_ptr</a:t>
            </a:r>
            <a:r>
              <a:rPr lang="en-US" altLang="zh-TW" sz="2400" b="1"/>
              <a:t>);</a:t>
            </a:r>
          </a:p>
          <a:p>
            <a:r>
              <a:rPr lang="en-US" altLang="zh-TW"/>
              <a:t>/*Return 0 if successful*/</a:t>
            </a:r>
          </a:p>
          <a:p>
            <a:endParaRPr lang="en-US" altLang="zh-TW" sz="2000"/>
          </a:p>
        </p:txBody>
      </p:sp>
      <p:sp>
        <p:nvSpPr>
          <p:cNvPr id="16390" name="Text Box 5"/>
          <p:cNvSpPr txBox="1">
            <a:spLocks noChangeArrowheads="1"/>
          </p:cNvSpPr>
          <p:nvPr/>
        </p:nvSpPr>
        <p:spPr bwMode="auto">
          <a:xfrm>
            <a:off x="914400" y="4481513"/>
            <a:ext cx="76200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 dirty="0"/>
              <a:t>thread:</a:t>
            </a:r>
            <a:r>
              <a:rPr lang="en-US" altLang="zh-TW" dirty="0"/>
              <a:t> The </a:t>
            </a:r>
            <a:r>
              <a:rPr lang="en-US" altLang="zh-TW" i="1" dirty="0"/>
              <a:t>ID of the terminating thread</a:t>
            </a:r>
            <a:r>
              <a:rPr lang="en-US" altLang="zh-TW" dirty="0"/>
              <a:t>.</a:t>
            </a:r>
          </a:p>
          <a:p>
            <a:pPr eaLnBrk="1" hangingPunct="1"/>
            <a:r>
              <a:rPr lang="en-US" altLang="zh-TW" sz="2400" b="1" dirty="0" err="1"/>
              <a:t>value_ptr</a:t>
            </a:r>
            <a:r>
              <a:rPr lang="en-US" altLang="zh-TW" sz="2400" b="1" dirty="0"/>
              <a:t>:</a:t>
            </a:r>
            <a:r>
              <a:rPr lang="en-US" altLang="zh-TW" b="1" dirty="0"/>
              <a:t> </a:t>
            </a:r>
            <a:r>
              <a:rPr lang="en-US" altLang="zh-TW" i="1" dirty="0"/>
              <a:t>Provides a location for a pointer to the return status that the target thread passes to </a:t>
            </a:r>
            <a:r>
              <a:rPr lang="en-US" altLang="zh-TW" i="1" dirty="0" err="1"/>
              <a:t>pthread_exit</a:t>
            </a:r>
            <a:r>
              <a:rPr lang="en-US" altLang="zh-TW" i="1" dirty="0"/>
              <a:t>. The caller does not retrieve the target thread return status if NULL.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b="1"/>
              <a:t>Example</a:t>
            </a:r>
            <a:endParaRPr lang="en-US" altLang="zh-TW" b="1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685800"/>
            <a:ext cx="5870561" cy="564206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b="1"/>
              <a:t>Example</a:t>
            </a:r>
            <a:endParaRPr lang="en-US" altLang="zh-TW" b="1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3A07041-0F3B-4D36-861C-7B9DE9CEB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231" y="4496537"/>
            <a:ext cx="6887536" cy="92405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2DCBC22-A74E-4DF8-8ABB-D356C59368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599" y="1437409"/>
            <a:ext cx="6935168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775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b="1"/>
              <a:t>Compile</a:t>
            </a:r>
            <a:endParaRPr lang="zh-TW" altLang="en-US" b="1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457200" y="5686425"/>
            <a:ext cx="8229600" cy="866775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en-US" altLang="zh-TW"/>
              <a:t>While compiling pthread program, ensure to add “</a:t>
            </a:r>
            <a:r>
              <a:rPr lang="en-US" altLang="zh-TW">
                <a:solidFill>
                  <a:srgbClr val="FF0000"/>
                </a:solidFill>
              </a:rPr>
              <a:t>-pthread</a:t>
            </a:r>
            <a:r>
              <a:rPr lang="en-US" altLang="zh-TW"/>
              <a:t>” option to command line. (Link libpthread.a library)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10" name="圓角矩形 9"/>
          <p:cNvSpPr/>
          <p:nvPr/>
        </p:nvSpPr>
        <p:spPr>
          <a:xfrm>
            <a:off x="1295400" y="2514600"/>
            <a:ext cx="5562600" cy="381000"/>
          </a:xfrm>
          <a:prstGeom prst="roundRect">
            <a:avLst/>
          </a:prstGeom>
          <a:solidFill>
            <a:srgbClr val="FF0000">
              <a:alpha val="40000"/>
            </a:srgb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3" name="左中括弧 12"/>
          <p:cNvSpPr/>
          <p:nvPr/>
        </p:nvSpPr>
        <p:spPr>
          <a:xfrm>
            <a:off x="7629525" y="3387725"/>
            <a:ext cx="142875" cy="193675"/>
          </a:xfrm>
          <a:prstGeom prst="leftBracket">
            <a:avLst>
              <a:gd name="adj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4" name="右中括弧 13"/>
          <p:cNvSpPr/>
          <p:nvPr/>
        </p:nvSpPr>
        <p:spPr>
          <a:xfrm>
            <a:off x="1265238" y="3575050"/>
            <a:ext cx="762000" cy="180975"/>
          </a:xfrm>
          <a:prstGeom prst="rightBracke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pic>
        <p:nvPicPr>
          <p:cNvPr id="5" name="圖片 4" descr="一張含有 桌, 手機, 行動電話, 坐 的圖片&#10;&#10;自動產生的描述">
            <a:extLst>
              <a:ext uri="{FF2B5EF4-FFF2-40B4-BE49-F238E27FC236}">
                <a16:creationId xmlns:a16="http://schemas.microsoft.com/office/drawing/2014/main" id="{27833158-589B-7A4D-BBB4-5996A0E45C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9351"/>
            <a:ext cx="9144000" cy="343929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b="1"/>
              <a:t>Example (cont.)</a:t>
            </a:r>
          </a:p>
        </p:txBody>
      </p:sp>
      <p:pic>
        <p:nvPicPr>
          <p:cNvPr id="3" name="圖片 2" descr="一張含有 食物, 標誌, 畫畫 的圖片&#10;&#10;自動產生的描述">
            <a:extLst>
              <a:ext uri="{FF2B5EF4-FFF2-40B4-BE49-F238E27FC236}">
                <a16:creationId xmlns:a16="http://schemas.microsoft.com/office/drawing/2014/main" id="{CEA87CBE-322C-5443-B4EE-B16AA64EC8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711450"/>
            <a:ext cx="7480300" cy="14351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t="18642" r="1788"/>
          <a:stretch/>
        </p:blipFill>
        <p:spPr>
          <a:xfrm>
            <a:off x="1206500" y="3048000"/>
            <a:ext cx="7480300" cy="10985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b="1" dirty="0"/>
              <a:t>Thread Overview</a:t>
            </a:r>
          </a:p>
          <a:p>
            <a:pPr eaLnBrk="1" hangingPunct="1"/>
            <a:r>
              <a:rPr lang="en-US" altLang="zh-TW" sz="2800" b="1" dirty="0" err="1"/>
              <a:t>Pthreads</a:t>
            </a:r>
            <a:endParaRPr lang="en-US" altLang="zh-TW" sz="2800" b="1" dirty="0"/>
          </a:p>
          <a:p>
            <a:pPr lvl="1" eaLnBrk="1" hangingPunct="1"/>
            <a:r>
              <a:rPr lang="en-US" altLang="zh-TW" sz="2400" dirty="0"/>
              <a:t>Creating threads</a:t>
            </a:r>
          </a:p>
          <a:p>
            <a:pPr lvl="1" eaLnBrk="1" hangingPunct="1"/>
            <a:r>
              <a:rPr lang="en-US" altLang="zh-TW" sz="2400" dirty="0"/>
              <a:t>Exit threads</a:t>
            </a:r>
          </a:p>
          <a:p>
            <a:pPr lvl="1" eaLnBrk="1" hangingPunct="1"/>
            <a:r>
              <a:rPr lang="en-US" altLang="zh-TW" sz="2400" dirty="0"/>
              <a:t>Join threads</a:t>
            </a:r>
          </a:p>
          <a:p>
            <a:pPr eaLnBrk="1" hangingPunct="1"/>
            <a:r>
              <a:rPr lang="en-US" altLang="zh-TW" sz="2800" b="1" dirty="0"/>
              <a:t>Java Thread</a:t>
            </a:r>
          </a:p>
          <a:p>
            <a:pPr lvl="1" eaLnBrk="1" hangingPunct="1"/>
            <a:r>
              <a:rPr lang="en-US" altLang="zh-TW" sz="2400" dirty="0"/>
              <a:t>Install the Java Virtual Machine</a:t>
            </a:r>
          </a:p>
          <a:p>
            <a:pPr lvl="1" eaLnBrk="1" hangingPunct="1"/>
            <a:r>
              <a:rPr lang="en-US" altLang="zh-TW" sz="2400" dirty="0"/>
              <a:t>Creating Threads</a:t>
            </a:r>
          </a:p>
          <a:p>
            <a:pPr lvl="1" eaLnBrk="1" hangingPunct="1"/>
            <a:r>
              <a:rPr lang="en-US" altLang="zh-TW" sz="2400" dirty="0" err="1"/>
              <a:t>Excuting</a:t>
            </a:r>
            <a:r>
              <a:rPr lang="en-US" altLang="zh-TW" sz="2400" dirty="0"/>
              <a:t> Threads</a:t>
            </a:r>
          </a:p>
          <a:p>
            <a:pPr lvl="1" eaLnBrk="1" hangingPunct="1"/>
            <a:r>
              <a:rPr lang="en-US" altLang="zh-TW" sz="2400" dirty="0"/>
              <a:t>Join threads</a:t>
            </a:r>
          </a:p>
          <a:p>
            <a:pPr eaLnBrk="1" hangingPunct="1"/>
            <a:r>
              <a:rPr lang="en-US" altLang="zh-TW" sz="2800" b="1" dirty="0"/>
              <a:t>Exercise</a:t>
            </a:r>
          </a:p>
          <a:p>
            <a:pPr marL="0" indent="0" eaLnBrk="1" hangingPunct="1">
              <a:buNone/>
            </a:pPr>
            <a:endParaRPr lang="en-US" altLang="zh-TW" sz="2800" b="1" dirty="0"/>
          </a:p>
          <a:p>
            <a:pPr lvl="1" eaLnBrk="1" hangingPunct="1"/>
            <a:endParaRPr lang="en-US" altLang="zh-TW" sz="2400" b="1" dirty="0"/>
          </a:p>
          <a:p>
            <a:pPr eaLnBrk="1" hangingPunct="1"/>
            <a:endParaRPr lang="en-US" altLang="zh-TW" sz="2800" b="1" dirty="0"/>
          </a:p>
          <a:p>
            <a:pPr eaLnBrk="1" hangingPunct="1"/>
            <a:endParaRPr lang="en-US" altLang="zh-TW" b="1" dirty="0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b="1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2457548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TW" sz="2800" b="1" dirty="0"/>
          </a:p>
          <a:p>
            <a:pPr lvl="1" eaLnBrk="1" hangingPunct="1"/>
            <a:endParaRPr lang="en-US" altLang="zh-TW" sz="2400" b="1" dirty="0"/>
          </a:p>
          <a:p>
            <a:pPr eaLnBrk="1" hangingPunct="1"/>
            <a:endParaRPr lang="en-US" altLang="zh-TW" sz="2800" b="1" dirty="0"/>
          </a:p>
          <a:p>
            <a:pPr eaLnBrk="1" hangingPunct="1"/>
            <a:endParaRPr lang="en-US" altLang="zh-TW" b="1" dirty="0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b="1" dirty="0"/>
              <a:t>Java Thread</a:t>
            </a:r>
          </a:p>
        </p:txBody>
      </p:sp>
    </p:spTree>
    <p:extLst>
      <p:ext uri="{BB962C8B-B14F-4D97-AF65-F5344CB8AC3E}">
        <p14:creationId xmlns:p14="http://schemas.microsoft.com/office/powerpoint/2010/main" val="149272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effectLst/>
              </a:rPr>
              <a:t>Install the Java Virtual Machine</a:t>
            </a:r>
            <a:endParaRPr lang="zh-TW" altLang="en-US" b="1" dirty="0">
              <a:effectLst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487AE00-1C83-BE43-A2CB-933747A6A898}"/>
              </a:ext>
            </a:extLst>
          </p:cNvPr>
          <p:cNvSpPr/>
          <p:nvPr/>
        </p:nvSpPr>
        <p:spPr>
          <a:xfrm>
            <a:off x="1966599" y="1356835"/>
            <a:ext cx="45448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sudo add-apt-repository ppa:openjdk-r/ppa</a:t>
            </a:r>
          </a:p>
        </p:txBody>
      </p:sp>
      <p:pic>
        <p:nvPicPr>
          <p:cNvPr id="9" name="內容版面配置區 8" descr="一張含有 螢幕擷取畫面, 坐, 桌, 手機 的圖片&#10;&#10;自動產生的描述">
            <a:extLst>
              <a:ext uri="{FF2B5EF4-FFF2-40B4-BE49-F238E27FC236}">
                <a16:creationId xmlns:a16="http://schemas.microsoft.com/office/drawing/2014/main" id="{23C16395-015E-C04B-B0E1-2DA8CA7840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04" y="1927225"/>
            <a:ext cx="8069196" cy="4525963"/>
          </a:xfrm>
        </p:spPr>
      </p:pic>
      <p:sp>
        <p:nvSpPr>
          <p:cNvPr id="5" name="矩形 4"/>
          <p:cNvSpPr/>
          <p:nvPr/>
        </p:nvSpPr>
        <p:spPr>
          <a:xfrm>
            <a:off x="3048000" y="2427364"/>
            <a:ext cx="5029200" cy="381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5291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FF0000"/>
                </a:solidFill>
              </a:rPr>
              <a:t>sudo</a:t>
            </a:r>
            <a:r>
              <a:rPr lang="en-US" altLang="zh-TW" dirty="0">
                <a:solidFill>
                  <a:srgbClr val="FF0000"/>
                </a:solidFill>
              </a:rPr>
              <a:t> apt-get update</a:t>
            </a:r>
          </a:p>
          <a:p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b="1" dirty="0">
                <a:effectLst/>
              </a:rPr>
              <a:t>Install the Java Virtual Machine (Cont.)</a:t>
            </a:r>
            <a:endParaRPr lang="zh-TW" altLang="en-US" sz="4000" b="1" dirty="0">
              <a:effectLst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2850949"/>
            <a:ext cx="8763000" cy="248305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752600" y="2743200"/>
            <a:ext cx="2514600" cy="381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1733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b="1" dirty="0">
                <a:effectLst/>
              </a:rPr>
              <a:t>Install the Java Virtual Machine (Cont.)</a:t>
            </a:r>
            <a:endParaRPr lang="zh-TW" altLang="en-US" sz="4000" b="1" dirty="0">
              <a:effectLst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684236"/>
            <a:ext cx="5410200" cy="4630953"/>
          </a:xfrm>
        </p:spPr>
      </p:pic>
      <p:sp>
        <p:nvSpPr>
          <p:cNvPr id="8" name="矩形 7"/>
          <p:cNvSpPr/>
          <p:nvPr/>
        </p:nvSpPr>
        <p:spPr>
          <a:xfrm>
            <a:off x="2971800" y="1663607"/>
            <a:ext cx="2590800" cy="2159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049517" y="6060337"/>
            <a:ext cx="2590800" cy="2159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714F129-ADDD-C648-8DFC-CD85875030E5}"/>
              </a:ext>
            </a:extLst>
          </p:cNvPr>
          <p:cNvSpPr/>
          <p:nvPr/>
        </p:nvSpPr>
        <p:spPr>
          <a:xfrm>
            <a:off x="2930108" y="1314904"/>
            <a:ext cx="3283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sudo apt install openjdk-11-jdk</a:t>
            </a:r>
          </a:p>
        </p:txBody>
      </p:sp>
    </p:spTree>
    <p:extLst>
      <p:ext uri="{BB962C8B-B14F-4D97-AF65-F5344CB8AC3E}">
        <p14:creationId xmlns:p14="http://schemas.microsoft.com/office/powerpoint/2010/main" val="901142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b="1" dirty="0">
                <a:effectLst/>
              </a:rPr>
              <a:t>Install the Java Virtual Machine (Cont.)</a:t>
            </a:r>
            <a:endParaRPr lang="zh-TW" altLang="en-US" sz="4000" b="1" dirty="0">
              <a:effectLst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C56A093-426B-334A-BC16-6A7C86570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61765"/>
            <a:ext cx="9144000" cy="117125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743200" y="3261765"/>
            <a:ext cx="167640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84321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b="1" dirty="0"/>
              <a:t>Creating Thread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b="1" dirty="0"/>
              <a:t>There are </a:t>
            </a:r>
            <a:r>
              <a:rPr lang="en-US" altLang="zh-TW" sz="2800" b="1" dirty="0">
                <a:solidFill>
                  <a:srgbClr val="FF0000"/>
                </a:solidFill>
              </a:rPr>
              <a:t>two techniques </a:t>
            </a:r>
            <a:r>
              <a:rPr lang="en-US" altLang="zh-TW" sz="2800" b="1" dirty="0"/>
              <a:t>for explicitly creating threads in a Java program.</a:t>
            </a:r>
          </a:p>
          <a:p>
            <a:pPr lvl="1" eaLnBrk="1" hangingPunct="1"/>
            <a:r>
              <a:rPr lang="en-US" altLang="zh-TW" sz="2400" b="1" dirty="0"/>
              <a:t>To derive from the Thread class and to </a:t>
            </a:r>
            <a:r>
              <a:rPr lang="en-US" altLang="zh-TW" sz="2400" b="1" dirty="0">
                <a:solidFill>
                  <a:srgbClr val="FF0000"/>
                </a:solidFill>
              </a:rPr>
              <a:t>override its run() method.</a:t>
            </a:r>
          </a:p>
          <a:p>
            <a:pPr lvl="1" eaLnBrk="1" hangingPunct="1"/>
            <a:endParaRPr lang="en-US" altLang="zh-TW" sz="2400" b="1" dirty="0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zh-TW" sz="2400" b="1" dirty="0"/>
              <a:t> To define a class that implements the </a:t>
            </a:r>
            <a:r>
              <a:rPr lang="en-US" altLang="zh-TW" sz="2400" b="1" dirty="0">
                <a:solidFill>
                  <a:srgbClr val="FF0000"/>
                </a:solidFill>
              </a:rPr>
              <a:t>Runnable </a:t>
            </a:r>
            <a:r>
              <a:rPr lang="en-US" altLang="zh-TW" sz="2400" b="1" dirty="0"/>
              <a:t>interface.</a:t>
            </a:r>
          </a:p>
          <a:p>
            <a:pPr eaLnBrk="1" hangingPunct="1"/>
            <a:endParaRPr lang="en-US" altLang="zh-TW" sz="2400" b="1" dirty="0"/>
          </a:p>
        </p:txBody>
      </p:sp>
    </p:spTree>
    <p:extLst>
      <p:ext uri="{BB962C8B-B14F-4D97-AF65-F5344CB8AC3E}">
        <p14:creationId xmlns:p14="http://schemas.microsoft.com/office/powerpoint/2010/main" val="32739518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b="1" dirty="0"/>
              <a:t>Creating Thread(cont.)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dirty="0"/>
              <a:t>Method 1: </a:t>
            </a:r>
            <a:r>
              <a:rPr lang="en-US" altLang="zh-TW" sz="2800" b="1" dirty="0"/>
              <a:t>override run() method.</a:t>
            </a:r>
          </a:p>
          <a:p>
            <a:pPr marL="0" indent="0" eaLnBrk="1" hangingPunct="1">
              <a:buNone/>
            </a:pPr>
            <a:endParaRPr lang="en-US" altLang="zh-TW" sz="2400" dirty="0"/>
          </a:p>
          <a:p>
            <a:pPr eaLnBrk="1" hangingPunct="1"/>
            <a:endParaRPr lang="en-US" altLang="zh-TW" sz="2400" b="1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19" y="2209800"/>
            <a:ext cx="7548563" cy="4166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914400" y="2362200"/>
            <a:ext cx="441960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8662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b="1" dirty="0"/>
              <a:t>Creating Thread(cont.)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dirty="0"/>
              <a:t>Method 2: </a:t>
            </a:r>
            <a:r>
              <a:rPr lang="en-US" altLang="zh-TW" sz="2800" b="1" dirty="0"/>
              <a:t>Implements the </a:t>
            </a:r>
            <a:r>
              <a:rPr lang="en-US" altLang="zh-TW" sz="2800" b="1" dirty="0">
                <a:solidFill>
                  <a:srgbClr val="FF0000"/>
                </a:solidFill>
              </a:rPr>
              <a:t>Runnable</a:t>
            </a:r>
            <a:r>
              <a:rPr lang="en-US" altLang="zh-TW" sz="2800" b="1" dirty="0"/>
              <a:t> interface</a:t>
            </a:r>
          </a:p>
          <a:p>
            <a:pPr eaLnBrk="1" hangingPunct="1"/>
            <a:endParaRPr lang="en-US" altLang="zh-TW" sz="2400" dirty="0"/>
          </a:p>
          <a:p>
            <a:pPr eaLnBrk="1" hangingPunct="1"/>
            <a:endParaRPr lang="en-US" altLang="zh-TW" sz="2400" b="1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42" y="2272640"/>
            <a:ext cx="7579117" cy="4051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1066800" y="2438400"/>
            <a:ext cx="44958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5225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b="1" dirty="0" err="1"/>
              <a:t>Excuting</a:t>
            </a:r>
            <a:r>
              <a:rPr lang="en-US" altLang="zh-TW" b="1" dirty="0"/>
              <a:t> Thread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dirty="0"/>
              <a:t>(Thread name)</a:t>
            </a:r>
            <a:r>
              <a:rPr lang="en-US" altLang="zh-TW" sz="2800" b="1" dirty="0">
                <a:solidFill>
                  <a:srgbClr val="FF0000"/>
                </a:solidFill>
              </a:rPr>
              <a:t>.start</a:t>
            </a: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252" y="2819400"/>
            <a:ext cx="7913496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1752600" y="4267200"/>
            <a:ext cx="5181600" cy="1066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54394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b="1" dirty="0"/>
              <a:t> Joining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dirty="0"/>
              <a:t>(Thread name</a:t>
            </a:r>
            <a:r>
              <a:rPr lang="en-US" altLang="zh-TW" sz="2800"/>
              <a:t>)</a:t>
            </a:r>
            <a:r>
              <a:rPr lang="en-US" altLang="zh-TW" sz="2800" b="1">
                <a:solidFill>
                  <a:srgbClr val="FF0000"/>
                </a:solidFill>
              </a:rPr>
              <a:t>.join</a:t>
            </a:r>
            <a:endParaRPr lang="en-US" altLang="zh-TW" sz="2800" b="1" dirty="0">
              <a:solidFill>
                <a:srgbClr val="FF0000"/>
              </a:solidFill>
            </a:endParaRPr>
          </a:p>
          <a:p>
            <a:pPr eaLnBrk="1" hangingPunct="1"/>
            <a:endParaRPr lang="en-US" altLang="zh-TW" sz="2800" b="1" dirty="0">
              <a:solidFill>
                <a:srgbClr val="FF0000"/>
              </a:solidFill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49132E3B-DBF1-47A6-8592-6B2A3241E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112388"/>
            <a:ext cx="4251542" cy="4328223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8B3967C9-DD14-4E49-84A9-0DDC8DFAF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443" y="2806949"/>
            <a:ext cx="4130625" cy="293909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0E1CD2ED-F44F-409D-813F-F5983BA6536C}"/>
              </a:ext>
            </a:extLst>
          </p:cNvPr>
          <p:cNvSpPr/>
          <p:nvPr/>
        </p:nvSpPr>
        <p:spPr>
          <a:xfrm>
            <a:off x="1066800" y="3863181"/>
            <a:ext cx="2667000" cy="12422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5673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TW" sz="2800" b="1" dirty="0"/>
          </a:p>
          <a:p>
            <a:pPr lvl="1" eaLnBrk="1" hangingPunct="1"/>
            <a:endParaRPr lang="en-US" altLang="zh-TW" sz="2400" b="1" dirty="0"/>
          </a:p>
          <a:p>
            <a:pPr eaLnBrk="1" hangingPunct="1"/>
            <a:endParaRPr lang="en-US" altLang="zh-TW" sz="2800" b="1" dirty="0"/>
          </a:p>
          <a:p>
            <a:pPr eaLnBrk="1" hangingPunct="1"/>
            <a:endParaRPr lang="en-US" altLang="zh-TW" b="1" dirty="0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b="1" dirty="0"/>
              <a:t>Thread Overview</a:t>
            </a:r>
          </a:p>
        </p:txBody>
      </p:sp>
    </p:spTree>
    <p:extLst>
      <p:ext uri="{BB962C8B-B14F-4D97-AF65-F5344CB8AC3E}">
        <p14:creationId xmlns:p14="http://schemas.microsoft.com/office/powerpoint/2010/main" val="2480899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072BA5-EF58-4344-AAFB-2AB102F5A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Java File</a:t>
            </a:r>
            <a:endParaRPr kumimoji="1"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2545ED6-8D78-7E4E-ADC5-8E86BA6B93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pic>
        <p:nvPicPr>
          <p:cNvPr id="6" name="圖片 5" descr="&#10;">
            <a:extLst>
              <a:ext uri="{FF2B5EF4-FFF2-40B4-BE49-F238E27FC236}">
                <a16:creationId xmlns:a16="http://schemas.microsoft.com/office/drawing/2014/main" id="{6B3BCAA5-E0FF-034C-AA63-6EEC3C4A32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5639"/>
            <a:ext cx="9144000" cy="4679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6836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dirty="0"/>
              <a:t>Compiler</a:t>
            </a:r>
          </a:p>
          <a:p>
            <a:pPr eaLnBrk="1" hangingPunct="1"/>
            <a:endParaRPr lang="en-US" altLang="zh-TW" sz="2800" dirty="0"/>
          </a:p>
          <a:p>
            <a:pPr eaLnBrk="1" hangingPunct="1"/>
            <a:endParaRPr lang="en-US" altLang="zh-TW" sz="2800" dirty="0"/>
          </a:p>
          <a:p>
            <a:pPr eaLnBrk="1" hangingPunct="1"/>
            <a:r>
              <a:rPr lang="en-US" altLang="zh-TW" sz="2800" dirty="0" err="1"/>
              <a:t>Excute</a:t>
            </a:r>
            <a:r>
              <a:rPr lang="en-US" altLang="zh-TW" sz="2800" dirty="0"/>
              <a:t> java</a:t>
            </a:r>
          </a:p>
          <a:p>
            <a:pPr eaLnBrk="1" hangingPunct="1"/>
            <a:endParaRPr lang="en-US" altLang="zh-TW" sz="2800" dirty="0"/>
          </a:p>
          <a:p>
            <a:pPr eaLnBrk="1" hangingPunct="1"/>
            <a:endParaRPr lang="en-US" altLang="zh-TW" sz="2800" dirty="0"/>
          </a:p>
          <a:p>
            <a:pPr marL="0" indent="0" eaLnBrk="1" hangingPunct="1">
              <a:buNone/>
            </a:pPr>
            <a:r>
              <a:rPr lang="en-US" altLang="zh-TW" sz="2800" dirty="0"/>
              <a:t> </a:t>
            </a:r>
          </a:p>
        </p:txBody>
      </p:sp>
      <p:sp>
        <p:nvSpPr>
          <p:cNvPr id="5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b="1" dirty="0"/>
              <a:t> Compiler &amp; </a:t>
            </a:r>
            <a:r>
              <a:rPr lang="en-US" altLang="zh-TW" b="1" dirty="0" err="1"/>
              <a:t>Excute</a:t>
            </a:r>
            <a:endParaRPr lang="en-US" altLang="zh-TW" b="1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3619841-7C2A-1F4A-BEDF-7D419F8DE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67" y="2383261"/>
            <a:ext cx="8229600" cy="28968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CAEF7C8-FD1E-4823-8EDD-8D496E2FC84F}"/>
              </a:ext>
            </a:extLst>
          </p:cNvPr>
          <p:cNvSpPr/>
          <p:nvPr/>
        </p:nvSpPr>
        <p:spPr>
          <a:xfrm>
            <a:off x="6550555" y="2299504"/>
            <a:ext cx="2113845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B58CD0BC-9072-F641-98B2-7843DD57B2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4059727"/>
            <a:ext cx="8432800" cy="82550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AF3D94C4-312E-4A87-86C5-656A4221474E}"/>
              </a:ext>
            </a:extLst>
          </p:cNvPr>
          <p:cNvSpPr/>
          <p:nvPr/>
        </p:nvSpPr>
        <p:spPr>
          <a:xfrm>
            <a:off x="7165149" y="3983691"/>
            <a:ext cx="1707918" cy="4925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48691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b="1" dirty="0"/>
              <a:t> Thread state diagram</a:t>
            </a: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96D22EF2-2FB8-4CA1-A6C1-D1F15AC0B1FD}"/>
              </a:ext>
            </a:extLst>
          </p:cNvPr>
          <p:cNvSpPr/>
          <p:nvPr/>
        </p:nvSpPr>
        <p:spPr>
          <a:xfrm>
            <a:off x="533400" y="2133600"/>
            <a:ext cx="10668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New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C476D1A3-6C06-4428-91F6-C08B899344C0}"/>
              </a:ext>
            </a:extLst>
          </p:cNvPr>
          <p:cNvSpPr/>
          <p:nvPr/>
        </p:nvSpPr>
        <p:spPr>
          <a:xfrm>
            <a:off x="7543800" y="2133600"/>
            <a:ext cx="10668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Dead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34698EA6-12C9-4A77-AEBC-A1885947092C}"/>
              </a:ext>
            </a:extLst>
          </p:cNvPr>
          <p:cNvSpPr/>
          <p:nvPr/>
        </p:nvSpPr>
        <p:spPr>
          <a:xfrm>
            <a:off x="2171700" y="4631184"/>
            <a:ext cx="1600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Runnable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5ADA05B1-32C6-449D-AA19-0934B648F775}"/>
              </a:ext>
            </a:extLst>
          </p:cNvPr>
          <p:cNvSpPr/>
          <p:nvPr/>
        </p:nvSpPr>
        <p:spPr>
          <a:xfrm>
            <a:off x="5372100" y="4631184"/>
            <a:ext cx="1600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Running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95BC7FD3-23F0-4375-8BD4-B82FB49FEF8F}"/>
              </a:ext>
            </a:extLst>
          </p:cNvPr>
          <p:cNvSpPr/>
          <p:nvPr/>
        </p:nvSpPr>
        <p:spPr>
          <a:xfrm>
            <a:off x="3429000" y="2286000"/>
            <a:ext cx="2286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Blocked</a:t>
            </a:r>
            <a:br>
              <a:rPr lang="en-US" altLang="zh-TW" b="1" dirty="0">
                <a:solidFill>
                  <a:schemeClr val="tx1"/>
                </a:solidFill>
              </a:rPr>
            </a:br>
            <a:r>
              <a:rPr lang="en-US" altLang="zh-TW" b="1" dirty="0">
                <a:solidFill>
                  <a:schemeClr val="tx1"/>
                </a:solidFill>
              </a:rPr>
              <a:t>pool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1" name="箭號: 向下 10">
            <a:extLst>
              <a:ext uri="{FF2B5EF4-FFF2-40B4-BE49-F238E27FC236}">
                <a16:creationId xmlns:a16="http://schemas.microsoft.com/office/drawing/2014/main" id="{74149CFF-E7DC-4D8E-AE15-6ACF88AFCE86}"/>
              </a:ext>
            </a:extLst>
          </p:cNvPr>
          <p:cNvSpPr/>
          <p:nvPr/>
        </p:nvSpPr>
        <p:spPr>
          <a:xfrm rot="19728527">
            <a:off x="1427486" y="3245289"/>
            <a:ext cx="609600" cy="121920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左-右雙向 12">
            <a:extLst>
              <a:ext uri="{FF2B5EF4-FFF2-40B4-BE49-F238E27FC236}">
                <a16:creationId xmlns:a16="http://schemas.microsoft.com/office/drawing/2014/main" id="{924F504D-FFBA-469A-BE7F-E5BF7726473D}"/>
              </a:ext>
            </a:extLst>
          </p:cNvPr>
          <p:cNvSpPr/>
          <p:nvPr/>
        </p:nvSpPr>
        <p:spPr>
          <a:xfrm>
            <a:off x="4038600" y="4715892"/>
            <a:ext cx="1066800" cy="516384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箭號: 向下 18">
            <a:extLst>
              <a:ext uri="{FF2B5EF4-FFF2-40B4-BE49-F238E27FC236}">
                <a16:creationId xmlns:a16="http://schemas.microsoft.com/office/drawing/2014/main" id="{28348772-CB09-40A3-9111-A8F3BB20F9F4}"/>
              </a:ext>
            </a:extLst>
          </p:cNvPr>
          <p:cNvSpPr/>
          <p:nvPr/>
        </p:nvSpPr>
        <p:spPr>
          <a:xfrm rot="12594312">
            <a:off x="7181275" y="3246350"/>
            <a:ext cx="609600" cy="121920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477762F1-600A-4AFD-8661-24C8C11F7E20}"/>
              </a:ext>
            </a:extLst>
          </p:cNvPr>
          <p:cNvSpPr txBox="1"/>
          <p:nvPr/>
        </p:nvSpPr>
        <p:spPr>
          <a:xfrm>
            <a:off x="225696" y="4024828"/>
            <a:ext cx="125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call  .start</a:t>
            </a:r>
            <a:endParaRPr lang="zh-TW" altLang="en-US" b="1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7534E012-9A8C-46B5-A1B3-279CE0B81707}"/>
              </a:ext>
            </a:extLst>
          </p:cNvPr>
          <p:cNvSpPr txBox="1"/>
          <p:nvPr/>
        </p:nvSpPr>
        <p:spPr>
          <a:xfrm>
            <a:off x="7630586" y="4024828"/>
            <a:ext cx="125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run done</a:t>
            </a:r>
            <a:endParaRPr lang="zh-TW" altLang="en-US" b="1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10C23C6C-259F-4BDD-9654-B48329C379E7}"/>
              </a:ext>
            </a:extLst>
          </p:cNvPr>
          <p:cNvSpPr txBox="1"/>
          <p:nvPr/>
        </p:nvSpPr>
        <p:spPr>
          <a:xfrm>
            <a:off x="3952920" y="5334000"/>
            <a:ext cx="1238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CPU </a:t>
            </a:r>
          </a:p>
          <a:p>
            <a:pPr algn="ctr"/>
            <a:r>
              <a:rPr lang="en-US" altLang="zh-TW" b="1" dirty="0"/>
              <a:t>Schedule</a:t>
            </a:r>
            <a:endParaRPr lang="zh-TW" altLang="en-US" b="1" dirty="0"/>
          </a:p>
        </p:txBody>
      </p:sp>
      <p:sp>
        <p:nvSpPr>
          <p:cNvPr id="26" name="箭號: 向下 25">
            <a:extLst>
              <a:ext uri="{FF2B5EF4-FFF2-40B4-BE49-F238E27FC236}">
                <a16:creationId xmlns:a16="http://schemas.microsoft.com/office/drawing/2014/main" id="{C18D8ABB-B5F8-488C-AB67-F0528DA009B2}"/>
              </a:ext>
            </a:extLst>
          </p:cNvPr>
          <p:cNvSpPr/>
          <p:nvPr/>
        </p:nvSpPr>
        <p:spPr>
          <a:xfrm rot="10800000">
            <a:off x="5309998" y="3175556"/>
            <a:ext cx="523920" cy="121920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箭號: 向下 26">
            <a:extLst>
              <a:ext uri="{FF2B5EF4-FFF2-40B4-BE49-F238E27FC236}">
                <a16:creationId xmlns:a16="http://schemas.microsoft.com/office/drawing/2014/main" id="{DB26FD54-DFE3-4E95-8D8A-128FBADF2172}"/>
              </a:ext>
            </a:extLst>
          </p:cNvPr>
          <p:cNvSpPr/>
          <p:nvPr/>
        </p:nvSpPr>
        <p:spPr>
          <a:xfrm>
            <a:off x="3355761" y="3175557"/>
            <a:ext cx="523920" cy="121920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62809DED-A9CD-4EBB-88EB-3E73478358B5}"/>
              </a:ext>
            </a:extLst>
          </p:cNvPr>
          <p:cNvSpPr txBox="1"/>
          <p:nvPr/>
        </p:nvSpPr>
        <p:spPr>
          <a:xfrm>
            <a:off x="5715000" y="3429000"/>
            <a:ext cx="1138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Blocking event</a:t>
            </a:r>
            <a:endParaRPr lang="zh-TW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0C49EC7F-2D62-41A7-811C-8D72773DC254}"/>
              </a:ext>
            </a:extLst>
          </p:cNvPr>
          <p:cNvSpPr txBox="1"/>
          <p:nvPr/>
        </p:nvSpPr>
        <p:spPr>
          <a:xfrm>
            <a:off x="2214418" y="3429000"/>
            <a:ext cx="1290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unblocking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00022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b="1" dirty="0"/>
              <a:t> Example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1D52B8C-14A6-4457-9425-2242CF04E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39" y="1417638"/>
            <a:ext cx="4278561" cy="2883378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B46A2484-B0D6-4F89-9020-BEEDB83E9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3774613"/>
            <a:ext cx="7036128" cy="2449990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3649529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b="1" dirty="0"/>
              <a:t> Example(cont.)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DD595023-C148-40B6-976B-43494D4EA0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25"/>
          <a:stretch/>
        </p:blipFill>
        <p:spPr>
          <a:xfrm>
            <a:off x="1107074" y="2133600"/>
            <a:ext cx="6929853" cy="393858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6B1E4257-7D9C-44C7-9733-82ED0FEDC386}"/>
              </a:ext>
            </a:extLst>
          </p:cNvPr>
          <p:cNvSpPr/>
          <p:nvPr/>
        </p:nvSpPr>
        <p:spPr>
          <a:xfrm>
            <a:off x="990600" y="4102894"/>
            <a:ext cx="1447800" cy="1981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0FCC0663-821E-3446-8835-A496ABD6AA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073" y="1905000"/>
            <a:ext cx="6929852" cy="3175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116AD072-CB00-49D0-AF59-348544F42613}"/>
              </a:ext>
            </a:extLst>
          </p:cNvPr>
          <p:cNvSpPr/>
          <p:nvPr/>
        </p:nvSpPr>
        <p:spPr>
          <a:xfrm>
            <a:off x="990600" y="2133600"/>
            <a:ext cx="1447800" cy="1981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370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b="1" dirty="0"/>
              <a:t> Example(cont.)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F9539BC-6899-4739-A091-A28B59FE5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07" y="1417638"/>
            <a:ext cx="4651211" cy="2925762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FA171982-3371-4594-810B-CEADEFAA4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6293" y="4191000"/>
            <a:ext cx="6096000" cy="1914525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1AE9ED7-CED7-45F5-9195-3C92C50CA2A5}"/>
              </a:ext>
            </a:extLst>
          </p:cNvPr>
          <p:cNvSpPr/>
          <p:nvPr/>
        </p:nvSpPr>
        <p:spPr>
          <a:xfrm>
            <a:off x="1295400" y="2133600"/>
            <a:ext cx="3048000" cy="2952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B0D615E-E10A-4680-8228-6D2581211875}"/>
              </a:ext>
            </a:extLst>
          </p:cNvPr>
          <p:cNvSpPr/>
          <p:nvPr/>
        </p:nvSpPr>
        <p:spPr>
          <a:xfrm>
            <a:off x="2627313" y="4267200"/>
            <a:ext cx="1258887" cy="19145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854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b="1" dirty="0"/>
              <a:t> Example(cont.)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3DD7494-B0A1-481F-9B3C-F4ED5D1D2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981200"/>
            <a:ext cx="7800860" cy="359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1157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TW" sz="2800" b="1" dirty="0"/>
          </a:p>
          <a:p>
            <a:pPr lvl="1" eaLnBrk="1" hangingPunct="1"/>
            <a:endParaRPr lang="en-US" altLang="zh-TW" sz="2400" b="1" dirty="0"/>
          </a:p>
          <a:p>
            <a:pPr eaLnBrk="1" hangingPunct="1"/>
            <a:endParaRPr lang="en-US" altLang="zh-TW" sz="2800" b="1" dirty="0"/>
          </a:p>
          <a:p>
            <a:pPr eaLnBrk="1" hangingPunct="1"/>
            <a:endParaRPr lang="en-US" altLang="zh-TW" b="1" dirty="0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b="1" dirty="0"/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24916375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Lab1(20pts.)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b="1" dirty="0"/>
              <a:t>Using </a:t>
            </a:r>
            <a:r>
              <a:rPr lang="en-US" altLang="zh-TW" sz="2800" b="1" dirty="0" err="1">
                <a:solidFill>
                  <a:srgbClr val="C00000"/>
                </a:solidFill>
              </a:rPr>
              <a:t>Pthreads</a:t>
            </a:r>
            <a:r>
              <a:rPr lang="en-US" altLang="zh-TW" sz="2800" b="1" dirty="0"/>
              <a:t> to create four identical threads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Also declare a global variable </a:t>
            </a:r>
            <a:r>
              <a:rPr lang="en-US" altLang="zh-TW" sz="2400" b="1" dirty="0">
                <a:latin typeface="Courier New" pitchFamily="49" charset="0"/>
              </a:rPr>
              <a:t>count</a:t>
            </a:r>
            <a:r>
              <a:rPr lang="en-US" altLang="zh-TW" sz="2400" dirty="0"/>
              <a:t> = 0.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The main program passes a value containing the number of iterations to the threads.</a:t>
            </a:r>
            <a:endParaRPr lang="en-US" altLang="zh-TW" dirty="0"/>
          </a:p>
          <a:p>
            <a:pPr eaLnBrk="1" hangingPunct="1">
              <a:lnSpc>
                <a:spcPct val="90000"/>
              </a:lnSpc>
            </a:pPr>
            <a:r>
              <a:rPr lang="en-US" altLang="zh-TW" sz="2800" b="1" dirty="0"/>
              <a:t>Each thread increments the same global variable 25,000,000 times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Each thread prints the number of iterations from argument and its thread ID.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So </a:t>
            </a:r>
            <a:r>
              <a:rPr lang="en-US" altLang="zh-TW" sz="2400" dirty="0">
                <a:latin typeface="Courier New" pitchFamily="49" charset="0"/>
              </a:rPr>
              <a:t>count</a:t>
            </a:r>
            <a:r>
              <a:rPr lang="en-US" altLang="zh-TW" sz="2400" dirty="0"/>
              <a:t> is incremented a total of 100,000,000 times.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Lab1 (cont.)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b="1" dirty="0"/>
              <a:t>The main program waits for the four threads to complete</a:t>
            </a:r>
          </a:p>
          <a:p>
            <a:pPr lvl="1" eaLnBrk="1" hangingPunct="1"/>
            <a:r>
              <a:rPr lang="en-US" altLang="zh-TW" sz="2400" dirty="0"/>
              <a:t>Then print out the global </a:t>
            </a:r>
            <a:r>
              <a:rPr lang="en-US" altLang="zh-TW" sz="2400" b="1" dirty="0">
                <a:latin typeface="Courier New" pitchFamily="49" charset="0"/>
              </a:rPr>
              <a:t>count</a:t>
            </a:r>
            <a:r>
              <a:rPr lang="en-US" altLang="zh-TW" sz="2400" dirty="0"/>
              <a:t> variable at last.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b="1" dirty="0"/>
              <a:t>A traditional process</a:t>
            </a:r>
          </a:p>
          <a:p>
            <a:pPr lvl="1" eaLnBrk="1" hangingPunct="1"/>
            <a:r>
              <a:rPr lang="en-US" altLang="zh-TW" sz="2400" dirty="0"/>
              <a:t>Needs a fair amount of "overhead“</a:t>
            </a:r>
          </a:p>
          <a:p>
            <a:pPr lvl="1" eaLnBrk="1" hangingPunct="1"/>
            <a:r>
              <a:rPr lang="en-US" altLang="zh-TW" sz="2400" dirty="0"/>
              <a:t>Has a single thread of control</a:t>
            </a:r>
            <a:endParaRPr lang="en-US" altLang="zh-TW" sz="2400" b="1" dirty="0"/>
          </a:p>
          <a:p>
            <a:pPr eaLnBrk="1" hangingPunct="1"/>
            <a:r>
              <a:rPr lang="en-US" altLang="zh-TW" sz="2800" b="1" dirty="0"/>
              <a:t>If the process has multiple threads of control, it can do </a:t>
            </a:r>
            <a:r>
              <a:rPr lang="en-US" altLang="zh-TW" sz="2800" b="1" dirty="0">
                <a:solidFill>
                  <a:srgbClr val="FF0000"/>
                </a:solidFill>
              </a:rPr>
              <a:t>more than one task at a time</a:t>
            </a:r>
            <a:r>
              <a:rPr lang="en-US" altLang="zh-TW" sz="2800" b="1" dirty="0"/>
              <a:t>.</a:t>
            </a:r>
          </a:p>
          <a:p>
            <a:pPr eaLnBrk="1" hangingPunct="1"/>
            <a:r>
              <a:rPr lang="en-US" altLang="zh-TW" sz="2800" b="1" dirty="0"/>
              <a:t>Threads</a:t>
            </a:r>
          </a:p>
          <a:p>
            <a:pPr lvl="1" eaLnBrk="1" hangingPunct="1"/>
            <a:r>
              <a:rPr lang="en-US" altLang="zh-TW" sz="2400" dirty="0"/>
              <a:t>Run as independent entities because they duplicate </a:t>
            </a:r>
            <a:r>
              <a:rPr lang="en-US" altLang="zh-TW" sz="2400" dirty="0">
                <a:solidFill>
                  <a:srgbClr val="3333CC"/>
                </a:solidFill>
              </a:rPr>
              <a:t>only the bare essential resources</a:t>
            </a:r>
            <a:r>
              <a:rPr lang="en-US" altLang="zh-TW" sz="2400" dirty="0"/>
              <a:t> that enable them to run code</a:t>
            </a:r>
          </a:p>
          <a:p>
            <a:pPr lvl="1" eaLnBrk="1" hangingPunct="1"/>
            <a:endParaRPr lang="en-US" altLang="zh-TW" sz="2400" b="1" dirty="0"/>
          </a:p>
          <a:p>
            <a:pPr eaLnBrk="1" hangingPunct="1"/>
            <a:endParaRPr lang="en-US" altLang="zh-TW" sz="2800" b="1" dirty="0"/>
          </a:p>
          <a:p>
            <a:pPr eaLnBrk="1" hangingPunct="1"/>
            <a:endParaRPr lang="en-US" altLang="zh-TW" b="1" dirty="0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b="1"/>
              <a:t>Why We Need Threads?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Lab1 (cont.)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b="1" dirty="0"/>
              <a:t>Example: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76E2E7B-1D51-4F70-971C-5D13BF327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600200"/>
            <a:ext cx="4038600" cy="477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7545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Lab1 (cont.)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b="1" dirty="0"/>
              <a:t>Example: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66A4D21-1FC4-4906-804C-95E157FD5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338461"/>
            <a:ext cx="6046606" cy="375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1874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 dirty="0"/>
              <a:t>Lab 1-1(20pts.)</a:t>
            </a:r>
            <a:endParaRPr lang="zh-TW" altLang="en-US" b="1" dirty="0"/>
          </a:p>
        </p:txBody>
      </p:sp>
      <p:sp>
        <p:nvSpPr>
          <p:cNvPr id="2253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z="2800" b="1" dirty="0"/>
              <a:t>Run your Lab1 program several times</a:t>
            </a:r>
          </a:p>
          <a:p>
            <a:pPr eaLnBrk="1" hangingPunct="1"/>
            <a:r>
              <a:rPr lang="en-US" altLang="zh-TW" sz="2800" b="1" dirty="0"/>
              <a:t>Questions:</a:t>
            </a:r>
          </a:p>
          <a:p>
            <a:pPr lvl="1" eaLnBrk="1" hangingPunct="1"/>
            <a:r>
              <a:rPr lang="en-US" altLang="zh-TW" sz="2400" dirty="0"/>
              <a:t>Observe all of the results you got, and think about what problem does it have? (10pts.)</a:t>
            </a:r>
          </a:p>
          <a:p>
            <a:pPr lvl="1" eaLnBrk="1" hangingPunct="1"/>
            <a:r>
              <a:rPr lang="en-US" altLang="zh-TW" sz="2400" dirty="0"/>
              <a:t>Compare to fork() process by doing all the same thing to the global variable, can you figure out what’s the difference between them? (10pts.)</a:t>
            </a:r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Lab2(40pts.)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b="1" dirty="0"/>
              <a:t>Using </a:t>
            </a:r>
            <a:r>
              <a:rPr lang="en-US" altLang="zh-TW" sz="2800" b="1" dirty="0">
                <a:solidFill>
                  <a:srgbClr val="C00000"/>
                </a:solidFill>
              </a:rPr>
              <a:t>Java thread </a:t>
            </a:r>
            <a:r>
              <a:rPr lang="en-US" altLang="zh-TW" sz="2800" b="1" dirty="0"/>
              <a:t>to create four identical threads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Also declare a global variable </a:t>
            </a:r>
            <a:r>
              <a:rPr lang="en-US" altLang="zh-TW" sz="2400" b="1" dirty="0">
                <a:latin typeface="Courier New" pitchFamily="49" charset="0"/>
              </a:rPr>
              <a:t>count</a:t>
            </a:r>
            <a:r>
              <a:rPr lang="en-US" altLang="zh-TW" sz="2400" dirty="0"/>
              <a:t> = 0.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The main program passes a value containing the number of iterations to the threads.</a:t>
            </a:r>
            <a:endParaRPr lang="en-US" altLang="zh-TW" dirty="0"/>
          </a:p>
          <a:p>
            <a:pPr eaLnBrk="1" hangingPunct="1">
              <a:lnSpc>
                <a:spcPct val="90000"/>
              </a:lnSpc>
            </a:pPr>
            <a:r>
              <a:rPr lang="en-US" altLang="zh-TW" sz="2800" b="1" dirty="0"/>
              <a:t>Each thread increments the same global variable 250,000 times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Each thread prints the number of iterations from argument and its thread ID.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So </a:t>
            </a:r>
            <a:r>
              <a:rPr lang="en-US" altLang="zh-TW" sz="2400" dirty="0">
                <a:latin typeface="Courier New" pitchFamily="49" charset="0"/>
              </a:rPr>
              <a:t>count</a:t>
            </a:r>
            <a:r>
              <a:rPr lang="en-US" altLang="zh-TW" sz="2400" dirty="0"/>
              <a:t> is incremented a total of 1,000,000 times.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6648388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Lab2 (cont.)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b="1" dirty="0"/>
              <a:t>The main program waits for the four threads to complete</a:t>
            </a:r>
          </a:p>
          <a:p>
            <a:pPr lvl="1" eaLnBrk="1" hangingPunct="1"/>
            <a:r>
              <a:rPr lang="en-US" altLang="zh-TW" sz="2400" dirty="0"/>
              <a:t>Then print out the global </a:t>
            </a:r>
            <a:r>
              <a:rPr lang="en-US" altLang="zh-TW" sz="2400" b="1" dirty="0">
                <a:latin typeface="Courier New" pitchFamily="49" charset="0"/>
              </a:rPr>
              <a:t>count</a:t>
            </a:r>
            <a:r>
              <a:rPr lang="en-US" altLang="zh-TW" sz="2400" dirty="0"/>
              <a:t> variable at last.</a:t>
            </a:r>
          </a:p>
        </p:txBody>
      </p:sp>
    </p:spTree>
    <p:extLst>
      <p:ext uri="{BB962C8B-B14F-4D97-AF65-F5344CB8AC3E}">
        <p14:creationId xmlns:p14="http://schemas.microsoft.com/office/powerpoint/2010/main" val="30987144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Lab2 (cont.)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b="1" dirty="0"/>
              <a:t>Example: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D6EE7F3-689E-430B-ADE4-AF3277FAD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314" y="1724932"/>
            <a:ext cx="4309356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6647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Lab2 (cont.)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b="1" dirty="0"/>
              <a:t>Example: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804E5F47-F91B-47DB-9929-34AC19E4F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0" y="2286000"/>
            <a:ext cx="4191000" cy="372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0027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b="1" dirty="0"/>
              <a:t>Lab 3 (10pts.)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altLang="zh-TW" sz="2800" b="1" dirty="0"/>
              <a:t>Using the message queue which we learned last week</a:t>
            </a:r>
          </a:p>
          <a:p>
            <a:pPr eaLnBrk="1" hangingPunct="1">
              <a:defRPr/>
            </a:pPr>
            <a:r>
              <a:rPr lang="en-US" altLang="zh-TW" sz="2800" b="1" dirty="0"/>
              <a:t>Create two processes, each of them has two threads</a:t>
            </a:r>
          </a:p>
          <a:p>
            <a:pPr lvl="1" eaLnBrk="1" hangingPunct="1">
              <a:defRPr/>
            </a:pPr>
            <a:r>
              <a:rPr lang="en-US" altLang="zh-TW" sz="2400" dirty="0"/>
              <a:t>One thread can allow user type messages iteratively and </a:t>
            </a:r>
            <a:r>
              <a:rPr lang="en-US" altLang="zh-TW" sz="2400" dirty="0">
                <a:solidFill>
                  <a:srgbClr val="FF0000"/>
                </a:solidFill>
              </a:rPr>
              <a:t>send</a:t>
            </a:r>
            <a:r>
              <a:rPr lang="en-US" altLang="zh-TW" sz="2400" dirty="0"/>
              <a:t> those messages to a queue.</a:t>
            </a:r>
          </a:p>
          <a:p>
            <a:pPr lvl="1" eaLnBrk="1" hangingPunct="1">
              <a:defRPr/>
            </a:pPr>
            <a:r>
              <a:rPr lang="en-US" altLang="zh-TW" sz="2400" dirty="0"/>
              <a:t>The other one can </a:t>
            </a:r>
            <a:r>
              <a:rPr lang="en-US" altLang="zh-TW" sz="2400" dirty="0">
                <a:solidFill>
                  <a:srgbClr val="FF0000"/>
                </a:solidFill>
              </a:rPr>
              <a:t>receive</a:t>
            </a:r>
            <a:r>
              <a:rPr lang="en-US" altLang="zh-TW" sz="2400" dirty="0"/>
              <a:t> the messages which be sent to the queue by the other process and print on screen.</a:t>
            </a:r>
          </a:p>
          <a:p>
            <a:pPr eaLnBrk="1" hangingPunct="1">
              <a:defRPr/>
            </a:pPr>
            <a:r>
              <a:rPr lang="en-US" altLang="zh-TW" sz="2800" b="1" dirty="0"/>
              <a:t>The two processes use the </a:t>
            </a:r>
            <a:r>
              <a:rPr lang="en-US" altLang="zh-TW" sz="2800" b="1" dirty="0">
                <a:solidFill>
                  <a:srgbClr val="FF0000"/>
                </a:solidFill>
              </a:rPr>
              <a:t>same message queue</a:t>
            </a:r>
            <a:r>
              <a:rPr lang="en-US" altLang="zh-TW" sz="2800" b="1" dirty="0"/>
              <a:t>, but assign different message type to distinguish each other</a:t>
            </a:r>
          </a:p>
        </p:txBody>
      </p:sp>
    </p:spTree>
    <p:extLst>
      <p:ext uri="{BB962C8B-B14F-4D97-AF65-F5344CB8AC3E}">
        <p14:creationId xmlns:p14="http://schemas.microsoft.com/office/powerpoint/2010/main" val="3311676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b="1" dirty="0"/>
              <a:t>Lab3 (cont.)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286000" y="1295400"/>
            <a:ext cx="1371600" cy="22098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>
            <a:off x="2286000" y="1905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582" name="Line 10"/>
          <p:cNvSpPr>
            <a:spLocks noChangeShapeType="1"/>
          </p:cNvSpPr>
          <p:nvPr/>
        </p:nvSpPr>
        <p:spPr bwMode="auto">
          <a:xfrm>
            <a:off x="2971800" y="19050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583" name="Freeform 13"/>
          <p:cNvSpPr>
            <a:spLocks/>
          </p:cNvSpPr>
          <p:nvPr/>
        </p:nvSpPr>
        <p:spPr bwMode="auto">
          <a:xfrm>
            <a:off x="2514600" y="2209800"/>
            <a:ext cx="228600" cy="990600"/>
          </a:xfrm>
          <a:custGeom>
            <a:avLst/>
            <a:gdLst>
              <a:gd name="T0" fmla="*/ 2147483647 w 320"/>
              <a:gd name="T1" fmla="*/ 0 h 864"/>
              <a:gd name="T2" fmla="*/ 2147483647 w 320"/>
              <a:gd name="T3" fmla="*/ 2147483647 h 864"/>
              <a:gd name="T4" fmla="*/ 2147483647 w 320"/>
              <a:gd name="T5" fmla="*/ 2147483647 h 864"/>
              <a:gd name="T6" fmla="*/ 2147483647 w 320"/>
              <a:gd name="T7" fmla="*/ 2147483647 h 864"/>
              <a:gd name="T8" fmla="*/ 2147483647 w 320"/>
              <a:gd name="T9" fmla="*/ 2147483647 h 864"/>
              <a:gd name="T10" fmla="*/ 2147483647 w 320"/>
              <a:gd name="T11" fmla="*/ 2147483647 h 86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20"/>
              <a:gd name="T19" fmla="*/ 0 h 864"/>
              <a:gd name="T20" fmla="*/ 320 w 320"/>
              <a:gd name="T21" fmla="*/ 864 h 86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20" h="864">
                <a:moveTo>
                  <a:pt x="248" y="0"/>
                </a:moveTo>
                <a:cubicBezTo>
                  <a:pt x="124" y="24"/>
                  <a:pt x="0" y="48"/>
                  <a:pt x="8" y="96"/>
                </a:cubicBezTo>
                <a:cubicBezTo>
                  <a:pt x="16" y="144"/>
                  <a:pt x="296" y="232"/>
                  <a:pt x="296" y="288"/>
                </a:cubicBezTo>
                <a:cubicBezTo>
                  <a:pt x="296" y="344"/>
                  <a:pt x="8" y="376"/>
                  <a:pt x="8" y="432"/>
                </a:cubicBezTo>
                <a:cubicBezTo>
                  <a:pt x="8" y="488"/>
                  <a:pt x="272" y="552"/>
                  <a:pt x="296" y="624"/>
                </a:cubicBezTo>
                <a:cubicBezTo>
                  <a:pt x="320" y="696"/>
                  <a:pt x="236" y="780"/>
                  <a:pt x="152" y="864"/>
                </a:cubicBezTo>
              </a:path>
            </a:pathLst>
          </a:custGeom>
          <a:noFill/>
          <a:ln w="381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584" name="Freeform 14"/>
          <p:cNvSpPr>
            <a:spLocks/>
          </p:cNvSpPr>
          <p:nvPr/>
        </p:nvSpPr>
        <p:spPr bwMode="auto">
          <a:xfrm>
            <a:off x="3200400" y="2209800"/>
            <a:ext cx="228600" cy="990600"/>
          </a:xfrm>
          <a:custGeom>
            <a:avLst/>
            <a:gdLst>
              <a:gd name="T0" fmla="*/ 2147483647 w 320"/>
              <a:gd name="T1" fmla="*/ 0 h 864"/>
              <a:gd name="T2" fmla="*/ 2147483647 w 320"/>
              <a:gd name="T3" fmla="*/ 2147483647 h 864"/>
              <a:gd name="T4" fmla="*/ 2147483647 w 320"/>
              <a:gd name="T5" fmla="*/ 2147483647 h 864"/>
              <a:gd name="T6" fmla="*/ 2147483647 w 320"/>
              <a:gd name="T7" fmla="*/ 2147483647 h 864"/>
              <a:gd name="T8" fmla="*/ 2147483647 w 320"/>
              <a:gd name="T9" fmla="*/ 2147483647 h 864"/>
              <a:gd name="T10" fmla="*/ 2147483647 w 320"/>
              <a:gd name="T11" fmla="*/ 2147483647 h 86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20"/>
              <a:gd name="T19" fmla="*/ 0 h 864"/>
              <a:gd name="T20" fmla="*/ 320 w 320"/>
              <a:gd name="T21" fmla="*/ 864 h 86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20" h="864">
                <a:moveTo>
                  <a:pt x="248" y="0"/>
                </a:moveTo>
                <a:cubicBezTo>
                  <a:pt x="124" y="24"/>
                  <a:pt x="0" y="48"/>
                  <a:pt x="8" y="96"/>
                </a:cubicBezTo>
                <a:cubicBezTo>
                  <a:pt x="16" y="144"/>
                  <a:pt x="296" y="232"/>
                  <a:pt x="296" y="288"/>
                </a:cubicBezTo>
                <a:cubicBezTo>
                  <a:pt x="296" y="344"/>
                  <a:pt x="8" y="376"/>
                  <a:pt x="8" y="432"/>
                </a:cubicBezTo>
                <a:cubicBezTo>
                  <a:pt x="8" y="488"/>
                  <a:pt x="272" y="552"/>
                  <a:pt x="296" y="624"/>
                </a:cubicBezTo>
                <a:cubicBezTo>
                  <a:pt x="320" y="696"/>
                  <a:pt x="236" y="780"/>
                  <a:pt x="152" y="864"/>
                </a:cubicBezTo>
              </a:path>
            </a:pathLst>
          </a:custGeom>
          <a:noFill/>
          <a:ln w="381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585" name="Rectangle 15"/>
          <p:cNvSpPr>
            <a:spLocks noChangeArrowheads="1"/>
          </p:cNvSpPr>
          <p:nvPr/>
        </p:nvSpPr>
        <p:spPr bwMode="auto">
          <a:xfrm>
            <a:off x="2286000" y="4191000"/>
            <a:ext cx="1371600" cy="22098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586" name="Line 16"/>
          <p:cNvSpPr>
            <a:spLocks noChangeShapeType="1"/>
          </p:cNvSpPr>
          <p:nvPr/>
        </p:nvSpPr>
        <p:spPr bwMode="auto">
          <a:xfrm>
            <a:off x="2286000" y="4800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587" name="Line 17"/>
          <p:cNvSpPr>
            <a:spLocks noChangeShapeType="1"/>
          </p:cNvSpPr>
          <p:nvPr/>
        </p:nvSpPr>
        <p:spPr bwMode="auto">
          <a:xfrm>
            <a:off x="2971800" y="48006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588" name="Freeform 18"/>
          <p:cNvSpPr>
            <a:spLocks/>
          </p:cNvSpPr>
          <p:nvPr/>
        </p:nvSpPr>
        <p:spPr bwMode="auto">
          <a:xfrm>
            <a:off x="2514600" y="5105400"/>
            <a:ext cx="228600" cy="990600"/>
          </a:xfrm>
          <a:custGeom>
            <a:avLst/>
            <a:gdLst>
              <a:gd name="T0" fmla="*/ 2147483647 w 320"/>
              <a:gd name="T1" fmla="*/ 0 h 864"/>
              <a:gd name="T2" fmla="*/ 2147483647 w 320"/>
              <a:gd name="T3" fmla="*/ 2147483647 h 864"/>
              <a:gd name="T4" fmla="*/ 2147483647 w 320"/>
              <a:gd name="T5" fmla="*/ 2147483647 h 864"/>
              <a:gd name="T6" fmla="*/ 2147483647 w 320"/>
              <a:gd name="T7" fmla="*/ 2147483647 h 864"/>
              <a:gd name="T8" fmla="*/ 2147483647 w 320"/>
              <a:gd name="T9" fmla="*/ 2147483647 h 864"/>
              <a:gd name="T10" fmla="*/ 2147483647 w 320"/>
              <a:gd name="T11" fmla="*/ 2147483647 h 86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20"/>
              <a:gd name="T19" fmla="*/ 0 h 864"/>
              <a:gd name="T20" fmla="*/ 320 w 320"/>
              <a:gd name="T21" fmla="*/ 864 h 86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20" h="864">
                <a:moveTo>
                  <a:pt x="248" y="0"/>
                </a:moveTo>
                <a:cubicBezTo>
                  <a:pt x="124" y="24"/>
                  <a:pt x="0" y="48"/>
                  <a:pt x="8" y="96"/>
                </a:cubicBezTo>
                <a:cubicBezTo>
                  <a:pt x="16" y="144"/>
                  <a:pt x="296" y="232"/>
                  <a:pt x="296" y="288"/>
                </a:cubicBezTo>
                <a:cubicBezTo>
                  <a:pt x="296" y="344"/>
                  <a:pt x="8" y="376"/>
                  <a:pt x="8" y="432"/>
                </a:cubicBezTo>
                <a:cubicBezTo>
                  <a:pt x="8" y="488"/>
                  <a:pt x="272" y="552"/>
                  <a:pt x="296" y="624"/>
                </a:cubicBezTo>
                <a:cubicBezTo>
                  <a:pt x="320" y="696"/>
                  <a:pt x="236" y="780"/>
                  <a:pt x="152" y="864"/>
                </a:cubicBezTo>
              </a:path>
            </a:pathLst>
          </a:custGeom>
          <a:noFill/>
          <a:ln w="381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589" name="Freeform 19"/>
          <p:cNvSpPr>
            <a:spLocks/>
          </p:cNvSpPr>
          <p:nvPr/>
        </p:nvSpPr>
        <p:spPr bwMode="auto">
          <a:xfrm>
            <a:off x="3200400" y="5105400"/>
            <a:ext cx="228600" cy="990600"/>
          </a:xfrm>
          <a:custGeom>
            <a:avLst/>
            <a:gdLst>
              <a:gd name="T0" fmla="*/ 2147483647 w 320"/>
              <a:gd name="T1" fmla="*/ 0 h 864"/>
              <a:gd name="T2" fmla="*/ 2147483647 w 320"/>
              <a:gd name="T3" fmla="*/ 2147483647 h 864"/>
              <a:gd name="T4" fmla="*/ 2147483647 w 320"/>
              <a:gd name="T5" fmla="*/ 2147483647 h 864"/>
              <a:gd name="T6" fmla="*/ 2147483647 w 320"/>
              <a:gd name="T7" fmla="*/ 2147483647 h 864"/>
              <a:gd name="T8" fmla="*/ 2147483647 w 320"/>
              <a:gd name="T9" fmla="*/ 2147483647 h 864"/>
              <a:gd name="T10" fmla="*/ 2147483647 w 320"/>
              <a:gd name="T11" fmla="*/ 2147483647 h 86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20"/>
              <a:gd name="T19" fmla="*/ 0 h 864"/>
              <a:gd name="T20" fmla="*/ 320 w 320"/>
              <a:gd name="T21" fmla="*/ 864 h 86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20" h="864">
                <a:moveTo>
                  <a:pt x="248" y="0"/>
                </a:moveTo>
                <a:cubicBezTo>
                  <a:pt x="124" y="24"/>
                  <a:pt x="0" y="48"/>
                  <a:pt x="8" y="96"/>
                </a:cubicBezTo>
                <a:cubicBezTo>
                  <a:pt x="16" y="144"/>
                  <a:pt x="296" y="232"/>
                  <a:pt x="296" y="288"/>
                </a:cubicBezTo>
                <a:cubicBezTo>
                  <a:pt x="296" y="344"/>
                  <a:pt x="8" y="376"/>
                  <a:pt x="8" y="432"/>
                </a:cubicBezTo>
                <a:cubicBezTo>
                  <a:pt x="8" y="488"/>
                  <a:pt x="272" y="552"/>
                  <a:pt x="296" y="624"/>
                </a:cubicBezTo>
                <a:cubicBezTo>
                  <a:pt x="320" y="696"/>
                  <a:pt x="236" y="780"/>
                  <a:pt x="152" y="864"/>
                </a:cubicBezTo>
              </a:path>
            </a:pathLst>
          </a:custGeom>
          <a:noFill/>
          <a:ln w="381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590" name="Line 22"/>
          <p:cNvSpPr>
            <a:spLocks noChangeShapeType="1"/>
          </p:cNvSpPr>
          <p:nvPr/>
        </p:nvSpPr>
        <p:spPr bwMode="auto">
          <a:xfrm>
            <a:off x="2590800" y="3200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591" name="Line 24"/>
          <p:cNvSpPr>
            <a:spLocks noChangeShapeType="1"/>
          </p:cNvSpPr>
          <p:nvPr/>
        </p:nvSpPr>
        <p:spPr bwMode="auto">
          <a:xfrm>
            <a:off x="2667000" y="6096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592" name="Line 25"/>
          <p:cNvSpPr>
            <a:spLocks noChangeShapeType="1"/>
          </p:cNvSpPr>
          <p:nvPr/>
        </p:nvSpPr>
        <p:spPr bwMode="auto">
          <a:xfrm flipH="1">
            <a:off x="2133600" y="6629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593" name="Line 26"/>
          <p:cNvSpPr>
            <a:spLocks noChangeShapeType="1"/>
          </p:cNvSpPr>
          <p:nvPr/>
        </p:nvSpPr>
        <p:spPr bwMode="auto">
          <a:xfrm flipH="1" flipV="1">
            <a:off x="2133600" y="3810000"/>
            <a:ext cx="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594" name="Line 27"/>
          <p:cNvSpPr>
            <a:spLocks noChangeShapeType="1"/>
          </p:cNvSpPr>
          <p:nvPr/>
        </p:nvSpPr>
        <p:spPr bwMode="auto">
          <a:xfrm>
            <a:off x="2133600" y="3810000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595" name="Line 28"/>
          <p:cNvSpPr>
            <a:spLocks noChangeShapeType="1"/>
          </p:cNvSpPr>
          <p:nvPr/>
        </p:nvSpPr>
        <p:spPr bwMode="auto">
          <a:xfrm>
            <a:off x="2590800" y="36576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596" name="Line 29"/>
          <p:cNvSpPr>
            <a:spLocks noChangeShapeType="1"/>
          </p:cNvSpPr>
          <p:nvPr/>
        </p:nvSpPr>
        <p:spPr bwMode="auto">
          <a:xfrm>
            <a:off x="7543800" y="38227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597" name="Line 30"/>
          <p:cNvSpPr>
            <a:spLocks noChangeShapeType="1"/>
          </p:cNvSpPr>
          <p:nvPr/>
        </p:nvSpPr>
        <p:spPr bwMode="auto">
          <a:xfrm flipH="1" flipV="1">
            <a:off x="7924800" y="3048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598" name="Line 31"/>
          <p:cNvSpPr>
            <a:spLocks noChangeShapeType="1"/>
          </p:cNvSpPr>
          <p:nvPr/>
        </p:nvSpPr>
        <p:spPr bwMode="auto">
          <a:xfrm flipH="1">
            <a:off x="3505200" y="3048000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599" name="Line 32"/>
          <p:cNvSpPr>
            <a:spLocks noChangeShapeType="1"/>
          </p:cNvSpPr>
          <p:nvPr/>
        </p:nvSpPr>
        <p:spPr bwMode="auto">
          <a:xfrm>
            <a:off x="7543800" y="367665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600" name="Line 33"/>
          <p:cNvSpPr>
            <a:spLocks noChangeShapeType="1"/>
          </p:cNvSpPr>
          <p:nvPr/>
        </p:nvSpPr>
        <p:spPr bwMode="auto">
          <a:xfrm>
            <a:off x="7924800" y="38100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601" name="Line 34"/>
          <p:cNvSpPr>
            <a:spLocks noChangeShapeType="1"/>
          </p:cNvSpPr>
          <p:nvPr/>
        </p:nvSpPr>
        <p:spPr bwMode="auto">
          <a:xfrm flipH="1">
            <a:off x="3505200" y="5867400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Rectangle 39"/>
          <p:cNvSpPr>
            <a:spLocks noChangeArrowheads="1"/>
          </p:cNvSpPr>
          <p:nvPr/>
        </p:nvSpPr>
        <p:spPr bwMode="auto">
          <a:xfrm>
            <a:off x="4003963" y="3383757"/>
            <a:ext cx="3810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561" name="Rectangle 40"/>
          <p:cNvSpPr>
            <a:spLocks noChangeArrowheads="1"/>
          </p:cNvSpPr>
          <p:nvPr/>
        </p:nvSpPr>
        <p:spPr bwMode="auto">
          <a:xfrm>
            <a:off x="1905000" y="4572000"/>
            <a:ext cx="3810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" name="Rectangle 43"/>
          <p:cNvSpPr>
            <a:spLocks noChangeArrowheads="1"/>
          </p:cNvSpPr>
          <p:nvPr/>
        </p:nvSpPr>
        <p:spPr bwMode="auto">
          <a:xfrm>
            <a:off x="3962400" y="5638800"/>
            <a:ext cx="3810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565" name="Rectangle 44"/>
          <p:cNvSpPr>
            <a:spLocks noChangeArrowheads="1"/>
          </p:cNvSpPr>
          <p:nvPr/>
        </p:nvSpPr>
        <p:spPr bwMode="auto">
          <a:xfrm>
            <a:off x="4724400" y="2819400"/>
            <a:ext cx="3810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606" name="Text Box 45"/>
          <p:cNvSpPr txBox="1">
            <a:spLocks noChangeArrowheads="1"/>
          </p:cNvSpPr>
          <p:nvPr/>
        </p:nvSpPr>
        <p:spPr bwMode="auto">
          <a:xfrm>
            <a:off x="2286000" y="1371600"/>
            <a:ext cx="1981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1"/>
              <a:t>Process A</a:t>
            </a:r>
          </a:p>
        </p:txBody>
      </p:sp>
      <p:sp>
        <p:nvSpPr>
          <p:cNvPr id="24607" name="Text Box 46"/>
          <p:cNvSpPr txBox="1">
            <a:spLocks noChangeArrowheads="1"/>
          </p:cNvSpPr>
          <p:nvPr/>
        </p:nvSpPr>
        <p:spPr bwMode="auto">
          <a:xfrm>
            <a:off x="2286000" y="4267200"/>
            <a:ext cx="1981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1"/>
              <a:t>Process B</a:t>
            </a:r>
          </a:p>
        </p:txBody>
      </p:sp>
      <p:sp>
        <p:nvSpPr>
          <p:cNvPr id="24608" name="Rectangle 20"/>
          <p:cNvSpPr>
            <a:spLocks noChangeArrowheads="1"/>
          </p:cNvSpPr>
          <p:nvPr/>
        </p:nvSpPr>
        <p:spPr bwMode="auto">
          <a:xfrm>
            <a:off x="4724400" y="3581400"/>
            <a:ext cx="2819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4609" name="Rectangle 35"/>
          <p:cNvSpPr>
            <a:spLocks noChangeArrowheads="1"/>
          </p:cNvSpPr>
          <p:nvPr/>
        </p:nvSpPr>
        <p:spPr bwMode="auto">
          <a:xfrm>
            <a:off x="7086600" y="3581400"/>
            <a:ext cx="3810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4610" name="Rectangle 36"/>
          <p:cNvSpPr>
            <a:spLocks noChangeArrowheads="1"/>
          </p:cNvSpPr>
          <p:nvPr/>
        </p:nvSpPr>
        <p:spPr bwMode="auto">
          <a:xfrm>
            <a:off x="6629400" y="3581400"/>
            <a:ext cx="3810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4611" name="Rectangle 37"/>
          <p:cNvSpPr>
            <a:spLocks noChangeArrowheads="1"/>
          </p:cNvSpPr>
          <p:nvPr/>
        </p:nvSpPr>
        <p:spPr bwMode="auto">
          <a:xfrm>
            <a:off x="6172200" y="3581400"/>
            <a:ext cx="3810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4612" name="Rectangle 38"/>
          <p:cNvSpPr>
            <a:spLocks noChangeArrowheads="1"/>
          </p:cNvSpPr>
          <p:nvPr/>
        </p:nvSpPr>
        <p:spPr bwMode="auto">
          <a:xfrm>
            <a:off x="5715000" y="3581400"/>
            <a:ext cx="3810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4613" name="Rectangle 41"/>
          <p:cNvSpPr>
            <a:spLocks noChangeArrowheads="1"/>
          </p:cNvSpPr>
          <p:nvPr/>
        </p:nvSpPr>
        <p:spPr bwMode="auto">
          <a:xfrm>
            <a:off x="5257800" y="3581400"/>
            <a:ext cx="3810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4614" name="Rectangle 42"/>
          <p:cNvSpPr>
            <a:spLocks noChangeArrowheads="1"/>
          </p:cNvSpPr>
          <p:nvPr/>
        </p:nvSpPr>
        <p:spPr bwMode="auto">
          <a:xfrm>
            <a:off x="4800600" y="3581400"/>
            <a:ext cx="3810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4615" name="Text Box 21"/>
          <p:cNvSpPr txBox="1">
            <a:spLocks noChangeArrowheads="1"/>
          </p:cNvSpPr>
          <p:nvPr/>
        </p:nvSpPr>
        <p:spPr bwMode="auto">
          <a:xfrm>
            <a:off x="5181600" y="3214688"/>
            <a:ext cx="1981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1">
                <a:solidFill>
                  <a:srgbClr val="000000"/>
                </a:solidFill>
              </a:rPr>
              <a:t>Message Queue</a:t>
            </a:r>
          </a:p>
        </p:txBody>
      </p:sp>
    </p:spTree>
    <p:extLst>
      <p:ext uri="{BB962C8B-B14F-4D97-AF65-F5344CB8AC3E}">
        <p14:creationId xmlns:p14="http://schemas.microsoft.com/office/powerpoint/2010/main" val="1020838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354 0.18317 L 0.06354 0.26943 L 0.06493 0.27151 L 0.00416 0.27197 L 0.00364 -0.14269 L 0.31458 -0.14639 " pathEditMode="relative" rAng="0" ptsTypes="FAAFAF">
                                      <p:cBhvr>
                                        <p:cTn id="6" dur="2000" fill="hold"/>
                                        <p:tgtEl>
                                          <p:spTgt spid="225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49" y="-1204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789 -0.05088 L -0.16789 0.0148 L 0.08958 0.03122 " pathEditMode="relative" rAng="0" ptsTypes="FFF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65" y="40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0" presetClass="path" presetSubtype="0" repeatCount="indefinite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833 0.10893 L 0.33108 0.09251 L 0.33229 0.00486 L -0.1566 0.00486 " pathEditMode="relative" rAng="0" ptsTypes="FFTF">
                                      <p:cBhvr>
                                        <p:cTn id="12" dur="2000" fill="hold"/>
                                        <p:tgtEl>
                                          <p:spTgt spid="225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49" y="-520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5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166 -0.3018 L 0.41406 -0.29417 L 0.41302 0.00301 L -0.08299 0.00486 " pathEditMode="relative" rAng="0" ptsTypes="FTTF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622" y="15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2561" grpId="0" animBg="1"/>
      <p:bldP spid="3" grpId="0" animBg="1"/>
      <p:bldP spid="2256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 dirty="0"/>
              <a:t>Lab3 Result Example</a:t>
            </a:r>
            <a:endParaRPr lang="zh-TW" altLang="en-US" b="1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2A4D541-509E-4F31-8778-6D7948F27AC4}"/>
              </a:ext>
            </a:extLst>
          </p:cNvPr>
          <p:cNvSpPr txBox="1"/>
          <p:nvPr/>
        </p:nvSpPr>
        <p:spPr>
          <a:xfrm>
            <a:off x="1066800" y="1431493"/>
            <a:ext cx="2510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A</a:t>
            </a:r>
            <a:r>
              <a:rPr lang="zh-TW" altLang="en-US" b="1" dirty="0"/>
              <a:t> </a:t>
            </a:r>
            <a:r>
              <a:rPr lang="en-US" altLang="zh-TW" b="1" dirty="0"/>
              <a:t>send message to B</a:t>
            </a:r>
            <a:endParaRPr lang="zh-TW" altLang="en-US" b="1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AE09E39-2E2F-405E-A022-4917E5C23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021" y="1971472"/>
            <a:ext cx="6677957" cy="1457528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7E4BAADD-BDF7-4726-BA0A-967B94044891}"/>
              </a:ext>
            </a:extLst>
          </p:cNvPr>
          <p:cNvSpPr txBox="1"/>
          <p:nvPr/>
        </p:nvSpPr>
        <p:spPr>
          <a:xfrm>
            <a:off x="1066800" y="3622369"/>
            <a:ext cx="3638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And then, B</a:t>
            </a:r>
            <a:r>
              <a:rPr lang="zh-TW" altLang="en-US" b="1" dirty="0"/>
              <a:t> </a:t>
            </a:r>
            <a:r>
              <a:rPr lang="en-US" altLang="zh-TW" b="1" dirty="0"/>
              <a:t>send message to A</a:t>
            </a:r>
            <a:endParaRPr lang="zh-TW" altLang="en-US" b="1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D1D4705-C030-4130-A8B8-B961A34B9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392" y="4083568"/>
            <a:ext cx="6658904" cy="2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44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b="1"/>
              <a:t>What Is a Thread?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" t="11746" r="392" b="11746"/>
          <a:stretch>
            <a:fillRect/>
          </a:stretch>
        </p:blipFill>
        <p:spPr bwMode="auto">
          <a:xfrm>
            <a:off x="914400" y="1447800"/>
            <a:ext cx="7772400" cy="44958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 dirty="0"/>
              <a:t>Lab3 Result Example</a:t>
            </a:r>
            <a:endParaRPr lang="zh-TW" altLang="en-US" b="1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2A4D541-509E-4F31-8778-6D7948F27AC4}"/>
              </a:ext>
            </a:extLst>
          </p:cNvPr>
          <p:cNvSpPr txBox="1"/>
          <p:nvPr/>
        </p:nvSpPr>
        <p:spPr>
          <a:xfrm>
            <a:off x="1066800" y="1431493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One of them type “exit”</a:t>
            </a:r>
            <a:endParaRPr lang="zh-TW" altLang="en-US" b="1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0DEC529-EE5A-4BB8-A652-A9B67A014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653" y="2071948"/>
            <a:ext cx="6944694" cy="33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0137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b="1" dirty="0"/>
              <a:t>Lab3 Hint</a:t>
            </a:r>
            <a:endParaRPr lang="zh-TW" altLang="en-US" b="1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pic>
        <p:nvPicPr>
          <p:cNvPr id="41986" name="Picture 2" descr="https://lh5.googleusercontent.com/lfVoAEDgQz4yhPVOWZvt2d2ktxV-bHFIEwkymD8Kd_yomdjOfAvElyKlsDRvCxILKAAx5Q9B3NiUlbSgB1kkAmz1A1Q9hJqb0yvXJ3Qn-HP2Ta3q1KjU70VmBxhzvKTz5spWYh8">
            <a:extLst>
              <a:ext uri="{FF2B5EF4-FFF2-40B4-BE49-F238E27FC236}">
                <a16:creationId xmlns:a16="http://schemas.microsoft.com/office/drawing/2014/main" id="{D170286F-5386-4B93-82EE-2DC6AED3F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9604" y="1905000"/>
            <a:ext cx="52768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748566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b="1" dirty="0"/>
              <a:t>Lab3 Hint</a:t>
            </a:r>
            <a:endParaRPr lang="zh-TW" altLang="en-US" b="1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4A95BCB-7572-49FF-9C70-9E5786459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653" y="1676400"/>
            <a:ext cx="6582694" cy="42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0395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b="1" dirty="0"/>
              <a:t>Lab3 Hint</a:t>
            </a:r>
            <a:endParaRPr lang="zh-TW" altLang="en-US" b="1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4AEAC56-8DA7-440D-B79E-B2134D598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524000"/>
            <a:ext cx="6449325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6997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b="1" dirty="0"/>
              <a:t>References</a:t>
            </a:r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457200" y="1600200"/>
            <a:ext cx="843597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400" dirty="0" err="1">
                <a:latin typeface="Times New Roman" pitchFamily="18" charset="0"/>
              </a:rPr>
              <a:t>Avi</a:t>
            </a:r>
            <a:r>
              <a:rPr lang="en-US" altLang="zh-TW" sz="2400" dirty="0">
                <a:latin typeface="Times New Roman" pitchFamily="18" charset="0"/>
              </a:rPr>
              <a:t> </a:t>
            </a:r>
            <a:r>
              <a:rPr lang="en-US" altLang="zh-TW" sz="2400" dirty="0" err="1">
                <a:latin typeface="Times New Roman" pitchFamily="18" charset="0"/>
              </a:rPr>
              <a:t>Silberschatz</a:t>
            </a:r>
            <a:r>
              <a:rPr lang="en-US" altLang="zh-TW" sz="2400" dirty="0">
                <a:latin typeface="Times New Roman" pitchFamily="18" charset="0"/>
              </a:rPr>
              <a:t>, Peter Baer Galvin and Greg Gagne,  “</a:t>
            </a:r>
            <a:r>
              <a:rPr lang="en-US" altLang="zh-TW" sz="2400" b="1" dirty="0">
                <a:latin typeface="Times New Roman" pitchFamily="18" charset="0"/>
              </a:rPr>
              <a:t>Operating System Concepts</a:t>
            </a:r>
            <a:r>
              <a:rPr lang="en-US" altLang="zh-TW" sz="2400" dirty="0">
                <a:latin typeface="Times New Roman" pitchFamily="18" charset="0"/>
              </a:rPr>
              <a:t>,” John Wiley &amp; Sons</a:t>
            </a:r>
            <a:r>
              <a:rPr lang="en-US" altLang="zh-TW" sz="2400">
                <a:latin typeface="Times New Roman" pitchFamily="18" charset="0"/>
              </a:rPr>
              <a:t>, 10th Edition</a:t>
            </a:r>
            <a:endParaRPr lang="en-US" altLang="zh-TW" sz="2400" dirty="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400" dirty="0">
                <a:latin typeface="Times New Roman" pitchFamily="18" charset="0"/>
              </a:rPr>
              <a:t>“</a:t>
            </a:r>
            <a:r>
              <a:rPr lang="en-US" altLang="zh-TW" sz="2400" b="1" dirty="0">
                <a:latin typeface="Times New Roman" pitchFamily="18" charset="0"/>
              </a:rPr>
              <a:t>Unix Systems Programming: Communication, Concurrency, and Threads</a:t>
            </a:r>
            <a:r>
              <a:rPr lang="en-US" altLang="zh-TW" sz="2400" dirty="0">
                <a:latin typeface="Times New Roman" pitchFamily="18" charset="0"/>
              </a:rPr>
              <a:t>” by Kay A. Robbins, Steven Robbins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400" dirty="0">
                <a:latin typeface="Times New Roman" pitchFamily="18" charset="0"/>
              </a:rPr>
              <a:t>Neil Matthew and Richard Stones, “</a:t>
            </a:r>
            <a:r>
              <a:rPr lang="en-US" altLang="zh-TW" sz="2400" b="1" dirty="0">
                <a:latin typeface="Times New Roman" pitchFamily="18" charset="0"/>
              </a:rPr>
              <a:t>Beginning Linux Programming</a:t>
            </a:r>
            <a:r>
              <a:rPr lang="en-US" altLang="zh-TW" sz="2400" dirty="0">
                <a:latin typeface="Times New Roman" pitchFamily="18" charset="0"/>
              </a:rPr>
              <a:t>,” Wiley publishing, 3rd Edition, 2004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400" dirty="0">
                <a:latin typeface="Times New Roman" pitchFamily="18" charset="0"/>
              </a:rPr>
              <a:t>W. Richard Stevens, “</a:t>
            </a:r>
            <a:r>
              <a:rPr lang="en-US" altLang="zh-TW" sz="2400" b="1" dirty="0">
                <a:latin typeface="Times New Roman" pitchFamily="18" charset="0"/>
              </a:rPr>
              <a:t>Advanced Programming in the UNIX Environment</a:t>
            </a:r>
            <a:r>
              <a:rPr lang="en-US" altLang="zh-TW" sz="2400" dirty="0">
                <a:latin typeface="Times New Roman" pitchFamily="18" charset="0"/>
              </a:rPr>
              <a:t>,” Addison-Wesley, 1992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b="1"/>
              <a:t>References (cont.)</a:t>
            </a:r>
          </a:p>
        </p:txBody>
      </p:sp>
      <p:sp>
        <p:nvSpPr>
          <p:cNvPr id="27652" name="Rectangle 8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z="2400" dirty="0"/>
              <a:t>Marshall Brain, “</a:t>
            </a:r>
            <a:r>
              <a:rPr lang="en-US" altLang="zh-TW" sz="2400" b="1" dirty="0"/>
              <a:t>Win32 System Services: The Heart of Windows 95 and Windows NT</a:t>
            </a:r>
            <a:r>
              <a:rPr lang="en-US" altLang="zh-TW" sz="2400" dirty="0"/>
              <a:t>,” Prentice Hall PTR, 2nd Edition, 1996</a:t>
            </a:r>
            <a:endParaRPr lang="en-US" altLang="zh-TW" sz="2400" b="1" dirty="0"/>
          </a:p>
          <a:p>
            <a:pPr eaLnBrk="1" hangingPunct="1"/>
            <a:r>
              <a:rPr lang="en-US" altLang="zh-TW" sz="2400" dirty="0">
                <a:hlinkClick r:id="rId2"/>
              </a:rPr>
              <a:t>https://stackoverflow.com/questions/52504825/how-to-install-jdk-11-under-ubuntu</a:t>
            </a:r>
            <a:endParaRPr lang="en-US" altLang="zh-TW" sz="2400" dirty="0"/>
          </a:p>
          <a:p>
            <a:pPr eaLnBrk="1" hangingPunct="1"/>
            <a:r>
              <a:rPr lang="en-US" altLang="zh-TW" sz="2400" dirty="0"/>
              <a:t>Message queue</a:t>
            </a:r>
          </a:p>
          <a:p>
            <a:pPr eaLnBrk="1" hangingPunct="1"/>
            <a:r>
              <a:rPr lang="en-US" altLang="zh-TW" sz="2400" dirty="0"/>
              <a:t>https://yayaya6d.pixnet.net/blog/post/350095123-linus%E5%90%84%E7%A8%AE%E9%9B%9C%E8%AB%87--process%E9%96%93%E7%9A%84%E6%BA%9D%E9%80%9A%EF%BC%9Amsg-queue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b="1"/>
              <a:t>What Is a Thread? (cont.)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A thread is a flow of control within a process.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A multithreaded process contains </a:t>
            </a:r>
            <a:r>
              <a:rPr lang="en-US" altLang="zh-TW" sz="2800" dirty="0">
                <a:solidFill>
                  <a:srgbClr val="3333CC"/>
                </a:solidFill>
              </a:rPr>
              <a:t>several different flows of control</a:t>
            </a:r>
            <a:r>
              <a:rPr lang="en-US" altLang="zh-TW" sz="2800" dirty="0"/>
              <a:t> within the same address space.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A thread has a </a:t>
            </a:r>
            <a:r>
              <a:rPr lang="en-US" altLang="zh-TW" sz="2800" dirty="0">
                <a:solidFill>
                  <a:srgbClr val="3333CC"/>
                </a:solidFill>
              </a:rPr>
              <a:t>thread ID</a:t>
            </a:r>
            <a:r>
              <a:rPr lang="en-US" altLang="zh-TW" sz="2800" dirty="0"/>
              <a:t>, a </a:t>
            </a:r>
            <a:r>
              <a:rPr lang="en-US" altLang="zh-TW" sz="2800" dirty="0">
                <a:solidFill>
                  <a:srgbClr val="3333CC"/>
                </a:solidFill>
              </a:rPr>
              <a:t>program counter</a:t>
            </a:r>
            <a:r>
              <a:rPr lang="en-US" altLang="zh-TW" sz="2800" dirty="0"/>
              <a:t>, a </a:t>
            </a:r>
            <a:r>
              <a:rPr lang="en-US" altLang="zh-TW" sz="2800" dirty="0">
                <a:solidFill>
                  <a:srgbClr val="3333CC"/>
                </a:solidFill>
              </a:rPr>
              <a:t>register set</a:t>
            </a:r>
            <a:r>
              <a:rPr lang="en-US" altLang="zh-TW" sz="2800" dirty="0"/>
              <a:t>,  and a </a:t>
            </a:r>
            <a:r>
              <a:rPr lang="en-US" altLang="zh-TW" sz="2800" dirty="0">
                <a:solidFill>
                  <a:srgbClr val="3333CC"/>
                </a:solidFill>
              </a:rPr>
              <a:t>stack</a:t>
            </a:r>
            <a:r>
              <a:rPr lang="en-US" altLang="zh-TW" sz="2800" dirty="0"/>
              <a:t>, and is similar to a process has.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However, a thread </a:t>
            </a:r>
            <a:r>
              <a:rPr lang="en-US" altLang="zh-TW" sz="2800" i="1" dirty="0">
                <a:solidFill>
                  <a:srgbClr val="FF0000"/>
                </a:solidFill>
              </a:rPr>
              <a:t>shares</a:t>
            </a:r>
            <a:r>
              <a:rPr lang="en-US" altLang="zh-TW" sz="2800" i="1" dirty="0">
                <a:solidFill>
                  <a:srgbClr val="3333CC"/>
                </a:solidFill>
              </a:rPr>
              <a:t> </a:t>
            </a:r>
            <a:r>
              <a:rPr lang="en-US" altLang="zh-TW" sz="2800" dirty="0"/>
              <a:t>with other threads in the same process its </a:t>
            </a:r>
            <a:r>
              <a:rPr lang="en-US" altLang="zh-TW" sz="2800" i="1" dirty="0">
                <a:solidFill>
                  <a:srgbClr val="3333CC"/>
                </a:solidFill>
              </a:rPr>
              <a:t>code section</a:t>
            </a:r>
            <a:r>
              <a:rPr lang="en-US" altLang="zh-TW" sz="2800" dirty="0"/>
              <a:t>,</a:t>
            </a:r>
            <a:r>
              <a:rPr lang="en-US" altLang="zh-TW" sz="2800" i="1" dirty="0">
                <a:solidFill>
                  <a:srgbClr val="3333CC"/>
                </a:solidFill>
              </a:rPr>
              <a:t> data section</a:t>
            </a:r>
            <a:r>
              <a:rPr lang="en-US" altLang="zh-TW" sz="2800" dirty="0"/>
              <a:t>, and other OS resources.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Thus, thread is </a:t>
            </a:r>
            <a:r>
              <a:rPr lang="en-US" altLang="zh-TW" sz="2400" i="1" dirty="0">
                <a:solidFill>
                  <a:srgbClr val="FF0000"/>
                </a:solidFill>
              </a:rPr>
              <a:t>lightweight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sz="2400" b="1" dirty="0"/>
          </a:p>
          <a:p>
            <a:pPr eaLnBrk="1" hangingPunct="1">
              <a:lnSpc>
                <a:spcPct val="90000"/>
              </a:lnSpc>
            </a:pPr>
            <a:endParaRPr lang="en-US" altLang="zh-TW" sz="2800" b="1" dirty="0"/>
          </a:p>
          <a:p>
            <a:pPr eaLnBrk="1" hangingPunct="1">
              <a:lnSpc>
                <a:spcPct val="90000"/>
              </a:lnSpc>
            </a:pPr>
            <a:endParaRPr lang="en-US" altLang="zh-TW" sz="2800" b="1" dirty="0"/>
          </a:p>
          <a:p>
            <a:pPr eaLnBrk="1" hangingPunct="1">
              <a:lnSpc>
                <a:spcPct val="90000"/>
              </a:lnSpc>
            </a:pPr>
            <a:endParaRPr lang="en-US" altLang="zh-TW" sz="28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 b="1"/>
              <a:t>The Benefits of Multithreaded Programming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altLang="zh-TW" sz="2800" b="1" dirty="0"/>
              <a:t>Responsiveness</a:t>
            </a:r>
          </a:p>
          <a:p>
            <a:pPr lvl="1" eaLnBrk="1" hangingPunct="1">
              <a:defRPr/>
            </a:pPr>
            <a:r>
              <a:rPr lang="en-US" altLang="zh-TW" sz="2400" dirty="0"/>
              <a:t>A process can execute even if some part of process is paused or taking a long time.</a:t>
            </a:r>
          </a:p>
          <a:p>
            <a:pPr eaLnBrk="1" hangingPunct="1">
              <a:defRPr/>
            </a:pPr>
            <a:r>
              <a:rPr lang="en-US" altLang="zh-TW" sz="2800" b="1" dirty="0"/>
              <a:t>Resource sharing</a:t>
            </a:r>
          </a:p>
          <a:p>
            <a:pPr lvl="1" eaLnBrk="1" hangingPunct="1">
              <a:defRPr/>
            </a:pPr>
            <a:r>
              <a:rPr lang="en-US" altLang="zh-TW" sz="2400" dirty="0"/>
              <a:t>Share resources of the process to which they belong.</a:t>
            </a:r>
            <a:endParaRPr lang="en-US" altLang="zh-TW" sz="2400" b="1" dirty="0"/>
          </a:p>
          <a:p>
            <a:pPr eaLnBrk="1" hangingPunct="1">
              <a:defRPr/>
            </a:pPr>
            <a:r>
              <a:rPr lang="en-US" altLang="zh-TW" sz="2800" b="1" dirty="0"/>
              <a:t>Economy</a:t>
            </a:r>
          </a:p>
          <a:p>
            <a:pPr lvl="1" eaLnBrk="1" hangingPunct="1">
              <a:defRPr/>
            </a:pPr>
            <a:r>
              <a:rPr lang="en-US" altLang="zh-TW" sz="2400" dirty="0"/>
              <a:t>Allocating memory and resources for process creation is costly.</a:t>
            </a:r>
          </a:p>
          <a:p>
            <a:pPr lvl="1" eaLnBrk="1" hangingPunct="1">
              <a:defRPr/>
            </a:pPr>
            <a:r>
              <a:rPr lang="en-US" altLang="zh-TW" sz="2400" dirty="0"/>
              <a:t>Threads that share resources of the process to which they belong is more economical to </a:t>
            </a:r>
            <a:r>
              <a:rPr lang="en-US" altLang="zh-TW" sz="2400" i="1" dirty="0"/>
              <a:t>create</a:t>
            </a:r>
            <a:r>
              <a:rPr lang="en-US" altLang="zh-TW" sz="2400" dirty="0"/>
              <a:t> and </a:t>
            </a:r>
            <a:r>
              <a:rPr lang="en-US" altLang="zh-TW" sz="2400" i="1" dirty="0"/>
              <a:t>context switch</a:t>
            </a:r>
            <a:r>
              <a:rPr lang="en-US" altLang="zh-TW" sz="2400" dirty="0"/>
              <a:t> threads.</a:t>
            </a:r>
            <a:endParaRPr lang="en-US" altLang="zh-TW" sz="2400" b="1" dirty="0"/>
          </a:p>
          <a:p>
            <a:pPr eaLnBrk="1" hangingPunct="1">
              <a:defRPr/>
            </a:pPr>
            <a:r>
              <a:rPr lang="en-US" altLang="zh-TW" sz="2800" b="1" dirty="0"/>
              <a:t>Great on multiprocessor architectures</a:t>
            </a:r>
          </a:p>
          <a:p>
            <a:pPr lvl="1" eaLnBrk="1" hangingPunct="1">
              <a:defRPr/>
            </a:pPr>
            <a:r>
              <a:rPr lang="en-US" altLang="zh-TW" sz="2400" dirty="0"/>
              <a:t>Be greatly increased in a multiprocessor architecture.</a:t>
            </a:r>
            <a:endParaRPr lang="en-US" altLang="zh-TW" sz="2400" b="1" dirty="0"/>
          </a:p>
          <a:p>
            <a:pPr eaLnBrk="1" hangingPunct="1">
              <a:defRPr/>
            </a:pPr>
            <a:endParaRPr lang="en-US" altLang="zh-TW" sz="24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b="1"/>
              <a:t>Challenges When Using Thread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686800" cy="4525963"/>
          </a:xfrm>
        </p:spPr>
        <p:txBody>
          <a:bodyPr/>
          <a:lstStyle/>
          <a:p>
            <a:pPr eaLnBrk="1" hangingPunct="1"/>
            <a:r>
              <a:rPr lang="en-US" altLang="zh-TW" sz="2800" b="1" dirty="0"/>
              <a:t>Because threads within the same process </a:t>
            </a:r>
            <a:r>
              <a:rPr lang="en-US" altLang="zh-TW" sz="2800" b="1" i="1" dirty="0">
                <a:solidFill>
                  <a:srgbClr val="3333CC"/>
                </a:solidFill>
              </a:rPr>
              <a:t>share resources</a:t>
            </a:r>
            <a:r>
              <a:rPr lang="en-US" altLang="zh-TW" sz="2800" b="1" dirty="0"/>
              <a:t>:</a:t>
            </a:r>
          </a:p>
          <a:p>
            <a:pPr lvl="1" eaLnBrk="1" hangingPunct="1"/>
            <a:r>
              <a:rPr lang="en-US" altLang="zh-TW" sz="2400" dirty="0"/>
              <a:t>Changes made by one thread to shared system resources will be seen by all other threads. </a:t>
            </a:r>
          </a:p>
          <a:p>
            <a:pPr lvl="1" eaLnBrk="1" hangingPunct="1"/>
            <a:r>
              <a:rPr lang="en-US" altLang="zh-TW" sz="2400" dirty="0"/>
              <a:t>Reading and writing to </a:t>
            </a:r>
            <a:r>
              <a:rPr lang="en-US" altLang="zh-TW" sz="2400" i="1" dirty="0"/>
              <a:t>the same memory locations</a:t>
            </a:r>
            <a:r>
              <a:rPr lang="en-US" altLang="zh-TW" sz="2400" dirty="0"/>
              <a:t> at </a:t>
            </a:r>
            <a:r>
              <a:rPr lang="en-US" altLang="zh-TW" sz="2400" i="1" dirty="0"/>
              <a:t>the same time</a:t>
            </a:r>
            <a:r>
              <a:rPr lang="en-US" altLang="zh-TW" sz="2400" dirty="0"/>
              <a:t> by two different thread is possible</a:t>
            </a:r>
          </a:p>
          <a:p>
            <a:pPr lvl="2" eaLnBrk="1" hangingPunct="1"/>
            <a:r>
              <a:rPr lang="en-US" altLang="zh-TW" sz="2000" i="1" dirty="0">
                <a:solidFill>
                  <a:srgbClr val="FF0000"/>
                </a:solidFill>
              </a:rPr>
              <a:t>Race condition</a:t>
            </a:r>
          </a:p>
          <a:p>
            <a:pPr lvl="2" eaLnBrk="1" hangingPunct="1"/>
            <a:r>
              <a:rPr lang="en-US" altLang="zh-TW" sz="2000" dirty="0"/>
              <a:t>Therefore, thread needs explicit </a:t>
            </a:r>
            <a:r>
              <a:rPr lang="en-US" altLang="zh-TW" sz="2000" b="1" i="1" dirty="0">
                <a:solidFill>
                  <a:srgbClr val="FF0000"/>
                </a:solidFill>
              </a:rPr>
              <a:t>synchronization</a:t>
            </a:r>
            <a:r>
              <a:rPr lang="en-US" altLang="zh-TW" sz="2000" dirty="0"/>
              <a:t> by the programmer.</a:t>
            </a:r>
          </a:p>
          <a:p>
            <a:pPr lvl="1" eaLnBrk="1" hangingPunct="1"/>
            <a:endParaRPr lang="en-US" altLang="zh-TW" sz="2000" dirty="0"/>
          </a:p>
          <a:p>
            <a:pPr lvl="1" eaLnBrk="1" hangingPunct="1"/>
            <a:endParaRPr lang="en-US" altLang="zh-TW" sz="24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TW" sz="2800" b="1" dirty="0"/>
          </a:p>
          <a:p>
            <a:pPr lvl="1" eaLnBrk="1" hangingPunct="1"/>
            <a:endParaRPr lang="en-US" altLang="zh-TW" sz="2400" b="1" dirty="0"/>
          </a:p>
          <a:p>
            <a:pPr eaLnBrk="1" hangingPunct="1"/>
            <a:endParaRPr lang="en-US" altLang="zh-TW" sz="2800" b="1" dirty="0"/>
          </a:p>
          <a:p>
            <a:pPr eaLnBrk="1" hangingPunct="1"/>
            <a:endParaRPr lang="en-US" altLang="zh-TW" b="1" dirty="0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b="1" dirty="0"/>
              <a:t>POSIX Thread</a:t>
            </a:r>
          </a:p>
        </p:txBody>
      </p:sp>
    </p:spTree>
    <p:extLst>
      <p:ext uri="{BB962C8B-B14F-4D97-AF65-F5344CB8AC3E}">
        <p14:creationId xmlns:p14="http://schemas.microsoft.com/office/powerpoint/2010/main" val="2775024844"/>
      </p:ext>
    </p:extLst>
  </p:cSld>
  <p:clrMapOvr>
    <a:masterClrMapping/>
  </p:clrMapOvr>
</p:sld>
</file>

<file path=ppt/theme/theme1.xml><?xml version="1.0" encoding="utf-8"?>
<a:theme xmlns:a="http://schemas.openxmlformats.org/drawingml/2006/main" name="osnetppt">
  <a:themeElements>
    <a:clrScheme name="osnetpp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snetppt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snetpp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Lab5_Kernel Module</Template>
  <TotalTime>2322</TotalTime>
  <Words>1815</Words>
  <Application>Microsoft Office PowerPoint</Application>
  <PresentationFormat>如螢幕大小 (4:3)</PresentationFormat>
  <Paragraphs>291</Paragraphs>
  <Slides>55</Slides>
  <Notes>13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55</vt:i4>
      </vt:variant>
    </vt:vector>
  </HeadingPairs>
  <TitlesOfParts>
    <vt:vector size="63" baseType="lpstr">
      <vt:lpstr>新細明體</vt:lpstr>
      <vt:lpstr>標楷體</vt:lpstr>
      <vt:lpstr>Arial</vt:lpstr>
      <vt:lpstr>Calibri</vt:lpstr>
      <vt:lpstr>Courier New</vt:lpstr>
      <vt:lpstr>Times New Roman</vt:lpstr>
      <vt:lpstr>osnetppt</vt:lpstr>
      <vt:lpstr>點陣圖影像</vt:lpstr>
      <vt:lpstr>Lab 9  Thread Management</vt:lpstr>
      <vt:lpstr>Outline</vt:lpstr>
      <vt:lpstr>Thread Overview</vt:lpstr>
      <vt:lpstr>Why We Need Threads?</vt:lpstr>
      <vt:lpstr>What Is a Thread?</vt:lpstr>
      <vt:lpstr>What Is a Thread? (cont.)</vt:lpstr>
      <vt:lpstr>The Benefits of Multithreaded Programming</vt:lpstr>
      <vt:lpstr>Challenges When Using Thread</vt:lpstr>
      <vt:lpstr>POSIX Thread</vt:lpstr>
      <vt:lpstr>What Are Pthreads?</vt:lpstr>
      <vt:lpstr>The Pthreads API</vt:lpstr>
      <vt:lpstr>Referencing Threads by ID</vt:lpstr>
      <vt:lpstr>Creating a Thread</vt:lpstr>
      <vt:lpstr>Exiting</vt:lpstr>
      <vt:lpstr>Joining</vt:lpstr>
      <vt:lpstr>Example</vt:lpstr>
      <vt:lpstr>Example</vt:lpstr>
      <vt:lpstr>Compile</vt:lpstr>
      <vt:lpstr>Example (cont.)</vt:lpstr>
      <vt:lpstr>Java Thread</vt:lpstr>
      <vt:lpstr>Install the Java Virtual Machine</vt:lpstr>
      <vt:lpstr>Install the Java Virtual Machine (Cont.)</vt:lpstr>
      <vt:lpstr>Install the Java Virtual Machine (Cont.)</vt:lpstr>
      <vt:lpstr>Install the Java Virtual Machine (Cont.)</vt:lpstr>
      <vt:lpstr>Creating Thread</vt:lpstr>
      <vt:lpstr>Creating Thread(cont.)</vt:lpstr>
      <vt:lpstr>Creating Thread(cont.)</vt:lpstr>
      <vt:lpstr>Excuting Thread</vt:lpstr>
      <vt:lpstr> Joining</vt:lpstr>
      <vt:lpstr>Java File</vt:lpstr>
      <vt:lpstr> Compiler &amp; Excute</vt:lpstr>
      <vt:lpstr> Thread state diagram</vt:lpstr>
      <vt:lpstr> Example</vt:lpstr>
      <vt:lpstr> Example(cont.)</vt:lpstr>
      <vt:lpstr> Example(cont.)</vt:lpstr>
      <vt:lpstr> Example(cont.)</vt:lpstr>
      <vt:lpstr>Exercise</vt:lpstr>
      <vt:lpstr>Lab1(20pts.)</vt:lpstr>
      <vt:lpstr>Lab1 (cont.)</vt:lpstr>
      <vt:lpstr>Lab1 (cont.)</vt:lpstr>
      <vt:lpstr>Lab1 (cont.)</vt:lpstr>
      <vt:lpstr>Lab 1-1(20pts.)</vt:lpstr>
      <vt:lpstr>Lab2(40pts.)</vt:lpstr>
      <vt:lpstr>Lab2 (cont.)</vt:lpstr>
      <vt:lpstr>Lab2 (cont.)</vt:lpstr>
      <vt:lpstr>Lab2 (cont.)</vt:lpstr>
      <vt:lpstr>Lab 3 (10pts.)</vt:lpstr>
      <vt:lpstr>Lab3 (cont.)</vt:lpstr>
      <vt:lpstr>Lab3 Result Example</vt:lpstr>
      <vt:lpstr>Lab3 Result Example</vt:lpstr>
      <vt:lpstr>Lab3 Hint</vt:lpstr>
      <vt:lpstr>Lab3 Hint</vt:lpstr>
      <vt:lpstr>Lab3 Hint</vt:lpstr>
      <vt:lpstr>References</vt:lpstr>
      <vt:lpstr>References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scribe</dc:creator>
  <cp:lastModifiedBy>hyam</cp:lastModifiedBy>
  <cp:revision>172</cp:revision>
  <cp:lastPrinted>1601-01-01T00:00:00Z</cp:lastPrinted>
  <dcterms:created xsi:type="dcterms:W3CDTF">1601-01-01T00:00:00Z</dcterms:created>
  <dcterms:modified xsi:type="dcterms:W3CDTF">2021-11-10T04:33:31Z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