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3" r:id="rId11"/>
    <p:sldId id="267" r:id="rId12"/>
    <p:sldId id="268" r:id="rId13"/>
    <p:sldId id="270" r:id="rId14"/>
    <p:sldId id="269" r:id="rId15"/>
    <p:sldId id="273" r:id="rId16"/>
    <p:sldId id="274" r:id="rId17"/>
    <p:sldId id="271" r:id="rId18"/>
    <p:sldId id="272" r:id="rId19"/>
    <p:sldId id="275" r:id="rId20"/>
    <p:sldId id="278" r:id="rId21"/>
    <p:sldId id="276" r:id="rId22"/>
    <p:sldId id="277" r:id="rId23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4B6DBB-A794-4F05-BDC0-A3FCD8864047}" v="9" dt="2020-08-24T12:30:27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1106" autoAdjust="0"/>
  </p:normalViewPr>
  <p:slideViewPr>
    <p:cSldViewPr>
      <p:cViewPr>
        <p:scale>
          <a:sx n="112" d="100"/>
          <a:sy n="112" d="100"/>
        </p:scale>
        <p:origin x="-1584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1D972-271D-4BB5-93BC-29CD2ADBD2FA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3645A-5AEC-4E64-B2A3-0C18BF0E2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392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32FC4-7E48-4793-A5B6-E24FC30D2CB2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36BA1-8FE9-475C-AC5A-4811FFD91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446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22288"/>
            <a:ext cx="3429000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1" y="3257550"/>
            <a:ext cx="7313084" cy="3086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22288"/>
            <a:ext cx="3429000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1" y="3257550"/>
            <a:ext cx="7313084" cy="3086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36BA1-8FE9-475C-AC5A-4811FFD9152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210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36BA1-8FE9-475C-AC5A-4811FFD9152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346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36BA1-8FE9-475C-AC5A-4811FFD9152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36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36BA1-8FE9-475C-AC5A-4811FFD9152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092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36BA1-8FE9-475C-AC5A-4811FFD9152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609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36BA1-8FE9-475C-AC5A-4811FFD9152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2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36BA1-8FE9-475C-AC5A-4811FFD9152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30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56492-225B-45D8-AF08-E55F9A11861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690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7DBA0-435F-41A4-B697-3F1CBF6FBFB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586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7813" y="1604963"/>
            <a:ext cx="2055812" cy="452278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8213" cy="452278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02554-A753-44DD-ADE1-3C72A6994A8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422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69225" cy="14668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5F72A-C9B9-4043-8755-A4D7E608D65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1272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NCHU System &amp; Network Lab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09F76-249C-4F5C-A982-F6E05633A78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1334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NCHU System &amp; Network Lab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5D60E-29D7-43AE-BAB9-5D7134E4129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3276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NCHU System &amp; Network Lab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96695-4912-4934-8573-19DF654C826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305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NCHU System &amp; Network Lab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DBC14-AB51-4928-9723-4140D05269A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902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NCHU System &amp; Network Lab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43FEC-9107-4AAB-9BF2-025EC77DFFD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4885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NCHU System &amp; Network Lab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E82B89-D676-4BCD-BB8F-4BCBDF73B43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25665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NCHU System &amp; Network Lab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7E706C-01D9-43B9-A990-7DAC3EC025F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093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561612-3814-4534-8C91-05364D2CA58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6934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NCHU System &amp; Network Lab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29174-B8B9-4351-98FB-C11C89D25AA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34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NCHU System &amp; Network Lab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641E7B-BD77-4FD4-8953-F2415B583DA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2271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NCHU System &amp; Network Lab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7FEDF6-5E77-488E-A70B-0C9FA215732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83755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7813" y="128588"/>
            <a:ext cx="2055812" cy="5994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8213" cy="5994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NCHU System &amp; Network Lab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663DB6-5230-4830-8829-F14812C8FCF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0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B97058-6F98-4ADD-9461-E39A0138D3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487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7012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9FF956-7EA5-4BE1-B6E2-C0F7308C40A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23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9074C4-3F2C-4E63-BE8C-0D4D3288A3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869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CE9C14-B70A-4784-80D6-936A2B06D0D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389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4A4066-CB9F-4EA9-9E3E-073F6270ADA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636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58D5B-6891-4F27-97A5-ADE309C5312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041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D31C95-426E-4C72-BD13-73FF6D22C44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310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69225" cy="1466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/>
              <a:t>請按一下滑鼠，編輯標題文的格式。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+mn-lt"/>
                <a:ea typeface="新細明體" charset="-120"/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45000"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</a:pPr>
            <a:fld id="{5FE4A140-B3A1-43AA-ADF7-3E24DF75242D}" type="slidenum">
              <a:rPr lang="en-US" altLang="zh-TW" smtClean="0"/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/>
          </a:p>
        </p:txBody>
      </p:sp>
      <p:grpSp>
        <p:nvGrpSpPr>
          <p:cNvPr id="2053" name="Group 4"/>
          <p:cNvGrpSpPr>
            <a:grpSpLocks/>
          </p:cNvGrpSpPr>
          <p:nvPr/>
        </p:nvGrpSpPr>
        <p:grpSpPr bwMode="auto">
          <a:xfrm>
            <a:off x="0" y="-26988"/>
            <a:ext cx="9142413" cy="960438"/>
            <a:chOff x="0" y="-17"/>
            <a:chExt cx="5759" cy="605"/>
          </a:xfrm>
        </p:grpSpPr>
        <p:pic>
          <p:nvPicPr>
            <p:cNvPr id="2058" name="Picture 5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7"/>
              <a:ext cx="4830" cy="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59" name="Picture 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" y="-17"/>
              <a:ext cx="1066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2054" name="Group 7"/>
          <p:cNvGrpSpPr>
            <a:grpSpLocks/>
          </p:cNvGrpSpPr>
          <p:nvPr/>
        </p:nvGrpSpPr>
        <p:grpSpPr bwMode="auto">
          <a:xfrm>
            <a:off x="0" y="908050"/>
            <a:ext cx="6515100" cy="5759450"/>
            <a:chOff x="0" y="572"/>
            <a:chExt cx="4104" cy="3628"/>
          </a:xfrm>
        </p:grpSpPr>
        <p:graphicFrame>
          <p:nvGraphicFramePr>
            <p:cNvPr id="2056" name="Object 8"/>
            <p:cNvGraphicFramePr>
              <a:graphicFrameLocks noChangeAspect="1"/>
            </p:cNvGraphicFramePr>
            <p:nvPr/>
          </p:nvGraphicFramePr>
          <p:xfrm>
            <a:off x="0" y="572"/>
            <a:ext cx="2799" cy="3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r:id="rId17" imgW="2381582" imgH="2857899" progId="">
                    <p:embed/>
                  </p:oleObj>
                </mc:Choice>
                <mc:Fallback>
                  <p:oleObj r:id="rId17" imgW="2381582" imgH="2857899" progId="">
                    <p:embed/>
                    <p:pic>
                      <p:nvPicPr>
                        <p:cNvPr id="205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72"/>
                          <a:ext cx="2799" cy="3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1655" y="4065"/>
              <a:ext cx="2450" cy="13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/>
            <a:lstStyle/>
            <a:p>
              <a:pPr algn="ctr" defTabSz="449263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NCHU System &amp; Network Lab</a:t>
              </a:r>
            </a:p>
          </p:txBody>
        </p:sp>
      </p:grp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6425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/>
              <a:t>請按滑鼠，編輯大綱文字格式。</a:t>
            </a:r>
          </a:p>
          <a:p>
            <a:pPr lvl="1"/>
            <a:r>
              <a:rPr lang="zh-TW" altLang="en-GB"/>
              <a:t>第二個大綱層次</a:t>
            </a:r>
          </a:p>
          <a:p>
            <a:pPr lvl="2"/>
            <a:r>
              <a:rPr lang="zh-TW" altLang="en-GB"/>
              <a:t>第三個大綱層次</a:t>
            </a:r>
          </a:p>
          <a:p>
            <a:pPr lvl="3"/>
            <a:r>
              <a:rPr lang="zh-TW" altLang="en-GB"/>
              <a:t>第四個大綱層次</a:t>
            </a:r>
          </a:p>
          <a:p>
            <a:pPr lvl="4"/>
            <a:r>
              <a:rPr lang="zh-TW" altLang="en-GB"/>
              <a:t>第五個大綱層次</a:t>
            </a:r>
          </a:p>
          <a:p>
            <a:pPr lvl="4"/>
            <a:r>
              <a:rPr lang="zh-TW" altLang="en-GB"/>
              <a:t>第六個大綱層次</a:t>
            </a:r>
          </a:p>
          <a:p>
            <a:pPr lvl="4"/>
            <a:r>
              <a:rPr lang="zh-TW" altLang="en-GB"/>
              <a:t>第七個大綱層次</a:t>
            </a:r>
          </a:p>
          <a:p>
            <a:pPr lvl="4"/>
            <a:r>
              <a:rPr lang="zh-TW" altLang="en-GB"/>
              <a:t>第八個大綱層次</a:t>
            </a:r>
          </a:p>
          <a:p>
            <a:pPr lvl="4"/>
            <a:r>
              <a:rPr lang="zh-TW" altLang="en-GB"/>
              <a:t>第九個大綱層次</a:t>
            </a:r>
          </a:p>
        </p:txBody>
      </p:sp>
    </p:spTree>
    <p:extLst>
      <p:ext uri="{BB962C8B-B14F-4D97-AF65-F5344CB8AC3E}">
        <p14:creationId xmlns:p14="http://schemas.microsoft.com/office/powerpoint/2010/main" val="31586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6" charset="0"/>
          <a:ea typeface="新細明體" charset="-12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6" charset="0"/>
          <a:ea typeface="新細明體" charset="-12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6" charset="0"/>
          <a:ea typeface="新細明體" charset="-12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6" charset="0"/>
          <a:ea typeface="新細明體" charset="-12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6" charset="0"/>
          <a:ea typeface="新細明體" charset="-12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6" charset="0"/>
          <a:ea typeface="新細明體" charset="-12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6" charset="0"/>
          <a:ea typeface="新細明體" charset="-12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6" charset="0"/>
          <a:ea typeface="新細明體" charset="-12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NCHU System &amp; Network Lab</a:t>
            </a:r>
          </a:p>
        </p:txBody>
      </p:sp>
      <p:graphicFrame>
        <p:nvGraphicFramePr>
          <p:cNvPr id="1027" name="Object 2"/>
          <p:cNvGraphicFramePr>
            <a:graphicFrameLocks noChangeAspect="1"/>
          </p:cNvGraphicFramePr>
          <p:nvPr/>
        </p:nvGraphicFramePr>
        <p:xfrm>
          <a:off x="0" y="0"/>
          <a:ext cx="1187450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r:id="rId14" imgW="2381582" imgH="2857899" progId="">
                  <p:embed/>
                </p:oleObj>
              </mc:Choice>
              <mc:Fallback>
                <p:oleObj r:id="rId14" imgW="2381582" imgH="2857899" progId="">
                  <p:embed/>
                  <p:pic>
                    <p:nvPicPr>
                      <p:cNvPr id="102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87450" cy="616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/>
              <a:t>請按一下滑鼠，編輯標題文的格式。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/>
              <a:t>請按滑鼠，編輯大綱文字格式。</a:t>
            </a:r>
          </a:p>
          <a:p>
            <a:pPr lvl="1"/>
            <a:r>
              <a:rPr lang="zh-TW" altLang="en-GB"/>
              <a:t>第二個大綱層次</a:t>
            </a:r>
          </a:p>
          <a:p>
            <a:pPr lvl="2"/>
            <a:r>
              <a:rPr lang="zh-TW" altLang="en-GB"/>
              <a:t>第三個大綱層次</a:t>
            </a:r>
          </a:p>
          <a:p>
            <a:pPr lvl="3"/>
            <a:r>
              <a:rPr lang="zh-TW" altLang="en-GB"/>
              <a:t>第四個大綱層次</a:t>
            </a:r>
          </a:p>
          <a:p>
            <a:pPr lvl="4"/>
            <a:r>
              <a:rPr lang="zh-TW" altLang="en-GB"/>
              <a:t>第五個大綱層次</a:t>
            </a:r>
          </a:p>
          <a:p>
            <a:pPr lvl="4"/>
            <a:r>
              <a:rPr lang="zh-TW" altLang="en-GB"/>
              <a:t>第六個大綱層次</a:t>
            </a:r>
          </a:p>
          <a:p>
            <a:pPr lvl="4"/>
            <a:r>
              <a:rPr lang="zh-TW" altLang="en-GB"/>
              <a:t>第七個大綱層次</a:t>
            </a:r>
          </a:p>
          <a:p>
            <a:pPr lvl="4"/>
            <a:r>
              <a:rPr lang="zh-TW" altLang="en-GB"/>
              <a:t>第八個大綱層次</a:t>
            </a:r>
          </a:p>
          <a:p>
            <a:pPr lvl="4"/>
            <a:r>
              <a:rPr lang="zh-TW" altLang="en-GB"/>
              <a:t>第九個大綱層次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defRPr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</a:pPr>
            <a:fld id="{CD7AE985-0559-47E3-953A-3AE1D61AB4CC}" type="slidenum">
              <a:rPr lang="en-US" altLang="zh-TW" smtClean="0">
                <a:latin typeface="Arial" charset="0"/>
              </a:rPr>
              <a:pPr defTabSz="449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66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6" charset="0"/>
          <a:ea typeface="新細明體" charset="-12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6" charset="0"/>
          <a:ea typeface="新細明體" charset="-12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6" charset="0"/>
          <a:ea typeface="新細明體" charset="-12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6" charset="0"/>
          <a:ea typeface="新細明體" charset="-12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6" charset="0"/>
          <a:ea typeface="新細明體" charset="-12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6" charset="0"/>
          <a:ea typeface="新細明體" charset="-12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6" charset="0"/>
          <a:ea typeface="新細明體" charset="-12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6" charset="0"/>
          <a:ea typeface="新細明體" charset="-12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416175"/>
            <a:ext cx="7772400" cy="14700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/>
              <a:t>Lab </a:t>
            </a:r>
            <a:r>
              <a:rPr lang="en-US" altLang="zh-TW" b="1" dirty="0"/>
              <a:t>10</a:t>
            </a:r>
            <a:r>
              <a:rPr lang="en-US" b="1" dirty="0"/>
              <a:t/>
            </a:r>
            <a:br>
              <a:rPr lang="en-US" b="1" dirty="0"/>
            </a:br>
            <a:r>
              <a:rPr lang="en-US" altLang="zh-TW" b="1" dirty="0" err="1">
                <a:effectLst/>
              </a:rPr>
              <a:t>Thread_Local_Storage</a:t>
            </a:r>
            <a:r>
              <a:rPr lang="en-US" altLang="zh-TW" b="1" dirty="0">
                <a:effectLst/>
              </a:rPr>
              <a:t> and Thread Cancellation Points</a:t>
            </a:r>
            <a:endParaRPr lang="en-US" b="1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339752" y="4365104"/>
            <a:ext cx="4752528" cy="1752600"/>
          </a:xfrm>
        </p:spPr>
        <p:txBody>
          <a:bodyPr anchor="ctr"/>
          <a:lstStyle/>
          <a:p>
            <a:pPr lvl="1" indent="-341313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dirty="0"/>
              <a:t>Teacher: </a:t>
            </a:r>
            <a:r>
              <a:rPr lang="en-US" altLang="zh-TW" dirty="0" err="1"/>
              <a:t>Hsung</a:t>
            </a:r>
            <a:r>
              <a:rPr lang="en-US" altLang="zh-TW" dirty="0"/>
              <a:t>-Pin Chang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3347864" y="4509120"/>
            <a:ext cx="3841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TA: Yu-Chen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Jheng</a:t>
            </a:r>
            <a:r>
              <a:rPr lang="en-US" altLang="zh-TW" sz="2800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0767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Cancellation Points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278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When cancelability is enabled and deferred, a cancellation request is acted upon only when a thread next reaches a cancellation point.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A cancellation point is a call to one of a set of functions defined by the implementation.</a:t>
            </a:r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125589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Cancellation Points(cont.)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NCHU System &amp; Network Lab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6336704" cy="503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5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200" y="2548929"/>
            <a:ext cx="2752725" cy="326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Cancellation Points(cont.)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NCHU System &amp; Network Lab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72825"/>
            <a:ext cx="3781425" cy="287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907704" y="1820723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Main thread</a:t>
            </a:r>
            <a:endParaRPr lang="zh-TW" altLang="en-US" sz="2400" dirty="0"/>
          </a:p>
        </p:txBody>
      </p:sp>
      <p:sp>
        <p:nvSpPr>
          <p:cNvPr id="6" name="向右箭號 5"/>
          <p:cNvSpPr/>
          <p:nvPr/>
        </p:nvSpPr>
        <p:spPr bwMode="auto">
          <a:xfrm>
            <a:off x="611560" y="2854137"/>
            <a:ext cx="432048" cy="29043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向右箭號 8"/>
          <p:cNvSpPr/>
          <p:nvPr/>
        </p:nvSpPr>
        <p:spPr bwMode="auto">
          <a:xfrm>
            <a:off x="611560" y="3118899"/>
            <a:ext cx="432048" cy="29043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610862" y="1796489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Thread1</a:t>
            </a:r>
            <a:endParaRPr lang="zh-TW" altLang="en-US" sz="2400" dirty="0"/>
          </a:p>
        </p:txBody>
      </p:sp>
      <p:sp>
        <p:nvSpPr>
          <p:cNvPr id="11" name="向右箭號 10"/>
          <p:cNvSpPr/>
          <p:nvPr/>
        </p:nvSpPr>
        <p:spPr bwMode="auto">
          <a:xfrm>
            <a:off x="5652120" y="2873801"/>
            <a:ext cx="432048" cy="29043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向右箭號 13"/>
          <p:cNvSpPr/>
          <p:nvPr/>
        </p:nvSpPr>
        <p:spPr bwMode="auto">
          <a:xfrm>
            <a:off x="5652120" y="3158227"/>
            <a:ext cx="432048" cy="29043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6" name="向右箭號 15"/>
          <p:cNvSpPr/>
          <p:nvPr/>
        </p:nvSpPr>
        <p:spPr bwMode="auto">
          <a:xfrm>
            <a:off x="611560" y="3354587"/>
            <a:ext cx="432048" cy="29043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7" name="向右箭號 16"/>
          <p:cNvSpPr/>
          <p:nvPr/>
        </p:nvSpPr>
        <p:spPr bwMode="auto">
          <a:xfrm>
            <a:off x="611560" y="3642619"/>
            <a:ext cx="432048" cy="29043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8" name="向右箭號 17"/>
          <p:cNvSpPr/>
          <p:nvPr/>
        </p:nvSpPr>
        <p:spPr bwMode="auto">
          <a:xfrm>
            <a:off x="5652120" y="3398725"/>
            <a:ext cx="432048" cy="29043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9" name="向右箭號 18"/>
          <p:cNvSpPr/>
          <p:nvPr/>
        </p:nvSpPr>
        <p:spPr bwMode="auto">
          <a:xfrm>
            <a:off x="611560" y="3891323"/>
            <a:ext cx="432048" cy="29043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0" name="向右箭號 19"/>
          <p:cNvSpPr/>
          <p:nvPr/>
        </p:nvSpPr>
        <p:spPr bwMode="auto">
          <a:xfrm>
            <a:off x="5652120" y="3679729"/>
            <a:ext cx="432048" cy="29043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1" name="向右箭號 20"/>
          <p:cNvSpPr/>
          <p:nvPr/>
        </p:nvSpPr>
        <p:spPr bwMode="auto">
          <a:xfrm>
            <a:off x="611560" y="4117179"/>
            <a:ext cx="432048" cy="29043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2" name="向右箭號 21"/>
          <p:cNvSpPr/>
          <p:nvPr/>
        </p:nvSpPr>
        <p:spPr bwMode="auto">
          <a:xfrm>
            <a:off x="5657040" y="3930449"/>
            <a:ext cx="432048" cy="29043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168462" y="4326977"/>
            <a:ext cx="2467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TW" b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Send a  cancellation 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TW" b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request to thread1 </a:t>
            </a:r>
            <a:endParaRPr lang="zh-TW" altLang="en-US" b="1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216610" y="3728467"/>
            <a:ext cx="2956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TW" b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receive a  cancellation 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TW" b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request from main thread </a:t>
            </a:r>
            <a:endParaRPr lang="zh-TW" altLang="en-US" b="1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1" name="向右箭號 30"/>
          <p:cNvSpPr/>
          <p:nvPr/>
        </p:nvSpPr>
        <p:spPr bwMode="auto">
          <a:xfrm>
            <a:off x="606928" y="4388065"/>
            <a:ext cx="432048" cy="29043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2" name="向右箭號 31"/>
          <p:cNvSpPr/>
          <p:nvPr/>
        </p:nvSpPr>
        <p:spPr bwMode="auto">
          <a:xfrm>
            <a:off x="633181" y="4658838"/>
            <a:ext cx="432048" cy="29043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3" name="向右箭號 32"/>
          <p:cNvSpPr/>
          <p:nvPr/>
        </p:nvSpPr>
        <p:spPr bwMode="auto">
          <a:xfrm>
            <a:off x="5652120" y="4181759"/>
            <a:ext cx="432048" cy="29043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4" name="向右箭號 33"/>
          <p:cNvSpPr/>
          <p:nvPr/>
        </p:nvSpPr>
        <p:spPr bwMode="auto">
          <a:xfrm>
            <a:off x="5661000" y="4462364"/>
            <a:ext cx="432048" cy="29043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020683" y="4651884"/>
            <a:ext cx="134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TW" b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Thread1 terminate</a:t>
            </a:r>
            <a:endParaRPr lang="zh-TW" altLang="en-US" b="1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644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/>
      <p:bldP spid="11" grpId="0" animBg="1"/>
      <p:bldP spid="11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/>
      <p:bldP spid="23" grpId="1"/>
      <p:bldP spid="29" grpId="0"/>
      <p:bldP spid="29" grpId="1"/>
      <p:bldP spid="31" grpId="0" animBg="1"/>
      <p:bldP spid="31" grpId="1" animBg="1"/>
      <p:bldP spid="32" grpId="0" animBg="1"/>
      <p:bldP spid="33" grpId="0" animBg="1"/>
      <p:bldP spid="33" grpId="1" animBg="1"/>
      <p:bldP spid="34" grpId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Cancellation Points(cont.)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278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The </a:t>
            </a:r>
            <a:r>
              <a:rPr lang="en-US" altLang="zh-TW" sz="2800" dirty="0" err="1"/>
              <a:t>pthread_cancel</a:t>
            </a:r>
            <a:r>
              <a:rPr lang="en-US" altLang="zh-TW" sz="2800" dirty="0"/>
              <a:t>() function sends a cancellation request to the specified thread.</a:t>
            </a:r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NCHU System &amp; Network Lab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32911"/>
            <a:ext cx="7812360" cy="1554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1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Cancellation Points(cont.)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NCHU System &amp; Network Lab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2" y="1397893"/>
            <a:ext cx="81057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817277" y="3166442"/>
            <a:ext cx="7834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 </a:t>
            </a:r>
            <a:r>
              <a:rPr lang="en-US" altLang="zh-TW" dirty="0" err="1"/>
              <a:t>pthread_setcancelstate</a:t>
            </a:r>
            <a:r>
              <a:rPr lang="en-US" altLang="zh-TW" dirty="0"/>
              <a:t>() function sets the calling thread’s cancelability state to</a:t>
            </a:r>
          </a:p>
          <a:p>
            <a:r>
              <a:rPr lang="en-US" altLang="zh-TW" dirty="0"/>
              <a:t>the value given in state. 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259632" y="4139473"/>
            <a:ext cx="648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PTHREAD_CANCEL_DISABLE</a:t>
            </a:r>
            <a:r>
              <a:rPr lang="zh-TW" altLang="en-US" dirty="0"/>
              <a:t>：</a:t>
            </a:r>
            <a:r>
              <a:rPr lang="en-US" altLang="zh-TW" dirty="0"/>
              <a:t>The thread is not cancelable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259632" y="4514394"/>
            <a:ext cx="692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PTHREAD_CANCEL_ENABLE</a:t>
            </a:r>
            <a:r>
              <a:rPr lang="zh-TW" altLang="en-US" dirty="0"/>
              <a:t>：</a:t>
            </a:r>
            <a:r>
              <a:rPr lang="en-US" altLang="zh-TW" dirty="0"/>
              <a:t>The thread is cancelable </a:t>
            </a:r>
            <a:r>
              <a:rPr lang="en-US" altLang="zh-TW" dirty="0">
                <a:solidFill>
                  <a:srgbClr val="FF0000"/>
                </a:solidFill>
              </a:rPr>
              <a:t>(Default)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59632" y="5283285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If we are not interested in the previous cancelability state, Linux allows </a:t>
            </a:r>
            <a:r>
              <a:rPr lang="en-US" altLang="zh-TW" dirty="0" err="1"/>
              <a:t>oldstate</a:t>
            </a:r>
            <a:r>
              <a:rPr lang="zh-TW" altLang="en-US" dirty="0"/>
              <a:t> </a:t>
            </a:r>
            <a:r>
              <a:rPr lang="en-US" altLang="zh-TW" dirty="0"/>
              <a:t>to be specified as </a:t>
            </a:r>
            <a:r>
              <a:rPr lang="en-US" altLang="zh-TW" dirty="0">
                <a:solidFill>
                  <a:srgbClr val="FF0000"/>
                </a:solidFill>
              </a:rPr>
              <a:t>NULL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899592" y="2008504"/>
            <a:ext cx="4752528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027657" y="3861048"/>
            <a:ext cx="107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state: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027657" y="4933617"/>
            <a:ext cx="107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oldstate</a:t>
            </a:r>
            <a:r>
              <a:rPr lang="en-US" altLang="zh-TW" b="1" dirty="0"/>
              <a:t>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77367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Cancellation Points(cont.)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NCHU System &amp; Network Lab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2" y="1397893"/>
            <a:ext cx="81057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899592" y="2264136"/>
            <a:ext cx="4752528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9591" y="3212976"/>
            <a:ext cx="764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If a thread is cancelable (PTHREAD_CANCEL_ENABLE), then the treatment of a cancellation</a:t>
            </a:r>
            <a:r>
              <a:rPr lang="zh-TW" altLang="en-US" dirty="0"/>
              <a:t> </a:t>
            </a:r>
            <a:r>
              <a:rPr lang="en-US" altLang="zh-TW" dirty="0"/>
              <a:t>request is determined by the thread’s cancelability type.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243109" y="4116488"/>
            <a:ext cx="7468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PTHREAD_CANCEL_ASYNCHRONOUS</a:t>
            </a:r>
            <a:r>
              <a:rPr lang="zh-TW" altLang="en-US" dirty="0"/>
              <a:t>：</a:t>
            </a:r>
            <a:r>
              <a:rPr lang="en-US" altLang="zh-TW" dirty="0"/>
              <a:t>The thread may be canceled </a:t>
            </a:r>
          </a:p>
          <a:p>
            <a:r>
              <a:rPr lang="en-US" altLang="zh-TW" dirty="0"/>
              <a:t>     at any time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243109" y="4738235"/>
            <a:ext cx="7632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PTHREAD_CANCEL_DEFERRED</a:t>
            </a:r>
            <a:r>
              <a:rPr lang="zh-TW" altLang="en-US" dirty="0"/>
              <a:t>：</a:t>
            </a:r>
            <a:r>
              <a:rPr lang="en-US" altLang="zh-TW" dirty="0"/>
              <a:t>The cancellation remains pending until a cancellation point is reached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(Default)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243109" y="5734997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If we are not interested in the previous cancelability type, Linux allows </a:t>
            </a:r>
            <a:r>
              <a:rPr lang="en-US" altLang="zh-TW" dirty="0" err="1"/>
              <a:t>oldtype</a:t>
            </a:r>
            <a:r>
              <a:rPr lang="zh-TW" altLang="en-US" dirty="0"/>
              <a:t> </a:t>
            </a:r>
            <a:r>
              <a:rPr lang="en-US" altLang="zh-TW" dirty="0"/>
              <a:t>to be specified as </a:t>
            </a:r>
            <a:r>
              <a:rPr lang="en-US" altLang="zh-TW" dirty="0">
                <a:solidFill>
                  <a:srgbClr val="FF0000"/>
                </a:solidFill>
              </a:rPr>
              <a:t>NULL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27657" y="3792153"/>
            <a:ext cx="107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type: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27657" y="5384566"/>
            <a:ext cx="107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oldtype</a:t>
            </a:r>
            <a:r>
              <a:rPr lang="en-US" altLang="zh-TW" b="1" dirty="0"/>
              <a:t>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3989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Example2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NCHU System &amp; Network Lab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7"/>
            <a:ext cx="4418434" cy="482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2483768" y="2276872"/>
            <a:ext cx="3312368" cy="14401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88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Example2(cont.)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NCHU System &amp; Network Lab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7411" name="Picture 3" descr="C:\Users\eric5\OneDrive\桌面\研究所\螢幕擷取畫面 2021-08-27 1055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29000"/>
            <a:ext cx="6264696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5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Exercise2 (50pts.)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600200"/>
            <a:ext cx="8424936" cy="4522788"/>
          </a:xfrm>
        </p:spPr>
        <p:txBody>
          <a:bodyPr/>
          <a:lstStyle/>
          <a:p>
            <a:pPr marL="0" indent="0"/>
            <a:r>
              <a:rPr lang="en-US" altLang="zh-TW" sz="2800" b="1" dirty="0"/>
              <a:t>Modify example2 code and observe the following situation</a:t>
            </a:r>
            <a:r>
              <a:rPr lang="zh-TW" altLang="en-US" sz="2800" b="1" dirty="0"/>
              <a:t>：</a:t>
            </a:r>
            <a:endParaRPr lang="en-US" altLang="zh-TW" sz="2800" b="1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When the thread has completely calculated, the main thread will send cancellation request to terminate the thread before it call </a:t>
            </a:r>
            <a:r>
              <a:rPr lang="en-US" altLang="zh-TW" sz="2400" dirty="0" err="1"/>
              <a:t>pthread_exit</a:t>
            </a:r>
            <a:r>
              <a:rPr lang="en-US" altLang="zh-TW" sz="2400" dirty="0"/>
              <a:t>()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Observe that the thread if system resource without appropriate release when suddenly terminate , the system resource will be recycled by OS or not? </a:t>
            </a:r>
          </a:p>
          <a:p>
            <a:pPr marL="400050" lvl="1" indent="0"/>
            <a:endParaRPr lang="en-US" altLang="zh-TW" sz="2400" dirty="0"/>
          </a:p>
          <a:p>
            <a:pPr marL="400050" lvl="1" indent="0"/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16852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Exercise2 (50pts.)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NCHU System &amp; Network Lab</a:t>
            </a:r>
          </a:p>
        </p:txBody>
      </p:sp>
      <p:pic>
        <p:nvPicPr>
          <p:cNvPr id="3074" name="Picture 2" descr="ãheap stack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052" y="1858707"/>
            <a:ext cx="4419099" cy="415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195736" y="3861048"/>
            <a:ext cx="188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①</a:t>
            </a:r>
            <a:r>
              <a:rPr lang="en-US" altLang="zh-TW" sz="2000" b="1" dirty="0"/>
              <a:t>Call </a:t>
            </a:r>
            <a:r>
              <a:rPr lang="en-US" altLang="zh-TW" sz="2000" b="1" dirty="0" err="1"/>
              <a:t>Malloc</a:t>
            </a:r>
            <a:r>
              <a:rPr lang="en-US" altLang="zh-TW" sz="2000" b="1" dirty="0"/>
              <a:t>()</a:t>
            </a:r>
            <a:endParaRPr lang="zh-TW" altLang="en-US" sz="20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59345" y="3406635"/>
            <a:ext cx="2105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③ </a:t>
            </a:r>
            <a:r>
              <a:rPr lang="en-US" altLang="zh-TW" sz="2000" b="1" dirty="0"/>
              <a:t>Global pointer</a:t>
            </a:r>
            <a:endParaRPr lang="zh-TW" altLang="en-US" sz="2000" b="1" dirty="0"/>
          </a:p>
        </p:txBody>
      </p:sp>
      <p:sp>
        <p:nvSpPr>
          <p:cNvPr id="6" name="矩形 5"/>
          <p:cNvSpPr/>
          <p:nvPr/>
        </p:nvSpPr>
        <p:spPr bwMode="auto">
          <a:xfrm>
            <a:off x="4121334" y="3802017"/>
            <a:ext cx="1368152" cy="4001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9" name="直線單箭頭接點 8"/>
          <p:cNvCxnSpPr>
            <a:stCxn id="7" idx="3"/>
          </p:cNvCxnSpPr>
          <p:nvPr/>
        </p:nvCxnSpPr>
        <p:spPr bwMode="auto">
          <a:xfrm>
            <a:off x="3164408" y="3606690"/>
            <a:ext cx="1085780" cy="391697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5580112" y="3811875"/>
            <a:ext cx="1552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⑤Call free()</a:t>
            </a:r>
            <a:endParaRPr lang="zh-TW" altLang="en-US" sz="20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51520" y="5053749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*</a:t>
            </a:r>
            <a:r>
              <a:rPr lang="en-US" altLang="zh-TW" dirty="0" err="1"/>
              <a:t>gptr</a:t>
            </a:r>
            <a:r>
              <a:rPr lang="en-US" altLang="zh-TW" dirty="0"/>
              <a:t> = </a:t>
            </a:r>
            <a:r>
              <a:rPr lang="en-US" altLang="zh-TW" dirty="0" err="1"/>
              <a:t>malloc</a:t>
            </a:r>
            <a:r>
              <a:rPr lang="en-US" altLang="zh-TW" dirty="0"/>
              <a:t>(</a:t>
            </a:r>
            <a:r>
              <a:rPr lang="en-US" altLang="zh-TW" dirty="0" err="1"/>
              <a:t>sizeof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))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51520" y="5424861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en-US" altLang="zh-TW" dirty="0" err="1"/>
              <a:t>gptr</a:t>
            </a:r>
            <a:r>
              <a:rPr lang="en-US" altLang="zh-TW" dirty="0"/>
              <a:t> = 200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923928" y="346093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②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4394205" y="380674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④</a:t>
            </a:r>
            <a:r>
              <a:rPr lang="en-US" altLang="zh-TW" sz="2000" b="1" dirty="0"/>
              <a:t>200</a:t>
            </a:r>
            <a:endParaRPr lang="zh-TW" altLang="en-US" sz="20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12223" y="579597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en-US" altLang="zh-TW" dirty="0" err="1"/>
              <a:t>gptr</a:t>
            </a:r>
            <a:r>
              <a:rPr lang="en-US" altLang="zh-TW" dirty="0"/>
              <a:t> = X</a:t>
            </a:r>
            <a:endParaRPr lang="zh-TW" altLang="en-US" dirty="0"/>
          </a:p>
        </p:txBody>
      </p:sp>
      <p:cxnSp>
        <p:nvCxnSpPr>
          <p:cNvPr id="20" name="直線接點 19"/>
          <p:cNvCxnSpPr/>
          <p:nvPr/>
        </p:nvCxnSpPr>
        <p:spPr bwMode="auto">
          <a:xfrm flipH="1">
            <a:off x="3275856" y="3606690"/>
            <a:ext cx="648072" cy="327972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>
            <a:off x="3500264" y="3460938"/>
            <a:ext cx="207034" cy="537449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201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 animBg="1"/>
      <p:bldP spid="6" grpId="1" animBg="1"/>
      <p:bldP spid="13" grpId="0"/>
      <p:bldP spid="12" grpId="0"/>
      <p:bldP spid="15" grpId="0"/>
      <p:bldP spid="16" grpId="0"/>
      <p:bldP spid="17" grpId="0"/>
      <p:bldP spid="17" grpId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000" b="1" dirty="0">
                <a:effectLst/>
              </a:rPr>
              <a:t>Why we need “thread-local storage”</a:t>
            </a:r>
            <a:endParaRPr lang="en-US" sz="40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278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function is said to be “thread-safe” if it can safely be invoked by multiple threads at the same time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dirty="0"/>
              <a:t>Why the following function is not thread-safe?</a:t>
            </a:r>
          </a:p>
          <a:p>
            <a:pPr marL="0" indent="0"/>
            <a:r>
              <a:rPr lang="en-US" altLang="zh-TW" dirty="0">
                <a:solidFill>
                  <a:srgbClr val="FF0000"/>
                </a:solidFill>
              </a:rPr>
              <a:t>	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691461"/>
            <a:ext cx="4643329" cy="205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283795" y="3715995"/>
            <a:ext cx="7974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If multiple threads invoke this function concurrently, the final value in glob is unpredictable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向右箭號 4"/>
          <p:cNvSpPr/>
          <p:nvPr/>
        </p:nvSpPr>
        <p:spPr bwMode="auto">
          <a:xfrm>
            <a:off x="707731" y="3959527"/>
            <a:ext cx="576064" cy="43204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92462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eric5\OneDrive\桌面\研究所\螢幕擷取畫面 2021-08-27 1233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08" y="3353073"/>
            <a:ext cx="5679548" cy="158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Exercise2 (50pts.)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zh-TW" dirty="0"/>
              <a:t>Execution result as shown below: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NCHU System &amp; Network Lab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091208" y="3717033"/>
            <a:ext cx="1028765" cy="54088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35997" y="3775646"/>
            <a:ext cx="581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Child thread will receive cancellation request after 3 seconds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930982" y="4221351"/>
            <a:ext cx="502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Main thread sent cancellation request to child thread</a:t>
            </a:r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960703" y="4646281"/>
            <a:ext cx="1043476" cy="262763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004179" y="4646281"/>
            <a:ext cx="6340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Calculated result still exist because child thread without release    	assigned memory 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115616" y="4301173"/>
            <a:ext cx="2664296" cy="209688"/>
          </a:xfrm>
          <a:prstGeom prst="rect">
            <a:avLst/>
          </a:prstGeom>
          <a:noFill/>
          <a:ln w="190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236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dirty="0"/>
              <a:t>The Linux programming interface : a Linux and UNIX system programming handbook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NCHU System &amp; Network Lab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96952"/>
            <a:ext cx="2283826" cy="301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0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2788"/>
          </a:xfrm>
        </p:spPr>
        <p:txBody>
          <a:bodyPr/>
          <a:lstStyle/>
          <a:p>
            <a:pPr marL="468000" indent="-457200">
              <a:buFont typeface="Wingdings" panose="05000000000000000000" pitchFamily="2" charset="2"/>
              <a:buChar char="Ø"/>
            </a:pPr>
            <a:r>
              <a:rPr lang="en-US" altLang="zh-TW" dirty="0"/>
              <a:t>This function illustrates the typical reason that a function is not thread-safe: it employs </a:t>
            </a:r>
            <a:r>
              <a:rPr lang="en-US" altLang="zh-TW" dirty="0">
                <a:solidFill>
                  <a:srgbClr val="FF0000"/>
                </a:solidFill>
              </a:rPr>
              <a:t>global or static variables</a:t>
            </a:r>
            <a:r>
              <a:rPr lang="en-US" altLang="zh-TW" dirty="0"/>
              <a:t> that are shared by all threads.</a:t>
            </a:r>
          </a:p>
          <a:p>
            <a:pPr marL="468000" indent="-45720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468000" indent="-457200">
              <a:buFont typeface="Wingdings" panose="05000000000000000000" pitchFamily="2" charset="2"/>
              <a:buChar char="Ø"/>
            </a:pPr>
            <a:r>
              <a:rPr lang="en-US" altLang="zh-TW" dirty="0"/>
              <a:t>thread-local storage provides persistent per-thread storage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NCHU System &amp; Network Lab</a:t>
            </a: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609600" y="280988"/>
            <a:ext cx="8226425" cy="14335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新細明體" charset="-12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新細明體" charset="-12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新細明體" charset="-12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新細明體" charset="-12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新細明體" charset="-12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新細明體" charset="-12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新細明體" charset="-12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新細明體" charset="-120"/>
              </a:defRPr>
            </a:lvl9pPr>
          </a:lstStyle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000" b="1" kern="0" dirty="0">
                <a:effectLst/>
              </a:rPr>
              <a:t>Why we need “thread-local storage”</a:t>
            </a:r>
          </a:p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000" b="1" kern="0" dirty="0">
                <a:effectLst/>
              </a:rPr>
              <a:t>(cont.)</a:t>
            </a:r>
            <a:endParaRPr lang="en-US" sz="4000" kern="0" dirty="0"/>
          </a:p>
        </p:txBody>
      </p:sp>
    </p:spTree>
    <p:extLst>
      <p:ext uri="{BB962C8B-B14F-4D97-AF65-F5344CB8AC3E}">
        <p14:creationId xmlns:p14="http://schemas.microsoft.com/office/powerpoint/2010/main" val="415100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kern="0" dirty="0">
                <a:effectLst/>
              </a:rPr>
              <a:t>thread-local storage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NCHU System &amp; Network Lab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73599"/>
            <a:ext cx="7620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84" y="3873599"/>
            <a:ext cx="7620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272" y="3873599"/>
            <a:ext cx="7620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線單箭頭接點 5"/>
          <p:cNvCxnSpPr/>
          <p:nvPr/>
        </p:nvCxnSpPr>
        <p:spPr bwMode="auto">
          <a:xfrm>
            <a:off x="1907704" y="4585212"/>
            <a:ext cx="864096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字方塊 7"/>
          <p:cNvSpPr txBox="1"/>
          <p:nvPr/>
        </p:nvSpPr>
        <p:spPr>
          <a:xfrm>
            <a:off x="883191" y="4315286"/>
            <a:ext cx="1051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thread</a:t>
            </a:r>
            <a:endParaRPr lang="zh-TW" altLang="en-US" sz="2400" b="1" dirty="0"/>
          </a:p>
        </p:txBody>
      </p:sp>
      <p:sp>
        <p:nvSpPr>
          <p:cNvPr id="9" name="橢圓 8"/>
          <p:cNvSpPr/>
          <p:nvPr/>
        </p:nvSpPr>
        <p:spPr bwMode="auto">
          <a:xfrm>
            <a:off x="4154996" y="1840418"/>
            <a:ext cx="1584176" cy="110810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TW" b="1" dirty="0">
                <a:solidFill>
                  <a:srgbClr val="FF0000"/>
                </a:solidFill>
              </a:rPr>
              <a:t>global or static variables</a:t>
            </a:r>
            <a:endParaRPr kumimoji="0" lang="zh-TW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 flipV="1">
            <a:off x="3296816" y="2992705"/>
            <a:ext cx="858180" cy="83671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單箭頭接點 14"/>
          <p:cNvCxnSpPr/>
          <p:nvPr/>
        </p:nvCxnSpPr>
        <p:spPr bwMode="auto">
          <a:xfrm flipV="1">
            <a:off x="4911500" y="3073044"/>
            <a:ext cx="0" cy="88089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單箭頭接點 16"/>
          <p:cNvCxnSpPr/>
          <p:nvPr/>
        </p:nvCxnSpPr>
        <p:spPr bwMode="auto">
          <a:xfrm flipH="1" flipV="1">
            <a:off x="5911732" y="2992705"/>
            <a:ext cx="693080" cy="88089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單箭頭接點 21"/>
          <p:cNvCxnSpPr/>
          <p:nvPr/>
        </p:nvCxnSpPr>
        <p:spPr bwMode="auto">
          <a:xfrm flipV="1">
            <a:off x="3269657" y="3008484"/>
            <a:ext cx="0" cy="88089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/>
          <p:nvPr/>
        </p:nvCxnSpPr>
        <p:spPr bwMode="auto">
          <a:xfrm flipV="1">
            <a:off x="4911500" y="3008484"/>
            <a:ext cx="0" cy="88089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單箭頭接點 23"/>
          <p:cNvCxnSpPr/>
          <p:nvPr/>
        </p:nvCxnSpPr>
        <p:spPr bwMode="auto">
          <a:xfrm flipV="1">
            <a:off x="6604812" y="3008484"/>
            <a:ext cx="0" cy="88089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橢圓 24"/>
          <p:cNvSpPr/>
          <p:nvPr/>
        </p:nvSpPr>
        <p:spPr bwMode="auto">
          <a:xfrm>
            <a:off x="2477569" y="1840418"/>
            <a:ext cx="1584176" cy="110810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TW" b="1" dirty="0">
                <a:solidFill>
                  <a:srgbClr val="FF0000"/>
                </a:solidFill>
              </a:rPr>
              <a:t>global or static variables</a:t>
            </a:r>
            <a:endParaRPr kumimoji="0" lang="zh-TW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4154996" y="1839175"/>
            <a:ext cx="1584176" cy="110810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TW" b="1" dirty="0">
                <a:solidFill>
                  <a:srgbClr val="FF0000"/>
                </a:solidFill>
              </a:rPr>
              <a:t>global or static variables</a:t>
            </a:r>
            <a:endParaRPr kumimoji="0" lang="zh-TW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5847184" y="1864672"/>
            <a:ext cx="1584176" cy="110810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TW" b="1" dirty="0">
                <a:solidFill>
                  <a:srgbClr val="FF0000"/>
                </a:solidFill>
              </a:rPr>
              <a:t>global or static variables</a:t>
            </a:r>
            <a:endParaRPr kumimoji="0" lang="zh-TW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137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kern="0" dirty="0">
                <a:effectLst/>
              </a:rPr>
              <a:t>How to declare thread-local variable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To create a thread-local variable, we simply include the </a:t>
            </a:r>
            <a:r>
              <a:rPr lang="en-US" altLang="zh-TW" sz="2800" dirty="0">
                <a:solidFill>
                  <a:srgbClr val="FF0000"/>
                </a:solidFill>
              </a:rPr>
              <a:t>__thread</a:t>
            </a:r>
            <a:r>
              <a:rPr lang="en-US" altLang="zh-TW" sz="2800" dirty="0"/>
              <a:t> specifier in the declaration of a global or static variable: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Note the following points about the declaration and use of thread-local variables: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NCHU System &amp; Network Lab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288232" y="2924944"/>
            <a:ext cx="5017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Example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: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static __thread </a:t>
            </a:r>
            <a:r>
              <a:rPr lang="en-US" altLang="zh-TW" sz="2800" b="1" dirty="0" err="1"/>
              <a:t>int</a:t>
            </a:r>
            <a:r>
              <a:rPr lang="en-US" altLang="zh-TW" sz="2800" b="1" dirty="0"/>
              <a:t> x;</a:t>
            </a:r>
            <a:endParaRPr lang="zh-TW" altLang="en-US" sz="28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30" y="4509120"/>
            <a:ext cx="7560840" cy="170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40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Example1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NCHU System &amp; Network Lab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28" y="1844824"/>
            <a:ext cx="59055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99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Example1(cont.)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NCHU System &amp; Network Lab</a:t>
            </a:r>
          </a:p>
        </p:txBody>
      </p:sp>
      <p:pic>
        <p:nvPicPr>
          <p:cNvPr id="15362" name="Picture 2" descr="C:\Users\eric5\OneDrive\桌面\研究所\螢幕擷取畫面 2021-08-27 0955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47286"/>
            <a:ext cx="7776864" cy="69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9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Exercise1 (40pts.)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278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400" dirty="0"/>
              <a:t>Modify example1 code and implement “</a:t>
            </a:r>
            <a:r>
              <a:rPr lang="en-US" altLang="zh-TW" sz="2400" dirty="0" err="1"/>
              <a:t>incr</a:t>
            </a:r>
            <a:r>
              <a:rPr lang="en-US" altLang="zh-TW" sz="2400" dirty="0"/>
              <a:t> function”(ppt.2) </a:t>
            </a:r>
          </a:p>
          <a:p>
            <a:pPr marL="0" indent="0"/>
            <a:r>
              <a:rPr lang="en-US" altLang="zh-TW" sz="2400" dirty="0"/>
              <a:t>	,the value of “</a:t>
            </a:r>
            <a:r>
              <a:rPr lang="en-US" altLang="zh-TW" sz="2400" dirty="0">
                <a:solidFill>
                  <a:schemeClr val="tx1"/>
                </a:solidFill>
              </a:rPr>
              <a:t>loops” parameter </a:t>
            </a:r>
            <a:r>
              <a:rPr lang="en-US" altLang="zh-TW" sz="2400" dirty="0"/>
              <a:t>is passed by </a:t>
            </a:r>
            <a:r>
              <a:rPr lang="en-US" altLang="zh-TW" sz="2400" dirty="0" err="1"/>
              <a:t>pthread_create</a:t>
            </a:r>
            <a:r>
              <a:rPr lang="en-US" altLang="zh-TW" sz="2400" dirty="0"/>
              <a:t>()</a:t>
            </a:r>
          </a:p>
          <a:p>
            <a:pPr marL="0" indent="0"/>
            <a:r>
              <a:rPr lang="en-US" altLang="zh-TW" sz="2400" dirty="0"/>
              <a:t>	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400" dirty="0"/>
              <a:t>Execution result as shown below:</a:t>
            </a:r>
          </a:p>
          <a:p>
            <a:pPr marL="0" indent="0"/>
            <a:endParaRPr lang="en-US" altLang="zh-TW" sz="2400" dirty="0"/>
          </a:p>
          <a:p>
            <a:pPr marL="0" indent="0"/>
            <a:r>
              <a:rPr lang="en-US" altLang="zh-TW" sz="2400" dirty="0"/>
              <a:t>	 </a:t>
            </a:r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NCHU System &amp; Network Lab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708920"/>
            <a:ext cx="7960157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6804248" y="2924944"/>
            <a:ext cx="1331640" cy="2729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15362" name="Picture 2" descr="C:\Users\eric5\OneDrive\桌面\研究所\螢幕擷取畫面 2021-08-30 00284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81595"/>
            <a:ext cx="6406693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77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/>
              </a:rPr>
              <a:t>Thread cancellation</a:t>
            </a:r>
            <a:endParaRPr lang="zh-TW" altLang="en-US" dirty="0">
              <a:effectLst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Typically, multiple threads execute in parallel, with each thread performing its task until it decides to terminate by calling </a:t>
            </a:r>
            <a:r>
              <a:rPr lang="en-US" altLang="zh-TW" sz="2800" dirty="0" err="1"/>
              <a:t>pthread_exit</a:t>
            </a:r>
            <a:r>
              <a:rPr lang="en-US" altLang="zh-TW" sz="2800" dirty="0"/>
              <a:t>() or returning from the thread’s start function.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Sometimes, it can be useful to cancel a thread; that is, to send it a request asking it to terminate now.</a:t>
            </a:r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45039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8546</TotalTime>
  <Words>712</Words>
  <Application>Microsoft Office PowerPoint</Application>
  <PresentationFormat>如螢幕大小 (4:3)</PresentationFormat>
  <Paragraphs>118</Paragraphs>
  <Slides>21</Slides>
  <Notes>9</Notes>
  <HiddenSlides>0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內嵌 OLE 伺服程式</vt:lpstr>
      </vt:variant>
      <vt:variant>
        <vt:i4>0</vt:i4>
      </vt:variant>
      <vt:variant>
        <vt:lpstr>投影片標題</vt:lpstr>
      </vt:variant>
      <vt:variant>
        <vt:i4>21</vt:i4>
      </vt:variant>
    </vt:vector>
  </HeadingPairs>
  <TitlesOfParts>
    <vt:vector size="23" baseType="lpstr">
      <vt:lpstr>1_Office 佈景主題</vt:lpstr>
      <vt:lpstr>2_Office 佈景主題</vt:lpstr>
      <vt:lpstr>Lab 10 Thread_Local_Storage and Thread Cancellation Points</vt:lpstr>
      <vt:lpstr>Why we need “thread-local storage”</vt:lpstr>
      <vt:lpstr>PowerPoint 簡報</vt:lpstr>
      <vt:lpstr>thread-local storage</vt:lpstr>
      <vt:lpstr>How to declare thread-local variable</vt:lpstr>
      <vt:lpstr>Example1</vt:lpstr>
      <vt:lpstr>Example1(cont.)</vt:lpstr>
      <vt:lpstr>Exercise1 (40pts.)</vt:lpstr>
      <vt:lpstr>Thread cancellation</vt:lpstr>
      <vt:lpstr>Cancellation Points</vt:lpstr>
      <vt:lpstr>Cancellation Points(cont.)</vt:lpstr>
      <vt:lpstr>Cancellation Points(cont.)</vt:lpstr>
      <vt:lpstr>Cancellation Points(cont.)</vt:lpstr>
      <vt:lpstr>Cancellation Points(cont.)</vt:lpstr>
      <vt:lpstr>Cancellation Points(cont.)</vt:lpstr>
      <vt:lpstr>Example2</vt:lpstr>
      <vt:lpstr>Example2(cont.)</vt:lpstr>
      <vt:lpstr>Exercise2 (50pts.)</vt:lpstr>
      <vt:lpstr>Exercise2 (50pts.)</vt:lpstr>
      <vt:lpstr>Exercise2 (50pts.) (cont.)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 Thread_Local_Storage and Thread Cancellation Points</dc:title>
  <dc:creator>sean</dc:creator>
  <cp:lastModifiedBy>po po</cp:lastModifiedBy>
  <cp:revision>103</cp:revision>
  <cp:lastPrinted>2019-08-27T06:59:09Z</cp:lastPrinted>
  <dcterms:created xsi:type="dcterms:W3CDTF">2019-07-05T05:34:17Z</dcterms:created>
  <dcterms:modified xsi:type="dcterms:W3CDTF">2021-11-19T14:03:56Z</dcterms:modified>
</cp:coreProperties>
</file>