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56" r:id="rId2"/>
    <p:sldId id="352" r:id="rId3"/>
    <p:sldId id="353" r:id="rId4"/>
    <p:sldId id="301" r:id="rId5"/>
    <p:sldId id="260" r:id="rId6"/>
    <p:sldId id="314" r:id="rId7"/>
    <p:sldId id="346" r:id="rId8"/>
    <p:sldId id="347" r:id="rId9"/>
    <p:sldId id="348" r:id="rId10"/>
    <p:sldId id="315" r:id="rId11"/>
    <p:sldId id="316" r:id="rId12"/>
    <p:sldId id="317" r:id="rId13"/>
    <p:sldId id="340" r:id="rId14"/>
    <p:sldId id="341" r:id="rId15"/>
    <p:sldId id="342" r:id="rId16"/>
    <p:sldId id="324" r:id="rId17"/>
    <p:sldId id="325" r:id="rId18"/>
    <p:sldId id="318" r:id="rId19"/>
    <p:sldId id="354" r:id="rId20"/>
    <p:sldId id="319" r:id="rId21"/>
    <p:sldId id="320" r:id="rId22"/>
    <p:sldId id="263" r:id="rId23"/>
    <p:sldId id="291" r:id="rId24"/>
    <p:sldId id="329" r:id="rId25"/>
    <p:sldId id="330" r:id="rId26"/>
    <p:sldId id="309" r:id="rId27"/>
    <p:sldId id="303" r:id="rId28"/>
    <p:sldId id="349" r:id="rId29"/>
    <p:sldId id="350" r:id="rId30"/>
    <p:sldId id="345" r:id="rId31"/>
    <p:sldId id="321" r:id="rId32"/>
    <p:sldId id="338" r:id="rId33"/>
    <p:sldId id="351" r:id="rId34"/>
    <p:sldId id="339" r:id="rId35"/>
    <p:sldId id="293" r:id="rId36"/>
    <p:sldId id="334" r:id="rId37"/>
    <p:sldId id="335" r:id="rId38"/>
    <p:sldId id="337" r:id="rId39"/>
    <p:sldId id="300" r:id="rId4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1" autoAdjust="0"/>
    <p:restoredTop sz="88747" autoAdjust="0"/>
  </p:normalViewPr>
  <p:slideViewPr>
    <p:cSldViewPr>
      <p:cViewPr>
        <p:scale>
          <a:sx n="125" d="100"/>
          <a:sy n="125" d="100"/>
        </p:scale>
        <p:origin x="-1224" y="30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6B401-6E4A-4887-B3C9-DE38B7F1EA28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3038A-B4E1-4370-8429-F3982C54A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0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477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709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86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4030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35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663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440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764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979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701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3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340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698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168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684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843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646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030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645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070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0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3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78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212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777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7944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031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0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59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36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i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82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1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223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3038A-B4E1-4370-8429-F3982C54A2A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4" name="點陣圖影像" r:id="rId6" imgW="2381582" imgH="2857899" progId="PBrush">
                    <p:embed/>
                  </p:oleObj>
                </mc:Choice>
                <mc:Fallback>
                  <p:oleObj name="點陣圖影像" r:id="rId6" imgW="2381582" imgH="2857899" progId="PBrush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charset="-120"/>
                </a:rPr>
                <a:t>NCHU System &amp; Network Lab</a:t>
              </a:r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486BE-9485-4C4B-A634-D267503291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ADEFB-F6D2-43AE-AC0C-E7DCE14CAA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60A13-A010-4C9D-A5A0-42C82F66AA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2774-1AEB-46FD-863C-53B0F7CAB5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9461C-D085-4FA9-A5A9-9361910CAE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DDAF3-3C24-4A46-A660-3BEBD71750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C333-F333-42EF-84F5-C3FFB9DC2A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BA676-4CC5-4A44-B148-AF767D6C80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A4421-E9F7-4EE5-BA4D-1A7FF668DA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C0DCE-E799-469B-BA63-CF3D90E5B4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5FF0A-D2C7-41B3-87B7-DFBF38331E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6BB2-3A45-416D-A3DE-FF067F48D0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sz="1200" baseline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>
              <a:defRPr sz="14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66B52BF7-5B9C-4BBF-B2C2-5302727A13E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.villanova.edu/~mdamian/threads/posixsem.html" TargetMode="External"/><Relationship Id="rId2" Type="http://schemas.openxmlformats.org/officeDocument/2006/relationships/hyperlink" Target="http://man7.org/tlpi/code/online/dist/threads/prod_condvar.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www.geeksforgeeks.org/print-1-2-3-infinitely-using-threads-in-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Lab 13 </a:t>
            </a:r>
            <a:br>
              <a:rPr lang="en-US" altLang="zh-TW" dirty="0"/>
            </a:br>
            <a:r>
              <a:rPr lang="en-US" altLang="zh-TW" dirty="0" err="1"/>
              <a:t>Mutex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Condition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</a:rPr>
              <a:t>TA: </a:t>
            </a:r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</a:rPr>
              <a:t>Yu Chen </a:t>
            </a:r>
            <a:r>
              <a:rPr lang="en-US" altLang="zh-TW" dirty="0" err="1" smtClean="0">
                <a:solidFill>
                  <a:srgbClr val="000000"/>
                </a:solidFill>
                <a:ea typeface="標楷體" pitchFamily="65" charset="-120"/>
              </a:rPr>
              <a:t>Jheng</a:t>
            </a:r>
            <a:endParaRPr lang="en-US" altLang="zh-TW" dirty="0" smtClean="0">
              <a:solidFill>
                <a:srgbClr val="000000"/>
              </a:solidFill>
              <a:ea typeface="標楷體" pitchFamily="65" charset="-12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</a:rPr>
              <a:t>Professor</a:t>
            </a:r>
            <a:r>
              <a:rPr lang="en-US" altLang="zh-TW" dirty="0">
                <a:solidFill>
                  <a:srgbClr val="000000"/>
                </a:solidFill>
                <a:ea typeface="標楷體" pitchFamily="65" charset="-120"/>
              </a:rPr>
              <a:t>: </a:t>
            </a:r>
            <a:r>
              <a:rPr lang="en-US" altLang="zh-TW" dirty="0" err="1"/>
              <a:t>Hsung</a:t>
            </a:r>
            <a:r>
              <a:rPr lang="en-US" altLang="zh-TW" dirty="0"/>
              <a:t>-Pin Chang</a:t>
            </a:r>
          </a:p>
          <a:p>
            <a:pPr eaLnBrk="1" hangingPunct="1"/>
            <a:r>
              <a:rPr lang="en-US" altLang="zh-TW" dirty="0"/>
              <a:t>Operating System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3600" b="1" dirty="0"/>
              <a:t>POSIX </a:t>
            </a:r>
            <a:r>
              <a:rPr lang="en-US" altLang="zh-TW" sz="3600" b="1" dirty="0" err="1"/>
              <a:t>Mutex</a:t>
            </a:r>
            <a:r>
              <a:rPr lang="en-US" altLang="zh-TW" sz="3600" b="1" dirty="0"/>
              <a:t> APIs-Locking and Unlocking a </a:t>
            </a:r>
            <a:r>
              <a:rPr lang="en-US" altLang="zh-TW" sz="3600" b="1" dirty="0" err="1"/>
              <a:t>Mutex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3429000"/>
            <a:ext cx="8229600" cy="2808312"/>
          </a:xfrm>
        </p:spPr>
        <p:txBody>
          <a:bodyPr/>
          <a:lstStyle/>
          <a:p>
            <a:r>
              <a:rPr lang="en-US" altLang="zh-TW" sz="2000" b="1" i="1" dirty="0" err="1"/>
              <a:t>pthread_mutex_lock</a:t>
            </a:r>
            <a:r>
              <a:rPr lang="en-US" altLang="zh-TW" sz="2000" b="1" dirty="0"/>
              <a:t>()</a:t>
            </a:r>
          </a:p>
          <a:p>
            <a:pPr lvl="1"/>
            <a:r>
              <a:rPr lang="en-US" altLang="zh-TW" sz="1800" dirty="0"/>
              <a:t>If the </a:t>
            </a:r>
            <a:r>
              <a:rPr lang="en-US" altLang="zh-TW" sz="1800" i="1" dirty="0" err="1"/>
              <a:t>mutex</a:t>
            </a:r>
            <a:r>
              <a:rPr lang="en-US" altLang="zh-TW" sz="1800" dirty="0"/>
              <a:t> is currently unlocked</a:t>
            </a:r>
          </a:p>
          <a:p>
            <a:pPr lvl="2"/>
            <a:r>
              <a:rPr lang="en-US" altLang="zh-TW" sz="1600" dirty="0"/>
              <a:t>Locks the </a:t>
            </a:r>
            <a:r>
              <a:rPr lang="en-US" altLang="zh-TW" sz="1600" dirty="0" err="1"/>
              <a:t>mutex</a:t>
            </a:r>
            <a:r>
              <a:rPr lang="en-US" altLang="zh-TW" sz="1600" dirty="0"/>
              <a:t> and returns immediately</a:t>
            </a:r>
          </a:p>
          <a:p>
            <a:pPr lvl="1"/>
            <a:r>
              <a:rPr lang="en-US" altLang="zh-TW" sz="1800" dirty="0"/>
              <a:t>If the </a:t>
            </a:r>
            <a:r>
              <a:rPr lang="en-US" altLang="zh-TW" sz="1800" i="1" dirty="0" err="1"/>
              <a:t>mutex</a:t>
            </a:r>
            <a:r>
              <a:rPr lang="en-US" altLang="zh-TW" sz="1800" dirty="0"/>
              <a:t> is currently locked by another thread</a:t>
            </a:r>
          </a:p>
          <a:p>
            <a:pPr lvl="2"/>
            <a:r>
              <a:rPr lang="en-US" altLang="zh-TW" sz="1600" b="1" dirty="0"/>
              <a:t>Blocks</a:t>
            </a:r>
            <a:r>
              <a:rPr lang="en-US" altLang="zh-TW" sz="1600" dirty="0"/>
              <a:t> until the </a:t>
            </a:r>
            <a:r>
              <a:rPr lang="en-US" altLang="zh-TW" sz="1600" i="1" dirty="0" err="1"/>
              <a:t>mutex</a:t>
            </a:r>
            <a:r>
              <a:rPr lang="en-US" altLang="zh-TW" sz="1600" dirty="0"/>
              <a:t> is unlocked</a:t>
            </a:r>
          </a:p>
          <a:p>
            <a:r>
              <a:rPr lang="en-US" altLang="zh-TW" sz="2000" b="1" i="1" dirty="0" err="1"/>
              <a:t>pthread_mutex_unlock</a:t>
            </a:r>
            <a:r>
              <a:rPr lang="en-US" altLang="zh-TW" sz="2000" b="1" dirty="0"/>
              <a:t>()</a:t>
            </a:r>
          </a:p>
          <a:p>
            <a:pPr lvl="1"/>
            <a:r>
              <a:rPr lang="en-US" altLang="zh-TW" sz="1800" dirty="0"/>
              <a:t>Unlocks a </a:t>
            </a:r>
            <a:r>
              <a:rPr lang="en-US" altLang="zh-TW" sz="1800" i="1" dirty="0" err="1"/>
              <a:t>mutex</a:t>
            </a:r>
            <a:r>
              <a:rPr lang="en-US" altLang="zh-TW" sz="1800" dirty="0"/>
              <a:t> previously locked</a:t>
            </a:r>
          </a:p>
          <a:p>
            <a:pPr lvl="1"/>
            <a:r>
              <a:rPr lang="en-US" altLang="zh-TW" sz="1800" dirty="0"/>
              <a:t>Only the thread calling the </a:t>
            </a:r>
            <a:r>
              <a:rPr lang="en-US" altLang="zh-TW" sz="1800" i="1" dirty="0" err="1" smtClean="0"/>
              <a:t>pthread_mutex_unlock</a:t>
            </a:r>
            <a:r>
              <a:rPr lang="en-US" altLang="zh-TW" sz="1800" dirty="0"/>
              <a:t>() can unlock the </a:t>
            </a:r>
            <a:r>
              <a:rPr lang="en-US" altLang="zh-TW" sz="1800" i="1" dirty="0" err="1"/>
              <a:t>mutex</a:t>
            </a:r>
            <a:endParaRPr lang="en-US" altLang="zh-TW" sz="1800" i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8850" y="1487215"/>
            <a:ext cx="772795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056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427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sz="4000" b="1" dirty="0"/>
              <a:t>Example 1 showing Race Condition</a:t>
            </a:r>
            <a:endParaRPr lang="zh-TW" altLang="en-US" sz="4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656" y="980727"/>
            <a:ext cx="6912768" cy="59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9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Execution Result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907704" y="3789040"/>
            <a:ext cx="1440160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7" name="圖片 6" descr="一張含有 標誌, 選手, 靠近, 球 的圖片&#10;&#10;自動產生的描述">
            <a:extLst>
              <a:ext uri="{FF2B5EF4-FFF2-40B4-BE49-F238E27FC236}">
                <a16:creationId xmlns:a16="http://schemas.microsoft.com/office/drawing/2014/main" xmlns="" id="{2584DD93-D0EB-3046-90F3-EF5AAF0CA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29" y="3156565"/>
            <a:ext cx="5787187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3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Race Condition</a:t>
            </a:r>
          </a:p>
        </p:txBody>
      </p:sp>
      <p:graphicFrame>
        <p:nvGraphicFramePr>
          <p:cNvPr id="29841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77860"/>
              </p:ext>
            </p:extLst>
          </p:nvPr>
        </p:nvGraphicFramePr>
        <p:xfrm>
          <a:off x="468313" y="1773238"/>
          <a:ext cx="8280400" cy="3989384"/>
        </p:xfrm>
        <a:graphic>
          <a:graphicData uri="http://schemas.openxmlformats.org/drawingml/2006/table">
            <a:tbl>
              <a:tblPr firstRow="1" lastCol="1" bandRow="1">
                <a:tableStyleId>{C4B1156A-380E-4F78-BDF5-A606A8083BF9}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Thread 1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Thread 2 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glob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loc</a:t>
                      </a: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=glob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=glob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glob=</a:t>
                      </a: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glob=</a:t>
                      </a: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乘號 1"/>
          <p:cNvSpPr/>
          <p:nvPr/>
        </p:nvSpPr>
        <p:spPr bwMode="auto">
          <a:xfrm>
            <a:off x="8347497" y="5229200"/>
            <a:ext cx="802432" cy="533422"/>
          </a:xfrm>
          <a:prstGeom prst="mathMultiply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69305" y="1916832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5018" y="2488183"/>
            <a:ext cx="374327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2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69305" y="3068960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3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55018" y="3592623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4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69305" y="4163974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5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6605" y="4735325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6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3431" y="5314826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7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8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Race Condition</a:t>
            </a:r>
          </a:p>
        </p:txBody>
      </p:sp>
      <p:graphicFrame>
        <p:nvGraphicFramePr>
          <p:cNvPr id="29841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84995"/>
              </p:ext>
            </p:extLst>
          </p:nvPr>
        </p:nvGraphicFramePr>
        <p:xfrm>
          <a:off x="468313" y="1773238"/>
          <a:ext cx="8280400" cy="3989384"/>
        </p:xfrm>
        <a:graphic>
          <a:graphicData uri="http://schemas.openxmlformats.org/drawingml/2006/table">
            <a:tbl>
              <a:tblPr firstRow="1" lastCol="1" bandRow="1">
                <a:tableStyleId>{C4B1156A-380E-4F78-BDF5-A606A8083BF9}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Thread 1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Thread 2 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glob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loc</a:t>
                      </a: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=glob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=glob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glob=</a:t>
                      </a: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glob=</a:t>
                      </a: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甜甜圈 2"/>
          <p:cNvSpPr/>
          <p:nvPr/>
        </p:nvSpPr>
        <p:spPr bwMode="auto">
          <a:xfrm>
            <a:off x="8686800" y="5301208"/>
            <a:ext cx="457200" cy="461414"/>
          </a:xfrm>
          <a:prstGeom prst="donu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69305" y="1916832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5018" y="2488183"/>
            <a:ext cx="374327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2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69305" y="3068960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3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55018" y="3592623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4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69305" y="4163974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5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6605" y="4735325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6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3431" y="5314826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7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55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 txBox="1">
            <a:spLocks noGrp="1"/>
          </p:cNvSpPr>
          <p:nvPr/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NCHU System &amp; Network Lab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Race Condition</a:t>
            </a:r>
          </a:p>
        </p:txBody>
      </p:sp>
      <p:graphicFrame>
        <p:nvGraphicFramePr>
          <p:cNvPr id="29841" name="Group 145"/>
          <p:cNvGraphicFramePr>
            <a:graphicFrameLocks noGrp="1"/>
          </p:cNvGraphicFramePr>
          <p:nvPr/>
        </p:nvGraphicFramePr>
        <p:xfrm>
          <a:off x="468313" y="1773238"/>
          <a:ext cx="8280400" cy="3989384"/>
        </p:xfrm>
        <a:graphic>
          <a:graphicData uri="http://schemas.openxmlformats.org/drawingml/2006/table">
            <a:tbl>
              <a:tblPr firstRow="1" lastCol="1" bandRow="1">
                <a:tableStyleId>{C4B1156A-380E-4F78-BDF5-A606A8083BF9}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Thread 1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Thread 2 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glob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loc</a:t>
                      </a: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=glob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=glob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glob=</a:t>
                      </a:r>
                      <a:r>
                        <a:rPr kumimoji="1" lang="en-US" altLang="zh-TW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---</a:t>
                      </a: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glob=</a:t>
                      </a: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loc</a:t>
                      </a:r>
                      <a:endParaRPr kumimoji="1" lang="en-US" altLang="zh-TW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anose="02020500000000000000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+mn-cs"/>
                        </a:rPr>
                        <a:t>1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60" y="3479898"/>
            <a:ext cx="4536753" cy="57606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68313" y="4631815"/>
            <a:ext cx="3743647" cy="57606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69305" y="1916832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55018" y="2488183"/>
            <a:ext cx="374327" cy="36004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2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69305" y="3068960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3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55018" y="3592623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4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新細明體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69305" y="4163974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5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6605" y="4735325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6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新細明體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53431" y="5314826"/>
            <a:ext cx="360040" cy="35061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ea typeface="新細明體" charset="-120"/>
              </a:rPr>
              <a:t>7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4139952" y="4163974"/>
            <a:ext cx="144016" cy="35061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613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Example 1 : How to Solve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90" y="1417638"/>
            <a:ext cx="5047619" cy="45714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2414216" y="3123704"/>
            <a:ext cx="3813968" cy="2332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65413" y="3645024"/>
            <a:ext cx="3130723" cy="6480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665413" y="4869160"/>
            <a:ext cx="3130723" cy="6480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0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Example1 : How to Solve(cont.)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397684"/>
            <a:ext cx="4752528" cy="48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Execution Result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Execution Results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/>
              <a:t>glob</a:t>
            </a:r>
            <a:r>
              <a:rPr lang="en-US" altLang="zh-TW" dirty="0"/>
              <a:t> is always reliably incremented</a:t>
            </a:r>
          </a:p>
          <a:p>
            <a:pPr lvl="1"/>
            <a:r>
              <a:rPr lang="en-US" altLang="zh-TW" dirty="0"/>
              <a:t>But, the execution time becomes longer</a:t>
            </a:r>
            <a:endParaRPr lang="zh-TW" altLang="en-US" dirty="0"/>
          </a:p>
          <a:p>
            <a:pPr>
              <a:buNone/>
            </a:pPr>
            <a:endParaRPr lang="zh-TW" altLang="en-US" sz="1200" dirty="0"/>
          </a:p>
        </p:txBody>
      </p:sp>
      <p:pic>
        <p:nvPicPr>
          <p:cNvPr id="38914" name="Picture 2" descr="C:\Users\eric5\OneDrive\桌面\研究所\螢幕擷取畫面 2021-08-18 0114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21988"/>
            <a:ext cx="768613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POSIX Mutex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POSIX Condition Variable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21063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POSIX Mutex</a:t>
            </a:r>
          </a:p>
          <a:p>
            <a:endParaRPr lang="en-US" altLang="zh-TW" dirty="0"/>
          </a:p>
          <a:p>
            <a:r>
              <a:rPr lang="en-US" altLang="zh-TW" dirty="0" err="1"/>
              <a:t>POSIXCondition</a:t>
            </a:r>
            <a:r>
              <a:rPr lang="en-US" altLang="zh-TW" dirty="0"/>
              <a:t> Variable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82709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Condition Variable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Condition Variables: signaling changes of state</a:t>
            </a:r>
          </a:p>
          <a:p>
            <a:r>
              <a:rPr lang="en-US" altLang="zh-TW" sz="2800" b="1" dirty="0"/>
              <a:t>Overview</a:t>
            </a:r>
          </a:p>
          <a:p>
            <a:pPr lvl="1"/>
            <a:r>
              <a:rPr lang="en-US" altLang="zh-TW" sz="2400" dirty="0" err="1"/>
              <a:t>Mutex</a:t>
            </a:r>
            <a:r>
              <a:rPr lang="en-US" altLang="zh-TW" sz="2400" dirty="0"/>
              <a:t> or semaphore: </a:t>
            </a:r>
          </a:p>
          <a:p>
            <a:pPr lvl="2"/>
            <a:r>
              <a:rPr lang="en-US" altLang="zh-TW" sz="2000" dirty="0"/>
              <a:t>Provide serialized access to a resource </a:t>
            </a:r>
          </a:p>
          <a:p>
            <a:pPr lvl="2"/>
            <a:r>
              <a:rPr lang="en-US" altLang="zh-TW" sz="2000" dirty="0"/>
              <a:t>Prevents multiple threads from accessing a shared variable at the same time</a:t>
            </a:r>
          </a:p>
          <a:p>
            <a:pPr lvl="1"/>
            <a:r>
              <a:rPr lang="en-US" altLang="zh-TW" sz="2400" dirty="0"/>
              <a:t>Condition variable</a:t>
            </a:r>
          </a:p>
          <a:p>
            <a:pPr lvl="2"/>
            <a:r>
              <a:rPr lang="en-US" altLang="zh-TW" sz="2000" dirty="0"/>
              <a:t>Allow one thread to notify some other thread that some event has occurred.</a:t>
            </a:r>
          </a:p>
          <a:p>
            <a:pPr lvl="3"/>
            <a:r>
              <a:rPr lang="en-US" altLang="zh-TW" sz="1800" dirty="0"/>
              <a:t>A thread informs other threads about changes in the state of a shared resource</a:t>
            </a:r>
          </a:p>
          <a:p>
            <a:pPr lvl="3"/>
            <a:r>
              <a:rPr lang="en-US" altLang="zh-TW" sz="1800" dirty="0"/>
              <a:t>Other threads wait (block) for such notification</a:t>
            </a:r>
            <a:endParaRPr lang="zh-TW" altLang="en-US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6034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Condition Variable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Overview (Cont.)</a:t>
            </a:r>
          </a:p>
          <a:p>
            <a:pPr lvl="1"/>
            <a:r>
              <a:rPr lang="en-US" altLang="zh-TW" dirty="0"/>
              <a:t>Without condition variables, the programmer would need to have threads </a:t>
            </a:r>
            <a:r>
              <a:rPr lang="en-US" altLang="zh-TW" b="1" dirty="0">
                <a:solidFill>
                  <a:srgbClr val="FF0000"/>
                </a:solidFill>
              </a:rPr>
              <a:t>continually polling </a:t>
            </a:r>
            <a:r>
              <a:rPr lang="en-US" altLang="zh-TW" dirty="0"/>
              <a:t>to check if the condition is satisfied or not.</a:t>
            </a:r>
          </a:p>
          <a:p>
            <a:pPr lvl="1"/>
            <a:r>
              <a:rPr lang="en-US" altLang="zh-TW" dirty="0"/>
              <a:t>very resource consuming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A condition variable </a:t>
            </a:r>
            <a:r>
              <a:rPr lang="en-US" altLang="zh-TW" dirty="0"/>
              <a:t>is always used in conjunction with a </a:t>
            </a:r>
            <a:r>
              <a:rPr lang="en-US" altLang="zh-TW" b="1" dirty="0" err="1" smtClean="0"/>
              <a:t>mutex</a:t>
            </a:r>
            <a:r>
              <a:rPr lang="en-US" altLang="zh-TW" dirty="0" smtClean="0"/>
              <a:t> lock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21002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Example 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54293"/>
            <a:ext cx="8229600" cy="4525963"/>
          </a:xfrm>
        </p:spPr>
        <p:txBody>
          <a:bodyPr/>
          <a:lstStyle/>
          <a:p>
            <a:r>
              <a:rPr lang="en-US" altLang="zh-TW" dirty="0"/>
              <a:t>Producer-Consumer Problem</a:t>
            </a:r>
          </a:p>
          <a:p>
            <a:pPr lvl="1"/>
            <a:r>
              <a:rPr lang="en-US" altLang="zh-TW" dirty="0"/>
              <a:t>A number of threads that produce some “items” that are consumed by the consumer thread</a:t>
            </a:r>
          </a:p>
          <a:p>
            <a:r>
              <a:rPr lang="en-US" altLang="zh-TW" dirty="0"/>
              <a:t>Version 1: not using the condition variables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115616" y="4293096"/>
            <a:ext cx="7128792" cy="1431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/>
              <a:t>//represent the number of produced units awaiting consumption</a:t>
            </a:r>
          </a:p>
          <a:p>
            <a:pPr>
              <a:spcBef>
                <a:spcPts val="600"/>
              </a:spcBef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avail = 0;	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// declared a mutex to protect the “avail” variable</a:t>
            </a:r>
          </a:p>
          <a:p>
            <a:pPr>
              <a:spcBef>
                <a:spcPts val="600"/>
              </a:spcBef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Example 2: Producer Thread</a:t>
            </a:r>
            <a:endParaRPr lang="zh-TW" altLang="en-US" sz="4000" b="1" dirty="0">
              <a:effectLst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68760"/>
            <a:ext cx="5256584" cy="5093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558781" y="0"/>
            <a:ext cx="8229600" cy="1143000"/>
          </a:xfrm>
        </p:spPr>
        <p:txBody>
          <a:bodyPr/>
          <a:lstStyle/>
          <a:p>
            <a:r>
              <a:rPr lang="en-US" altLang="zh-TW" sz="4000" dirty="0"/>
              <a:t>Example 2: Consumer Thread</a:t>
            </a:r>
            <a:endParaRPr lang="zh-TW" altLang="en-US" sz="4000" b="1" dirty="0">
              <a:effectLst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88" y="836711"/>
            <a:ext cx="3960166" cy="55789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2665512" y="4077073"/>
            <a:ext cx="1296144" cy="28803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20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No Using Condition Variables</a:t>
            </a: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pic>
        <p:nvPicPr>
          <p:cNvPr id="38914" name="Picture 2" descr="C:\Users\eric5\OneDrive\桌面\研究所\螢幕擷取畫面 2021-08-16 0130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7021513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5" name="Picture 3" descr="C:\Users\eric5\OneDrive\桌面\研究所\螢幕擷取畫面 2021-08-16 013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58102"/>
            <a:ext cx="701198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C:\Users\eric5\OneDrive\桌面\研究所\螢幕擷取畫面 2021-08-16 0132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43968"/>
            <a:ext cx="7021513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Example 2 (Cont.)</a:t>
            </a:r>
            <a:endParaRPr lang="zh-TW" altLang="en-US" sz="4000" b="1" dirty="0">
              <a:effectLst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3568" y="1700808"/>
            <a:ext cx="8229600" cy="4525963"/>
          </a:xfrm>
        </p:spPr>
        <p:txBody>
          <a:bodyPr/>
          <a:lstStyle/>
          <a:p>
            <a:r>
              <a:rPr lang="en-US" altLang="zh-TW" sz="2800" dirty="0"/>
              <a:t>Problem of Example 2</a:t>
            </a:r>
          </a:p>
          <a:p>
            <a:r>
              <a:rPr lang="en-US" altLang="zh-TW" sz="2400" dirty="0"/>
              <a:t>The above code works, but it </a:t>
            </a:r>
            <a:r>
              <a:rPr lang="en-US" altLang="zh-TW" sz="2400" b="1" dirty="0"/>
              <a:t>wastes CPU time</a:t>
            </a:r>
          </a:p>
          <a:p>
            <a:pPr lvl="1"/>
            <a:r>
              <a:rPr lang="en-US" altLang="zh-TW" sz="2400" dirty="0"/>
              <a:t>Since the consumer thread </a:t>
            </a:r>
            <a:r>
              <a:rPr lang="en-US" altLang="zh-TW" sz="2400" dirty="0">
                <a:solidFill>
                  <a:srgbClr val="FF0000"/>
                </a:solidFill>
              </a:rPr>
              <a:t>continually loops (busy waiting)</a:t>
            </a:r>
            <a:r>
              <a:rPr lang="en-US" altLang="zh-TW" sz="2400" dirty="0"/>
              <a:t>, checking the state of the variable </a:t>
            </a:r>
            <a:r>
              <a:rPr lang="en-US" altLang="zh-TW" sz="2400" i="1" dirty="0"/>
              <a:t>avail</a:t>
            </a:r>
            <a:r>
              <a:rPr lang="en-US" altLang="zh-TW" sz="2400" dirty="0"/>
              <a:t>.</a:t>
            </a:r>
          </a:p>
          <a:p>
            <a:endParaRPr lang="en-US" altLang="zh-TW" sz="2800" dirty="0"/>
          </a:p>
          <a:p>
            <a:r>
              <a:rPr lang="en-US" altLang="zh-TW" sz="2800" dirty="0"/>
              <a:t>A better solution</a:t>
            </a:r>
          </a:p>
          <a:p>
            <a:pPr lvl="1"/>
            <a:r>
              <a:rPr lang="en-US" altLang="zh-TW" sz="2400" dirty="0"/>
              <a:t>Allows the consumer thread to </a:t>
            </a:r>
            <a:r>
              <a:rPr lang="en-US" altLang="zh-TW" sz="2400" b="1" dirty="0"/>
              <a:t>sleep (wait) </a:t>
            </a:r>
            <a:r>
              <a:rPr lang="en-US" altLang="zh-TW" sz="2400" dirty="0"/>
              <a:t>until the variable </a:t>
            </a:r>
            <a:r>
              <a:rPr lang="en-US" altLang="zh-TW" sz="2400" i="1" dirty="0"/>
              <a:t>avail </a:t>
            </a:r>
            <a:r>
              <a:rPr lang="en-US" altLang="zh-TW" sz="2400" dirty="0"/>
              <a:t>&gt; 0</a:t>
            </a:r>
          </a:p>
          <a:p>
            <a:pPr lvl="1"/>
            <a:r>
              <a:rPr lang="en-US" altLang="zh-TW" sz="2400" b="1" dirty="0"/>
              <a:t>Sol. condition variable</a:t>
            </a:r>
            <a:endParaRPr lang="zh-TW" altLang="en-US" sz="2400" b="1" dirty="0"/>
          </a:p>
          <a:p>
            <a:pPr marL="0" indent="0">
              <a:buNone/>
            </a:pPr>
            <a:endParaRPr lang="en-US" altLang="zh-TW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Statically Allocated Conditional Variable</a:t>
            </a:r>
            <a:endParaRPr lang="zh-TW" altLang="en-US" sz="3600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A condition variable has the type </a:t>
            </a:r>
            <a:r>
              <a:rPr lang="en-US" altLang="zh-TW" sz="2800" i="1" dirty="0" err="1"/>
              <a:t>pthread_cond_t</a:t>
            </a:r>
            <a:r>
              <a:rPr lang="en-US" altLang="zh-TW" sz="2800" dirty="0"/>
              <a:t>.</a:t>
            </a:r>
          </a:p>
          <a:p>
            <a:endParaRPr lang="en-US" altLang="zh-TW" sz="2800" dirty="0"/>
          </a:p>
          <a:p>
            <a:r>
              <a:rPr lang="en-US" altLang="zh-TW" sz="2800" dirty="0"/>
              <a:t>As with a </a:t>
            </a:r>
            <a:r>
              <a:rPr lang="en-US" altLang="zh-TW" sz="2800" i="1" dirty="0" err="1"/>
              <a:t>mutex</a:t>
            </a:r>
            <a:r>
              <a:rPr lang="en-US" altLang="zh-TW" sz="2800" dirty="0"/>
              <a:t>, a condition variable must be initialized before use.</a:t>
            </a:r>
          </a:p>
          <a:p>
            <a:endParaRPr lang="en-US" altLang="zh-TW" sz="2800" dirty="0"/>
          </a:p>
          <a:p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51620" y="4365104"/>
            <a:ext cx="7092788" cy="4001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i="1" dirty="0" err="1">
                <a:solidFill>
                  <a:srgbClr val="FF0000"/>
                </a:solidFill>
              </a:rPr>
              <a:t>pthread_cond_t</a:t>
            </a:r>
            <a:r>
              <a:rPr lang="en-US" altLang="zh-TW" sz="2000" b="1" i="1" dirty="0">
                <a:solidFill>
                  <a:srgbClr val="FF0000"/>
                </a:solidFill>
              </a:rPr>
              <a:t>   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cond</a:t>
            </a:r>
            <a:r>
              <a:rPr lang="en-US" altLang="zh-TW" sz="2000" b="1" i="1" dirty="0">
                <a:solidFill>
                  <a:srgbClr val="FF0000"/>
                </a:solidFill>
              </a:rPr>
              <a:t> = PTHREAD_COND_INITIALIZER;</a:t>
            </a:r>
            <a:endParaRPr lang="zh-TW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7584" y="386318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EX: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Dynamic Allocated Conditional Variable</a:t>
            </a:r>
            <a:endParaRPr lang="zh-TW" altLang="en-US" sz="3600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420"/>
          </a:xfrm>
        </p:spPr>
        <p:txBody>
          <a:bodyPr/>
          <a:lstStyle/>
          <a:p>
            <a:r>
              <a:rPr lang="en-US" altLang="zh-TW" sz="2800" dirty="0"/>
              <a:t>The </a:t>
            </a:r>
            <a:r>
              <a:rPr lang="en-US" altLang="zh-TW" sz="2800" dirty="0" err="1">
                <a:solidFill>
                  <a:srgbClr val="FF0000"/>
                </a:solidFill>
              </a:rPr>
              <a:t>pthread_cond_init</a:t>
            </a:r>
            <a:r>
              <a:rPr lang="en-US" altLang="zh-TW" sz="2800" dirty="0">
                <a:solidFill>
                  <a:srgbClr val="FF0000"/>
                </a:solidFill>
              </a:rPr>
              <a:t>() </a:t>
            </a:r>
            <a:r>
              <a:rPr lang="en-US" altLang="zh-TW" sz="2800" dirty="0"/>
              <a:t>function is used to</a:t>
            </a:r>
            <a:r>
              <a:rPr lang="zh-TW" altLang="en-US" sz="2800" dirty="0"/>
              <a:t> </a:t>
            </a:r>
            <a:r>
              <a:rPr lang="en-US" altLang="zh-TW" sz="2800" dirty="0"/>
              <a:t>dynamically initialize a condition variable .</a:t>
            </a:r>
            <a:r>
              <a:rPr lang="en-US" altLang="zh-TW" dirty="0"/>
              <a:t> </a:t>
            </a:r>
          </a:p>
          <a:p>
            <a:r>
              <a:rPr lang="en-US" altLang="zh-TW" sz="2800" dirty="0"/>
              <a:t>If</a:t>
            </a:r>
            <a:r>
              <a:rPr lang="zh-TW" altLang="en-US" sz="2800" dirty="0"/>
              <a:t> </a:t>
            </a:r>
            <a:r>
              <a:rPr lang="en-US" altLang="zh-TW" sz="2800" dirty="0" err="1"/>
              <a:t>attr</a:t>
            </a:r>
            <a:r>
              <a:rPr lang="en-US" altLang="zh-TW" sz="2800" dirty="0"/>
              <a:t> is </a:t>
            </a:r>
            <a:r>
              <a:rPr lang="en-US" altLang="zh-TW" sz="2800" dirty="0">
                <a:solidFill>
                  <a:srgbClr val="FF0000"/>
                </a:solidFill>
              </a:rPr>
              <a:t>NULL</a:t>
            </a:r>
            <a:r>
              <a:rPr lang="en-US" altLang="zh-TW" sz="2800" dirty="0"/>
              <a:t>, a default set of attributes is assigned to the condition variable.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29000"/>
            <a:ext cx="7824873" cy="13681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5656" y="5160553"/>
            <a:ext cx="5041032" cy="107721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;</a:t>
            </a:r>
          </a:p>
          <a:p>
            <a:pPr>
              <a:spcBef>
                <a:spcPts val="600"/>
              </a:spcBef>
            </a:pPr>
            <a:r>
              <a:rPr lang="en-US" altLang="zh-TW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zh-TW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zh-TW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TW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pthread_cond_init</a:t>
            </a:r>
            <a:r>
              <a:rPr lang="en-US" altLang="zh-TW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cond,NULL</a:t>
            </a:r>
            <a:r>
              <a:rPr lang="en-US" altLang="zh-TW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79228" y="482863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EX: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35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Destroy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Conditional Variable</a:t>
            </a:r>
            <a:endParaRPr lang="zh-TW" altLang="en-US" sz="3600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TW" sz="2800" dirty="0"/>
              <a:t>When an automatically or dynamically allocated condition variable is no longer</a:t>
            </a:r>
            <a:r>
              <a:rPr lang="zh-TW" altLang="en-US" sz="2800" dirty="0"/>
              <a:t> </a:t>
            </a:r>
            <a:r>
              <a:rPr lang="en-US" altLang="zh-TW" sz="2800" dirty="0"/>
              <a:t>required, then it should be destroyed using</a:t>
            </a:r>
            <a:r>
              <a:rPr lang="zh-TW" altLang="en-US" sz="2800" dirty="0"/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pthread_cond_destroy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12" y="3429000"/>
            <a:ext cx="7992888" cy="14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POSIX Mutex</a:t>
            </a:r>
          </a:p>
          <a:p>
            <a:endParaRPr lang="en-US" altLang="zh-TW" dirty="0"/>
          </a:p>
          <a:p>
            <a:r>
              <a:rPr lang="en-US" altLang="zh-TW" dirty="0"/>
              <a:t>Condition Variable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799711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600" b="1" dirty="0"/>
              <a:t>Signal a Conditional Variable</a:t>
            </a: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/>
              <a:t>Process can signal and wait on condition variables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pPr lvl="0">
              <a:buFont typeface="Arial" charset="0"/>
              <a:buChar char="•"/>
              <a:defRPr/>
            </a:pPr>
            <a:r>
              <a:rPr kumimoji="0" lang="en-US" altLang="zh-TW" sz="2400" i="1" dirty="0" err="1">
                <a:latin typeface="Calibri" pitchFamily="34" charset="0"/>
                <a:ea typeface="標楷體" pitchFamily="65" charset="-120"/>
              </a:rPr>
              <a:t>pthread_cond_signal</a:t>
            </a:r>
            <a:r>
              <a:rPr kumimoji="0" lang="en-US" altLang="zh-TW" sz="2400" dirty="0">
                <a:latin typeface="Calibri" pitchFamily="34" charset="0"/>
                <a:ea typeface="標楷體" pitchFamily="65" charset="-120"/>
              </a:rPr>
              <a:t>()</a:t>
            </a:r>
          </a:p>
          <a:p>
            <a:pPr lvl="1">
              <a:buFont typeface="Arial" charset="0"/>
              <a:buChar char="–"/>
              <a:defRPr/>
            </a:pPr>
            <a:r>
              <a:rPr kumimoji="0" lang="en-US" altLang="zh-TW" sz="2000" dirty="0">
                <a:ea typeface="標楷體" pitchFamily="65" charset="-120"/>
              </a:rPr>
              <a:t>Signal the condition variable specified by cond.</a:t>
            </a:r>
          </a:p>
          <a:p>
            <a:pPr lvl="1">
              <a:buFont typeface="Arial" charset="0"/>
              <a:buChar char="–"/>
            </a:pPr>
            <a:r>
              <a:rPr kumimoji="0" lang="en-US" altLang="zh-TW" sz="2000" dirty="0">
                <a:ea typeface="標楷體" pitchFamily="65" charset="-120"/>
              </a:rPr>
              <a:t>A condition variable holds no state </a:t>
            </a:r>
            <a:r>
              <a:rPr kumimoji="0" lang="en-US" altLang="zh-TW" sz="2000" dirty="0" smtClean="0">
                <a:ea typeface="標楷體" pitchFamily="65" charset="-120"/>
              </a:rPr>
              <a:t>information</a:t>
            </a:r>
            <a:endParaRPr kumimoji="0" lang="en-US" altLang="zh-TW" sz="2000" dirty="0">
              <a:ea typeface="標楷體" pitchFamily="65" charset="-120"/>
            </a:endParaRPr>
          </a:p>
          <a:p>
            <a:endParaRPr lang="en-US" altLang="zh-TW" sz="2800" dirty="0"/>
          </a:p>
          <a:p>
            <a:endParaRPr lang="zh-TW" altLang="en-US" sz="2800" kern="0" dirty="0"/>
          </a:p>
          <a:p>
            <a:endParaRPr lang="zh-TW" alt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15" y="2492896"/>
            <a:ext cx="8515350" cy="187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2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600" dirty="0"/>
              <a:t>Wait on a Conditional Variable</a:t>
            </a:r>
            <a:endParaRPr lang="en-US" altLang="zh-TW" sz="3600" b="1"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defRPr/>
            </a:pPr>
            <a:r>
              <a:rPr lang="en-US" altLang="zh-TW" sz="2800" i="1" dirty="0" err="1"/>
              <a:t>pthread_cond_wait</a:t>
            </a:r>
            <a:r>
              <a:rPr lang="en-US" altLang="zh-TW" sz="2800" dirty="0"/>
              <a:t>()</a:t>
            </a:r>
          </a:p>
          <a:p>
            <a:pPr lvl="1">
              <a:defRPr/>
            </a:pPr>
            <a:r>
              <a:rPr lang="en-US" altLang="zh-TW" sz="2400" dirty="0"/>
              <a:t>Blocks a thread until the condition variable </a:t>
            </a:r>
            <a:r>
              <a:rPr lang="en-US" altLang="zh-TW" sz="2400" i="1" dirty="0" err="1"/>
              <a:t>cond</a:t>
            </a:r>
            <a:r>
              <a:rPr lang="en-US" altLang="zh-TW" sz="2400" dirty="0"/>
              <a:t> is signaled</a:t>
            </a:r>
          </a:p>
          <a:p>
            <a:pPr lvl="1">
              <a:defRPr/>
            </a:pPr>
            <a:r>
              <a:rPr lang="en-US" altLang="zh-TW" sz="2400" b="1" dirty="0"/>
              <a:t>A condition variable always has an associated </a:t>
            </a:r>
            <a:r>
              <a:rPr lang="en-US" altLang="zh-TW" sz="2400" b="1" i="1" dirty="0" err="1"/>
              <a:t>mutex</a:t>
            </a:r>
            <a:endParaRPr lang="en-US" altLang="zh-TW" sz="2400" b="1" i="1" dirty="0"/>
          </a:p>
          <a:p>
            <a:pPr lvl="2">
              <a:defRPr/>
            </a:pPr>
            <a:r>
              <a:rPr lang="en-US" altLang="zh-TW" sz="2000" dirty="0"/>
              <a:t>Both of these objects are passed as arguments to </a:t>
            </a:r>
            <a:r>
              <a:rPr lang="en-US" altLang="zh-TW" sz="2000" i="1" dirty="0" err="1"/>
              <a:t>pthread_cond_wait</a:t>
            </a:r>
            <a:r>
              <a:rPr lang="en-US" altLang="zh-TW" sz="2000" dirty="0"/>
              <a:t>()</a:t>
            </a:r>
          </a:p>
          <a:p>
            <a:pPr lvl="1">
              <a:defRPr/>
            </a:pPr>
            <a:r>
              <a:rPr lang="en-US" altLang="zh-TW" sz="2400" b="1" dirty="0"/>
              <a:t>Performs the following steps</a:t>
            </a:r>
          </a:p>
          <a:p>
            <a:pPr lvl="2">
              <a:defRPr/>
            </a:pPr>
            <a:r>
              <a:rPr lang="en-US" altLang="zh-TW" sz="2000" b="1" dirty="0"/>
              <a:t>Unlock</a:t>
            </a:r>
            <a:r>
              <a:rPr lang="en-US" altLang="zh-TW" sz="2000" dirty="0"/>
              <a:t> the </a:t>
            </a:r>
            <a:r>
              <a:rPr lang="en-US" altLang="zh-TW" sz="2000" i="1" dirty="0" err="1"/>
              <a:t>mutex</a:t>
            </a:r>
            <a:r>
              <a:rPr lang="en-US" altLang="zh-TW" sz="2000" dirty="0"/>
              <a:t> specified by </a:t>
            </a:r>
            <a:r>
              <a:rPr lang="en-US" altLang="zh-TW" sz="2000" i="1" dirty="0" err="1"/>
              <a:t>mutex</a:t>
            </a:r>
            <a:endParaRPr lang="en-US" altLang="zh-TW" sz="2000" i="1" dirty="0"/>
          </a:p>
          <a:p>
            <a:pPr lvl="2">
              <a:defRPr/>
            </a:pPr>
            <a:r>
              <a:rPr lang="en-US" altLang="zh-TW" sz="2000" b="1" dirty="0"/>
              <a:t>Block</a:t>
            </a:r>
            <a:r>
              <a:rPr lang="en-US" altLang="zh-TW" sz="2000" dirty="0"/>
              <a:t> the calling thread until another thread signals the condition variable </a:t>
            </a:r>
            <a:r>
              <a:rPr lang="en-US" altLang="zh-TW" sz="2000" i="1" dirty="0" err="1"/>
              <a:t>cond</a:t>
            </a:r>
            <a:endParaRPr lang="en-US" altLang="zh-TW" sz="2000" dirty="0"/>
          </a:p>
          <a:p>
            <a:pPr lvl="2">
              <a:defRPr/>
            </a:pPr>
            <a:r>
              <a:rPr lang="en-US" altLang="zh-TW" sz="2000" b="1" dirty="0"/>
              <a:t>Relock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mutex</a:t>
            </a:r>
            <a:r>
              <a:rPr lang="en-US" altLang="zh-TW" sz="2000" i="1" dirty="0"/>
              <a:t>, </a:t>
            </a:r>
            <a:r>
              <a:rPr lang="en-US" altLang="zh-TW" sz="2000" b="1" dirty="0">
                <a:solidFill>
                  <a:srgbClr val="FF0000"/>
                </a:solidFill>
              </a:rPr>
              <a:t>after signal is received </a:t>
            </a:r>
            <a:endParaRPr lang="zh-TW" altLang="en-US" sz="2000" b="1" dirty="0">
              <a:solidFill>
                <a:srgbClr val="FF0000"/>
              </a:solidFill>
            </a:endParaRPr>
          </a:p>
          <a:p>
            <a:endParaRPr lang="zh-TW" altLang="en-US" sz="2800" kern="0" dirty="0"/>
          </a:p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15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2800" b="1" dirty="0"/>
              <a:t>Example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2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- Version 2 by Using Condition Variable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34080"/>
            <a:ext cx="4914536" cy="49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3600" dirty="0"/>
              <a:t>Example</a:t>
            </a:r>
            <a:r>
              <a:rPr lang="zh-TW" altLang="en-US" sz="3600" dirty="0"/>
              <a:t> </a:t>
            </a:r>
            <a:r>
              <a:rPr lang="en-US" altLang="zh-TW" sz="3600" dirty="0"/>
              <a:t>2</a:t>
            </a:r>
            <a:r>
              <a:rPr lang="zh-TW" altLang="en-US" sz="3600" dirty="0"/>
              <a:t> </a:t>
            </a:r>
            <a:r>
              <a:rPr lang="en-US" altLang="zh-TW" sz="3600" dirty="0"/>
              <a:t>- Version 2 by Using Condition Variable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344263"/>
            <a:ext cx="3889375" cy="50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Execution Results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8914" name="Picture 2" descr="C:\Users\eric5\OneDrive\桌面\研究所\螢幕擷取畫面 2021-08-14 1635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20505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7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Exercises 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196752"/>
                <a:ext cx="7823384" cy="5112568"/>
              </a:xfrm>
            </p:spPr>
            <p:txBody>
              <a:bodyPr/>
              <a:lstStyle/>
              <a:p>
                <a:r>
                  <a:rPr lang="en-US" altLang="zh-TW" dirty="0" smtClean="0"/>
                  <a:t>We have three threads </a:t>
                </a:r>
                <a:r>
                  <a:rPr lang="en-US" altLang="zh-TW" dirty="0"/>
                  <a:t>to run two different functions to access a same global </a:t>
                </a:r>
                <a:r>
                  <a:rPr lang="en-US" altLang="zh-TW" dirty="0" smtClean="0"/>
                  <a:t>variable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sz="2000" dirty="0"/>
                  <a:t>Function 1: Addition 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+2</a:t>
                </a:r>
              </a:p>
              <a:p>
                <a:pPr lvl="1"/>
                <a:r>
                  <a:rPr lang="en-US" altLang="zh-TW" sz="2000" dirty="0"/>
                  <a:t>Function 2: subtraction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-2</a:t>
                </a:r>
              </a:p>
              <a:p>
                <a:pPr lvl="1"/>
                <a:r>
                  <a:rPr lang="en-US" altLang="zh-TW" sz="2000" dirty="0"/>
                  <a:t>Two thread execute Function 1 , one thread execute Function 2.</a:t>
                </a:r>
              </a:p>
              <a:p>
                <a:r>
                  <a:rPr lang="en-US" altLang="zh-TW" dirty="0"/>
                  <a:t>Each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function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execute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1000000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times</a:t>
                </a:r>
                <a:r>
                  <a:rPr lang="en-US" altLang="zh-TW" dirty="0"/>
                  <a:t>.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1"/>
                <a:r>
                  <a:rPr lang="en-US" altLang="zh-TW" sz="2000" dirty="0"/>
                  <a:t>( Hint: User can change times -&gt; ./ex1 1000000 )</a:t>
                </a:r>
              </a:p>
              <a:p>
                <a:r>
                  <a:rPr lang="en-US" altLang="zh-TW" dirty="0"/>
                  <a:t>Show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result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and check the result is correct or not.</a:t>
                </a:r>
              </a:p>
              <a:p>
                <a:r>
                  <a:rPr lang="en-US" altLang="zh-TW" dirty="0"/>
                  <a:t>Ex: the result 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2000000 </a:t>
                </a:r>
                <a:r>
                  <a:rPr lang="en-US" altLang="zh-TW" dirty="0"/>
                  <a:t>if 1000000 times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7411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196752"/>
                <a:ext cx="7823384" cy="5112568"/>
              </a:xfrm>
              <a:blipFill rotWithShape="1">
                <a:blip r:embed="rId3"/>
                <a:stretch>
                  <a:fillRect l="-2104" t="-1788" r="-1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Exercises 1 Execution Result</a:t>
            </a:r>
            <a:endParaRPr lang="zh-TW" altLang="en-US" dirty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755576" y="1196752"/>
            <a:ext cx="7823384" cy="511256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9938" name="Picture 2" descr="C:\Users\eric5\OneDrive\桌面\研究所\螢幕擷取畫面 2021-08-18 013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90721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Exercises 2</a:t>
            </a:r>
            <a:endParaRPr lang="zh-TW" altLang="en-US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en-US" altLang="zh-TW" dirty="0"/>
              <a:t>Print 1 3 5 infinitely using threads. </a:t>
            </a:r>
          </a:p>
          <a:p>
            <a:r>
              <a:rPr lang="en-US" altLang="zh-TW" dirty="0"/>
              <a:t>Create three threads T1, T2, and T3 such that those should print 1 3 5 sequence infinitely by using condition variable)</a:t>
            </a:r>
          </a:p>
          <a:p>
            <a:r>
              <a:rPr lang="en-US" altLang="zh-TW" sz="2800" dirty="0"/>
              <a:t>(Hint1:</a:t>
            </a:r>
            <a:r>
              <a:rPr lang="zh-TW" altLang="en-US" sz="2800" dirty="0"/>
              <a:t> </a:t>
            </a:r>
            <a:r>
              <a:rPr lang="en-US" altLang="zh-TW" sz="2800" dirty="0"/>
              <a:t>Use</a:t>
            </a:r>
            <a:r>
              <a:rPr lang="zh-TW" altLang="en-US" sz="2800" dirty="0"/>
              <a:t> </a:t>
            </a:r>
            <a:r>
              <a:rPr lang="en-US" altLang="zh-TW" sz="2800" dirty="0"/>
              <a:t>three</a:t>
            </a:r>
            <a:r>
              <a:rPr lang="zh-TW" altLang="en-US" sz="2800" dirty="0"/>
              <a:t> </a:t>
            </a:r>
            <a:r>
              <a:rPr lang="en-US" altLang="zh-TW" sz="2800" dirty="0"/>
              <a:t>condition</a:t>
            </a:r>
            <a:r>
              <a:rPr lang="zh-TW" altLang="en-US" sz="2800" dirty="0"/>
              <a:t> </a:t>
            </a:r>
            <a:r>
              <a:rPr lang="en-US" altLang="zh-TW" sz="2800" dirty="0"/>
              <a:t>variable.)</a:t>
            </a:r>
          </a:p>
          <a:p>
            <a:r>
              <a:rPr lang="en-US" altLang="zh-TW" sz="2800" dirty="0"/>
              <a:t>(Hint2:change</a:t>
            </a:r>
            <a:r>
              <a:rPr lang="zh-TW" altLang="en-US" sz="2800" dirty="0"/>
              <a:t> </a:t>
            </a:r>
            <a:r>
              <a:rPr lang="en-US" altLang="zh-TW" sz="2800" dirty="0"/>
              <a:t>a</a:t>
            </a:r>
            <a:r>
              <a:rPr lang="zh-TW" altLang="en-US" sz="2800" dirty="0"/>
              <a:t> </a:t>
            </a:r>
            <a:r>
              <a:rPr lang="en-US" altLang="zh-TW" sz="2800" dirty="0"/>
              <a:t>glob</a:t>
            </a:r>
            <a:r>
              <a:rPr lang="zh-TW" altLang="en-US" sz="2800" dirty="0"/>
              <a:t> </a:t>
            </a:r>
            <a:r>
              <a:rPr lang="en-US" altLang="zh-TW" sz="2800" dirty="0"/>
              <a:t>variable</a:t>
            </a:r>
            <a:r>
              <a:rPr lang="zh-TW" altLang="en-US" sz="2800" dirty="0"/>
              <a:t> </a:t>
            </a:r>
            <a:r>
              <a:rPr lang="en-US" altLang="zh-TW" sz="2800" dirty="0"/>
              <a:t>value</a:t>
            </a:r>
            <a:r>
              <a:rPr lang="zh-TW" altLang="en-US" sz="2800" dirty="0"/>
              <a:t> </a:t>
            </a:r>
            <a:r>
              <a:rPr lang="en-US" altLang="zh-TW" sz="2800" dirty="0"/>
              <a:t>then</a:t>
            </a:r>
            <a:r>
              <a:rPr lang="zh-TW" altLang="en-US" sz="2800" dirty="0"/>
              <a:t> </a:t>
            </a:r>
            <a:r>
              <a:rPr lang="en-US" altLang="zh-TW" sz="2800" dirty="0"/>
              <a:t>print</a:t>
            </a:r>
            <a:r>
              <a:rPr lang="zh-TW" altLang="en-US" sz="2800" dirty="0"/>
              <a:t> </a:t>
            </a:r>
            <a:r>
              <a:rPr lang="en-US" altLang="zh-TW" sz="2800" dirty="0"/>
              <a:t>it.)</a:t>
            </a:r>
          </a:p>
          <a:p>
            <a:r>
              <a:rPr lang="en-US" altLang="zh-TW" dirty="0"/>
              <a:t>Output: 1 3 5 1 3 5 1 3 5 1 3 5 ………..(loop)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4578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Exercises 2 </a:t>
            </a:r>
            <a:r>
              <a:rPr lang="en-US" altLang="zh-TW" b="1"/>
              <a:t>Execution Result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39938" name="Picture 2" descr="C:\Users\eric5\OneDrive\桌面\研究所\螢幕擷取畫面 2021-08-14 182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66920"/>
            <a:ext cx="6954838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References 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323528" y="1112529"/>
            <a:ext cx="8568952" cy="5556559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Michael </a:t>
            </a:r>
            <a:r>
              <a:rPr lang="en-US" altLang="zh-TW" sz="2400" dirty="0" err="1"/>
              <a:t>Kerrisk</a:t>
            </a:r>
            <a:r>
              <a:rPr lang="en-US" altLang="zh-TW" sz="2400" dirty="0"/>
              <a:t>, “The Linux Programming Interface: A Linux and UNIX System Programming Handbook,” Chapters 30 and 53.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eaLnBrk="1" hangingPunct="1"/>
            <a:r>
              <a:rPr lang="en-US" altLang="zh-TW" sz="2400" b="1" dirty="0"/>
              <a:t>The Linux Programming Interface.</a:t>
            </a:r>
          </a:p>
          <a:p>
            <a:pPr eaLnBrk="1" hangingPunct="1"/>
            <a:r>
              <a:rPr lang="en-US" altLang="zh-TW" sz="2400" dirty="0">
                <a:hlinkClick r:id="rId2"/>
              </a:rPr>
              <a:t>http://man7.org/tlpi/code/online/dist/threads/prod_condvar.c.html</a:t>
            </a:r>
            <a:endParaRPr lang="en-US" altLang="zh-TW" sz="2400" dirty="0"/>
          </a:p>
          <a:p>
            <a:endParaRPr lang="zh-TW" altLang="en-US" sz="2400" dirty="0"/>
          </a:p>
          <a:p>
            <a:pPr eaLnBrk="1" hangingPunct="1"/>
            <a:r>
              <a:rPr lang="en-US" altLang="zh-TW" sz="2400" b="1" dirty="0"/>
              <a:t>Synchronizing Threads with POSIX Semaphores</a:t>
            </a:r>
            <a:r>
              <a:rPr lang="en-US" altLang="zh-TW" sz="24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hlinkClick r:id="rId3"/>
              </a:rPr>
              <a:t>http://www.csc.villanova.edu/~mdamian/threads/posixsem.html</a:t>
            </a:r>
            <a:endParaRPr lang="en-US" altLang="zh-TW" sz="2400" dirty="0"/>
          </a:p>
          <a:p>
            <a:pPr eaLnBrk="1" hangingPunct="1"/>
            <a:r>
              <a:rPr lang="en-US" altLang="zh-TW" sz="2400" dirty="0">
                <a:hlinkClick r:id="rId4"/>
              </a:rPr>
              <a:t>https://www.geeksforgeeks.org/print-1-2-3-infinitely-using-threads-in-c/</a:t>
            </a:r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marL="742950" lvl="2" indent="-342900"/>
            <a:endParaRPr lang="en-US" altLang="zh-TW" b="1" dirty="0"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2132856"/>
            <a:ext cx="1008112" cy="13691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err="1"/>
              <a:t>Mutex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TW" sz="2800" dirty="0"/>
              <a:t>A </a:t>
            </a:r>
            <a:r>
              <a:rPr lang="en-US" altLang="zh-TW" sz="2800" dirty="0" err="1"/>
              <a:t>mutex</a:t>
            </a:r>
            <a:r>
              <a:rPr lang="en-US" altLang="zh-TW" sz="2800" dirty="0"/>
              <a:t> has two states: locked and unlocked</a:t>
            </a:r>
          </a:p>
          <a:p>
            <a:pPr lvl="1"/>
            <a:r>
              <a:rPr lang="en-US" altLang="zh-TW" dirty="0"/>
              <a:t>At most one thread may hold the lock on a </a:t>
            </a:r>
            <a:r>
              <a:rPr lang="en-US" altLang="zh-TW" dirty="0" err="1"/>
              <a:t>mutex</a:t>
            </a:r>
            <a:endParaRPr lang="en-US" altLang="zh-TW" dirty="0"/>
          </a:p>
          <a:p>
            <a:pPr lvl="1"/>
            <a:r>
              <a:rPr lang="en-US" altLang="zh-TW" dirty="0"/>
              <a:t>Attempting to lock a </a:t>
            </a:r>
            <a:r>
              <a:rPr lang="en-US" altLang="zh-TW" dirty="0" err="1"/>
              <a:t>mutex</a:t>
            </a:r>
            <a:r>
              <a:rPr lang="en-US" altLang="zh-TW" dirty="0"/>
              <a:t> that is already locked causes the process to block</a:t>
            </a:r>
            <a:endParaRPr lang="en-US" altLang="zh-TW" sz="2800" dirty="0"/>
          </a:p>
          <a:p>
            <a:r>
              <a:rPr lang="en-US" altLang="zh-TW" dirty="0"/>
              <a:t>Procedures</a:t>
            </a:r>
          </a:p>
          <a:p>
            <a:pPr lvl="1"/>
            <a:r>
              <a:rPr lang="en-US" altLang="zh-TW" dirty="0"/>
              <a:t>Lock the </a:t>
            </a:r>
            <a:r>
              <a:rPr lang="en-US" altLang="zh-TW" dirty="0" err="1"/>
              <a:t>mutex</a:t>
            </a:r>
            <a:r>
              <a:rPr lang="en-US" altLang="zh-TW" dirty="0"/>
              <a:t> for the shared resource</a:t>
            </a:r>
          </a:p>
          <a:p>
            <a:pPr lvl="1"/>
            <a:r>
              <a:rPr lang="en-US" altLang="zh-TW" dirty="0"/>
              <a:t>Access the shared resource</a:t>
            </a:r>
          </a:p>
          <a:p>
            <a:pPr lvl="1"/>
            <a:r>
              <a:rPr lang="en-US" altLang="zh-TW" dirty="0"/>
              <a:t>Unlock the </a:t>
            </a:r>
            <a:r>
              <a:rPr lang="en-US" altLang="zh-TW" dirty="0" err="1"/>
              <a:t>mutex</a:t>
            </a:r>
            <a:endParaRPr lang="zh-TW" altLang="en-US" dirty="0"/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b="1" dirty="0"/>
              <a:t>Using a </a:t>
            </a:r>
            <a:r>
              <a:rPr lang="en-US" altLang="zh-TW" sz="3200" b="1" dirty="0" err="1"/>
              <a:t>Mutex</a:t>
            </a:r>
            <a:r>
              <a:rPr lang="en-US" altLang="zh-TW" sz="3200" b="1" dirty="0"/>
              <a:t> to protect a critical section</a:t>
            </a:r>
            <a:endParaRPr lang="zh-TW" altLang="en-US" sz="3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十角星形 2"/>
          <p:cNvSpPr/>
          <p:nvPr/>
        </p:nvSpPr>
        <p:spPr bwMode="auto">
          <a:xfrm>
            <a:off x="2190564" y="1246175"/>
            <a:ext cx="1584176" cy="864096"/>
          </a:xfrm>
          <a:prstGeom prst="star10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新細明體" charset="-120"/>
              </a:rPr>
              <a:t>T</a:t>
            </a:r>
            <a:r>
              <a:rPr kumimoji="1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hread</a:t>
            </a:r>
            <a:r>
              <a: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十角星形 6"/>
          <p:cNvSpPr/>
          <p:nvPr/>
        </p:nvSpPr>
        <p:spPr bwMode="auto">
          <a:xfrm>
            <a:off x="5508104" y="1228415"/>
            <a:ext cx="1584176" cy="864096"/>
          </a:xfrm>
          <a:prstGeom prst="star10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新細明體" charset="-120"/>
              </a:rPr>
              <a:t>T</a:t>
            </a:r>
            <a:r>
              <a:rPr kumimoji="1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hread</a:t>
            </a:r>
            <a:r>
              <a: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B</a:t>
            </a: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22860" y="3528169"/>
            <a:ext cx="1525240" cy="47888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ea typeface="新細明體" charset="-120"/>
              </a:rPr>
              <a:t>access</a:t>
            </a:r>
            <a:r>
              <a:rPr lang="zh-TW" altLang="en-US" sz="1400" dirty="0">
                <a:ea typeface="新細明體" charset="-120"/>
              </a:rPr>
              <a:t> </a:t>
            </a:r>
            <a:r>
              <a:rPr lang="en-US" altLang="zh-TW" sz="1400" dirty="0">
                <a:ea typeface="新細明體" charset="-120"/>
              </a:rPr>
              <a:t>s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effectLst/>
                <a:ea typeface="新細明體" charset="-120"/>
              </a:rPr>
              <a:t>hared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effectLst/>
                <a:ea typeface="新細明體" charset="-120"/>
              </a:rPr>
              <a:t> </a:t>
            </a:r>
            <a:r>
              <a:rPr lang="en-US" altLang="zh-TW" sz="1400" dirty="0">
                <a:ea typeface="新細明體" charset="-120"/>
              </a:rPr>
              <a:t>resource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effectLst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241540" y="2431083"/>
            <a:ext cx="1482223" cy="40445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ea typeface="新細明體" charset="-120"/>
              </a:rPr>
              <a:t>Lock </a:t>
            </a:r>
            <a:r>
              <a:rPr lang="en-US" altLang="zh-TW" sz="1400" dirty="0" err="1">
                <a:ea typeface="新細明體" charset="-120"/>
              </a:rPr>
              <a:t>mutex</a:t>
            </a:r>
            <a:r>
              <a:rPr lang="en-US" altLang="zh-TW" sz="1400" dirty="0">
                <a:ea typeface="新細明體" charset="-120"/>
              </a:rPr>
              <a:t> M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effectLst/>
              <a:ea typeface="新細明體" charset="-120"/>
            </a:endParaRPr>
          </a:p>
        </p:txBody>
      </p:sp>
      <p:cxnSp>
        <p:nvCxnSpPr>
          <p:cNvPr id="14" name="直線單箭頭接點 13"/>
          <p:cNvCxnSpPr>
            <a:stCxn id="3" idx="3"/>
            <a:endCxn id="10" idx="0"/>
          </p:cNvCxnSpPr>
          <p:nvPr/>
        </p:nvCxnSpPr>
        <p:spPr bwMode="auto">
          <a:xfrm>
            <a:off x="2982652" y="2110271"/>
            <a:ext cx="0" cy="32081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單箭頭接點 16"/>
          <p:cNvCxnSpPr>
            <a:stCxn id="10" idx="2"/>
            <a:endCxn id="9" idx="0"/>
          </p:cNvCxnSpPr>
          <p:nvPr/>
        </p:nvCxnSpPr>
        <p:spPr bwMode="auto">
          <a:xfrm>
            <a:off x="2982652" y="2835536"/>
            <a:ext cx="2828" cy="6926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2222860" y="4336560"/>
            <a:ext cx="1525240" cy="4146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ea typeface="新細明體" charset="-120"/>
              </a:rPr>
              <a:t>Unlock </a:t>
            </a:r>
            <a:r>
              <a:rPr lang="en-US" altLang="zh-TW" sz="1400" dirty="0" err="1">
                <a:ea typeface="新細明體" charset="-120"/>
              </a:rPr>
              <a:t>mutex</a:t>
            </a:r>
            <a:r>
              <a:rPr lang="en-US" altLang="zh-TW" sz="1400" dirty="0">
                <a:ea typeface="新細明體" charset="-120"/>
              </a:rPr>
              <a:t> M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effectLst/>
              <a:ea typeface="新細明體" charset="-120"/>
            </a:endParaRPr>
          </a:p>
        </p:txBody>
      </p:sp>
      <p:cxnSp>
        <p:nvCxnSpPr>
          <p:cNvPr id="22" name="直線單箭頭接點 21"/>
          <p:cNvCxnSpPr>
            <a:stCxn id="9" idx="2"/>
            <a:endCxn id="19" idx="0"/>
          </p:cNvCxnSpPr>
          <p:nvPr/>
        </p:nvCxnSpPr>
        <p:spPr bwMode="auto">
          <a:xfrm>
            <a:off x="2985480" y="4007055"/>
            <a:ext cx="0" cy="32950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單箭頭接點 25"/>
          <p:cNvCxnSpPr>
            <a:stCxn id="7" idx="3"/>
            <a:endCxn id="39" idx="0"/>
          </p:cNvCxnSpPr>
          <p:nvPr/>
        </p:nvCxnSpPr>
        <p:spPr bwMode="auto">
          <a:xfrm>
            <a:off x="6300192" y="2092511"/>
            <a:ext cx="0" cy="8572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559080" y="2949809"/>
            <a:ext cx="1482223" cy="40445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ea typeface="新細明體" charset="-120"/>
              </a:rPr>
              <a:t>Lock </a:t>
            </a:r>
            <a:r>
              <a:rPr lang="en-US" altLang="zh-TW" sz="1400" dirty="0" err="1">
                <a:ea typeface="新細明體" charset="-120"/>
              </a:rPr>
              <a:t>mutex</a:t>
            </a:r>
            <a:r>
              <a:rPr lang="en-US" altLang="zh-TW" sz="1400" dirty="0">
                <a:ea typeface="新細明體" charset="-120"/>
              </a:rPr>
              <a:t> M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effectLst/>
              <a:ea typeface="新細明體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05032" y="34944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blocks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537370" y="4832604"/>
            <a:ext cx="1525240" cy="47888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ea typeface="新細明體" charset="-120"/>
              </a:rPr>
              <a:t>access</a:t>
            </a:r>
            <a:r>
              <a:rPr lang="zh-TW" altLang="en-US" sz="1400" dirty="0">
                <a:ea typeface="新細明體" charset="-120"/>
              </a:rPr>
              <a:t> </a:t>
            </a:r>
            <a:r>
              <a:rPr lang="en-US" altLang="zh-TW" sz="1400" dirty="0">
                <a:ea typeface="新細明體" charset="-120"/>
              </a:rPr>
              <a:t>s</a:t>
            </a:r>
            <a:r>
              <a:rPr kumimoji="1" lang="en-US" altLang="zh-TW" sz="1400" b="0" i="0" u="none" strike="noStrike" cap="none" normalizeH="0" baseline="0" dirty="0">
                <a:ln>
                  <a:noFill/>
                </a:ln>
                <a:effectLst/>
                <a:ea typeface="新細明體" charset="-120"/>
              </a:rPr>
              <a:t>hared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 dirty="0">
                <a:ln>
                  <a:noFill/>
                </a:ln>
                <a:effectLst/>
                <a:ea typeface="新細明體" charset="-120"/>
              </a:rPr>
              <a:t> </a:t>
            </a:r>
            <a:r>
              <a:rPr lang="en-US" altLang="zh-TW" sz="1400" dirty="0">
                <a:ea typeface="新細明體" charset="-120"/>
              </a:rPr>
              <a:t>resource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effectLst/>
              <a:ea typeface="新細明體" charset="-12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537370" y="5594099"/>
            <a:ext cx="1525240" cy="4146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ea typeface="新細明體" charset="-120"/>
              </a:rPr>
              <a:t>Unlock </a:t>
            </a:r>
            <a:r>
              <a:rPr lang="en-US" altLang="zh-TW" sz="1400" dirty="0" err="1">
                <a:ea typeface="新細明體" charset="-120"/>
              </a:rPr>
              <a:t>mutex</a:t>
            </a:r>
            <a:r>
              <a:rPr lang="en-US" altLang="zh-TW" sz="1400" dirty="0">
                <a:ea typeface="新細明體" charset="-120"/>
              </a:rPr>
              <a:t> M</a:t>
            </a:r>
            <a:endParaRPr kumimoji="1" lang="zh-TW" altLang="en-US" sz="1400" b="0" i="0" u="none" strike="noStrike" cap="none" normalizeH="0" baseline="0" dirty="0">
              <a:ln>
                <a:noFill/>
              </a:ln>
              <a:effectLst/>
              <a:ea typeface="新細明體" charset="-120"/>
            </a:endParaRPr>
          </a:p>
        </p:txBody>
      </p:sp>
      <p:cxnSp>
        <p:nvCxnSpPr>
          <p:cNvPr id="77" name="直線單箭頭接點 76"/>
          <p:cNvCxnSpPr>
            <a:stCxn id="39" idx="2"/>
            <a:endCxn id="49" idx="0"/>
          </p:cNvCxnSpPr>
          <p:nvPr/>
        </p:nvCxnSpPr>
        <p:spPr bwMode="auto">
          <a:xfrm flipH="1">
            <a:off x="6299990" y="3354262"/>
            <a:ext cx="202" cy="14783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/>
          <p:cNvSpPr txBox="1"/>
          <p:nvPr/>
        </p:nvSpPr>
        <p:spPr>
          <a:xfrm>
            <a:off x="6405032" y="4323071"/>
            <a:ext cx="111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unblocks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0" name="直線單箭頭接點 89"/>
          <p:cNvCxnSpPr>
            <a:stCxn id="49" idx="2"/>
            <a:endCxn id="50" idx="0"/>
          </p:cNvCxnSpPr>
          <p:nvPr/>
        </p:nvCxnSpPr>
        <p:spPr bwMode="auto">
          <a:xfrm>
            <a:off x="6299990" y="5311490"/>
            <a:ext cx="0" cy="28260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直線單箭頭接點 97"/>
          <p:cNvCxnSpPr/>
          <p:nvPr/>
        </p:nvCxnSpPr>
        <p:spPr bwMode="auto">
          <a:xfrm>
            <a:off x="2982651" y="4751235"/>
            <a:ext cx="0" cy="32081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線單箭頭接點 101"/>
          <p:cNvCxnSpPr>
            <a:stCxn id="19" idx="3"/>
          </p:cNvCxnSpPr>
          <p:nvPr/>
        </p:nvCxnSpPr>
        <p:spPr bwMode="auto">
          <a:xfrm>
            <a:off x="3748100" y="4543898"/>
            <a:ext cx="2499249" cy="60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07" name="直線單箭頭接點 106"/>
          <p:cNvCxnSpPr/>
          <p:nvPr/>
        </p:nvCxnSpPr>
        <p:spPr bwMode="auto">
          <a:xfrm>
            <a:off x="6299990" y="6008774"/>
            <a:ext cx="0" cy="32081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9" grpId="0" animBg="1"/>
      <p:bldP spid="39" grpId="0" animBg="1"/>
      <p:bldP spid="40" grpId="0"/>
      <p:bldP spid="49" grpId="0" animBg="1"/>
      <p:bldP spid="50" grpId="0" animBg="1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Statically Allocated </a:t>
            </a:r>
            <a:r>
              <a:rPr lang="en-US" altLang="zh-TW" sz="3600" b="1" dirty="0" err="1"/>
              <a:t>Mutexes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A </a:t>
            </a:r>
            <a:r>
              <a:rPr lang="en-US" altLang="zh-TW" sz="2800" dirty="0" err="1"/>
              <a:t>mutex</a:t>
            </a:r>
            <a:r>
              <a:rPr lang="en-US" altLang="zh-TW" sz="2800" dirty="0"/>
              <a:t> is a variable of the type </a:t>
            </a:r>
            <a:r>
              <a:rPr lang="en-US" altLang="zh-TW" sz="2800" i="1" dirty="0" err="1"/>
              <a:t>pthread_mutex_t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Before it can be used, a </a:t>
            </a:r>
            <a:r>
              <a:rPr lang="en-US" altLang="zh-TW" sz="2800" dirty="0" err="1"/>
              <a:t>mutex</a:t>
            </a:r>
            <a:r>
              <a:rPr lang="en-US" altLang="zh-TW" sz="2800" dirty="0"/>
              <a:t> must always be initialized as following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51620" y="3897213"/>
            <a:ext cx="6840760" cy="4001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i="1" dirty="0" err="1">
                <a:solidFill>
                  <a:srgbClr val="FF0000"/>
                </a:solidFill>
              </a:rPr>
              <a:t>pthread_mutex_t</a:t>
            </a:r>
            <a:r>
              <a:rPr lang="en-US" altLang="zh-TW" sz="2000" b="1" i="1" dirty="0">
                <a:solidFill>
                  <a:srgbClr val="FF0000"/>
                </a:solidFill>
              </a:rPr>
              <a:t>  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mtx</a:t>
            </a:r>
            <a:r>
              <a:rPr lang="en-US" altLang="zh-TW" sz="2000" b="1" i="1" dirty="0">
                <a:solidFill>
                  <a:srgbClr val="FF0000"/>
                </a:solidFill>
              </a:rPr>
              <a:t> = </a:t>
            </a:r>
            <a:r>
              <a:rPr lang="en-US" altLang="zh-TW" b="1" i="1" dirty="0">
                <a:solidFill>
                  <a:srgbClr val="FF0000"/>
                </a:solidFill>
              </a:rPr>
              <a:t>PTHREAD_MUTEX_INITIALIZER;</a:t>
            </a:r>
            <a:endParaRPr lang="zh-TW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27584" y="337013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EX: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250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Dynamic Allocated </a:t>
            </a:r>
            <a:r>
              <a:rPr lang="en-US" altLang="zh-TW" sz="3600" b="1" dirty="0" err="1"/>
              <a:t>Mutex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436"/>
          </a:xfrm>
        </p:spPr>
        <p:txBody>
          <a:bodyPr/>
          <a:lstStyle/>
          <a:p>
            <a:r>
              <a:rPr lang="en-US" altLang="zh-TW" sz="2800" dirty="0"/>
              <a:t>The static initializer value </a:t>
            </a:r>
            <a:r>
              <a:rPr lang="en-US" altLang="zh-TW" sz="2000" dirty="0"/>
              <a:t>PTHREAD_MUTEX_INITIALIZER</a:t>
            </a:r>
            <a:r>
              <a:rPr lang="en-US" altLang="zh-TW" sz="2800" dirty="0"/>
              <a:t> can be used only for initializing a </a:t>
            </a:r>
            <a:r>
              <a:rPr lang="en-US" altLang="zh-TW" sz="2800" b="1" dirty="0"/>
              <a:t>statically allocated </a:t>
            </a:r>
            <a:r>
              <a:rPr lang="en-US" altLang="zh-TW" sz="2800" b="1" dirty="0" err="1"/>
              <a:t>mutex</a:t>
            </a:r>
            <a:r>
              <a:rPr lang="en-US" altLang="zh-TW" sz="2800" dirty="0"/>
              <a:t> with </a:t>
            </a:r>
            <a:r>
              <a:rPr lang="en-US" altLang="zh-TW" sz="2800" b="1" dirty="0"/>
              <a:t>default</a:t>
            </a:r>
            <a:r>
              <a:rPr lang="en-US" altLang="zh-TW" sz="2800" dirty="0"/>
              <a:t> attributes. </a:t>
            </a:r>
          </a:p>
          <a:p>
            <a:r>
              <a:rPr lang="en-US" altLang="zh-TW" sz="2800" dirty="0"/>
              <a:t>In all other cases, we must dynamically initialize the </a:t>
            </a:r>
            <a:r>
              <a:rPr lang="en-US" altLang="zh-TW" sz="2800" dirty="0" err="1"/>
              <a:t>mutex</a:t>
            </a:r>
            <a:r>
              <a:rPr lang="en-US" altLang="zh-TW" sz="2800" dirty="0"/>
              <a:t> using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altLang="zh-TW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6" y="3573016"/>
            <a:ext cx="8064896" cy="138471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75656" y="5310979"/>
            <a:ext cx="6264696" cy="101566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s;</a:t>
            </a:r>
          </a:p>
          <a:p>
            <a:pPr>
              <a:spcBef>
                <a:spcPts val="0"/>
              </a:spcBef>
            </a:pPr>
            <a:r>
              <a:rPr lang="en-US" altLang="zh-TW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mtx,NULL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sz="20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9228" y="497906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EX: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784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 err="1"/>
              <a:t>Mutex</a:t>
            </a:r>
            <a:r>
              <a:rPr lang="en-US" altLang="zh-TW" sz="3600" b="1" dirty="0"/>
              <a:t> Attribute Types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024908"/>
          </a:xfrm>
        </p:spPr>
        <p:txBody>
          <a:bodyPr/>
          <a:lstStyle/>
          <a:p>
            <a:r>
              <a:rPr lang="en-US" altLang="zh-TW" sz="2800" dirty="0" smtClean="0"/>
              <a:t>As shown above</a:t>
            </a:r>
            <a:r>
              <a:rPr lang="en-US" altLang="zh-TW" sz="2800" dirty="0"/>
              <a:t>, the </a:t>
            </a:r>
            <a:r>
              <a:rPr lang="en-US" altLang="zh-TW" sz="2800" b="1" i="1" dirty="0" err="1"/>
              <a:t>pthread_mutex_init</a:t>
            </a:r>
            <a:r>
              <a:rPr lang="en-US" altLang="zh-TW" sz="2800" b="1" i="1" dirty="0"/>
              <a:t>() </a:t>
            </a:r>
            <a:r>
              <a:rPr lang="en-US" altLang="zh-TW" sz="2800" dirty="0" err="1"/>
              <a:t>attr</a:t>
            </a:r>
            <a:r>
              <a:rPr lang="en-US" altLang="zh-TW" sz="2800" dirty="0"/>
              <a:t> argument </a:t>
            </a:r>
            <a:r>
              <a:rPr lang="en-US" altLang="zh-TW" sz="2800" dirty="0" smtClean="0"/>
              <a:t>can </a:t>
            </a:r>
            <a:r>
              <a:rPr lang="en-US" altLang="zh-TW" sz="2800" dirty="0"/>
              <a:t>be used to specify a </a:t>
            </a:r>
            <a:r>
              <a:rPr lang="en-US" altLang="zh-TW" sz="2800" b="1" i="1" dirty="0" err="1"/>
              <a:t>pthread_mutexattr_t</a:t>
            </a:r>
            <a:r>
              <a:rPr lang="en-US" altLang="zh-TW" sz="2800" dirty="0"/>
              <a:t> object that defines the </a:t>
            </a:r>
            <a:r>
              <a:rPr lang="en-US" altLang="zh-TW" sz="2800" b="1" dirty="0"/>
              <a:t>attributes</a:t>
            </a:r>
            <a:r>
              <a:rPr lang="en-US" altLang="zh-TW" sz="2800" dirty="0"/>
              <a:t> of a mutex.</a:t>
            </a:r>
          </a:p>
          <a:p>
            <a:endParaRPr lang="en-US" altLang="zh-TW" sz="2800" dirty="0"/>
          </a:p>
          <a:p>
            <a:r>
              <a:rPr lang="en-US" altLang="zh-TW" sz="2800" dirty="0"/>
              <a:t>If </a:t>
            </a:r>
            <a:r>
              <a:rPr lang="en-US" altLang="zh-TW" sz="2800" dirty="0" err="1"/>
              <a:t>attr</a:t>
            </a:r>
            <a:r>
              <a:rPr lang="en-US" altLang="zh-TW" sz="2800" dirty="0"/>
              <a:t> is specified as </a:t>
            </a:r>
            <a:r>
              <a:rPr lang="en-US" altLang="zh-TW" sz="2800" dirty="0">
                <a:solidFill>
                  <a:srgbClr val="FF0000"/>
                </a:solidFill>
              </a:rPr>
              <a:t>NULL</a:t>
            </a:r>
            <a:r>
              <a:rPr lang="en-US" altLang="zh-TW" sz="2800" dirty="0"/>
              <a:t>, the mutex is assigned various </a:t>
            </a:r>
            <a:r>
              <a:rPr lang="en-US" altLang="zh-TW" sz="2800" b="1" dirty="0"/>
              <a:t>default</a:t>
            </a:r>
            <a:r>
              <a:rPr lang="zh-TW" altLang="en-US" sz="2800" dirty="0"/>
              <a:t> </a:t>
            </a:r>
            <a:r>
              <a:rPr lang="en-US" altLang="zh-TW" sz="2800" dirty="0"/>
              <a:t>attributes.</a:t>
            </a:r>
          </a:p>
          <a:p>
            <a:endParaRPr lang="en-US" altLang="zh-TW" sz="2800" dirty="0"/>
          </a:p>
          <a:p>
            <a:endParaRPr lang="en-US" altLang="zh-TW" sz="2800" i="1" dirty="0"/>
          </a:p>
          <a:p>
            <a:endParaRPr lang="en-US" altLang="zh-TW" sz="2800" i="1" dirty="0"/>
          </a:p>
        </p:txBody>
      </p:sp>
    </p:spTree>
    <p:extLst>
      <p:ext uri="{BB962C8B-B14F-4D97-AF65-F5344CB8AC3E}">
        <p14:creationId xmlns:p14="http://schemas.microsoft.com/office/powerpoint/2010/main" val="132976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Destroy</a:t>
            </a:r>
            <a:r>
              <a:rPr lang="zh-TW" altLang="en-US" sz="3600" b="1" dirty="0"/>
              <a:t> </a:t>
            </a:r>
            <a:r>
              <a:rPr lang="en-US" altLang="zh-TW" sz="3600" b="1" dirty="0" err="1"/>
              <a:t>Mutex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436"/>
          </a:xfrm>
        </p:spPr>
        <p:txBody>
          <a:bodyPr/>
          <a:lstStyle/>
          <a:p>
            <a:r>
              <a:rPr lang="en-US" altLang="zh-TW" sz="2400" i="1" dirty="0"/>
              <a:t>When an automatically or dynamically allocated </a:t>
            </a:r>
            <a:r>
              <a:rPr lang="en-US" altLang="zh-TW" sz="2400" i="1" dirty="0" err="1"/>
              <a:t>mutex</a:t>
            </a:r>
            <a:r>
              <a:rPr lang="en-US" altLang="zh-TW" sz="2400" i="1" dirty="0"/>
              <a:t> is no longer required, it</a:t>
            </a:r>
            <a:r>
              <a:rPr lang="zh-TW" altLang="en-US" sz="2400" i="1" dirty="0"/>
              <a:t> </a:t>
            </a:r>
            <a:r>
              <a:rPr lang="en-US" altLang="zh-TW" sz="2400" i="1" dirty="0"/>
              <a:t>should be destroyed using</a:t>
            </a:r>
            <a:r>
              <a:rPr lang="zh-TW" altLang="en-US" sz="2400" i="1" dirty="0"/>
              <a:t> </a:t>
            </a:r>
            <a:r>
              <a:rPr lang="en-US" altLang="zh-TW" sz="2400" i="1" dirty="0" err="1">
                <a:solidFill>
                  <a:srgbClr val="FF0000"/>
                </a:solidFill>
              </a:rPr>
              <a:t>pthread_mutex_destroy</a:t>
            </a:r>
            <a:r>
              <a:rPr lang="en-US" altLang="zh-TW" sz="2400" i="1" dirty="0">
                <a:solidFill>
                  <a:srgbClr val="FF0000"/>
                </a:solidFill>
              </a:rPr>
              <a:t>().</a:t>
            </a:r>
          </a:p>
          <a:p>
            <a:endParaRPr lang="en-US" altLang="zh-TW" sz="2400" i="1" dirty="0">
              <a:solidFill>
                <a:srgbClr val="FF0000"/>
              </a:solidFill>
            </a:endParaRPr>
          </a:p>
          <a:p>
            <a:endParaRPr lang="en-US" altLang="zh-TW" sz="2400" i="1" dirty="0">
              <a:solidFill>
                <a:srgbClr val="FF0000"/>
              </a:solidFill>
            </a:endParaRPr>
          </a:p>
          <a:p>
            <a:endParaRPr lang="en-US" altLang="zh-TW" sz="2400" i="1" dirty="0">
              <a:solidFill>
                <a:srgbClr val="FF0000"/>
              </a:solidFill>
            </a:endParaRPr>
          </a:p>
          <a:p>
            <a:endParaRPr lang="en-US" altLang="zh-TW" sz="2400" i="1" dirty="0">
              <a:solidFill>
                <a:srgbClr val="FF0000"/>
              </a:solidFill>
            </a:endParaRPr>
          </a:p>
          <a:p>
            <a:endParaRPr lang="en-US" altLang="zh-TW" sz="2400" i="1" dirty="0">
              <a:solidFill>
                <a:srgbClr val="FF0000"/>
              </a:solidFill>
            </a:endParaRPr>
          </a:p>
          <a:p>
            <a:endParaRPr lang="en-US" altLang="zh-TW" sz="2400" i="1" dirty="0">
              <a:solidFill>
                <a:srgbClr val="FF0000"/>
              </a:solidFill>
            </a:endParaRPr>
          </a:p>
          <a:p>
            <a:endParaRPr lang="en-US" altLang="zh-TW" sz="2400" i="1" dirty="0">
              <a:solidFill>
                <a:srgbClr val="FF0000"/>
              </a:solidFill>
            </a:endParaRPr>
          </a:p>
          <a:p>
            <a:endParaRPr lang="zh-TW" altLang="en-US" sz="2400" i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34" y="2996952"/>
            <a:ext cx="7979614" cy="138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3625"/>
      </p:ext>
    </p:extLst>
  </p:cSld>
  <p:clrMapOvr>
    <a:masterClrMapping/>
  </p:clrMapOvr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osnetppt</Template>
  <TotalTime>10572</TotalTime>
  <Words>1353</Words>
  <Application>Microsoft Office PowerPoint</Application>
  <PresentationFormat>如螢幕大小 (4:3)</PresentationFormat>
  <Paragraphs>390</Paragraphs>
  <Slides>39</Slides>
  <Notes>34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1" baseType="lpstr">
      <vt:lpstr>osnetppt</vt:lpstr>
      <vt:lpstr>點陣圖影像</vt:lpstr>
      <vt:lpstr>Lab 13  Mutex and Condition Variable</vt:lpstr>
      <vt:lpstr>Outline</vt:lpstr>
      <vt:lpstr>Outline</vt:lpstr>
      <vt:lpstr>Mutex</vt:lpstr>
      <vt:lpstr>Using a Mutex to protect a critical section</vt:lpstr>
      <vt:lpstr>Statically Allocated Mutexes</vt:lpstr>
      <vt:lpstr>Dynamic Allocated Mutex</vt:lpstr>
      <vt:lpstr>Mutex Attribute Types</vt:lpstr>
      <vt:lpstr>Destroy Mutex</vt:lpstr>
      <vt:lpstr>POSIX Mutex APIs-Locking and Unlocking a Mutex</vt:lpstr>
      <vt:lpstr>Example 1 showing Race Condition</vt:lpstr>
      <vt:lpstr>Execution Result</vt:lpstr>
      <vt:lpstr>Race Condition</vt:lpstr>
      <vt:lpstr>Race Condition</vt:lpstr>
      <vt:lpstr>Race Condition</vt:lpstr>
      <vt:lpstr>Example 1 : How to Solve</vt:lpstr>
      <vt:lpstr>Example1 : How to Solve(cont.)</vt:lpstr>
      <vt:lpstr>Execution Result</vt:lpstr>
      <vt:lpstr>Outline</vt:lpstr>
      <vt:lpstr>Condition Variable</vt:lpstr>
      <vt:lpstr>Condition Variable</vt:lpstr>
      <vt:lpstr>Example 2</vt:lpstr>
      <vt:lpstr>Example 2: Producer Thread</vt:lpstr>
      <vt:lpstr>Example 2: Consumer Thread</vt:lpstr>
      <vt:lpstr>No Using Condition Variables</vt:lpstr>
      <vt:lpstr>Example 2 (Cont.)</vt:lpstr>
      <vt:lpstr>Statically Allocated Conditional Variable</vt:lpstr>
      <vt:lpstr>Dynamic Allocated Conditional Variable</vt:lpstr>
      <vt:lpstr>Destroy Conditional Variable</vt:lpstr>
      <vt:lpstr>Signal a Conditional Variable</vt:lpstr>
      <vt:lpstr>Wait on a Conditional Variable</vt:lpstr>
      <vt:lpstr>Example 2 - Version 2 by Using Condition Variable</vt:lpstr>
      <vt:lpstr>Example 2 - Version 2 by Using Condition Variable</vt:lpstr>
      <vt:lpstr>Execution Results</vt:lpstr>
      <vt:lpstr>Exercises 1</vt:lpstr>
      <vt:lpstr>Exercises 1 Execution Result</vt:lpstr>
      <vt:lpstr>Exercises 2</vt:lpstr>
      <vt:lpstr>Exercises 2 Execution Result</vt:lpstr>
      <vt:lpstr>References </vt:lpstr>
    </vt:vector>
  </TitlesOfParts>
  <Company>NCHU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CJSREX</dc:creator>
  <cp:lastModifiedBy>po po</cp:lastModifiedBy>
  <cp:revision>396</cp:revision>
  <dcterms:created xsi:type="dcterms:W3CDTF">2007-09-05T09:28:55Z</dcterms:created>
  <dcterms:modified xsi:type="dcterms:W3CDTF">2021-12-12T14:05:27Z</dcterms:modified>
</cp:coreProperties>
</file>