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314" r:id="rId3"/>
    <p:sldId id="315" r:id="rId4"/>
    <p:sldId id="316" r:id="rId5"/>
    <p:sldId id="317" r:id="rId6"/>
    <p:sldId id="301" r:id="rId7"/>
    <p:sldId id="260" r:id="rId8"/>
    <p:sldId id="302" r:id="rId9"/>
    <p:sldId id="263" r:id="rId10"/>
    <p:sldId id="328" r:id="rId11"/>
    <p:sldId id="303" r:id="rId12"/>
    <p:sldId id="274" r:id="rId13"/>
    <p:sldId id="319" r:id="rId14"/>
    <p:sldId id="289" r:id="rId15"/>
    <p:sldId id="311" r:id="rId16"/>
    <p:sldId id="294" r:id="rId17"/>
    <p:sldId id="293" r:id="rId18"/>
    <p:sldId id="330" r:id="rId19"/>
    <p:sldId id="304" r:id="rId20"/>
    <p:sldId id="320" r:id="rId21"/>
    <p:sldId id="323" r:id="rId22"/>
    <p:sldId id="281" r:id="rId23"/>
    <p:sldId id="307" r:id="rId24"/>
    <p:sldId id="325" r:id="rId25"/>
    <p:sldId id="326" r:id="rId26"/>
    <p:sldId id="305" r:id="rId27"/>
    <p:sldId id="327" r:id="rId28"/>
    <p:sldId id="300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" initials="S" lastIdx="1" clrIdx="0">
    <p:extLst>
      <p:ext uri="{19B8F6BF-5375-455C-9EA6-DF929625EA0E}">
        <p15:presenceInfo xmlns:p15="http://schemas.microsoft.com/office/powerpoint/2012/main" userId="adeacdeb26abd7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/>
    <p:restoredTop sz="96341" autoAdjust="0"/>
  </p:normalViewPr>
  <p:slideViewPr>
    <p:cSldViewPr>
      <p:cViewPr varScale="1">
        <p:scale>
          <a:sx n="76" d="100"/>
          <a:sy n="76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1123-35C8-4718-958D-D2091D71B21B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26E42-018B-4E96-BEF3-6112DD2438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3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3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18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30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3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chemeClr val="tx1"/>
                </a:solidFill>
              </a:rPr>
              <a:t>#</a:t>
            </a:r>
            <a:r>
              <a:rPr lang="zh-TW" altLang="en-US" sz="1200" b="0" dirty="0">
                <a:solidFill>
                  <a:schemeClr val="tx1"/>
                </a:solidFill>
              </a:rPr>
              <a:t> 題目</a:t>
            </a:r>
            <a:r>
              <a:rPr lang="en-US" altLang="zh-TW" sz="1200" b="0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</a:rPr>
              <a:t>開四個</a:t>
            </a:r>
            <a:r>
              <a:rPr lang="en-US" altLang="zh-TW" sz="1200" b="0" dirty="0">
                <a:solidFill>
                  <a:schemeClr val="tx1"/>
                </a:solidFill>
              </a:rPr>
              <a:t>thread</a:t>
            </a:r>
            <a:r>
              <a:rPr lang="zh-TW" altLang="en-US" sz="1200" b="0" dirty="0">
                <a:solidFill>
                  <a:schemeClr val="tx1"/>
                </a:solidFill>
              </a:rPr>
              <a:t> </a:t>
            </a:r>
            <a:endParaRPr lang="en-US" altLang="zh-TW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</a:rPr>
              <a:t>兩個做 加 兩千五百萬次</a:t>
            </a:r>
            <a:endParaRPr lang="en-US" altLang="zh-TW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tx1"/>
                </a:solidFill>
              </a:rPr>
              <a:t>兩個做 減 兩千五百萬次</a:t>
            </a:r>
            <a:endParaRPr lang="en-US" altLang="zh-TW" sz="12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3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4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1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747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00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41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25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32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64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3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050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60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0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3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6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14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6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1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27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26E42-018B-4E96-BEF3-6112DD2438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2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charset="-12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486BE-9485-4C4B-A634-D26750329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DEFB-F6D2-43AE-AC0C-E7DCE14CAA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60A13-A010-4C9D-A5A0-42C82F66AA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2774-1AEB-46FD-863C-53B0F7CAB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9461C-D085-4FA9-A5A9-9361910CA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AF3-3C24-4A46-A660-3BEBD71750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C333-F333-42EF-84F5-C3FFB9DC2A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A676-4CC5-4A44-B148-AF767D6C8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A4421-E9F7-4EE5-BA4D-1A7FF668DA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0DCE-E799-469B-BA63-CF3D90E5B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FF0A-D2C7-41B3-87B7-DFBF38331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6BB2-3A45-416D-A3DE-FF067F48D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66B52BF7-5B9C-4BBF-B2C2-5302727A13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ynchronize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what-are-reentrant-locks" TargetMode="External"/><Relationship Id="rId4" Type="http://schemas.openxmlformats.org/officeDocument/2006/relationships/hyperlink" Target="http://java.sun.com/j2se/1.5.0/docs/api/java/util/concurrent/locks/Condi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Lab 14</a:t>
            </a:r>
            <a:br>
              <a:rPr lang="en-US" altLang="zh-TW" dirty="0"/>
            </a:br>
            <a:r>
              <a:rPr lang="en-US" altLang="zh-TW" dirty="0"/>
              <a:t>Java Monitor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TA: Yung-Tung Chou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eaLnBrk="1" hangingPunct="1"/>
            <a:r>
              <a:rPr lang="en-US" altLang="zh-TW" dirty="0"/>
              <a:t>Operating System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35FA7-97F1-8D47-9603-3F9B7FE9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3F3C7-E68F-D34E-85E7-C48D9BA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endParaRPr kumimoji="1" lang="en-US" altLang="zh-TW" b="1" dirty="0"/>
          </a:p>
          <a:p>
            <a:r>
              <a:rPr lang="en-US" altLang="zh-TW" b="1" dirty="0"/>
              <a:t>Example &amp; </a:t>
            </a:r>
            <a:r>
              <a:rPr kumimoji="1" lang="en-US" altLang="zh-TW" b="1" dirty="0"/>
              <a:t>Exercise</a:t>
            </a:r>
          </a:p>
          <a:p>
            <a:endParaRPr kumimoji="1" lang="en-US" altLang="zh-TW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2B1F18-1318-BF4D-B3FA-9A2C4BE5F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0119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JAVA Monitor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There are two methods for monitor-like mechanisms in Java.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Synchronized</a:t>
            </a:r>
          </a:p>
          <a:p>
            <a:pPr lvl="1"/>
            <a:r>
              <a:rPr lang="en-US" altLang="zh-TW" sz="3200" dirty="0"/>
              <a:t>Reentrant Locks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BED5914-A839-4BB0-8509-F7AF3D0AD284}"/>
              </a:ext>
            </a:extLst>
          </p:cNvPr>
          <p:cNvSpPr txBox="1"/>
          <p:nvPr/>
        </p:nvSpPr>
        <p:spPr>
          <a:xfrm>
            <a:off x="4480520" y="1628800"/>
            <a:ext cx="4000500" cy="48013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Oslab</a:t>
            </a:r>
            <a:r>
              <a:rPr lang="en-US" altLang="zh-TW" dirty="0"/>
              <a:t>{</a:t>
            </a:r>
          </a:p>
          <a:p>
            <a:endParaRPr lang="en-US" altLang="zh-TW" dirty="0"/>
          </a:p>
          <a:p>
            <a:r>
              <a:rPr lang="en-US" altLang="zh-TW" dirty="0"/>
              <a:t>    private int </a:t>
            </a:r>
            <a:r>
              <a:rPr lang="en-US" altLang="zh-TW" dirty="0" err="1"/>
              <a:t>Osgrade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private int </a:t>
            </a:r>
            <a:r>
              <a:rPr lang="en-US" altLang="zh-TW" dirty="0" err="1"/>
              <a:t>Osize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public synchronized void XXX(){</a:t>
            </a:r>
          </a:p>
          <a:p>
            <a:endParaRPr lang="en-US" altLang="zh-TW" dirty="0"/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public synchronized void YYY(){</a:t>
            </a:r>
          </a:p>
          <a:p>
            <a:endParaRPr lang="en-US" altLang="zh-TW" dirty="0"/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public synchronized void ZZZ(){</a:t>
            </a:r>
          </a:p>
          <a:p>
            <a:endParaRPr lang="en-US" altLang="zh-TW" dirty="0"/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Synchronized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Synchronized</a:t>
            </a:r>
          </a:p>
          <a:p>
            <a:pPr>
              <a:buFontTx/>
              <a:buNone/>
            </a:pP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04B3C0-5652-4F83-AC0D-5A216097AA8E}"/>
              </a:ext>
            </a:extLst>
          </p:cNvPr>
          <p:cNvGrpSpPr/>
          <p:nvPr/>
        </p:nvGrpSpPr>
        <p:grpSpPr>
          <a:xfrm>
            <a:off x="5439897" y="3068960"/>
            <a:ext cx="1436357" cy="2535280"/>
            <a:chOff x="4856584" y="3072525"/>
            <a:chExt cx="1302837" cy="240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94FB8A-B054-4E38-B37E-0147890222A7}"/>
                </a:ext>
              </a:extLst>
            </p:cNvPr>
            <p:cNvSpPr/>
            <p:nvPr/>
          </p:nvSpPr>
          <p:spPr bwMode="auto">
            <a:xfrm>
              <a:off x="4856584" y="3072525"/>
              <a:ext cx="1302837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47F128-C034-40FE-9D63-6EF802181EED}"/>
                </a:ext>
              </a:extLst>
            </p:cNvPr>
            <p:cNvSpPr/>
            <p:nvPr/>
          </p:nvSpPr>
          <p:spPr bwMode="auto">
            <a:xfrm>
              <a:off x="4856584" y="4153359"/>
              <a:ext cx="1302837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9237B5-749B-4C16-B028-403225DA7082}"/>
                </a:ext>
              </a:extLst>
            </p:cNvPr>
            <p:cNvSpPr/>
            <p:nvPr/>
          </p:nvSpPr>
          <p:spPr bwMode="auto">
            <a:xfrm>
              <a:off x="4856584" y="5194267"/>
              <a:ext cx="1302837" cy="2880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661206-E051-BF42-97DF-4D570CB6BBD0}"/>
              </a:ext>
            </a:extLst>
          </p:cNvPr>
          <p:cNvSpPr txBox="1"/>
          <p:nvPr/>
        </p:nvSpPr>
        <p:spPr>
          <a:xfrm>
            <a:off x="755576" y="2636912"/>
            <a:ext cx="2448272" cy="73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24D0C-0CC0-481A-BCCC-4EC6AFE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Synchronized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B0369-224F-4CAF-B37A-19B8C02C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Block synchronized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4E6CE0-8659-44EF-9EA8-B49726F81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6E145E-FB05-4ACC-ADAB-2DE2310FDF9C}"/>
              </a:ext>
            </a:extLst>
          </p:cNvPr>
          <p:cNvSpPr txBox="1"/>
          <p:nvPr/>
        </p:nvSpPr>
        <p:spPr>
          <a:xfrm>
            <a:off x="3995936" y="2420888"/>
            <a:ext cx="4248472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void </a:t>
            </a:r>
            <a:r>
              <a:rPr lang="en-US" altLang="zh-TW" dirty="0" err="1"/>
              <a:t>someMethod</a:t>
            </a:r>
            <a:r>
              <a:rPr lang="en-US" altLang="zh-TW" dirty="0"/>
              <a:t>() {</a:t>
            </a:r>
          </a:p>
          <a:p>
            <a:endParaRPr lang="en-US" altLang="zh-TW" dirty="0"/>
          </a:p>
          <a:p>
            <a:r>
              <a:rPr lang="en-US" altLang="zh-TW" dirty="0"/>
              <a:t>  /* non-critical section */</a:t>
            </a:r>
          </a:p>
          <a:p>
            <a:endParaRPr lang="en-US" altLang="zh-TW" dirty="0"/>
          </a:p>
          <a:p>
            <a:r>
              <a:rPr lang="en-US" altLang="zh-TW" dirty="0"/>
              <a:t>	synchronized(this) {</a:t>
            </a:r>
          </a:p>
          <a:p>
            <a:r>
              <a:rPr lang="en-US" altLang="zh-TW" dirty="0"/>
              <a:t>	  /* critical section */</a:t>
            </a:r>
          </a:p>
          <a:p>
            <a:r>
              <a:rPr lang="en-US" altLang="zh-TW" dirty="0"/>
              <a:t>	}</a:t>
            </a:r>
          </a:p>
          <a:p>
            <a:endParaRPr lang="en-US" altLang="zh-TW" dirty="0"/>
          </a:p>
          <a:p>
            <a:r>
              <a:rPr lang="en-US" altLang="zh-TW" dirty="0"/>
              <a:t>  /* remainder section */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D3C5F1-1EC4-4589-A1CA-1434ED132599}"/>
              </a:ext>
            </a:extLst>
          </p:cNvPr>
          <p:cNvSpPr/>
          <p:nvPr/>
        </p:nvSpPr>
        <p:spPr bwMode="auto">
          <a:xfrm>
            <a:off x="4860032" y="3429000"/>
            <a:ext cx="2304256" cy="10801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0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Example 1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/>
              <a:t>A program declares a global variable </a:t>
            </a:r>
            <a:r>
              <a:rPr lang="en-US" altLang="zh-TW" sz="2600" b="1" dirty="0">
                <a:latin typeface="Courier New" pitchFamily="49" charset="0"/>
              </a:rPr>
              <a:t>count</a:t>
            </a:r>
            <a:r>
              <a:rPr lang="en-US" altLang="zh-TW" sz="2600" b="1" dirty="0"/>
              <a:t> and then creates three identical threads.</a:t>
            </a:r>
          </a:p>
          <a:p>
            <a:r>
              <a:rPr lang="en-US" altLang="zh-TW" sz="2600" b="1" dirty="0"/>
              <a:t>Each thread increments the same global variable 25,000,000 times.</a:t>
            </a:r>
            <a:endParaRPr lang="en-US" altLang="zh-TW" sz="2600" dirty="0"/>
          </a:p>
          <a:p>
            <a:r>
              <a:rPr lang="en-US" altLang="zh-TW" sz="2600" b="1" dirty="0"/>
              <a:t>So </a:t>
            </a:r>
            <a:r>
              <a:rPr lang="en-US" altLang="zh-TW" sz="2600" b="1" dirty="0">
                <a:latin typeface="Courier New" pitchFamily="49" charset="0"/>
              </a:rPr>
              <a:t>count</a:t>
            </a:r>
            <a:r>
              <a:rPr lang="en-US" altLang="zh-TW" sz="2600" b="1" dirty="0"/>
              <a:t> is incremented a total of 75,000,000 times.</a:t>
            </a:r>
          </a:p>
          <a:p>
            <a:r>
              <a:rPr lang="en-US" altLang="zh-TW" sz="2600" b="1" dirty="0"/>
              <a:t>The main program waits for the three threads to</a:t>
            </a:r>
          </a:p>
          <a:p>
            <a:pPr>
              <a:buFontTx/>
              <a:buNone/>
            </a:pPr>
            <a:r>
              <a:rPr lang="en-US" altLang="zh-TW" sz="2600" b="1" dirty="0"/>
              <a:t>    complete.</a:t>
            </a:r>
          </a:p>
          <a:p>
            <a:r>
              <a:rPr lang="en-US" altLang="zh-TW" sz="2600" b="1" dirty="0"/>
              <a:t>Using the </a:t>
            </a:r>
            <a:r>
              <a:rPr lang="en-US" altLang="zh-TW" sz="2600" b="1" dirty="0">
                <a:solidFill>
                  <a:srgbClr val="FF0000"/>
                </a:solidFill>
              </a:rPr>
              <a:t>Synchronized </a:t>
            </a:r>
            <a:r>
              <a:rPr lang="en-US" altLang="zh-TW" sz="2600" b="1" dirty="0"/>
              <a:t>to solve race condition problem.</a:t>
            </a:r>
          </a:p>
          <a:p>
            <a:endParaRPr lang="en-US" altLang="zh-TW" sz="2400" b="1" dirty="0"/>
          </a:p>
          <a:p>
            <a:pPr>
              <a:buFontTx/>
              <a:buNone/>
            </a:pPr>
            <a:endParaRPr lang="en-US" altLang="zh-TW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1 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B776B-85ED-4F41-BE9D-5D9AECF3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1319093"/>
            <a:ext cx="5112568" cy="51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Example 1 (cont.)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551898-9A6E-43F9-AC53-815EF05D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6192688" cy="40587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1</a:t>
            </a:r>
            <a:endParaRPr lang="zh-TW" altLang="en-US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Using Java </a:t>
            </a:r>
            <a:r>
              <a:rPr lang="en-US" altLang="zh-TW" b="1" dirty="0">
                <a:solidFill>
                  <a:schemeClr val="tx2"/>
                </a:solidFill>
              </a:rPr>
              <a:t>Language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to do the same work shown in the final example of the Lab12 ( “Semaphores”) .[+35pt.]</a:t>
            </a:r>
          </a:p>
          <a:p>
            <a:pPr marL="0" indent="0">
              <a:buNone/>
            </a:pPr>
            <a:r>
              <a:rPr lang="en-US" altLang="zh-TW" dirty="0"/>
              <a:t>   2 threads do increase by one 25,000,000 times</a:t>
            </a:r>
          </a:p>
          <a:p>
            <a:pPr marL="0" indent="0">
              <a:buNone/>
            </a:pPr>
            <a:r>
              <a:rPr lang="en-US" altLang="zh-TW" dirty="0"/>
              <a:t>   2 threads do decrease by one 25,000,000 times</a:t>
            </a:r>
            <a:endParaRPr lang="en-US" altLang="zh-TW" b="1" dirty="0"/>
          </a:p>
          <a:p>
            <a:r>
              <a:rPr lang="en-US" altLang="zh-TW" b="1" dirty="0"/>
              <a:t>Using </a:t>
            </a:r>
            <a:r>
              <a:rPr lang="en-US" altLang="zh-TW" b="1" dirty="0">
                <a:solidFill>
                  <a:srgbClr val="FF0000"/>
                </a:solidFill>
              </a:rPr>
              <a:t>Synchronized</a:t>
            </a:r>
            <a:r>
              <a:rPr lang="en-US" altLang="zh-TW" b="1" dirty="0"/>
              <a:t> to solve the race condition occurred.[+35pt.]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B560A-874D-4378-A24A-017A0BD2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Exercises 1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B9D16-BA9F-497B-BD49-C82DBDEC3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016C59-9DAB-4D15-93BD-71431557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49" y="1556792"/>
            <a:ext cx="4848902" cy="20862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6734E0-27DF-4429-B288-B03F28F87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15104"/>
            <a:ext cx="5332840" cy="16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JAVA Monitor</a:t>
            </a:r>
            <a:endParaRPr lang="zh-TW" altLang="en-US" dirty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b="1" dirty="0"/>
              <a:t>There are two methods for monitor-like mechanisms in Java.</a:t>
            </a:r>
          </a:p>
          <a:p>
            <a:pPr lvl="1"/>
            <a:r>
              <a:rPr lang="en-US" altLang="zh-TW" sz="3200" b="1" dirty="0"/>
              <a:t>Synchronized</a:t>
            </a:r>
          </a:p>
          <a:p>
            <a:pPr lvl="1"/>
            <a:r>
              <a:rPr lang="en-US" altLang="zh-TW" sz="3200" b="1" dirty="0">
                <a:solidFill>
                  <a:srgbClr val="FF0000"/>
                </a:solidFill>
              </a:rPr>
              <a:t>Reentrant Locks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35FA7-97F1-8D47-9603-3F9B7FE9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3F3C7-E68F-D34E-85E7-C48D9BA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Introduction</a:t>
            </a:r>
          </a:p>
          <a:p>
            <a:endParaRPr kumimoji="1" lang="en-US" altLang="zh-TW" b="1" dirty="0"/>
          </a:p>
          <a:p>
            <a:r>
              <a:rPr lang="en-US" altLang="zh-TW" b="1" dirty="0"/>
              <a:t>Example &amp; </a:t>
            </a:r>
            <a:r>
              <a:rPr kumimoji="1" lang="en-US" altLang="zh-TW" b="1" dirty="0"/>
              <a:t>Exercise</a:t>
            </a:r>
          </a:p>
          <a:p>
            <a:endParaRPr kumimoji="1" lang="en-US" altLang="zh-TW" b="1" dirty="0"/>
          </a:p>
          <a:p>
            <a:r>
              <a:rPr lang="en-US" altLang="zh-TW" b="1" dirty="0"/>
              <a:t>Reference</a:t>
            </a:r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2B1F18-1318-BF4D-B3FA-9A2C4BE5F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00119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84BC1-4527-4E24-B012-7C8BD1CC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Reentrant Locks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135A3-0291-400D-91D2-B96738DD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zh-TW" sz="2800" dirty="0" err="1"/>
              <a:t>ReentrantLock</a:t>
            </a:r>
            <a:r>
              <a:rPr lang="zh-TW" altLang="en-US" sz="2800" dirty="0"/>
              <a:t> </a:t>
            </a:r>
            <a:r>
              <a:rPr lang="en-US" altLang="zh-TW" sz="2800" dirty="0"/>
              <a:t>is owned by a single thread</a:t>
            </a:r>
          </a:p>
          <a:p>
            <a:pPr marL="514350" indent="-457200"/>
            <a:endParaRPr lang="en-US" altLang="zh-TW" sz="1800" dirty="0"/>
          </a:p>
          <a:p>
            <a:pPr marL="514350" indent="-457200"/>
            <a:r>
              <a:rPr lang="en-US" altLang="zh-TW" sz="2800" dirty="0"/>
              <a:t>provide mutually exclusive access to a shared resource</a:t>
            </a:r>
          </a:p>
          <a:p>
            <a:pPr marL="514350" indent="-457200"/>
            <a:endParaRPr lang="en-US" altLang="zh-TW" sz="1800" dirty="0"/>
          </a:p>
          <a:p>
            <a:pPr marL="514350" indent="-457200"/>
            <a:r>
              <a:rPr lang="en-US" altLang="zh-TW" sz="2800" dirty="0"/>
              <a:t>A thread acquires a </a:t>
            </a:r>
            <a:r>
              <a:rPr lang="en-US" altLang="zh-TW" sz="2800" dirty="0" err="1"/>
              <a:t>ReentrantLock</a:t>
            </a:r>
            <a:r>
              <a:rPr lang="en-US" altLang="zh-TW" sz="2800" dirty="0"/>
              <a:t> lock by invoking its </a:t>
            </a:r>
            <a:r>
              <a:rPr lang="en-US" altLang="zh-TW" sz="2800" i="1" dirty="0"/>
              <a:t>lock() </a:t>
            </a:r>
            <a:r>
              <a:rPr lang="en-US" altLang="zh-TW" sz="2800" dirty="0"/>
              <a:t>method</a:t>
            </a:r>
          </a:p>
          <a:p>
            <a:pPr marL="914400" lvl="1" indent="-457200"/>
            <a:r>
              <a:rPr lang="en-US" altLang="zh-TW" sz="2400" dirty="0"/>
              <a:t>Available ( or already owns it ): enter critical section</a:t>
            </a:r>
          </a:p>
          <a:p>
            <a:pPr marL="914400" lvl="1" indent="-457200"/>
            <a:r>
              <a:rPr lang="en-US" altLang="zh-TW" sz="2400" dirty="0"/>
              <a:t>Unavailable: blocks until owner </a:t>
            </a:r>
            <a:r>
              <a:rPr lang="en-US" altLang="zh-TW" sz="2400" i="1" dirty="0"/>
              <a:t>unlock()</a:t>
            </a:r>
            <a:r>
              <a:rPr lang="zh-TW" altLang="en-US" sz="2400" i="1" dirty="0"/>
              <a:t> </a:t>
            </a:r>
            <a:r>
              <a:rPr lang="en-US" altLang="zh-TW" sz="2400" dirty="0"/>
              <a:t>lock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1E6C85-BF10-4855-881C-9CB5FEBDE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1399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9135B-C98D-400D-8591-96B4E646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Reentrant 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22510-8A44-4650-A8C1-F9D0F4CF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/>
              <a:t>Additional features :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Timeout while waiting for lock</a:t>
            </a:r>
            <a:r>
              <a:rPr lang="zh-TW" altLang="en-US" dirty="0"/>
              <a:t> </a:t>
            </a:r>
            <a:r>
              <a:rPr lang="en-US" altLang="zh-TW" sz="2600" dirty="0"/>
              <a:t>(lock </a:t>
            </a:r>
            <a:r>
              <a:rPr lang="en-US" altLang="zh-TW" sz="2600" dirty="0" err="1"/>
              <a:t>interruptibly</a:t>
            </a:r>
            <a:r>
              <a:rPr lang="en-US" altLang="zh-TW" sz="2600" dirty="0"/>
              <a:t>)</a:t>
            </a:r>
          </a:p>
          <a:p>
            <a:pPr lvl="1"/>
            <a:r>
              <a:rPr lang="en-US" altLang="zh-TW" dirty="0"/>
              <a:t>A fairness parameter</a:t>
            </a:r>
          </a:p>
          <a:p>
            <a:pPr lvl="1"/>
            <a:r>
              <a:rPr lang="en-US" altLang="zh-TW" dirty="0"/>
              <a:t>API to get list of waiting thread for lock</a:t>
            </a:r>
          </a:p>
          <a:p>
            <a:pPr lvl="1"/>
            <a:r>
              <a:rPr lang="en-US" altLang="zh-TW" dirty="0"/>
              <a:t>Flexibility to try for lock without blocking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B5BE7A-D425-468C-BC61-E86D5854F5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07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88E66794-677F-40F4-A469-EC626C175756}"/>
              </a:ext>
            </a:extLst>
          </p:cNvPr>
          <p:cNvSpPr txBox="1"/>
          <p:nvPr/>
        </p:nvSpPr>
        <p:spPr>
          <a:xfrm>
            <a:off x="5436096" y="1229513"/>
            <a:ext cx="3384376" cy="54476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import </a:t>
            </a:r>
            <a:r>
              <a:rPr lang="en-US" altLang="zh-TW" sz="1200" dirty="0" err="1"/>
              <a:t>java.util.concurrent.locks</a:t>
            </a:r>
            <a:r>
              <a:rPr lang="en-US" altLang="zh-TW" sz="1200" dirty="0"/>
              <a:t>.*;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public class </a:t>
            </a:r>
            <a:r>
              <a:rPr lang="en-US" altLang="zh-TW" sz="1200" dirty="0" err="1"/>
              <a:t>Oslab</a:t>
            </a:r>
            <a:r>
              <a:rPr lang="en-US" altLang="zh-TW" sz="1200" dirty="0"/>
              <a:t>{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Lock </a:t>
            </a:r>
            <a:r>
              <a:rPr lang="en-US" altLang="zh-TW" sz="1200" dirty="0" err="1"/>
              <a:t>lock</a:t>
            </a:r>
            <a:r>
              <a:rPr lang="en-US" altLang="zh-TW" sz="1200" dirty="0"/>
              <a:t> = new </a:t>
            </a:r>
            <a:r>
              <a:rPr lang="en-US" altLang="zh-TW" sz="1200" dirty="0" err="1"/>
              <a:t>ReetrantLock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    Condition Full = </a:t>
            </a:r>
            <a:r>
              <a:rPr lang="en-US" altLang="zh-TW" sz="1200" dirty="0" err="1"/>
              <a:t>lock.newCondition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    Condition Empty = </a:t>
            </a:r>
            <a:r>
              <a:rPr lang="en-US" altLang="zh-TW" sz="1200" dirty="0" err="1"/>
              <a:t>lock.newCondition</a:t>
            </a:r>
            <a:r>
              <a:rPr lang="en-US" altLang="zh-TW" sz="1200" dirty="0"/>
              <a:t>();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public void XXX(){</a:t>
            </a:r>
          </a:p>
          <a:p>
            <a:r>
              <a:rPr lang="zh-TW" altLang="en-US" sz="1200" dirty="0"/>
              <a:t>    </a:t>
            </a:r>
            <a:r>
              <a:rPr lang="en-US" altLang="zh-TW" sz="1200" dirty="0" err="1"/>
              <a:t>lock.lock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    try{</a:t>
            </a:r>
          </a:p>
          <a:p>
            <a:r>
              <a:rPr lang="en-US" altLang="zh-TW" sz="1200" dirty="0"/>
              <a:t>	    if(...){</a:t>
            </a:r>
          </a:p>
          <a:p>
            <a:r>
              <a:rPr lang="en-US" altLang="zh-TW" sz="1200" dirty="0"/>
              <a:t>		Full. await();</a:t>
            </a:r>
          </a:p>
          <a:p>
            <a:r>
              <a:rPr lang="en-US" altLang="zh-TW" sz="1200" dirty="0"/>
              <a:t>	    }</a:t>
            </a:r>
          </a:p>
          <a:p>
            <a:endParaRPr lang="en-US" altLang="zh-TW" sz="1200" dirty="0"/>
          </a:p>
          <a:p>
            <a:r>
              <a:rPr lang="en-US" altLang="zh-TW" sz="1200" dirty="0"/>
              <a:t>	    if(...){</a:t>
            </a:r>
          </a:p>
          <a:p>
            <a:r>
              <a:rPr lang="en-US" altLang="zh-TW" sz="1200" dirty="0"/>
              <a:t>		</a:t>
            </a:r>
            <a:r>
              <a:rPr lang="en-US" altLang="zh-TW" sz="1200" dirty="0" err="1"/>
              <a:t>Empty.signal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	    }</a:t>
            </a:r>
          </a:p>
          <a:p>
            <a:r>
              <a:rPr lang="en-US" altLang="zh-TW" sz="1200" dirty="0"/>
              <a:t>	}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catch(</a:t>
            </a:r>
            <a:r>
              <a:rPr lang="en-US" altLang="zh-TW" sz="1200" dirty="0" err="1"/>
              <a:t>InterruptedException</a:t>
            </a:r>
            <a:r>
              <a:rPr lang="en-US" altLang="zh-TW" sz="1200" dirty="0"/>
              <a:t> e){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e.printStackTrace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    }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finally{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lock.unlock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    }</a:t>
            </a:r>
          </a:p>
          <a:p>
            <a:endParaRPr lang="en-US" altLang="zh-TW" sz="1200" dirty="0"/>
          </a:p>
          <a:p>
            <a:r>
              <a:rPr lang="en-US" altLang="zh-TW" sz="1200" dirty="0"/>
              <a:t>}</a:t>
            </a:r>
            <a:endParaRPr lang="zh-TW" altLang="en-US" sz="12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Reentrant Locks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>
          <a:xfrm>
            <a:off x="612867" y="1271806"/>
            <a:ext cx="8229600" cy="4525963"/>
          </a:xfrm>
        </p:spPr>
        <p:txBody>
          <a:bodyPr/>
          <a:lstStyle/>
          <a:p>
            <a:r>
              <a:rPr lang="en-US" altLang="zh-TW" dirty="0"/>
              <a:t>Condition Variables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440A95-078C-4C9A-B24B-909C935C4157}"/>
              </a:ext>
            </a:extLst>
          </p:cNvPr>
          <p:cNvSpPr/>
          <p:nvPr/>
        </p:nvSpPr>
        <p:spPr bwMode="auto">
          <a:xfrm>
            <a:off x="5436096" y="1229513"/>
            <a:ext cx="2376264" cy="2552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8FB200-D183-4F38-A2CB-CEC32AE781A5}"/>
              </a:ext>
            </a:extLst>
          </p:cNvPr>
          <p:cNvSpPr/>
          <p:nvPr/>
        </p:nvSpPr>
        <p:spPr bwMode="auto">
          <a:xfrm>
            <a:off x="5652120" y="1999298"/>
            <a:ext cx="2304256" cy="2055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左中括弧 20">
            <a:extLst>
              <a:ext uri="{FF2B5EF4-FFF2-40B4-BE49-F238E27FC236}">
                <a16:creationId xmlns:a16="http://schemas.microsoft.com/office/drawing/2014/main" id="{73B798CC-7156-4A50-85F4-33AD7B994F32}"/>
              </a:ext>
            </a:extLst>
          </p:cNvPr>
          <p:cNvSpPr/>
          <p:nvPr/>
        </p:nvSpPr>
        <p:spPr bwMode="auto">
          <a:xfrm>
            <a:off x="5497254" y="3208709"/>
            <a:ext cx="117727" cy="2812579"/>
          </a:xfrm>
          <a:prstGeom prst="leftBracke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16AF52-0DD8-4274-8272-3D9A7E86E91F}"/>
              </a:ext>
            </a:extLst>
          </p:cNvPr>
          <p:cNvSpPr/>
          <p:nvPr/>
        </p:nvSpPr>
        <p:spPr bwMode="auto">
          <a:xfrm>
            <a:off x="6552219" y="3240562"/>
            <a:ext cx="1881889" cy="1412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B34212-FECE-408A-9E8D-3D9C317F9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1" y="2579748"/>
            <a:ext cx="4550232" cy="3427784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0024A919-5711-47AB-AD01-91B89C8A5162}"/>
              </a:ext>
            </a:extLst>
          </p:cNvPr>
          <p:cNvGrpSpPr/>
          <p:nvPr/>
        </p:nvGrpSpPr>
        <p:grpSpPr>
          <a:xfrm>
            <a:off x="1950921" y="2742864"/>
            <a:ext cx="6580212" cy="3744268"/>
            <a:chOff x="193938" y="2850888"/>
            <a:chExt cx="6580212" cy="374426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41D4D1-BD29-4072-A4E0-4376D38B006A}"/>
                </a:ext>
              </a:extLst>
            </p:cNvPr>
            <p:cNvSpPr/>
            <p:nvPr/>
          </p:nvSpPr>
          <p:spPr bwMode="auto">
            <a:xfrm>
              <a:off x="3821822" y="2850888"/>
              <a:ext cx="2952328" cy="3744268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000976-4F94-41EE-9BDA-8E070E1554A5}"/>
                </a:ext>
              </a:extLst>
            </p:cNvPr>
            <p:cNvSpPr/>
            <p:nvPr/>
          </p:nvSpPr>
          <p:spPr bwMode="auto">
            <a:xfrm>
              <a:off x="193938" y="4242260"/>
              <a:ext cx="1584176" cy="792088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755E712-B308-44DF-AAD6-4EE9571DD5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08215" y="3022510"/>
              <a:ext cx="1990919" cy="1432529"/>
            </a:xfrm>
            <a:prstGeom prst="straightConnector1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471E97F-9273-400A-BAD8-61E78CC5B3B8}"/>
              </a:ext>
            </a:extLst>
          </p:cNvPr>
          <p:cNvSpPr/>
          <p:nvPr/>
        </p:nvSpPr>
        <p:spPr bwMode="auto">
          <a:xfrm>
            <a:off x="5665794" y="5533433"/>
            <a:ext cx="1786525" cy="5927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025A0AE-A926-4BC2-9D02-AB76E4CB1184}"/>
              </a:ext>
            </a:extLst>
          </p:cNvPr>
          <p:cNvGrpSpPr/>
          <p:nvPr/>
        </p:nvGrpSpPr>
        <p:grpSpPr>
          <a:xfrm>
            <a:off x="436812" y="2204864"/>
            <a:ext cx="7951612" cy="1728192"/>
            <a:chOff x="436812" y="2204864"/>
            <a:chExt cx="7951612" cy="172819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9E7A682-4C65-47A0-801E-BA5F68A5BFE8}"/>
                </a:ext>
              </a:extLst>
            </p:cNvPr>
            <p:cNvGrpSpPr/>
            <p:nvPr/>
          </p:nvGrpSpPr>
          <p:grpSpPr>
            <a:xfrm>
              <a:off x="436812" y="2204864"/>
              <a:ext cx="7951612" cy="1728192"/>
              <a:chOff x="436812" y="2204864"/>
              <a:chExt cx="7951612" cy="172819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764127-B2E4-4C93-BD22-96826CC0C298}"/>
                  </a:ext>
                </a:extLst>
              </p:cNvPr>
              <p:cNvSpPr/>
              <p:nvPr/>
            </p:nvSpPr>
            <p:spPr bwMode="auto">
              <a:xfrm>
                <a:off x="5652120" y="2204864"/>
                <a:ext cx="2736304" cy="504056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222FE7-BC03-4CD0-8A85-046A74BDA147}"/>
                  </a:ext>
                </a:extLst>
              </p:cNvPr>
              <p:cNvSpPr/>
              <p:nvPr/>
            </p:nvSpPr>
            <p:spPr bwMode="auto">
              <a:xfrm>
                <a:off x="436812" y="3573016"/>
                <a:ext cx="2334988" cy="36004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98C69C58-6A88-4D22-80E3-6B1A39FF82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5696" y="2492896"/>
              <a:ext cx="3816424" cy="1015474"/>
            </a:xfrm>
            <a:prstGeom prst="straightConnector1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 animBg="1"/>
      <p:bldP spid="22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Example 2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323528" y="1667123"/>
            <a:ext cx="8640960" cy="4525963"/>
          </a:xfrm>
        </p:spPr>
        <p:txBody>
          <a:bodyPr/>
          <a:lstStyle/>
          <a:p>
            <a:r>
              <a:rPr lang="en-US" altLang="zh-TW" sz="2600" b="1" dirty="0"/>
              <a:t>As an example, suppose we have a Warehouse which supports ”</a:t>
            </a:r>
            <a:r>
              <a:rPr lang="en-US" altLang="zh-TW" sz="2600" b="1" dirty="0" err="1"/>
              <a:t>setProduct</a:t>
            </a:r>
            <a:r>
              <a:rPr lang="en-US" altLang="zh-TW" sz="2600" b="1" dirty="0"/>
              <a:t> ” and  “</a:t>
            </a:r>
            <a:r>
              <a:rPr lang="en-US" altLang="zh-TW" sz="2600" b="1" dirty="0" err="1"/>
              <a:t>getProduct</a:t>
            </a:r>
            <a:r>
              <a:rPr lang="en-US" altLang="zh-TW" sz="2600" b="1" dirty="0"/>
              <a:t>”  methods.</a:t>
            </a:r>
          </a:p>
          <a:p>
            <a:endParaRPr lang="en-US" altLang="zh-TW" sz="1400" b="1" dirty="0"/>
          </a:p>
          <a:p>
            <a:r>
              <a:rPr lang="en-US" altLang="zh-TW" sz="2600" b="1" dirty="0"/>
              <a:t>If a ”</a:t>
            </a:r>
            <a:r>
              <a:rPr lang="en-US" altLang="zh-TW" sz="2600" b="1" dirty="0" err="1"/>
              <a:t>getProduct</a:t>
            </a:r>
            <a:r>
              <a:rPr lang="en-US" altLang="zh-TW" sz="2600" b="1" dirty="0"/>
              <a:t>” is attempted on an empty warehouse, then the thread will block until an item becomes available.</a:t>
            </a:r>
          </a:p>
          <a:p>
            <a:endParaRPr lang="en-US" altLang="zh-TW" sz="1400" dirty="0"/>
          </a:p>
          <a:p>
            <a:r>
              <a:rPr lang="en-US" altLang="zh-TW" sz="2600" b="1" dirty="0"/>
              <a:t>If a ”</a:t>
            </a:r>
            <a:r>
              <a:rPr lang="en-US" altLang="zh-TW" sz="2600" b="1" dirty="0" err="1"/>
              <a:t>setProduct</a:t>
            </a:r>
            <a:r>
              <a:rPr lang="en-US" altLang="zh-TW" sz="2600" b="1" dirty="0"/>
              <a:t>” is attempted on a full warehouse, then the thread will block until a space becomes available.</a:t>
            </a:r>
          </a:p>
          <a:p>
            <a:endParaRPr lang="en-US" altLang="zh-TW" sz="1400" dirty="0"/>
          </a:p>
          <a:p>
            <a:r>
              <a:rPr lang="en-US" altLang="zh-TW" sz="2600" b="1" dirty="0"/>
              <a:t>Using the </a:t>
            </a:r>
            <a:r>
              <a:rPr lang="en-US" altLang="zh-TW" sz="2600" b="1" dirty="0" err="1">
                <a:solidFill>
                  <a:srgbClr val="FF0000"/>
                </a:solidFill>
              </a:rPr>
              <a:t>ReetrantLock</a:t>
            </a:r>
            <a:r>
              <a:rPr lang="en-US" altLang="zh-TW" sz="2600" b="1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/>
              <a:t>to solve race condition problem.</a:t>
            </a:r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8080C-16B3-4F41-A35F-75641884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0971"/>
            <a:ext cx="8229600" cy="1143000"/>
          </a:xfrm>
        </p:spPr>
        <p:txBody>
          <a:bodyPr/>
          <a:lstStyle/>
          <a:p>
            <a:r>
              <a:rPr lang="en-US" altLang="zh-TW" b="1" dirty="0"/>
              <a:t>Example 2(cont.)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121035-FE75-4A19-9EA6-3CFE4C862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E8D70C-305F-724D-9873-102334F2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4" y="691255"/>
            <a:ext cx="7739031" cy="60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E9ACF-6A79-4A19-B57E-884D2EB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2(cont.)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C51FC8-2789-CE4C-BAA1-93625B35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0" y="1196752"/>
            <a:ext cx="8341320" cy="51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2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zh-TW" sz="2400" b="1" dirty="0"/>
              <a:t>Using the </a:t>
            </a:r>
            <a:r>
              <a:rPr lang="en-US" altLang="zh-TW" sz="2400" b="1" dirty="0" err="1">
                <a:solidFill>
                  <a:srgbClr val="FF0000"/>
                </a:solidFill>
              </a:rPr>
              <a:t>ReetrantLock</a:t>
            </a:r>
            <a:r>
              <a:rPr lang="en-US" altLang="zh-TW" sz="2400" b="1" dirty="0"/>
              <a:t> to solve the multiple Producer-multiple Consumer Problem. [+20pt.]</a:t>
            </a:r>
          </a:p>
          <a:p>
            <a:r>
              <a:rPr lang="en-US" altLang="zh-TW" sz="2400" b="1" dirty="0"/>
              <a:t>Constraint:</a:t>
            </a:r>
          </a:p>
          <a:p>
            <a:pPr lvl="1"/>
            <a:r>
              <a:rPr lang="en-US" altLang="zh-TW" sz="2400" dirty="0"/>
              <a:t>The maximum amount of  product is  10.</a:t>
            </a:r>
          </a:p>
          <a:p>
            <a:pPr lvl="1"/>
            <a:r>
              <a:rPr lang="en-US" altLang="zh-TW" sz="2400" dirty="0"/>
              <a:t>The minimum amount of  product is  0.</a:t>
            </a:r>
          </a:p>
          <a:p>
            <a:pPr lvl="1"/>
            <a:r>
              <a:rPr lang="en-US" altLang="zh-TW" sz="2400" dirty="0"/>
              <a:t>If the total amount of product is zero and consumer want to consume, print “empty” on the screen. </a:t>
            </a:r>
          </a:p>
          <a:p>
            <a:pPr lvl="1"/>
            <a:r>
              <a:rPr lang="en-US" altLang="zh-TW" sz="2400" dirty="0"/>
              <a:t>If the total amount of product is ten and producer want to produce, print “full” on the screen. </a:t>
            </a:r>
          </a:p>
          <a:p>
            <a:pPr lvl="1"/>
            <a:r>
              <a:rPr lang="en-US" altLang="zh-TW" sz="2400" dirty="0"/>
              <a:t>Print every transaction.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CD387-6DDB-41F7-A63E-3101350C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22831"/>
            <a:ext cx="8229600" cy="1143000"/>
          </a:xfrm>
        </p:spPr>
        <p:txBody>
          <a:bodyPr/>
          <a:lstStyle/>
          <a:p>
            <a:r>
              <a:rPr lang="en-US" altLang="zh-TW" b="1" dirty="0"/>
              <a:t>Exercises 2(cont.)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EEACE9-E9B5-4A33-A869-2987E0C1F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6E0042-45E9-4E0D-9A8A-3BF60F47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15" y="1196752"/>
            <a:ext cx="3372321" cy="4620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824E3E-8192-49AA-AACF-F3D49C2D8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1786"/>
            <a:ext cx="386769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References 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444"/>
          </a:xfrm>
        </p:spPr>
        <p:txBody>
          <a:bodyPr/>
          <a:lstStyle/>
          <a:p>
            <a:r>
              <a:rPr lang="en-US" altLang="zh-TW" b="1" dirty="0"/>
              <a:t>Textbook</a:t>
            </a:r>
          </a:p>
          <a:p>
            <a:pPr marL="400050" lvl="1" indent="0">
              <a:buNone/>
            </a:pPr>
            <a:r>
              <a:rPr lang="en-US" altLang="zh-TW" sz="2400" dirty="0"/>
              <a:t>Operating System Concepts, 10th Edition (Chapter 7.4)</a:t>
            </a:r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en-US" altLang="zh-TW" b="1" dirty="0"/>
              <a:t>Website</a:t>
            </a:r>
          </a:p>
          <a:p>
            <a:pPr marL="400050" lvl="1" indent="0">
              <a:buNone/>
            </a:pPr>
            <a:r>
              <a:rPr lang="en-US" altLang="zh-TW" sz="2000" dirty="0"/>
              <a:t>Synchronized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00050" lvl="1" indent="0">
              <a:buNone/>
            </a:pPr>
            <a:r>
              <a:rPr lang="en-US" altLang="zh-TW" sz="1800" dirty="0">
                <a:hlinkClick r:id="rId3"/>
              </a:rPr>
              <a:t>https://www.baeldung.com/java-synchronized</a:t>
            </a:r>
            <a:endParaRPr lang="en-US" altLang="zh-TW" sz="1800" dirty="0"/>
          </a:p>
          <a:p>
            <a:pPr marL="400050" lvl="1" indent="0">
              <a:buNone/>
            </a:pPr>
            <a:endParaRPr lang="en-US" altLang="zh-TW" sz="1800" dirty="0"/>
          </a:p>
          <a:p>
            <a:pPr marL="400050" lvl="1" indent="0">
              <a:buNone/>
            </a:pPr>
            <a:r>
              <a:rPr lang="en-US" altLang="zh-TW" sz="2000" dirty="0" err="1"/>
              <a:t>ReentrantLock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800" dirty="0">
                <a:hlinkClick r:id="rId4"/>
              </a:rPr>
              <a:t>https://www.geeksforgeeks.org/reentrant-lock-java/ 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>
                <a:hlinkClick r:id="rId5"/>
              </a:rPr>
              <a:t>https://dzone.com/articles/what-are-reentrant-locks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2000" dirty="0"/>
              <a:t>Interface Condition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800" dirty="0">
                <a:hlinkClick r:id="rId4"/>
              </a:rPr>
              <a:t>http://java.sun.com/j2se/1.5.0/docs/api/java/util/concurrent/locks/Condition.html</a:t>
            </a:r>
            <a:endParaRPr lang="en-US" altLang="zh-TW" sz="1800" b="1" dirty="0"/>
          </a:p>
          <a:p>
            <a:endParaRPr lang="en-US" altLang="zh-TW" b="1" dirty="0"/>
          </a:p>
          <a:p>
            <a:pPr marL="742950" lvl="2" indent="-342900"/>
            <a:endParaRPr lang="en-US" altLang="zh-TW" b="1" dirty="0">
              <a:cs typeface="+mn-cs"/>
            </a:endParaRPr>
          </a:p>
          <a:p>
            <a:pPr lvl="1"/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35FA7-97F1-8D47-9603-3F9B7FE9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3F3C7-E68F-D34E-85E7-C48D9BA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Introduction</a:t>
            </a:r>
          </a:p>
          <a:p>
            <a:endParaRPr kumimoji="1" lang="en-US" altLang="zh-TW" b="1" dirty="0"/>
          </a:p>
          <a:p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 &amp; </a:t>
            </a:r>
            <a:r>
              <a:rPr kumimoji="1"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Exercise</a:t>
            </a:r>
          </a:p>
          <a:p>
            <a:endParaRPr kumimoji="1" lang="en-US" altLang="zh-TW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2B1F18-1318-BF4D-B3FA-9A2C4BE5F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52952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AEACD-AB22-2B43-A229-3FD0C5A7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Why we need Monitor ?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1760E-3072-F044-A512-A053BEA3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800" dirty="0"/>
              <a:t>Semaphores and mutex lock provide a convenient and effective mechanism for process synchronization.</a:t>
            </a:r>
          </a:p>
          <a:p>
            <a:endParaRPr lang="en" altLang="zh-TW" sz="2800" dirty="0"/>
          </a:p>
          <a:p>
            <a:r>
              <a:rPr lang="en" altLang="zh-TW" sz="2800" dirty="0"/>
              <a:t>Using them incorrectly can result in timing errors</a:t>
            </a:r>
            <a:r>
              <a:rPr lang="en-US" altLang="zh-TW" sz="2800" dirty="0"/>
              <a:t>.</a:t>
            </a:r>
            <a:endParaRPr lang="en" altLang="zh-TW" sz="2800" dirty="0"/>
          </a:p>
          <a:p>
            <a:endParaRPr kumimoji="1" lang="en" altLang="zh-TW" sz="2800" dirty="0"/>
          </a:p>
          <a:p>
            <a:r>
              <a:rPr lang="en" altLang="zh-TW" sz="2800" dirty="0"/>
              <a:t>Caused by an uncooperative programmer.</a:t>
            </a:r>
          </a:p>
          <a:p>
            <a:endParaRPr kumimoji="1" lang="zh-TW" altLang="en-US" sz="28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BF3687-F33B-7846-86A3-147500881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3130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0A738-0D85-1844-B366-EB0DB401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Why we need Monitor ? (cont.)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B11FC-60A4-5641-A498-BB99DDAA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endParaRPr lang="en-US" altLang="zh-TW" dirty="0"/>
          </a:p>
          <a:p>
            <a:endParaRPr kumimoji="1"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CA7C94-5AC1-D543-A777-A09E7CE59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0B9AC0A-8BCE-6044-B653-8A797229B611}"/>
              </a:ext>
            </a:extLst>
          </p:cNvPr>
          <p:cNvGrpSpPr/>
          <p:nvPr/>
        </p:nvGrpSpPr>
        <p:grpSpPr>
          <a:xfrm>
            <a:off x="801070" y="1426394"/>
            <a:ext cx="2374900" cy="2428344"/>
            <a:chOff x="801070" y="1185010"/>
            <a:chExt cx="2374900" cy="24283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9646C4-D856-D34A-8260-E7A6F6F2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70" y="1185010"/>
              <a:ext cx="2374900" cy="20320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FBF3E7E-4B06-EF44-A990-71BFB304043D}"/>
                </a:ext>
              </a:extLst>
            </p:cNvPr>
            <p:cNvSpPr txBox="1"/>
            <p:nvPr/>
          </p:nvSpPr>
          <p:spPr>
            <a:xfrm>
              <a:off x="1506829" y="324402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</a:t>
              </a:r>
              <a:r>
                <a:rPr kumimoji="1" lang="en-US" altLang="zh-TW" dirty="0"/>
                <a:t>ase 1</a:t>
              </a:r>
              <a:endParaRPr kumimoji="1"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726C7BD-67F5-2A44-ABB1-054D21EDA594}"/>
              </a:ext>
            </a:extLst>
          </p:cNvPr>
          <p:cNvGrpSpPr/>
          <p:nvPr/>
        </p:nvGrpSpPr>
        <p:grpSpPr>
          <a:xfrm>
            <a:off x="6156176" y="1397349"/>
            <a:ext cx="2374900" cy="2399228"/>
            <a:chOff x="5436096" y="3429000"/>
            <a:chExt cx="2374900" cy="239922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23F37C3-CAD6-3949-840F-95033ABA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6096" y="3429000"/>
              <a:ext cx="2374900" cy="20320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5133BF2-1EB4-204B-BD09-9C8EB77F7FB9}"/>
                </a:ext>
              </a:extLst>
            </p:cNvPr>
            <p:cNvSpPr txBox="1"/>
            <p:nvPr/>
          </p:nvSpPr>
          <p:spPr>
            <a:xfrm>
              <a:off x="6156176" y="545889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</a:t>
              </a:r>
              <a:r>
                <a:rPr kumimoji="1" lang="en-US" altLang="zh-TW" dirty="0"/>
                <a:t>ase 2</a:t>
              </a:r>
              <a:endParaRPr kumimoji="1"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0F287C9-C2B9-684B-AFEE-8AAFC60D2140}"/>
              </a:ext>
            </a:extLst>
          </p:cNvPr>
          <p:cNvGrpSpPr/>
          <p:nvPr/>
        </p:nvGrpSpPr>
        <p:grpSpPr>
          <a:xfrm>
            <a:off x="3766030" y="3024164"/>
            <a:ext cx="1870844" cy="1544825"/>
            <a:chOff x="3491880" y="1429657"/>
            <a:chExt cx="2374900" cy="20320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5F8E2DF-68EB-9F48-A026-93BF31D16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880" y="1429657"/>
              <a:ext cx="2374900" cy="2032000"/>
            </a:xfrm>
            <a:prstGeom prst="rect">
              <a:avLst/>
            </a:prstGeom>
            <a:ln w="25400">
              <a:solidFill>
                <a:schemeClr val="bg2"/>
              </a:solidFill>
            </a:ln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31A3E18-2D50-BC4E-95A7-F210E6DA8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247" t="19161" r="19540" b="12216"/>
            <a:stretch/>
          </p:blipFill>
          <p:spPr>
            <a:xfrm>
              <a:off x="3635896" y="2955095"/>
              <a:ext cx="1973662" cy="257881"/>
            </a:xfrm>
            <a:prstGeom prst="rect">
              <a:avLst/>
            </a:prstGeom>
            <a:ln w="25400">
              <a:noFill/>
            </a:ln>
          </p:spPr>
        </p:pic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46EED83-FB12-4819-95F6-79E2F42CD31B}"/>
              </a:ext>
            </a:extLst>
          </p:cNvPr>
          <p:cNvGrpSpPr/>
          <p:nvPr/>
        </p:nvGrpSpPr>
        <p:grpSpPr>
          <a:xfrm>
            <a:off x="780660" y="4147123"/>
            <a:ext cx="2466067" cy="2543406"/>
            <a:chOff x="780660" y="4147123"/>
            <a:chExt cx="2466067" cy="2543406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006DCEB7-E102-4D21-A583-E697648F2F2A}"/>
                </a:ext>
              </a:extLst>
            </p:cNvPr>
            <p:cNvGrpSpPr/>
            <p:nvPr/>
          </p:nvGrpSpPr>
          <p:grpSpPr>
            <a:xfrm>
              <a:off x="780660" y="4147123"/>
              <a:ext cx="2466067" cy="2543406"/>
              <a:chOff x="780660" y="4147123"/>
              <a:chExt cx="2466067" cy="2543406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E966C5CB-E88A-4E7A-AAFC-E35E94DCEDD6}"/>
                  </a:ext>
                </a:extLst>
              </p:cNvPr>
              <p:cNvGrpSpPr/>
              <p:nvPr/>
            </p:nvGrpSpPr>
            <p:grpSpPr>
              <a:xfrm>
                <a:off x="780660" y="4147123"/>
                <a:ext cx="2466067" cy="2032000"/>
                <a:chOff x="3491880" y="1429657"/>
                <a:chExt cx="2374900" cy="2032000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F4954CAA-91A0-471F-9615-CA3434C67F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1880" y="1429657"/>
                  <a:ext cx="2374900" cy="2032000"/>
                </a:xfrm>
                <a:prstGeom prst="rect">
                  <a:avLst/>
                </a:prstGeom>
                <a:ln w="25400">
                  <a:solidFill>
                    <a:schemeClr val="bg2"/>
                  </a:solidFill>
                </a:ln>
              </p:spPr>
            </p:pic>
            <p:pic>
              <p:nvPicPr>
                <p:cNvPr id="26" name="圖片 25">
                  <a:extLst>
                    <a:ext uri="{FF2B5EF4-FFF2-40B4-BE49-F238E27FC236}">
                      <a16:creationId xmlns:a16="http://schemas.microsoft.com/office/drawing/2014/main" id="{A30078E5-BFCD-4C6B-BA53-058326263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0247" t="19161" r="19540" b="12216"/>
                <a:stretch/>
              </p:blipFill>
              <p:spPr>
                <a:xfrm>
                  <a:off x="3635896" y="2955095"/>
                  <a:ext cx="1973662" cy="257881"/>
                </a:xfrm>
                <a:prstGeom prst="rect">
                  <a:avLst/>
                </a:prstGeom>
                <a:ln w="25400">
                  <a:noFill/>
                </a:ln>
              </p:spPr>
            </p:pic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DF343AD-F8D0-4F82-A322-FFF845AE9E66}"/>
                  </a:ext>
                </a:extLst>
              </p:cNvPr>
              <p:cNvSpPr txBox="1"/>
              <p:nvPr/>
            </p:nvSpPr>
            <p:spPr>
              <a:xfrm>
                <a:off x="1448460" y="632119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</a:t>
                </a:r>
                <a:r>
                  <a:rPr kumimoji="1" lang="en-US" altLang="zh-TW" dirty="0"/>
                  <a:t>ase 3</a:t>
                </a:r>
                <a:endParaRPr kumimoji="1" lang="zh-TW" altLang="en-US" dirty="0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3E25DA7-7B4C-423D-8DCF-5C00505D642F}"/>
                </a:ext>
              </a:extLst>
            </p:cNvPr>
            <p:cNvSpPr/>
            <p:nvPr/>
          </p:nvSpPr>
          <p:spPr bwMode="auto">
            <a:xfrm>
              <a:off x="930204" y="5661248"/>
              <a:ext cx="2049426" cy="38571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447F66F-3E4E-4D5D-ACE7-6E291ABFB49A}"/>
              </a:ext>
            </a:extLst>
          </p:cNvPr>
          <p:cNvGrpSpPr/>
          <p:nvPr/>
        </p:nvGrpSpPr>
        <p:grpSpPr>
          <a:xfrm>
            <a:off x="6156176" y="4094163"/>
            <a:ext cx="2466067" cy="2579950"/>
            <a:chOff x="6156176" y="4094163"/>
            <a:chExt cx="2466067" cy="257995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A673CBD2-32D6-40AB-BA59-7D95E2AE78BA}"/>
                </a:ext>
              </a:extLst>
            </p:cNvPr>
            <p:cNvGrpSpPr/>
            <p:nvPr/>
          </p:nvGrpSpPr>
          <p:grpSpPr>
            <a:xfrm>
              <a:off x="6156176" y="4094163"/>
              <a:ext cx="2466067" cy="2579950"/>
              <a:chOff x="6156176" y="4094163"/>
              <a:chExt cx="2466067" cy="2579950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386A5CE4-523C-4DC9-8090-F834D0503A87}"/>
                  </a:ext>
                </a:extLst>
              </p:cNvPr>
              <p:cNvGrpSpPr/>
              <p:nvPr/>
            </p:nvGrpSpPr>
            <p:grpSpPr>
              <a:xfrm>
                <a:off x="6156176" y="4094163"/>
                <a:ext cx="2466067" cy="2032000"/>
                <a:chOff x="3491880" y="1429657"/>
                <a:chExt cx="2374900" cy="2032000"/>
              </a:xfrm>
            </p:grpSpPr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0145E970-BF75-4ED1-A19A-D1B86B475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1880" y="1429657"/>
                  <a:ext cx="2374900" cy="2032000"/>
                </a:xfrm>
                <a:prstGeom prst="rect">
                  <a:avLst/>
                </a:prstGeom>
                <a:ln w="25400">
                  <a:solidFill>
                    <a:schemeClr val="bg2"/>
                  </a:solidFill>
                </a:ln>
              </p:spPr>
            </p:pic>
            <p:pic>
              <p:nvPicPr>
                <p:cNvPr id="29" name="圖片 28">
                  <a:extLst>
                    <a:ext uri="{FF2B5EF4-FFF2-40B4-BE49-F238E27FC236}">
                      <a16:creationId xmlns:a16="http://schemas.microsoft.com/office/drawing/2014/main" id="{91D49408-FAC7-4D3D-B596-4635A7D47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0247" t="19161" r="19540" b="12216"/>
                <a:stretch/>
              </p:blipFill>
              <p:spPr>
                <a:xfrm>
                  <a:off x="3635896" y="2955095"/>
                  <a:ext cx="1973662" cy="257881"/>
                </a:xfrm>
                <a:prstGeom prst="rect">
                  <a:avLst/>
                </a:prstGeom>
                <a:ln w="25400">
                  <a:noFill/>
                </a:ln>
              </p:spPr>
            </p:pic>
          </p:grp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1E3FE77-EC21-40A8-94BB-DE437DFFF4DE}"/>
                  </a:ext>
                </a:extLst>
              </p:cNvPr>
              <p:cNvSpPr txBox="1"/>
              <p:nvPr/>
            </p:nvSpPr>
            <p:spPr>
              <a:xfrm>
                <a:off x="6876256" y="6304781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</a:t>
                </a:r>
                <a:r>
                  <a:rPr kumimoji="1" lang="en-US" altLang="zh-TW" dirty="0"/>
                  <a:t>ase 4</a:t>
                </a:r>
                <a:endParaRPr kumimoji="1" lang="zh-TW" alt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3E413EE-38C0-4B04-A07A-ADBD25D441AF}"/>
                </a:ext>
              </a:extLst>
            </p:cNvPr>
            <p:cNvSpPr/>
            <p:nvPr/>
          </p:nvSpPr>
          <p:spPr bwMode="auto">
            <a:xfrm>
              <a:off x="6318913" y="4380662"/>
              <a:ext cx="2049426" cy="38571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36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What is Monitor ?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800" dirty="0"/>
              <a:t>Abstract data type</a:t>
            </a:r>
            <a:r>
              <a:rPr lang="zh-TW" altLang="en-US" sz="2800" dirty="0"/>
              <a:t> </a:t>
            </a:r>
            <a:r>
              <a:rPr lang="en-US" altLang="zh-TW" sz="2800" dirty="0"/>
              <a:t>for process synchronization.</a:t>
            </a:r>
          </a:p>
          <a:p>
            <a:endParaRPr lang="en-US" altLang="zh-TW" sz="1400" dirty="0"/>
          </a:p>
          <a:p>
            <a:r>
              <a:rPr lang="en-US" altLang="zh-TW" sz="2800" dirty="0"/>
              <a:t>Encapsulate private data with public method</a:t>
            </a:r>
          </a:p>
          <a:p>
            <a:pPr lvl="1"/>
            <a:r>
              <a:rPr lang="en-US" altLang="zh-TW" sz="2400" dirty="0"/>
              <a:t>Variables can be accessed by </a:t>
            </a:r>
            <a:r>
              <a:rPr lang="en-US" altLang="zh-TW" sz="2400" b="1" dirty="0"/>
              <a:t>only</a:t>
            </a:r>
            <a:r>
              <a:rPr lang="en-US" altLang="zh-TW" sz="2400" dirty="0"/>
              <a:t> the local procedures.</a:t>
            </a:r>
          </a:p>
          <a:p>
            <a:endParaRPr lang="en-US" altLang="zh-TW" sz="1400" b="1" dirty="0"/>
          </a:p>
          <a:p>
            <a:r>
              <a:rPr lang="en-US" altLang="zh-TW" sz="2800" b="1" dirty="0"/>
              <a:t>Only one </a:t>
            </a:r>
            <a:r>
              <a:rPr lang="en-US" altLang="zh-TW" sz="2800" dirty="0"/>
              <a:t>process may be active within the monitor</a:t>
            </a:r>
          </a:p>
          <a:p>
            <a:pPr>
              <a:buFontTx/>
              <a:buNone/>
            </a:pPr>
            <a:r>
              <a:rPr lang="en-US" altLang="zh-TW" sz="2800" dirty="0"/>
              <a:t>    at a time.</a:t>
            </a:r>
          </a:p>
          <a:p>
            <a:pPr>
              <a:buFontTx/>
              <a:buNone/>
            </a:pPr>
            <a:endParaRPr lang="en-US" altLang="zh-TW" sz="1400" dirty="0"/>
          </a:p>
          <a:p>
            <a:r>
              <a:rPr lang="en-US" altLang="zh-TW" sz="2800" dirty="0"/>
              <a:t>Consequently, the programmer </a:t>
            </a:r>
            <a:r>
              <a:rPr lang="en-US" altLang="zh-TW" sz="2800" b="1" dirty="0"/>
              <a:t>doesn’t need </a:t>
            </a:r>
            <a:r>
              <a:rPr lang="en-US" altLang="zh-TW" sz="2800" dirty="0"/>
              <a:t>to code</a:t>
            </a:r>
          </a:p>
          <a:p>
            <a:pPr>
              <a:buNone/>
            </a:pPr>
            <a:r>
              <a:rPr lang="en-US" altLang="zh-TW" sz="2800" dirty="0"/>
              <a:t>	this synchronization constraint explicitly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What is Monitor ?</a:t>
            </a:r>
            <a:r>
              <a:rPr lang="zh-TW" altLang="en-US" b="1" dirty="0"/>
              <a:t> </a:t>
            </a:r>
            <a:r>
              <a:rPr lang="en-US" altLang="zh-TW" b="1" dirty="0"/>
              <a:t>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71625" y="1643063"/>
            <a:ext cx="5513388" cy="4525962"/>
          </a:xfr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9BB22635-3093-40BC-A10A-D9958B49E0FE}"/>
              </a:ext>
            </a:extLst>
          </p:cNvPr>
          <p:cNvGrpSpPr/>
          <p:nvPr/>
        </p:nvGrpSpPr>
        <p:grpSpPr>
          <a:xfrm>
            <a:off x="2987824" y="2708920"/>
            <a:ext cx="1152126" cy="1080120"/>
            <a:chOff x="2987824" y="2708920"/>
            <a:chExt cx="1152126" cy="10801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8A01ECB6-0CD7-423F-8342-940CDAB331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24" y="2708920"/>
              <a:ext cx="0" cy="108012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204E9A-7867-497F-AC95-E5F45582B3FC}"/>
                </a:ext>
              </a:extLst>
            </p:cNvPr>
            <p:cNvSpPr txBox="1"/>
            <p:nvPr/>
          </p:nvSpPr>
          <p:spPr>
            <a:xfrm>
              <a:off x="2987824" y="3068960"/>
              <a:ext cx="1152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access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07DB6A1C-F6DB-CB43-826A-D48C2DB7AE66}"/>
              </a:ext>
            </a:extLst>
          </p:cNvPr>
          <p:cNvCxnSpPr/>
          <p:nvPr/>
        </p:nvCxnSpPr>
        <p:spPr bwMode="auto">
          <a:xfrm>
            <a:off x="4283968" y="4077072"/>
            <a:ext cx="93610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6F4EAA-9421-5145-8ADF-443BAB3760F8}"/>
              </a:ext>
            </a:extLst>
          </p:cNvPr>
          <p:cNvSpPr txBox="1"/>
          <p:nvPr/>
        </p:nvSpPr>
        <p:spPr>
          <a:xfrm>
            <a:off x="5220072" y="3892406"/>
            <a:ext cx="12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procedure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F5C02C-94C5-494C-B9B0-F9A636C40315}"/>
              </a:ext>
            </a:extLst>
          </p:cNvPr>
          <p:cNvSpPr txBox="1"/>
          <p:nvPr/>
        </p:nvSpPr>
        <p:spPr>
          <a:xfrm>
            <a:off x="2059939" y="1217375"/>
            <a:ext cx="229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Store share variable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1D33BBE-079B-C441-84BB-78BF968A2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3848" y="1530351"/>
            <a:ext cx="0" cy="81388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Condition variable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Tailor-made synchronization scheme can define one or more variables of type condition.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0F7E9B-CA8F-EA47-8687-11D56421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916808"/>
            <a:ext cx="2628900" cy="584200"/>
          </a:xfrm>
          <a:prstGeom prst="rect">
            <a:avLst/>
          </a:prstGeom>
          <a:ln>
            <a:solidFill>
              <a:schemeClr val="bg2"/>
            </a:solidFill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F4C79D-0257-DE44-B10C-0877EE8C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0538"/>
              </p:ext>
            </p:extLst>
          </p:nvPr>
        </p:nvGraphicFramePr>
        <p:xfrm>
          <a:off x="457200" y="3990836"/>
          <a:ext cx="8363272" cy="19584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78216">
                  <a:extLst>
                    <a:ext uri="{9D8B030D-6E8A-4147-A177-3AD203B41FA5}">
                      <a16:colId xmlns:a16="http://schemas.microsoft.com/office/drawing/2014/main" val="1790642212"/>
                    </a:ext>
                  </a:extLst>
                </a:gridCol>
                <a:gridCol w="6585056">
                  <a:extLst>
                    <a:ext uri="{9D8B030D-6E8A-4147-A177-3AD203B41FA5}">
                      <a16:colId xmlns:a16="http://schemas.microsoft.com/office/drawing/2014/main" val="3825858345"/>
                    </a:ext>
                  </a:extLst>
                </a:gridCol>
              </a:tblGrid>
              <a:tr h="979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effectLst/>
                        </a:rPr>
                        <a:t>x.wait</a:t>
                      </a: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invoking this operation is suspended until another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invokes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8485550"/>
                  </a:ext>
                </a:extLst>
              </a:tr>
              <a:tr h="979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effectLst/>
                        </a:rPr>
                        <a:t>x.signal</a:t>
                      </a: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resumes exactly one suspended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266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Condition variable</a:t>
            </a:r>
            <a:r>
              <a:rPr lang="zh-TW" altLang="en-US" b="1" dirty="0"/>
              <a:t> </a:t>
            </a:r>
            <a:r>
              <a:rPr lang="en-US" altLang="zh-TW" b="1" dirty="0"/>
              <a:t>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75" y="1500188"/>
            <a:ext cx="7358063" cy="4697412"/>
          </a:xfr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02B125-6B87-4B80-ABD5-0431BAB92EC8}"/>
              </a:ext>
            </a:extLst>
          </p:cNvPr>
          <p:cNvSpPr/>
          <p:nvPr/>
        </p:nvSpPr>
        <p:spPr bwMode="auto">
          <a:xfrm>
            <a:off x="3347864" y="2924944"/>
            <a:ext cx="1440160" cy="504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23750</TotalTime>
  <Words>1041</Words>
  <Application>Microsoft Office PowerPoint</Application>
  <PresentationFormat>如螢幕大小 (4:3)</PresentationFormat>
  <Paragraphs>252</Paragraphs>
  <Slides>28</Slides>
  <Notes>28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宋体</vt:lpstr>
      <vt:lpstr>新細明體</vt:lpstr>
      <vt:lpstr>標楷體</vt:lpstr>
      <vt:lpstr>Arial</vt:lpstr>
      <vt:lpstr>Calibri</vt:lpstr>
      <vt:lpstr>Courier New</vt:lpstr>
      <vt:lpstr>Times New Roman</vt:lpstr>
      <vt:lpstr>osnetppt</vt:lpstr>
      <vt:lpstr>點陣圖影像</vt:lpstr>
      <vt:lpstr>Lab 14 Java Monitor</vt:lpstr>
      <vt:lpstr>Outline</vt:lpstr>
      <vt:lpstr>Outline</vt:lpstr>
      <vt:lpstr>Why we need Monitor ?</vt:lpstr>
      <vt:lpstr>Why we need Monitor ? (cont.)</vt:lpstr>
      <vt:lpstr>What is Monitor ?</vt:lpstr>
      <vt:lpstr>What is Monitor ? (cont.)</vt:lpstr>
      <vt:lpstr>Condition variable</vt:lpstr>
      <vt:lpstr>Condition variable (cont.)</vt:lpstr>
      <vt:lpstr>Outline</vt:lpstr>
      <vt:lpstr>JAVA Monitor</vt:lpstr>
      <vt:lpstr>Synchronized</vt:lpstr>
      <vt:lpstr>Synchronized</vt:lpstr>
      <vt:lpstr>Example 1</vt:lpstr>
      <vt:lpstr>Example 1 (cont.)</vt:lpstr>
      <vt:lpstr>Example 1 (cont.)</vt:lpstr>
      <vt:lpstr>Exercises 1</vt:lpstr>
      <vt:lpstr>Exercises 1</vt:lpstr>
      <vt:lpstr>JAVA Monitor</vt:lpstr>
      <vt:lpstr>Reentrant Locks</vt:lpstr>
      <vt:lpstr>Reentrant Locks</vt:lpstr>
      <vt:lpstr>Reentrant Locks</vt:lpstr>
      <vt:lpstr>Example 2</vt:lpstr>
      <vt:lpstr>Example 2(cont.)</vt:lpstr>
      <vt:lpstr>Example 2(cont.)</vt:lpstr>
      <vt:lpstr>Exercises 2</vt:lpstr>
      <vt:lpstr>Exercises 2(cont.)</vt:lpstr>
      <vt:lpstr>References 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hyam</cp:lastModifiedBy>
  <cp:revision>393</cp:revision>
  <dcterms:created xsi:type="dcterms:W3CDTF">2007-09-05T09:28:55Z</dcterms:created>
  <dcterms:modified xsi:type="dcterms:W3CDTF">2021-12-22T05:07:44Z</dcterms:modified>
</cp:coreProperties>
</file>