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7" r:id="rId11"/>
    <p:sldId id="266" r:id="rId12"/>
    <p:sldId id="268" r:id="rId13"/>
    <p:sldId id="270" r:id="rId14"/>
    <p:sldId id="278" r:id="rId15"/>
    <p:sldId id="286" r:id="rId16"/>
    <p:sldId id="287" r:id="rId17"/>
    <p:sldId id="288" r:id="rId18"/>
    <p:sldId id="289" r:id="rId19"/>
    <p:sldId id="306" r:id="rId20"/>
    <p:sldId id="290" r:id="rId21"/>
    <p:sldId id="291" r:id="rId22"/>
    <p:sldId id="292" r:id="rId23"/>
    <p:sldId id="294" r:id="rId24"/>
    <p:sldId id="293" r:id="rId25"/>
    <p:sldId id="295" r:id="rId26"/>
    <p:sldId id="296" r:id="rId27"/>
    <p:sldId id="297" r:id="rId28"/>
    <p:sldId id="298" r:id="rId29"/>
    <p:sldId id="299" r:id="rId30"/>
    <p:sldId id="301" r:id="rId31"/>
    <p:sldId id="302" r:id="rId32"/>
    <p:sldId id="303" r:id="rId33"/>
    <p:sldId id="304" r:id="rId34"/>
    <p:sldId id="30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D6146DB0-5553-4A2E-864D-1955B58CFE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84F8DE-8701-4C03-AC93-4F9C62941E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D3B6D-82E5-462B-A470-E078A45A2F5A}" type="datetimeFigureOut">
              <a:rPr lang="zh-TW" altLang="en-US" smtClean="0"/>
              <a:t>2022/7/27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1FE18F0-CBD0-4404-B8EA-6447CD6F2C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6346FD-8B38-4501-966F-43AA3C44DF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69451-B7E4-4ADB-833E-2ADDFFA5D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2306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1C58A-DD44-4B24-A1EE-0A9806444CC2}" type="datetimeFigureOut">
              <a:rPr lang="zh-TW" altLang="en-US" smtClean="0"/>
              <a:t>2022/7/27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BEC14-CBA7-42E6-8ACB-02B59ECD2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9679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67F5-7BBF-4175-B219-22B049360A41}" type="datetime1">
              <a:rPr lang="zh-TW" altLang="en-US" smtClean="0"/>
              <a:t>2022/7/27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86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181A-29F7-4D99-B11C-CD0C8012E2C9}" type="datetime1">
              <a:rPr lang="zh-TW" altLang="en-US" smtClean="0"/>
              <a:t>2022/7/27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8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C0FF-D98C-4429-994A-F5F6B1B41AF9}" type="datetime1">
              <a:rPr lang="zh-TW" altLang="en-US" smtClean="0"/>
              <a:t>2022/7/27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83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465B-F707-4FF9-93FC-5013A11EDFF6}" type="datetime1">
              <a:rPr lang="zh-TW" altLang="en-US" smtClean="0"/>
              <a:t>2022/7/27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73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F96F-CCD9-4D9A-8B54-5C8B08D7D26C}" type="datetime1">
              <a:rPr lang="zh-TW" altLang="en-US" smtClean="0"/>
              <a:t>2022/7/27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77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BFCA-F9D7-44A9-BC42-8BC9D83D9D95}" type="datetime1">
              <a:rPr lang="zh-TW" altLang="en-US" smtClean="0"/>
              <a:t>2022/7/27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1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AC7F-8C29-41A8-B45A-B43D5C846CF7}" type="datetime1">
              <a:rPr lang="zh-TW" altLang="en-US" smtClean="0"/>
              <a:t>2022/7/27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08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F17-6482-47DE-AFC3-D82FE6203EAC}" type="datetime1">
              <a:rPr lang="zh-TW" altLang="en-US" smtClean="0"/>
              <a:t>2022/7/27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96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F96A-C6CF-4821-8D0A-CB1437E45C49}" type="datetime1">
              <a:rPr lang="zh-TW" altLang="en-US" smtClean="0"/>
              <a:t>2022/7/27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53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D487-1DD5-4CEB-AFA0-C21F8CD9EDDE}" type="datetime1">
              <a:rPr lang="zh-TW" altLang="en-US" smtClean="0"/>
              <a:t>2022/7/27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96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480C-51C4-4420-89BB-0DDFE3293154}" type="datetime1">
              <a:rPr lang="zh-TW" altLang="en-US" smtClean="0"/>
              <a:t>2022/7/27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11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C5D1F-CEE8-4F49-A7C9-70CFA44106A1}" type="datetime1">
              <a:rPr lang="zh-TW" altLang="en-US" smtClean="0"/>
              <a:t>2022/7/27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BF6A3-C58E-425C-A63C-6FBA31A68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009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ggingface/transformer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Am-92u9mwTryrQDU87jmyHmR6LYid4z6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ve.google.com/file/d/1ysXxiY7jh9zp_8xb3PA9nILZ7sUrpWYg/view?usp=shar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zh.oosga.com/pillars/nlp/" TargetMode="External"/><Relationship Id="rId7" Type="http://schemas.openxmlformats.org/officeDocument/2006/relationships/hyperlink" Target="https://huggingface.co/docs/transformers/index" TargetMode="External"/><Relationship Id="rId2" Type="http://schemas.openxmlformats.org/officeDocument/2006/relationships/hyperlink" Target="https://aiacademy.tw/what-is-nlp-natural-language-process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UYPa347-DdE" TargetMode="External"/><Relationship Id="rId5" Type="http://schemas.openxmlformats.org/officeDocument/2006/relationships/hyperlink" Target="https://leemeng.tw/attack_on_bert_transfer_learning_in_nlp.html" TargetMode="External"/><Relationship Id="rId4" Type="http://schemas.openxmlformats.org/officeDocument/2006/relationships/hyperlink" Target="https://leemeng.tw/shortest-path-to-the-nlp-world-a-gentle-guide-of-natural-language-processing-and-deep-learning-for-everyone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yChiangSH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ndyChiangSH/COSCUP-2022" TargetMode="Externa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730AB0-09D9-4A21-97AF-F7712DEC8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80225"/>
            <a:ext cx="6858000" cy="2732166"/>
          </a:xfrm>
        </p:spPr>
        <p:txBody>
          <a:bodyPr>
            <a:normAutofit/>
          </a:bodyPr>
          <a:lstStyle/>
          <a:p>
            <a:r>
              <a:rPr lang="en-US" altLang="zh-TW" dirty="0"/>
              <a:t>Google </a:t>
            </a:r>
            <a:r>
              <a:rPr lang="en-US" altLang="zh-TW" dirty="0" err="1"/>
              <a:t>Colab</a:t>
            </a:r>
            <a:r>
              <a:rPr lang="en-US" altLang="zh-TW" dirty="0"/>
              <a:t> + Hugging Face:</a:t>
            </a:r>
            <a:br>
              <a:rPr lang="en-US" altLang="zh-TW" dirty="0"/>
            </a:br>
            <a:r>
              <a:rPr lang="zh-TW" altLang="en-US" dirty="0"/>
              <a:t>帶你快速認識</a:t>
            </a:r>
            <a:r>
              <a:rPr lang="en-US" altLang="zh-TW" dirty="0"/>
              <a:t>NLP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D4A24ED-FC3F-41C1-9970-1352225C4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619164"/>
            <a:ext cx="6858000" cy="34623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講者：</a:t>
            </a:r>
            <a:r>
              <a:rPr lang="en-US" altLang="zh-TW" dirty="0"/>
              <a:t>Andy Chiang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955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0105E-74C4-49EE-8E92-67C8E868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487" y="2931914"/>
            <a:ext cx="5915025" cy="994172"/>
          </a:xfrm>
        </p:spPr>
        <p:txBody>
          <a:bodyPr>
            <a:noAutofit/>
          </a:bodyPr>
          <a:lstStyle/>
          <a:p>
            <a:pPr algn="ctr"/>
            <a:r>
              <a:rPr lang="en-US" altLang="zh-TW" sz="6000" dirty="0"/>
              <a:t>NLP</a:t>
            </a:r>
            <a:r>
              <a:rPr lang="zh-TW" altLang="en-US" sz="6000" dirty="0"/>
              <a:t>有什麼用</a:t>
            </a:r>
            <a:r>
              <a:rPr lang="en-US" altLang="zh-TW" sz="6000" dirty="0"/>
              <a:t>?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39415CB-FA7D-4F07-BB71-C8324D15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1F055B-B5F6-4298-A028-8F00D5CF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36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44922-7B15-4061-B5F9-C4F1ABF3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NLP</a:t>
            </a:r>
            <a:r>
              <a:rPr lang="zh-TW" altLang="en-US" dirty="0"/>
              <a:t>有什麼用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18AF42-2872-4588-86F7-DFADCFF70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FF00"/>
                </a:solidFill>
              </a:rPr>
              <a:t>Email</a:t>
            </a:r>
            <a:r>
              <a:rPr lang="zh-TW" altLang="en-US" b="1" dirty="0">
                <a:solidFill>
                  <a:srgbClr val="FFFF00"/>
                </a:solidFill>
              </a:rPr>
              <a:t>篩選器</a:t>
            </a:r>
            <a:endParaRPr lang="en-US" altLang="zh-TW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透過信件內容過濾</a:t>
            </a:r>
            <a:r>
              <a:rPr lang="zh-TW" altLang="en-US" b="1" dirty="0"/>
              <a:t>垃圾郵件</a:t>
            </a:r>
            <a:r>
              <a:rPr lang="zh-TW" altLang="en-US" dirty="0"/>
              <a:t>，或者像</a:t>
            </a:r>
            <a:r>
              <a:rPr lang="en-US" altLang="zh-TW" dirty="0"/>
              <a:t>Gmail</a:t>
            </a:r>
            <a:r>
              <a:rPr lang="zh-TW" altLang="en-US" dirty="0"/>
              <a:t>將信件分成</a:t>
            </a:r>
            <a:r>
              <a:rPr lang="zh-TW" altLang="en-US" b="1" dirty="0"/>
              <a:t>主要</a:t>
            </a:r>
            <a:r>
              <a:rPr lang="zh-TW" altLang="en-US" dirty="0"/>
              <a:t>、</a:t>
            </a:r>
            <a:r>
              <a:rPr lang="zh-TW" altLang="en-US" b="1" dirty="0"/>
              <a:t>社交</a:t>
            </a:r>
            <a:r>
              <a:rPr lang="zh-TW" altLang="en-US" dirty="0"/>
              <a:t>和</a:t>
            </a:r>
            <a:r>
              <a:rPr lang="zh-TW" altLang="en-US" b="1" dirty="0"/>
              <a:t>促銷</a:t>
            </a:r>
            <a:r>
              <a:rPr lang="zh-TW" altLang="en-US" dirty="0"/>
              <a:t>三類，讓你的收件夾不會很雜亂。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46EDB66-D11D-40DF-A34B-B9A97BBA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4F5BCE-53F2-4B32-B0F7-C652E528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11</a:t>
            </a:fld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B684848C-811F-49B8-B2FB-7BC284E02998}"/>
              </a:ext>
            </a:extLst>
          </p:cNvPr>
          <p:cNvGrpSpPr/>
          <p:nvPr/>
        </p:nvGrpSpPr>
        <p:grpSpPr>
          <a:xfrm>
            <a:off x="741407" y="4080939"/>
            <a:ext cx="7773943" cy="1361073"/>
            <a:chOff x="628650" y="4066710"/>
            <a:chExt cx="7886700" cy="1380815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4500D5B0-9EFA-4854-B68A-903D43F2F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4066710"/>
              <a:ext cx="7886700" cy="1380815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61E73BC-21EB-42E1-9514-45D792728606}"/>
                </a:ext>
              </a:extLst>
            </p:cNvPr>
            <p:cNvSpPr/>
            <p:nvPr/>
          </p:nvSpPr>
          <p:spPr>
            <a:xfrm>
              <a:off x="2663300" y="4953740"/>
              <a:ext cx="5770485" cy="41725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26524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30EF99-A41E-4293-A70D-66184F48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NLP</a:t>
            </a:r>
            <a:r>
              <a:rPr lang="zh-TW" altLang="en-US" dirty="0"/>
              <a:t>有什麼用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743816-0197-438B-AB9C-0C8317C78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>
                <a:solidFill>
                  <a:srgbClr val="FFFF00"/>
                </a:solidFill>
              </a:rPr>
              <a:t>情感分析</a:t>
            </a:r>
            <a:endParaRPr lang="en-US" altLang="zh-TW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公司可以從社群媒體上蒐集客戶對該產品的相關留言或貼文，分析出</a:t>
            </a:r>
            <a:r>
              <a:rPr lang="zh-TW" altLang="en-US" b="1" dirty="0"/>
              <a:t>正面</a:t>
            </a:r>
            <a:r>
              <a:rPr lang="zh-TW" altLang="en-US" dirty="0"/>
              <a:t>、</a:t>
            </a:r>
            <a:r>
              <a:rPr lang="zh-TW" altLang="en-US" b="1" dirty="0"/>
              <a:t>中立</a:t>
            </a:r>
            <a:r>
              <a:rPr lang="zh-TW" altLang="en-US" dirty="0"/>
              <a:t>和</a:t>
            </a:r>
            <a:r>
              <a:rPr lang="zh-TW" altLang="en-US" b="1" dirty="0"/>
              <a:t>負面</a:t>
            </a:r>
            <a:r>
              <a:rPr lang="zh-TW" altLang="en-US" dirty="0"/>
              <a:t>的比例，及時改善行銷手法。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9BE0096-8EA0-4199-A597-909F40B2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0B05FA-2553-41A2-B991-6319D676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1807E74-EAB8-4D06-BCF9-B140DF269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37" y="3861786"/>
            <a:ext cx="3723926" cy="209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2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7426E-E095-4006-B65C-650361AC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NLP</a:t>
            </a:r>
            <a:r>
              <a:rPr lang="zh-TW" altLang="en-US" dirty="0"/>
              <a:t>有什麼用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265D3F-959B-4EA1-9612-A338505EF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>
                <a:solidFill>
                  <a:srgbClr val="FFFF00"/>
                </a:solidFill>
              </a:rPr>
              <a:t>智能助理</a:t>
            </a:r>
            <a:endParaRPr lang="en-US" altLang="zh-TW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像是</a:t>
            </a:r>
            <a:r>
              <a:rPr lang="en-US" altLang="zh-TW" b="1" dirty="0"/>
              <a:t>Google Assistant</a:t>
            </a:r>
            <a:r>
              <a:rPr lang="zh-TW" altLang="en-US" dirty="0"/>
              <a:t>、</a:t>
            </a:r>
            <a:r>
              <a:rPr lang="en-US" altLang="zh-TW" b="1" dirty="0"/>
              <a:t>Apple Siri</a:t>
            </a:r>
            <a:r>
              <a:rPr lang="zh-TW" altLang="en-US" dirty="0"/>
              <a:t>、</a:t>
            </a:r>
            <a:r>
              <a:rPr lang="en-US" altLang="zh-TW" b="1" dirty="0"/>
              <a:t>Amazon Alexa</a:t>
            </a:r>
            <a:r>
              <a:rPr lang="zh-TW" altLang="en-US" dirty="0"/>
              <a:t>等等，這些智能助理已經漸漸成為日常生活的一部份了，幫助我們處理各種生活瑣事，無聊也可以跟他聊聊天、講笑話</a:t>
            </a:r>
            <a:r>
              <a:rPr lang="en-US" altLang="zh-TW" dirty="0"/>
              <a:t>~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BFE6FDB-F78C-4E3F-A0F2-B44C962FA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37D78A4-9227-491D-A8C6-48C0804E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F877012-4325-4DD7-B54E-CCD636535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609" y="4305669"/>
            <a:ext cx="1493113" cy="149311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B61F092-87A9-47F7-90F7-881EE3BEC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856" y="4305670"/>
            <a:ext cx="1493113" cy="149311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FA50FCA-8ABB-4EF9-9B71-C80B58989D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103" y="4305670"/>
            <a:ext cx="1493113" cy="149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0105E-74C4-49EE-8E92-67C8E868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05" y="2324903"/>
            <a:ext cx="7698189" cy="2208194"/>
          </a:xfrm>
        </p:spPr>
        <p:txBody>
          <a:bodyPr>
            <a:noAutofit/>
          </a:bodyPr>
          <a:lstStyle/>
          <a:p>
            <a:pPr algn="ctr"/>
            <a:r>
              <a:rPr lang="zh-TW" altLang="en-US" sz="6000" dirty="0"/>
              <a:t>語言預訓練模型</a:t>
            </a:r>
            <a:br>
              <a:rPr lang="en-US" altLang="zh-TW" sz="6000" dirty="0"/>
            </a:br>
            <a:r>
              <a:rPr lang="zh-TW" altLang="en-US" sz="6000" dirty="0"/>
              <a:t>又是什麼</a:t>
            </a:r>
            <a:r>
              <a:rPr lang="en-US" altLang="zh-TW" sz="6000" dirty="0"/>
              <a:t>?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39415CB-FA7D-4F07-BB71-C8324D15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1F055B-B5F6-4298-A028-8F00D5CF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77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BACA3F-D0D2-4C75-B4ED-CE5C0192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語言預訓練模型又是什麼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0674EF-6CB3-4A2D-8F96-A361B3C27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12379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2018</a:t>
            </a:r>
            <a:r>
              <a:rPr lang="zh-TW" altLang="en-US" dirty="0"/>
              <a:t>年</a:t>
            </a:r>
            <a:r>
              <a:rPr lang="en-US" altLang="zh-TW" dirty="0"/>
              <a:t>Google</a:t>
            </a:r>
            <a:r>
              <a:rPr lang="zh-TW" altLang="en-US" dirty="0"/>
              <a:t>提出</a:t>
            </a:r>
            <a:r>
              <a:rPr lang="en-US" altLang="zh-TW" b="1" dirty="0">
                <a:solidFill>
                  <a:srgbClr val="FFFF00"/>
                </a:solidFill>
              </a:rPr>
              <a:t>BERT</a:t>
            </a:r>
            <a:r>
              <a:rPr lang="zh-TW" altLang="en-US" b="1" dirty="0"/>
              <a:t>語言預訓練模型</a:t>
            </a:r>
            <a:r>
              <a:rPr lang="zh-TW" altLang="en-US" dirty="0"/>
              <a:t>，為</a:t>
            </a:r>
            <a:r>
              <a:rPr lang="en-US" altLang="zh-TW" dirty="0"/>
              <a:t>NLP</a:t>
            </a:r>
            <a:r>
              <a:rPr lang="zh-TW" altLang="en-US" dirty="0"/>
              <a:t>帶來革命性的突破。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6542CCB-6AC3-47A1-84AC-27EA8B70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34EDE9-8D31-41F9-ACB8-3A20951B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4098" name="Picture 2" descr="Day 1】誰是BERT？如何BERT？BERT的基礎介紹- iT 邦幫忙::一起幫忙解決難題，拯救IT 人的一天">
            <a:extLst>
              <a:ext uri="{FF2B5EF4-FFF2-40B4-BE49-F238E27FC236}">
                <a16:creationId xmlns:a16="http://schemas.microsoft.com/office/drawing/2014/main" id="{9B137B51-9A89-4086-BCCD-004E5C937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166" y="3242032"/>
            <a:ext cx="4423668" cy="243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96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D5B41-6769-44D4-A5FD-A3746318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語言預訓練模型又是什麼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9677E9-ED71-4469-95F0-E42FB9B1A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30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Google</a:t>
            </a:r>
            <a:r>
              <a:rPr lang="zh-TW" altLang="en-US" dirty="0"/>
              <a:t>收集了大量的資料集 </a:t>
            </a:r>
            <a:r>
              <a:rPr lang="en-US" altLang="zh-TW" dirty="0"/>
              <a:t>(Books Corpus + English Wikipedia </a:t>
            </a:r>
            <a:r>
              <a:rPr lang="zh-TW" altLang="en-US" dirty="0"/>
              <a:t>總共</a:t>
            </a:r>
            <a:r>
              <a:rPr lang="en-US" altLang="zh-TW" dirty="0"/>
              <a:t>33</a:t>
            </a:r>
            <a:r>
              <a:rPr lang="zh-TW" altLang="en-US" dirty="0"/>
              <a:t>億個字</a:t>
            </a:r>
            <a:r>
              <a:rPr lang="en-US" altLang="zh-TW" dirty="0"/>
              <a:t>)</a:t>
            </a:r>
            <a:r>
              <a:rPr lang="zh-TW" altLang="en-US" dirty="0"/>
              <a:t>，透過</a:t>
            </a:r>
            <a:r>
              <a:rPr lang="zh-TW" altLang="en-US" b="1" dirty="0"/>
              <a:t>非監督</a:t>
            </a:r>
            <a:r>
              <a:rPr lang="zh-TW" altLang="en-US" dirty="0"/>
              <a:t>的方式來</a:t>
            </a:r>
            <a:r>
              <a:rPr lang="en-US" altLang="zh-TW" b="1" dirty="0">
                <a:solidFill>
                  <a:srgbClr val="FFFF00"/>
                </a:solidFill>
              </a:rPr>
              <a:t>pre-train</a:t>
            </a:r>
            <a:r>
              <a:rPr lang="zh-TW" altLang="en-US" dirty="0"/>
              <a:t>。之後拿這個</a:t>
            </a:r>
            <a:r>
              <a:rPr lang="en-US" altLang="zh-TW" dirty="0"/>
              <a:t>pre-train</a:t>
            </a:r>
            <a:r>
              <a:rPr lang="zh-TW" altLang="en-US" dirty="0"/>
              <a:t>好的模型，針對特定的下游任務作</a:t>
            </a:r>
            <a:r>
              <a:rPr lang="en-US" altLang="zh-TW" b="1" dirty="0">
                <a:solidFill>
                  <a:srgbClr val="FFFF00"/>
                </a:solidFill>
              </a:rPr>
              <a:t>fine-tune</a:t>
            </a:r>
            <a:r>
              <a:rPr lang="zh-TW" altLang="en-US" dirty="0"/>
              <a:t>，結果都比之前的模型還好</a:t>
            </a:r>
            <a:r>
              <a:rPr lang="en-US" altLang="zh-TW" dirty="0"/>
              <a:t>! </a:t>
            </a:r>
            <a:r>
              <a:rPr lang="zh-TW" altLang="en-US" dirty="0"/>
              <a:t>當年橫掃了很多</a:t>
            </a:r>
            <a:r>
              <a:rPr lang="en-US" altLang="zh-TW" dirty="0"/>
              <a:t>NLP</a:t>
            </a:r>
            <a:r>
              <a:rPr lang="zh-TW" altLang="en-US" dirty="0"/>
              <a:t>任務的排行榜。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272BC75-50FD-4680-A046-839CC556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187050-C0E3-42B3-8111-9986A983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04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83478A-C0E2-4860-B278-89A4E950E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語言預訓練模型又是什麼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9453AF-B6B2-445E-BFC2-0D6BC594E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707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這概念其實就像我們學中文，從小到大都在接觸中文，耳濡目染之下就有</a:t>
            </a:r>
            <a:r>
              <a:rPr lang="zh-TW" altLang="en-US" b="1" dirty="0"/>
              <a:t>基本的語感</a:t>
            </a:r>
            <a:r>
              <a:rPr lang="zh-TW" altLang="en-US" dirty="0"/>
              <a:t>。如果此時再叫我們去學特定的任務 </a:t>
            </a:r>
            <a:r>
              <a:rPr lang="en-US" altLang="zh-TW" dirty="0"/>
              <a:t>(</a:t>
            </a:r>
            <a:r>
              <a:rPr lang="zh-TW" altLang="en-US" dirty="0"/>
              <a:t>如：接龍、照樣造句</a:t>
            </a:r>
            <a:r>
              <a:rPr lang="en-US" altLang="zh-TW" dirty="0"/>
              <a:t>…)</a:t>
            </a:r>
            <a:r>
              <a:rPr lang="zh-TW" altLang="en-US" dirty="0"/>
              <a:t>，對我們而言根本輕而一舉，對吧</a:t>
            </a:r>
            <a:r>
              <a:rPr lang="en-US" altLang="zh-TW" dirty="0"/>
              <a:t>? 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7C9CAB-B28B-4F41-8150-60C6455F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51EBBE3-26D5-4B66-8C13-DA1D4EE6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A59C29-0C97-49C7-85F3-FB18947532AF}"/>
              </a:ext>
            </a:extLst>
          </p:cNvPr>
          <p:cNvSpPr/>
          <p:nvPr/>
        </p:nvSpPr>
        <p:spPr>
          <a:xfrm>
            <a:off x="2063140" y="4019415"/>
            <a:ext cx="5017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pre-train</a:t>
            </a:r>
            <a:r>
              <a:rPr lang="zh-TW" altLang="en-US" sz="3200" b="1" dirty="0">
                <a:solidFill>
                  <a:srgbClr val="FFFF00"/>
                </a:solidFill>
              </a:rPr>
              <a:t> </a:t>
            </a:r>
            <a:r>
              <a:rPr lang="en-US" altLang="zh-TW" sz="3200" b="1" dirty="0"/>
              <a:t>&gt;&gt;</a:t>
            </a:r>
            <a:r>
              <a:rPr lang="zh-TW" altLang="en-US" sz="3200" b="1" dirty="0">
                <a:solidFill>
                  <a:srgbClr val="FFFF00"/>
                </a:solidFill>
              </a:rPr>
              <a:t> </a:t>
            </a:r>
            <a:r>
              <a:rPr lang="zh-TW" altLang="en-US" sz="3200" b="1" dirty="0"/>
              <a:t>學會基本語感</a:t>
            </a:r>
            <a:endParaRPr lang="zh-TW" altLang="en-US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E22B01-EA5B-45BA-9579-612CEC83D24C}"/>
              </a:ext>
            </a:extLst>
          </p:cNvPr>
          <p:cNvSpPr/>
          <p:nvPr/>
        </p:nvSpPr>
        <p:spPr>
          <a:xfrm>
            <a:off x="1825094" y="4700699"/>
            <a:ext cx="54938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fine-tune</a:t>
            </a:r>
            <a:r>
              <a:rPr lang="zh-TW" altLang="en-US" sz="3200" b="1" dirty="0">
                <a:solidFill>
                  <a:srgbClr val="FFFF00"/>
                </a:solidFill>
              </a:rPr>
              <a:t> </a:t>
            </a:r>
            <a:r>
              <a:rPr lang="en-US" altLang="zh-TW" sz="3200" b="1" dirty="0"/>
              <a:t>&gt;&gt;</a:t>
            </a:r>
            <a:r>
              <a:rPr lang="zh-TW" altLang="en-US" sz="3200" b="1" dirty="0"/>
              <a:t> 學習特定的任務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0917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828051-25BF-4C81-8813-D2E3A095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語言預訓練模型又是什麼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A66B67-392D-486B-B0F8-F43589D5C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但除非是大企業，不然要自己從頭開始</a:t>
            </a:r>
            <a:r>
              <a:rPr lang="en-US" altLang="zh-TW" dirty="0"/>
              <a:t>pre-train</a:t>
            </a:r>
            <a:r>
              <a:rPr lang="zh-TW" altLang="en-US" dirty="0"/>
              <a:t>語言預訓練模型根本是天方夜譚。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做為參考，訓練一個</a:t>
            </a:r>
            <a:r>
              <a:rPr lang="en-US" altLang="zh-TW" b="1" dirty="0"/>
              <a:t>1.1</a:t>
            </a:r>
            <a:r>
              <a:rPr lang="zh-TW" altLang="en-US" b="1" dirty="0"/>
              <a:t>億</a:t>
            </a:r>
            <a:r>
              <a:rPr lang="zh-TW" altLang="en-US" dirty="0"/>
              <a:t>參數的</a:t>
            </a:r>
            <a:r>
              <a:rPr lang="en-US" altLang="zh-TW" b="1" dirty="0"/>
              <a:t>BERT-BASE</a:t>
            </a:r>
            <a:r>
              <a:rPr lang="zh-TW" altLang="en-US" dirty="0"/>
              <a:t>模型，</a:t>
            </a:r>
            <a:r>
              <a:rPr lang="zh-TW" altLang="en-US" b="1" dirty="0">
                <a:solidFill>
                  <a:srgbClr val="FFFF00"/>
                </a:solidFill>
              </a:rPr>
              <a:t>要用</a:t>
            </a:r>
            <a:r>
              <a:rPr lang="en-US" altLang="zh-TW" b="1" dirty="0">
                <a:solidFill>
                  <a:srgbClr val="FFFF00"/>
                </a:solidFill>
              </a:rPr>
              <a:t>16</a:t>
            </a:r>
            <a:r>
              <a:rPr lang="zh-TW" altLang="en-US" b="1" dirty="0">
                <a:solidFill>
                  <a:srgbClr val="FFFF00"/>
                </a:solidFill>
              </a:rPr>
              <a:t>個</a:t>
            </a:r>
            <a:r>
              <a:rPr lang="en-US" altLang="zh-TW" b="1" dirty="0">
                <a:solidFill>
                  <a:srgbClr val="FFFF00"/>
                </a:solidFill>
              </a:rPr>
              <a:t>TPU</a:t>
            </a:r>
            <a:r>
              <a:rPr lang="zh-TW" altLang="en-US" b="1" dirty="0">
                <a:solidFill>
                  <a:srgbClr val="FFFF00"/>
                </a:solidFill>
              </a:rPr>
              <a:t>跑</a:t>
            </a:r>
            <a:r>
              <a:rPr lang="en-US" altLang="zh-TW" b="1" dirty="0">
                <a:solidFill>
                  <a:srgbClr val="FFFF00"/>
                </a:solidFill>
              </a:rPr>
              <a:t>4</a:t>
            </a:r>
            <a:r>
              <a:rPr lang="zh-TW" altLang="en-US" b="1" dirty="0">
                <a:solidFill>
                  <a:srgbClr val="FFFF00"/>
                </a:solidFill>
              </a:rPr>
              <a:t>天</a:t>
            </a:r>
            <a:r>
              <a:rPr lang="en-US" altLang="zh-TW" b="1" dirty="0">
                <a:solidFill>
                  <a:srgbClr val="FFFF00"/>
                </a:solidFill>
              </a:rPr>
              <a:t>! </a:t>
            </a:r>
            <a:r>
              <a:rPr lang="zh-TW" altLang="en-US" dirty="0"/>
              <a:t>更何況還要收集那麼大的資料集。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幸好</a:t>
            </a:r>
            <a:r>
              <a:rPr lang="en-US" altLang="zh-TW" dirty="0"/>
              <a:t>BERT</a:t>
            </a:r>
            <a:r>
              <a:rPr lang="zh-TW" altLang="en-US" dirty="0"/>
              <a:t>作者有開源</a:t>
            </a:r>
            <a:r>
              <a:rPr lang="en-US" altLang="zh-TW" dirty="0"/>
              <a:t>pre-train</a:t>
            </a:r>
            <a:r>
              <a:rPr lang="zh-TW" altLang="en-US" dirty="0"/>
              <a:t>好的模型，</a:t>
            </a:r>
            <a:r>
              <a:rPr lang="zh-TW" altLang="en-US" b="1" dirty="0"/>
              <a:t>讓我們可以直接站在巨人的肩膀上，讓下游任務變得既有效又輕鬆</a:t>
            </a:r>
            <a:r>
              <a:rPr lang="zh-TW" altLang="en-US" dirty="0"/>
              <a:t>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D891821-1E88-46CF-AEE5-3A8C87EC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76204BD-A198-4C69-B862-7DAA16307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4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33E3BBD-2B5E-4C0A-A2B8-6F34946F1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3440"/>
            <a:ext cx="9144000" cy="5151120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0C644E8-BF7E-457C-96A1-387EFF62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D1045C-0E32-467F-B0F0-361C9403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50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660695-0538-4FA8-B00D-1CB0EA89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自我介紹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CBAC40-9ED3-4DD8-B6E0-FAAED0046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Andy Chiang (</a:t>
            </a:r>
            <a:r>
              <a:rPr lang="zh-TW" altLang="en-US" b="1" dirty="0"/>
              <a:t>江尚軒</a:t>
            </a:r>
            <a:r>
              <a:rPr lang="en-US" altLang="zh-TW" b="1" dirty="0"/>
              <a:t>)</a:t>
            </a:r>
          </a:p>
          <a:p>
            <a:r>
              <a:rPr lang="zh-TW" altLang="en-US" dirty="0"/>
              <a:t>中興大學資工系 大三升大四</a:t>
            </a:r>
            <a:endParaRPr lang="en-US" altLang="zh-TW" dirty="0"/>
          </a:p>
          <a:p>
            <a:r>
              <a:rPr lang="en-US" altLang="zh-TW" dirty="0"/>
              <a:t>NCHU GDSC core team member</a:t>
            </a:r>
          </a:p>
          <a:p>
            <a:r>
              <a:rPr lang="zh-TW" altLang="en-US" dirty="0"/>
              <a:t>中興大學</a:t>
            </a:r>
            <a:r>
              <a:rPr lang="en-US" altLang="zh-TW" dirty="0"/>
              <a:t>NLP</a:t>
            </a:r>
            <a:r>
              <a:rPr lang="zh-TW" altLang="en-US" dirty="0"/>
              <a:t>實驗室 研究助理</a:t>
            </a:r>
            <a:endParaRPr lang="en-US" altLang="zh-TW" dirty="0"/>
          </a:p>
          <a:p>
            <a:r>
              <a:rPr lang="zh-TW" altLang="en-US" dirty="0"/>
              <a:t>工研院 資料服務與智慧決策部 實習生</a:t>
            </a:r>
            <a:endParaRPr lang="en-US" altLang="zh-TW" dirty="0"/>
          </a:p>
          <a:p>
            <a:r>
              <a:rPr lang="zh-TW" altLang="en-US" dirty="0"/>
              <a:t>主要研究領域有：網頁前後端、機器學習和自然語言處理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5352D78-FD76-4C5F-818B-514D62F7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E89AF1-32FA-468C-A3A5-6A2DFE24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FCE4BB2-FDA1-499A-B108-2758756C5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37" y="1825627"/>
            <a:ext cx="1691515" cy="169068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2402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FADC0-58C2-494C-9E8D-00CCF085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語言預訓練模型又是什麼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1247B8-49AC-4FCE-BA9F-4030BF821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Google</a:t>
            </a:r>
            <a:r>
              <a:rPr lang="zh-TW" altLang="en-US" dirty="0"/>
              <a:t>提出了</a:t>
            </a:r>
            <a:r>
              <a:rPr lang="en-US" altLang="zh-TW" dirty="0"/>
              <a:t>BERT</a:t>
            </a:r>
            <a:r>
              <a:rPr lang="zh-TW" altLang="en-US" dirty="0"/>
              <a:t>後，可想而知，其他大企業或組織也競相推出了自己的語言預訓練模型。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後面就是模型</a:t>
            </a:r>
            <a:r>
              <a:rPr lang="zh-TW" altLang="en-US" b="1" dirty="0"/>
              <a:t>參數一個比一個大</a:t>
            </a:r>
            <a:r>
              <a:rPr lang="zh-TW" altLang="en-US" dirty="0"/>
              <a:t>，整個就很扯。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當然也有些模型專注在相同效果下</a:t>
            </a:r>
            <a:r>
              <a:rPr lang="zh-TW" altLang="en-US" b="1" dirty="0"/>
              <a:t>減少參數</a:t>
            </a:r>
            <a:r>
              <a:rPr lang="zh-TW" altLang="en-US" dirty="0"/>
              <a:t>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B08DAE7-D56F-4A44-9BE8-3974A025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FAE2E8-2565-4DCD-8E0D-16B72B49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9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05899EF-208F-46BD-9D11-8557CFEC7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0064"/>
            <a:ext cx="9144078" cy="5457872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939DAAC-0971-4CE0-B905-C51A4F0C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COSCUP 2022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3652D2-BE44-4D63-94E6-43C5194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12EC85-D010-44F9-9AF6-296C105ADA6C}"/>
              </a:ext>
            </a:extLst>
          </p:cNvPr>
          <p:cNvSpPr/>
          <p:nvPr/>
        </p:nvSpPr>
        <p:spPr>
          <a:xfrm>
            <a:off x="3178206" y="4341181"/>
            <a:ext cx="550415" cy="736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747E13-11C8-4D76-BCB7-4552504468F1}"/>
              </a:ext>
            </a:extLst>
          </p:cNvPr>
          <p:cNvSpPr/>
          <p:nvPr/>
        </p:nvSpPr>
        <p:spPr>
          <a:xfrm>
            <a:off x="4475825" y="3694589"/>
            <a:ext cx="673224" cy="806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9033FE-362D-44F4-88E3-924C938BE75C}"/>
              </a:ext>
            </a:extLst>
          </p:cNvPr>
          <p:cNvSpPr/>
          <p:nvPr/>
        </p:nvSpPr>
        <p:spPr>
          <a:xfrm>
            <a:off x="6111907" y="3429000"/>
            <a:ext cx="673224" cy="6902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B4730A-A8A4-4960-B154-D0E655DEC251}"/>
              </a:ext>
            </a:extLst>
          </p:cNvPr>
          <p:cNvSpPr/>
          <p:nvPr/>
        </p:nvSpPr>
        <p:spPr>
          <a:xfrm>
            <a:off x="7158916" y="2127797"/>
            <a:ext cx="550415" cy="6902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5A08DC1-EB14-4BCE-922E-41FBD0FA5220}"/>
              </a:ext>
            </a:extLst>
          </p:cNvPr>
          <p:cNvSpPr/>
          <p:nvPr/>
        </p:nvSpPr>
        <p:spPr>
          <a:xfrm>
            <a:off x="8403270" y="1845455"/>
            <a:ext cx="740730" cy="6902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F87D3BB-7A61-4F50-B26A-E7FC1FE1A876}"/>
              </a:ext>
            </a:extLst>
          </p:cNvPr>
          <p:cNvSpPr/>
          <p:nvPr/>
        </p:nvSpPr>
        <p:spPr>
          <a:xfrm>
            <a:off x="6382214" y="4500978"/>
            <a:ext cx="788077" cy="69023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55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6242AA3-E23F-4D83-BE55-2BE89A349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509" y="358419"/>
            <a:ext cx="6760982" cy="5997932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8210B90-AA82-4DAC-8047-4AF2BBD7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COSCUP 2022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7A271A3-F6D9-4D8F-896C-7278A077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D3E4BF-4589-4937-9DDB-CE8210821B4E}"/>
              </a:ext>
            </a:extLst>
          </p:cNvPr>
          <p:cNvSpPr/>
          <p:nvPr/>
        </p:nvSpPr>
        <p:spPr>
          <a:xfrm>
            <a:off x="3723258" y="1160131"/>
            <a:ext cx="671189" cy="6902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DFCD8E-885E-4389-80F6-41FE81C5E770}"/>
              </a:ext>
            </a:extLst>
          </p:cNvPr>
          <p:cNvSpPr/>
          <p:nvPr/>
        </p:nvSpPr>
        <p:spPr>
          <a:xfrm>
            <a:off x="6290519" y="1203156"/>
            <a:ext cx="1628364" cy="6902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20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0105E-74C4-49EE-8E92-67C8E868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65" y="1845477"/>
            <a:ext cx="7963270" cy="3167045"/>
          </a:xfrm>
        </p:spPr>
        <p:txBody>
          <a:bodyPr>
            <a:noAutofit/>
          </a:bodyPr>
          <a:lstStyle/>
          <a:p>
            <a:pPr algn="ctr"/>
            <a:r>
              <a:rPr lang="en-US" altLang="zh-TW" sz="6000" dirty="0"/>
              <a:t>Google </a:t>
            </a:r>
            <a:r>
              <a:rPr lang="en-US" altLang="zh-TW" sz="6000" dirty="0" err="1"/>
              <a:t>Colab</a:t>
            </a:r>
            <a:r>
              <a:rPr lang="en-US" altLang="zh-TW" sz="6000" dirty="0"/>
              <a:t> + Hugging Face </a:t>
            </a:r>
            <a:r>
              <a:rPr lang="zh-TW" altLang="en-US" sz="6000" dirty="0"/>
              <a:t>實作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39415CB-FA7D-4F07-BB71-C8324D15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1F055B-B5F6-4298-A028-8F00D5CF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88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A9044-0C1B-4C62-B838-87819D2E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Google </a:t>
            </a:r>
            <a:r>
              <a:rPr lang="en-US" altLang="zh-TW" sz="3600" dirty="0" err="1"/>
              <a:t>Colab</a:t>
            </a:r>
            <a:r>
              <a:rPr lang="en-US" altLang="zh-TW" sz="3600" dirty="0"/>
              <a:t> + Hugging Face </a:t>
            </a:r>
            <a:r>
              <a:rPr lang="zh-TW" altLang="en-US" sz="3600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957B0F-1F3F-4581-9EB6-93A4AF653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首先介紹</a:t>
            </a:r>
            <a:r>
              <a:rPr lang="en-US" altLang="zh-TW" b="1" dirty="0">
                <a:solidFill>
                  <a:srgbClr val="FFFF00"/>
                </a:solidFill>
              </a:rPr>
              <a:t>Google </a:t>
            </a:r>
            <a:r>
              <a:rPr lang="en-US" altLang="zh-TW" b="1" dirty="0" err="1">
                <a:solidFill>
                  <a:srgbClr val="FFFF00"/>
                </a:solidFill>
              </a:rPr>
              <a:t>Colab</a:t>
            </a:r>
            <a:r>
              <a:rPr lang="zh-TW" altLang="en-US" dirty="0"/>
              <a:t>，使用過</a:t>
            </a:r>
            <a:r>
              <a:rPr lang="en-US" altLang="zh-TW" b="1" dirty="0" err="1"/>
              <a:t>Jupyter</a:t>
            </a:r>
            <a:r>
              <a:rPr lang="en-US" altLang="zh-TW" b="1" dirty="0"/>
              <a:t> notebook</a:t>
            </a:r>
            <a:r>
              <a:rPr lang="zh-TW" altLang="en-US" b="1" dirty="0"/>
              <a:t>的人</a:t>
            </a:r>
            <a:r>
              <a:rPr lang="zh-TW" altLang="en-US" dirty="0"/>
              <a:t>，相信對</a:t>
            </a:r>
            <a:r>
              <a:rPr lang="en-US" altLang="zh-TW" dirty="0" err="1"/>
              <a:t>Colab</a:t>
            </a:r>
            <a:r>
              <a:rPr lang="zh-TW" altLang="en-US" dirty="0"/>
              <a:t>一定不陌生，下面列出一些優缺點：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301581E-1172-4762-BC4C-259AAB08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9C9D00-3E01-4576-9B28-1BFF9749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F185B81-77CE-4A13-AC58-6FA71FB72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370" y="3629436"/>
            <a:ext cx="4069259" cy="224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1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C000F0-2B4A-4BE7-A23A-2821E028F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/>
              <a:t>優點：</a:t>
            </a:r>
            <a:endParaRPr lang="en-US" altLang="zh-TW" b="1" dirty="0"/>
          </a:p>
          <a:p>
            <a:r>
              <a:rPr lang="zh-TW" altLang="en-US" b="1" dirty="0"/>
              <a:t>不需要架設環境</a:t>
            </a:r>
            <a:r>
              <a:rPr lang="zh-TW" altLang="en-US" dirty="0"/>
              <a:t>，只要有網路和瀏覽器就可以執行</a:t>
            </a:r>
            <a:r>
              <a:rPr lang="en-US" altLang="zh-TW" dirty="0"/>
              <a:t>Python</a:t>
            </a:r>
            <a:r>
              <a:rPr lang="zh-TW" altLang="en-US" dirty="0"/>
              <a:t>程式</a:t>
            </a:r>
          </a:p>
          <a:p>
            <a:r>
              <a:rPr lang="zh-TW" altLang="en-US" dirty="0"/>
              <a:t>原本就內建許多</a:t>
            </a:r>
            <a:r>
              <a:rPr lang="zh-TW" altLang="en-US" b="1" dirty="0"/>
              <a:t>機器學習</a:t>
            </a:r>
            <a:r>
              <a:rPr lang="zh-TW" altLang="en-US" dirty="0"/>
              <a:t>的套件</a:t>
            </a:r>
          </a:p>
          <a:p>
            <a:r>
              <a:rPr lang="zh-TW" altLang="en-US" b="1" dirty="0"/>
              <a:t>免費使用</a:t>
            </a:r>
            <a:r>
              <a:rPr lang="en-US" altLang="zh-TW" b="1" dirty="0"/>
              <a:t>GPU</a:t>
            </a:r>
            <a:r>
              <a:rPr lang="zh-TW" altLang="en-US" b="1" dirty="0"/>
              <a:t>、</a:t>
            </a:r>
            <a:r>
              <a:rPr lang="en-US" altLang="zh-TW" b="1" dirty="0"/>
              <a:t>TPU</a:t>
            </a:r>
          </a:p>
          <a:p>
            <a:r>
              <a:rPr lang="zh-TW" altLang="en-US" dirty="0"/>
              <a:t>因為存放在</a:t>
            </a:r>
            <a:r>
              <a:rPr lang="en-US" altLang="zh-TW" dirty="0"/>
              <a:t>Google Drive</a:t>
            </a:r>
            <a:r>
              <a:rPr lang="zh-TW" altLang="en-US" dirty="0"/>
              <a:t>上，所以不管要</a:t>
            </a:r>
            <a:r>
              <a:rPr lang="zh-TW" altLang="en-US" b="1" dirty="0"/>
              <a:t>分享</a:t>
            </a:r>
            <a:r>
              <a:rPr lang="zh-TW" altLang="en-US" dirty="0"/>
              <a:t>還是</a:t>
            </a:r>
            <a:r>
              <a:rPr lang="zh-TW" altLang="en-US" b="1" dirty="0"/>
              <a:t>共用</a:t>
            </a:r>
            <a:r>
              <a:rPr lang="zh-TW" altLang="en-US" dirty="0"/>
              <a:t>都很容易</a:t>
            </a:r>
          </a:p>
          <a:p>
            <a:r>
              <a:rPr lang="zh-TW" altLang="en-US" b="1" dirty="0"/>
              <a:t>視覺化</a:t>
            </a:r>
            <a:r>
              <a:rPr lang="zh-TW" altLang="en-US" dirty="0"/>
              <a:t>呈現執行結果 </a:t>
            </a:r>
            <a:r>
              <a:rPr lang="en-US" altLang="zh-TW" dirty="0"/>
              <a:t>(</a:t>
            </a:r>
            <a:r>
              <a:rPr lang="zh-TW" altLang="en-US" dirty="0"/>
              <a:t>圖片、表格</a:t>
            </a:r>
            <a:r>
              <a:rPr lang="en-US" altLang="zh-TW" dirty="0"/>
              <a:t>…)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810E9F-D121-4DD5-9586-5727F8FC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16774-F4A4-4D01-BFCB-CF5EFFA8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DC0754A5-9FC6-4EC7-9B9C-F8627286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>
                <a:solidFill>
                  <a:prstClr val="white"/>
                </a:solidFill>
              </a:rPr>
              <a:t>Google </a:t>
            </a:r>
            <a:r>
              <a:rPr lang="en-US" altLang="zh-TW" sz="3600" dirty="0" err="1">
                <a:solidFill>
                  <a:prstClr val="white"/>
                </a:solidFill>
              </a:rPr>
              <a:t>Colab</a:t>
            </a:r>
            <a:r>
              <a:rPr lang="en-US" altLang="zh-TW" sz="3600" dirty="0">
                <a:solidFill>
                  <a:prstClr val="white"/>
                </a:solidFill>
              </a:rPr>
              <a:t> + Hugging Face </a:t>
            </a:r>
            <a:r>
              <a:rPr lang="zh-TW" altLang="en-US" sz="3600" dirty="0">
                <a:solidFill>
                  <a:prstClr val="white"/>
                </a:solidFill>
              </a:rPr>
              <a:t>實作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725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18BEB-8DFF-4658-A044-6B7457B6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solidFill>
                  <a:prstClr val="white"/>
                </a:solidFill>
              </a:rPr>
              <a:t>Google </a:t>
            </a:r>
            <a:r>
              <a:rPr lang="en-US" altLang="zh-TW" sz="3600" dirty="0" err="1">
                <a:solidFill>
                  <a:prstClr val="white"/>
                </a:solidFill>
              </a:rPr>
              <a:t>Colab</a:t>
            </a:r>
            <a:r>
              <a:rPr lang="en-US" altLang="zh-TW" sz="3600" dirty="0">
                <a:solidFill>
                  <a:prstClr val="white"/>
                </a:solidFill>
              </a:rPr>
              <a:t> + Hugging Face </a:t>
            </a:r>
            <a:r>
              <a:rPr lang="zh-TW" altLang="en-US" sz="3600" dirty="0">
                <a:solidFill>
                  <a:prstClr val="white"/>
                </a:solidFill>
              </a:rPr>
              <a:t>實作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C000F0-2B4A-4BE7-A23A-2821E028F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38507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/>
              <a:t>缺點：</a:t>
            </a:r>
            <a:endParaRPr lang="zh-TW" altLang="en-US" dirty="0"/>
          </a:p>
          <a:p>
            <a:r>
              <a:rPr lang="zh-TW" altLang="en-US" dirty="0"/>
              <a:t>連續運行時間最長為</a:t>
            </a:r>
            <a:r>
              <a:rPr lang="en-US" altLang="zh-TW" b="1" dirty="0"/>
              <a:t>12</a:t>
            </a:r>
            <a:r>
              <a:rPr lang="zh-TW" altLang="en-US" b="1" dirty="0"/>
              <a:t>小時</a:t>
            </a:r>
            <a:r>
              <a:rPr lang="zh-TW" altLang="en-US" dirty="0"/>
              <a:t>，超過就會被強制停止，而且</a:t>
            </a:r>
            <a:r>
              <a:rPr lang="zh-TW" altLang="en-US" b="1" dirty="0"/>
              <a:t>重啟資料會被清除</a:t>
            </a:r>
          </a:p>
          <a:p>
            <a:r>
              <a:rPr lang="en-US" altLang="zh-TW" b="1" dirty="0"/>
              <a:t>GPU</a:t>
            </a:r>
            <a:r>
              <a:rPr lang="zh-TW" altLang="en-US" b="1" dirty="0"/>
              <a:t>、</a:t>
            </a:r>
            <a:r>
              <a:rPr lang="en-US" altLang="zh-TW" b="1" dirty="0"/>
              <a:t>TPU</a:t>
            </a:r>
            <a:r>
              <a:rPr lang="zh-TW" altLang="en-US" b="1" dirty="0"/>
              <a:t>有用量限制</a:t>
            </a:r>
            <a:endParaRPr lang="en-US" altLang="zh-TW" b="1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810E9F-D121-4DD5-9586-5727F8FC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16774-F4A4-4D01-BFCB-CF5EFFA8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5897AB-C422-4112-9F8C-AB0DD930B8FB}"/>
              </a:ext>
            </a:extLst>
          </p:cNvPr>
          <p:cNvSpPr/>
          <p:nvPr/>
        </p:nvSpPr>
        <p:spPr>
          <a:xfrm>
            <a:off x="628650" y="4282908"/>
            <a:ext cx="7886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雖然有缺點，但整體來說還是利大於弊。因此很推薦機器學習的初學者使用</a:t>
            </a:r>
            <a:r>
              <a:rPr lang="en-US" altLang="zh-TW" sz="2800" dirty="0"/>
              <a:t>!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4275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18BEB-8DFF-4658-A044-6B7457B6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solidFill>
                  <a:prstClr val="white"/>
                </a:solidFill>
              </a:rPr>
              <a:t>Google </a:t>
            </a:r>
            <a:r>
              <a:rPr lang="en-US" altLang="zh-TW" sz="3600" dirty="0" err="1">
                <a:solidFill>
                  <a:prstClr val="white"/>
                </a:solidFill>
              </a:rPr>
              <a:t>Colab</a:t>
            </a:r>
            <a:r>
              <a:rPr lang="en-US" altLang="zh-TW" sz="3600" dirty="0">
                <a:solidFill>
                  <a:prstClr val="white"/>
                </a:solidFill>
              </a:rPr>
              <a:t> + Hugging Face </a:t>
            </a:r>
            <a:r>
              <a:rPr lang="zh-TW" altLang="en-US" sz="3600" dirty="0">
                <a:solidFill>
                  <a:prstClr val="white"/>
                </a:solidFill>
              </a:rPr>
              <a:t>實作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C000F0-2B4A-4BE7-A23A-2821E028F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23147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FF00"/>
                </a:solidFill>
              </a:rPr>
              <a:t>Hugging Face</a:t>
            </a:r>
            <a:r>
              <a:rPr lang="zh-TW" altLang="en-US" dirty="0"/>
              <a:t>是一間人工智慧的新創公司。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開源很多</a:t>
            </a:r>
            <a:r>
              <a:rPr lang="en-US" altLang="zh-TW" dirty="0"/>
              <a:t>NLP</a:t>
            </a:r>
            <a:r>
              <a:rPr lang="zh-TW" altLang="en-US" dirty="0"/>
              <a:t>領域知名的</a:t>
            </a:r>
            <a:r>
              <a:rPr lang="zh-TW" altLang="en-US" b="1" dirty="0"/>
              <a:t>語言預訓練模型 </a:t>
            </a:r>
            <a:r>
              <a:rPr lang="en-US" altLang="zh-TW" dirty="0"/>
              <a:t>(</a:t>
            </a:r>
            <a:r>
              <a:rPr lang="zh-TW" altLang="en-US" dirty="0"/>
              <a:t>如</a:t>
            </a:r>
            <a:r>
              <a:rPr lang="en-US" altLang="zh-TW" dirty="0"/>
              <a:t>BERT</a:t>
            </a:r>
            <a:r>
              <a:rPr lang="zh-TW" altLang="en-US" dirty="0"/>
              <a:t>、</a:t>
            </a:r>
            <a:r>
              <a:rPr lang="en-US" altLang="zh-TW" dirty="0"/>
              <a:t>GPT-2…)</a:t>
            </a:r>
            <a:r>
              <a:rPr lang="zh-TW" altLang="en-US" dirty="0"/>
              <a:t>，支援</a:t>
            </a:r>
            <a:r>
              <a:rPr lang="en-US" altLang="zh-TW" b="1" dirty="0"/>
              <a:t>100</a:t>
            </a:r>
            <a:r>
              <a:rPr lang="zh-TW" altLang="en-US" b="1" dirty="0"/>
              <a:t>多種語言</a:t>
            </a:r>
            <a:r>
              <a:rPr lang="zh-TW" altLang="en-US" dirty="0"/>
              <a:t>的文本分類、文本生成、問答等任務。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810E9F-D121-4DD5-9586-5727F8FC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16774-F4A4-4D01-BFCB-CF5EFFA8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2397B0B-7E65-423B-9E60-A253336DF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50" y="3997259"/>
            <a:ext cx="5252899" cy="19395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0149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18BEB-8DFF-4658-A044-6B7457B6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solidFill>
                  <a:prstClr val="white"/>
                </a:solidFill>
              </a:rPr>
              <a:t>Google </a:t>
            </a:r>
            <a:r>
              <a:rPr lang="en-US" altLang="zh-TW" sz="3600" dirty="0" err="1">
                <a:solidFill>
                  <a:prstClr val="white"/>
                </a:solidFill>
              </a:rPr>
              <a:t>Colab</a:t>
            </a:r>
            <a:r>
              <a:rPr lang="en-US" altLang="zh-TW" sz="3600" dirty="0">
                <a:solidFill>
                  <a:prstClr val="white"/>
                </a:solidFill>
              </a:rPr>
              <a:t> + Hugging Face </a:t>
            </a:r>
            <a:r>
              <a:rPr lang="zh-TW" altLang="en-US" sz="3600" dirty="0">
                <a:solidFill>
                  <a:prstClr val="white"/>
                </a:solidFill>
              </a:rPr>
              <a:t>實作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C000F0-2B4A-4BE7-A23A-2821E028F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05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其下的</a:t>
            </a:r>
            <a:r>
              <a:rPr lang="en-US" altLang="zh-TW" b="1" dirty="0">
                <a:solidFill>
                  <a:srgbClr val="FFFF00"/>
                </a:solidFill>
              </a:rPr>
              <a:t>Transformers</a:t>
            </a:r>
            <a:r>
              <a:rPr lang="zh-TW" altLang="en-US" dirty="0"/>
              <a:t>套件，使用者可以輕易地</a:t>
            </a:r>
            <a:r>
              <a:rPr lang="zh-TW" altLang="en-US" b="1" dirty="0"/>
              <a:t>下載</a:t>
            </a:r>
            <a:r>
              <a:rPr lang="zh-TW" altLang="en-US" dirty="0"/>
              <a:t>、</a:t>
            </a:r>
            <a:r>
              <a:rPr lang="zh-TW" altLang="en-US" b="1" dirty="0"/>
              <a:t>訓練</a:t>
            </a:r>
            <a:r>
              <a:rPr lang="zh-TW" altLang="en-US" dirty="0"/>
              <a:t>、</a:t>
            </a:r>
            <a:r>
              <a:rPr lang="zh-TW" altLang="en-US" b="1" dirty="0"/>
              <a:t>上傳</a:t>
            </a:r>
            <a:r>
              <a:rPr lang="zh-TW" altLang="en-US" dirty="0"/>
              <a:t>語言預訓練模型。此套件目前在</a:t>
            </a:r>
            <a:r>
              <a:rPr lang="en-US" altLang="zh-TW" b="1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zh-TW" altLang="en-US" dirty="0"/>
              <a:t>上已經有</a:t>
            </a:r>
            <a:r>
              <a:rPr lang="en-US" altLang="zh-TW" dirty="0"/>
              <a:t>6.7</a:t>
            </a:r>
            <a:r>
              <a:rPr lang="zh-TW" altLang="en-US" dirty="0"/>
              <a:t>萬的</a:t>
            </a:r>
            <a:r>
              <a:rPr lang="en-US" altLang="zh-TW" dirty="0"/>
              <a:t>star</a:t>
            </a:r>
            <a:r>
              <a:rPr lang="zh-TW" altLang="en-US" dirty="0"/>
              <a:t>，成長速度是新創公司中史上最快的。</a:t>
            </a:r>
            <a:endParaRPr lang="zh-TW" altLang="en-US" b="1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810E9F-D121-4DD5-9586-5727F8FC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16774-F4A4-4D01-BFCB-CF5EFFA8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37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64E19E-B0A7-4BF3-829A-1F2B7498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solidFill>
                  <a:prstClr val="white"/>
                </a:solidFill>
              </a:rPr>
              <a:t>Google </a:t>
            </a:r>
            <a:r>
              <a:rPr lang="en-US" altLang="zh-TW" sz="3600" dirty="0" err="1">
                <a:solidFill>
                  <a:prstClr val="white"/>
                </a:solidFill>
              </a:rPr>
              <a:t>Colab</a:t>
            </a:r>
            <a:r>
              <a:rPr lang="en-US" altLang="zh-TW" sz="3600" dirty="0">
                <a:solidFill>
                  <a:prstClr val="white"/>
                </a:solidFill>
              </a:rPr>
              <a:t> + Hugging Face </a:t>
            </a:r>
            <a:r>
              <a:rPr lang="zh-TW" altLang="en-US" sz="3600" dirty="0">
                <a:solidFill>
                  <a:prstClr val="white"/>
                </a:solidFill>
              </a:rPr>
              <a:t>實作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6DA3A8-2B48-4571-957B-065264A07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接下來就示範怎麼使用</a:t>
            </a:r>
            <a:r>
              <a:rPr lang="en-US" altLang="zh-TW" dirty="0"/>
              <a:t>Google </a:t>
            </a:r>
            <a:r>
              <a:rPr lang="en-US" altLang="zh-TW" dirty="0" err="1"/>
              <a:t>Colab</a:t>
            </a:r>
            <a:r>
              <a:rPr lang="en-US" altLang="zh-TW" dirty="0"/>
              <a:t> + Hugging Face</a:t>
            </a:r>
            <a:r>
              <a:rPr lang="zh-TW" altLang="en-US" dirty="0"/>
              <a:t>來完成一些簡單的</a:t>
            </a:r>
            <a:r>
              <a:rPr lang="en-US" altLang="zh-TW" dirty="0"/>
              <a:t>NLP</a:t>
            </a:r>
            <a:r>
              <a:rPr lang="zh-TW" altLang="en-US" dirty="0"/>
              <a:t>任務吧</a:t>
            </a:r>
            <a:r>
              <a:rPr lang="en-US" altLang="zh-TW" dirty="0"/>
              <a:t>!</a:t>
            </a:r>
          </a:p>
          <a:p>
            <a:pPr marL="0" indent="0">
              <a:buNone/>
            </a:pPr>
            <a:r>
              <a:rPr lang="en-US" altLang="zh-TW" b="1" dirty="0" err="1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</a:t>
            </a:r>
            <a:r>
              <a:rPr lang="zh-TW" altLang="en-US" b="1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連結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0C04E74-2FD5-42F7-A6EA-CBAC367C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29AC74C-6BFF-4350-B00F-428EA4AE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91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C1E3D-F8C6-4D18-8C42-3A7213F1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開始之前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B9F1C8-6C6A-4896-B5D5-20DC2AB07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今天的</a:t>
            </a:r>
            <a:r>
              <a:rPr lang="zh-TW" altLang="en-US" b="1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投影片</a:t>
            </a:r>
            <a:r>
              <a:rPr lang="zh-TW" altLang="en-US" dirty="0"/>
              <a:t>有公開，大家可以掃描</a:t>
            </a:r>
            <a:r>
              <a:rPr lang="en-US" altLang="zh-TW" dirty="0"/>
              <a:t>QR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r>
              <a:rPr lang="zh-TW" altLang="en-US" dirty="0"/>
              <a:t>，待會聽演講時可以參考。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729D546-C0BC-4010-A7AC-F11C913B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684BA09-9827-4C67-9186-151FA486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143E784-D003-412E-8469-1C57E8267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326" y="2837961"/>
            <a:ext cx="3249347" cy="324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9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076782-0DAD-4F90-98F9-54BEAFDC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90FAA0-F2FA-4658-B052-8AD4842D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斷開中文的鎖鍊！自然語言處理 </a:t>
            </a:r>
            <a:r>
              <a:rPr lang="en-US" altLang="zh-TW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(NLP)</a:t>
            </a:r>
            <a:r>
              <a:rPr lang="zh-TW" altLang="en-US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是什麼？</a:t>
            </a:r>
            <a:endParaRPr lang="zh-TW" altLang="en-US" dirty="0">
              <a:solidFill>
                <a:srgbClr val="FFFF00"/>
              </a:solidFill>
            </a:endParaRPr>
          </a:p>
          <a:p>
            <a:r>
              <a:rPr lang="en-US" altLang="zh-TW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NLP</a:t>
            </a:r>
            <a:r>
              <a:rPr lang="zh-TW" altLang="en-US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自然語言處理 </a:t>
            </a:r>
            <a:r>
              <a:rPr lang="en-US" altLang="zh-TW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– </a:t>
            </a:r>
            <a:r>
              <a:rPr lang="zh-TW" altLang="en-US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技術原理與其產業應用</a:t>
            </a:r>
            <a:endParaRPr lang="zh-TW" altLang="en-US" dirty="0">
              <a:solidFill>
                <a:srgbClr val="FFFF00"/>
              </a:solidFill>
            </a:endParaRPr>
          </a:p>
          <a:p>
            <a:r>
              <a:rPr lang="zh-TW" altLang="en-US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進入 </a:t>
            </a:r>
            <a:r>
              <a:rPr lang="en-US" altLang="zh-TW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NLP </a:t>
            </a:r>
            <a:r>
              <a:rPr lang="zh-TW" altLang="en-US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世界的最佳橋樑：寫給所有人的自然語言處理與深度學習入門指南</a:t>
            </a:r>
            <a:endParaRPr lang="zh-TW" altLang="en-US" dirty="0">
              <a:solidFill>
                <a:srgbClr val="FFFF00"/>
              </a:solidFill>
            </a:endParaRPr>
          </a:p>
          <a:p>
            <a:r>
              <a:rPr lang="zh-TW" altLang="en-US" dirty="0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進擊的 </a:t>
            </a:r>
            <a:r>
              <a:rPr lang="en-US" altLang="zh-TW" dirty="0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BERT</a:t>
            </a:r>
            <a:r>
              <a:rPr lang="zh-TW" altLang="en-US" dirty="0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：</a:t>
            </a:r>
            <a:r>
              <a:rPr lang="en-US" altLang="zh-TW" dirty="0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NLP </a:t>
            </a:r>
            <a:r>
              <a:rPr lang="zh-TW" altLang="en-US" dirty="0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界的巨人之力與遷移學習</a:t>
            </a:r>
            <a:endParaRPr lang="zh-TW" altLang="en-US" dirty="0">
              <a:solidFill>
                <a:srgbClr val="FFFF00"/>
              </a:solidFill>
            </a:endParaRPr>
          </a:p>
          <a:p>
            <a:r>
              <a:rPr lang="zh-TW" altLang="en-US" dirty="0">
                <a:solidFill>
                  <a:srgbClr val="FFFF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台大李宏毅教授 </a:t>
            </a:r>
            <a:r>
              <a:rPr lang="en-US" altLang="zh-TW" dirty="0">
                <a:solidFill>
                  <a:srgbClr val="FFFF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zh-TW" altLang="en-US" dirty="0">
                <a:solidFill>
                  <a:srgbClr val="FFFF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TW" dirty="0">
                <a:solidFill>
                  <a:srgbClr val="FFFF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ELMO, BERT, GPT</a:t>
            </a:r>
            <a:endParaRPr lang="en-US" altLang="zh-TW" dirty="0">
              <a:solidFill>
                <a:srgbClr val="FFFF00"/>
              </a:solidFill>
            </a:endParaRPr>
          </a:p>
          <a:p>
            <a:r>
              <a:rPr lang="zh-TW" altLang="en-US" dirty="0">
                <a:solidFill>
                  <a:srgbClr val="FFFF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🤗 </a:t>
            </a:r>
            <a:r>
              <a:rPr lang="en-US" altLang="zh-TW" dirty="0">
                <a:solidFill>
                  <a:srgbClr val="FFFF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Transformers</a:t>
            </a:r>
            <a:r>
              <a:rPr lang="zh-TW" altLang="en-US" dirty="0">
                <a:solidFill>
                  <a:srgbClr val="FFFF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TW" dirty="0">
                <a:solidFill>
                  <a:srgbClr val="FFFF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</a:t>
            </a:r>
            <a:endParaRPr lang="en-US" altLang="zh-TW" dirty="0">
              <a:solidFill>
                <a:srgbClr val="FFFF00"/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C54BDC6-283F-4B5D-A0C0-1AB0EAE61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23C0BF-610F-4642-8697-E0E95AAE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13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AA7A60-2F9F-44DF-B0C5-BE3EF6E6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EAF592-2302-4269-B7E0-DD1301512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今天介紹了</a:t>
            </a:r>
            <a:r>
              <a:rPr lang="en-US" altLang="zh-TW" dirty="0"/>
              <a:t>NLP</a:t>
            </a:r>
            <a:r>
              <a:rPr lang="zh-TW" altLang="en-US" dirty="0"/>
              <a:t>的實際應用、語言預訓練以及</a:t>
            </a:r>
            <a:r>
              <a:rPr lang="en-US" altLang="zh-TW" dirty="0">
                <a:solidFill>
                  <a:prstClr val="white"/>
                </a:solidFill>
              </a:rPr>
              <a:t>Google </a:t>
            </a:r>
            <a:r>
              <a:rPr lang="en-US" altLang="zh-TW" dirty="0" err="1">
                <a:solidFill>
                  <a:prstClr val="white"/>
                </a:solidFill>
              </a:rPr>
              <a:t>Colab</a:t>
            </a:r>
            <a:r>
              <a:rPr lang="en-US" altLang="zh-TW" dirty="0">
                <a:solidFill>
                  <a:prstClr val="white"/>
                </a:solidFill>
              </a:rPr>
              <a:t> + Hugging Face </a:t>
            </a:r>
            <a:r>
              <a:rPr lang="zh-TW" altLang="en-US" dirty="0">
                <a:solidFill>
                  <a:prstClr val="white"/>
                </a:solidFill>
              </a:rPr>
              <a:t>實作</a:t>
            </a:r>
            <a:r>
              <a:rPr lang="zh-TW" altLang="en-US" dirty="0"/>
              <a:t>，但這不過是</a:t>
            </a:r>
            <a:r>
              <a:rPr lang="en-US" altLang="zh-TW" dirty="0"/>
              <a:t>NLP</a:t>
            </a:r>
            <a:r>
              <a:rPr lang="zh-TW" altLang="en-US" dirty="0"/>
              <a:t>的冰山一角而已，還有很多東西沒講。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歡迎對</a:t>
            </a:r>
            <a:r>
              <a:rPr lang="en-US" altLang="zh-TW" dirty="0"/>
              <a:t>NLP</a:t>
            </a:r>
            <a:r>
              <a:rPr lang="zh-TW" altLang="en-US" dirty="0"/>
              <a:t>有興趣的人自行研究，也歡迎找我一起討論，大家一起共創良好的社群環境</a:t>
            </a:r>
            <a:r>
              <a:rPr lang="en-US" altLang="zh-TW" dirty="0"/>
              <a:t>! 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006D53-7DE8-4FF9-9B27-6D34EB56A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A9E1D5-A85F-4EE6-82F3-821E8592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25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3B41C-1CF5-461A-ADA5-A910E3E1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FD4582-06A1-4759-BB3F-2BDD96975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本議程響應開源風氣，所以投影片和範例程式碼都公開在</a:t>
            </a:r>
            <a:r>
              <a:rPr lang="en-US" altLang="zh-TW" dirty="0"/>
              <a:t>GitHub</a:t>
            </a:r>
            <a:r>
              <a:rPr lang="zh-TW" altLang="en-US" dirty="0"/>
              <a:t>上了，請自由使用。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這是我的</a:t>
            </a:r>
            <a:r>
              <a:rPr lang="en-US" altLang="zh-TW" dirty="0"/>
              <a:t>GitHub</a:t>
            </a:r>
            <a:r>
              <a:rPr lang="zh-TW" altLang="en-US" dirty="0"/>
              <a:t>，有什麼問題歡迎來聯絡我</a:t>
            </a:r>
            <a:r>
              <a:rPr lang="en-US" altLang="zh-TW" dirty="0"/>
              <a:t>~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1583AD-A76C-443A-89B7-B23C639EA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740D58E-9AE6-483E-950C-401BB52D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32</a:t>
            </a:fld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E436EA1-22C7-419D-A65B-7840ED7CB4C6}"/>
              </a:ext>
            </a:extLst>
          </p:cNvPr>
          <p:cNvGrpSpPr/>
          <p:nvPr/>
        </p:nvGrpSpPr>
        <p:grpSpPr>
          <a:xfrm>
            <a:off x="5504435" y="3429000"/>
            <a:ext cx="2304316" cy="2734415"/>
            <a:chOff x="5220070" y="3429000"/>
            <a:chExt cx="2304316" cy="2734415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7078DB40-3C69-47F4-B430-1C741E58C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070" y="3429000"/>
              <a:ext cx="2304316" cy="2304316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20EBFF6-F0EF-4956-B013-8CA48E1A06E1}"/>
                </a:ext>
              </a:extLst>
            </p:cNvPr>
            <p:cNvSpPr txBox="1"/>
            <p:nvPr/>
          </p:nvSpPr>
          <p:spPr>
            <a:xfrm>
              <a:off x="5664342" y="579408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FFFF00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我的</a:t>
              </a:r>
              <a:r>
                <a:rPr lang="en-US" altLang="zh-TW" b="1" dirty="0">
                  <a:solidFill>
                    <a:srgbClr val="FFFF00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GitHub</a:t>
              </a:r>
              <a:endParaRPr lang="zh-TW" altLang="en-US" b="1" dirty="0">
                <a:solidFill>
                  <a:srgbClr val="FFFF00"/>
                </a:solidFill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FADAA95-FAD6-4570-A5E6-3D7A3B9D43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252" y="3429001"/>
            <a:ext cx="2304315" cy="230431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6AFACFF3-69E1-44A5-9DD0-AF9F9BA5540B}"/>
              </a:ext>
            </a:extLst>
          </p:cNvPr>
          <p:cNvSpPr txBox="1"/>
          <p:nvPr/>
        </p:nvSpPr>
        <p:spPr>
          <a:xfrm>
            <a:off x="1404420" y="5807634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投影片</a:t>
            </a:r>
            <a:r>
              <a:rPr lang="en-US" altLang="zh-TW" b="1" dirty="0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+</a:t>
            </a:r>
            <a:r>
              <a:rPr lang="zh-TW" altLang="en-US" b="1" dirty="0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範例程式碼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23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06DA7-57F3-4852-A671-C60B5D273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>Q &amp; A</a:t>
            </a:r>
            <a:endParaRPr lang="zh-TW" altLang="en-US" sz="6000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B0F2BDB-79C7-4262-95FA-2C362A3A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00A6AE-EDB3-4E6F-824F-D1633FBD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41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06DA7-57F3-4852-A671-C60B5D273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TW" sz="6000" dirty="0"/>
              <a:t>Thanks for watching!</a:t>
            </a:r>
            <a:endParaRPr lang="zh-TW" altLang="en-US" sz="6000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B0F2BDB-79C7-4262-95FA-2C362A3A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00A6AE-EDB3-4E6F-824F-D1633FBD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99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8CDDFF-B402-490B-8DF9-F1E23DA9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BA8012-9F70-4ABA-8F40-73023ACBD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NLP</a:t>
            </a:r>
            <a:r>
              <a:rPr lang="zh-TW" altLang="en-US" dirty="0"/>
              <a:t>是什麼</a:t>
            </a:r>
            <a:r>
              <a:rPr lang="en-US" altLang="zh-TW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NLP</a:t>
            </a:r>
            <a:r>
              <a:rPr lang="zh-TW" altLang="en-US" dirty="0"/>
              <a:t>有什麼用</a:t>
            </a:r>
            <a:r>
              <a:rPr lang="en-US" altLang="zh-TW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語言預訓練模型又是什麼</a:t>
            </a:r>
            <a:r>
              <a:rPr lang="en-US" altLang="zh-TW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Google </a:t>
            </a:r>
            <a:r>
              <a:rPr lang="en-US" altLang="zh-TW" dirty="0" err="1"/>
              <a:t>Colab</a:t>
            </a:r>
            <a:r>
              <a:rPr lang="en-US" altLang="zh-TW" dirty="0"/>
              <a:t> + Hugging Face </a:t>
            </a:r>
            <a:r>
              <a:rPr lang="zh-TW" altLang="en-US" dirty="0"/>
              <a:t>實作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參考資料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總結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7F3703D-AB5E-4ECA-9755-14273EC4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6FFDE64-7158-439C-B126-9589A23E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06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0105E-74C4-49EE-8E92-67C8E868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>NLP</a:t>
            </a:r>
            <a:r>
              <a:rPr lang="zh-TW" altLang="en-US" sz="6000" dirty="0"/>
              <a:t>是什麼</a:t>
            </a:r>
            <a:r>
              <a:rPr lang="en-US" altLang="zh-TW" sz="6000" dirty="0"/>
              <a:t>?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39415CB-FA7D-4F07-BB71-C8324D15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1F055B-B5F6-4298-A028-8F00D5CF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94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9D5D6-C187-4134-A78B-84FB4B62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NLP</a:t>
            </a:r>
            <a:r>
              <a:rPr lang="zh-TW" altLang="en-US" dirty="0"/>
              <a:t>是什麼</a:t>
            </a:r>
            <a:r>
              <a:rPr lang="en-US" altLang="zh-TW" dirty="0"/>
              <a:t>?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014448-3FC1-4976-BEC3-59942DF06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274" y="2359590"/>
            <a:ext cx="8435451" cy="13255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3600" b="1" dirty="0"/>
              <a:t>自然語言處理 </a:t>
            </a:r>
            <a:endParaRPr lang="en-US" altLang="zh-TW" sz="3600" b="1" dirty="0"/>
          </a:p>
          <a:p>
            <a:pPr marL="0" indent="0" algn="ctr">
              <a:buNone/>
            </a:pPr>
            <a:r>
              <a:rPr lang="en-US" altLang="zh-TW" sz="3600" b="1" dirty="0"/>
              <a:t>(</a:t>
            </a:r>
            <a:r>
              <a:rPr lang="en-US" altLang="zh-TW" sz="3600" b="1" dirty="0">
                <a:solidFill>
                  <a:srgbClr val="FFFF00"/>
                </a:solidFill>
              </a:rPr>
              <a:t>N</a:t>
            </a:r>
            <a:r>
              <a:rPr lang="en-US" altLang="zh-TW" sz="3600" b="1" dirty="0"/>
              <a:t>atural </a:t>
            </a:r>
            <a:r>
              <a:rPr lang="en-US" altLang="zh-TW" sz="3600" b="1" dirty="0">
                <a:solidFill>
                  <a:srgbClr val="FFFF00"/>
                </a:solidFill>
              </a:rPr>
              <a:t>L</a:t>
            </a:r>
            <a:r>
              <a:rPr lang="en-US" altLang="zh-TW" sz="3600" b="1" dirty="0"/>
              <a:t>anguage </a:t>
            </a:r>
            <a:r>
              <a:rPr lang="en-US" altLang="zh-TW" sz="3600" b="1" dirty="0">
                <a:solidFill>
                  <a:srgbClr val="FFFF00"/>
                </a:solidFill>
              </a:rPr>
              <a:t>P</a:t>
            </a:r>
            <a:r>
              <a:rPr lang="en-US" altLang="zh-TW" sz="3600" b="1" dirty="0"/>
              <a:t>rocessing, </a:t>
            </a:r>
            <a:r>
              <a:rPr lang="en-US" altLang="zh-TW" sz="3600" b="1" dirty="0">
                <a:solidFill>
                  <a:srgbClr val="FFFF00"/>
                </a:solidFill>
              </a:rPr>
              <a:t>NLP</a:t>
            </a:r>
            <a:r>
              <a:rPr lang="en-US" altLang="zh-TW" sz="3600" b="1" dirty="0"/>
              <a:t>)</a:t>
            </a:r>
            <a:endParaRPr lang="zh-TW" altLang="en-US" sz="3600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CE7F8DE-9464-44FC-915D-31E4F9062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00F30E-0BBA-468A-AD95-A8867660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C724552-99B4-4966-9FC8-57642C6DD56E}"/>
              </a:ext>
            </a:extLst>
          </p:cNvPr>
          <p:cNvSpPr txBox="1"/>
          <p:nvPr/>
        </p:nvSpPr>
        <p:spPr>
          <a:xfrm>
            <a:off x="2402174" y="4039340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/>
              <a:t>= </a:t>
            </a:r>
            <a:r>
              <a:rPr lang="zh-TW" altLang="en-US" sz="3600" b="1" dirty="0"/>
              <a:t>電腦科學 </a:t>
            </a:r>
            <a:r>
              <a:rPr lang="en-US" altLang="zh-TW" sz="3600" b="1" dirty="0"/>
              <a:t>+ </a:t>
            </a:r>
            <a:r>
              <a:rPr lang="zh-TW" altLang="en-US" sz="3600" b="1" dirty="0"/>
              <a:t>語言學</a:t>
            </a:r>
          </a:p>
        </p:txBody>
      </p:sp>
    </p:spTree>
    <p:extLst>
      <p:ext uri="{BB962C8B-B14F-4D97-AF65-F5344CB8AC3E}">
        <p14:creationId xmlns:p14="http://schemas.microsoft.com/office/powerpoint/2010/main" val="243418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872CB-D9E0-4152-86A6-432B1850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NLP</a:t>
            </a:r>
            <a:r>
              <a:rPr lang="zh-TW" altLang="en-US" dirty="0"/>
              <a:t>是什麼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A655A5-29C7-4FC2-815C-A058B01B7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34449"/>
            <a:ext cx="7886700" cy="5891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3600" b="1" dirty="0"/>
              <a:t>探討如何讓電腦理解、運用</a:t>
            </a:r>
            <a:r>
              <a:rPr lang="zh-TW" altLang="en-US" sz="3600" b="1" dirty="0">
                <a:solidFill>
                  <a:srgbClr val="FFFF00"/>
                </a:solidFill>
              </a:rPr>
              <a:t>自然語言</a:t>
            </a:r>
            <a:r>
              <a:rPr lang="zh-TW" altLang="en-US" sz="3600" b="1" dirty="0"/>
              <a:t>。</a:t>
            </a:r>
            <a:endParaRPr lang="zh-TW" altLang="en-US" sz="3600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22F3E27-D53B-4D93-A924-82E6A763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CE0EDB4-A5D8-4DDF-9E8A-EA2B9226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91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F81ACA-896C-44E2-A923-DB47FF40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NLP</a:t>
            </a:r>
            <a:r>
              <a:rPr lang="zh-TW" altLang="en-US" dirty="0"/>
              <a:t>是什麼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485558-CFEA-45B5-A217-BC23E3857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Q</a:t>
            </a:r>
            <a:r>
              <a:rPr lang="zh-TW" altLang="en-US" dirty="0"/>
              <a:t>：什麼</a:t>
            </a:r>
            <a:r>
              <a:rPr lang="zh-TW" altLang="en-US" b="1" dirty="0">
                <a:solidFill>
                  <a:srgbClr val="FFFF00"/>
                </a:solidFill>
              </a:rPr>
              <a:t>自然語言</a:t>
            </a:r>
            <a:r>
              <a:rPr lang="en-US" altLang="zh-TW" dirty="0"/>
              <a:t>? </a:t>
            </a:r>
          </a:p>
          <a:p>
            <a:pPr marL="0" indent="0">
              <a:buNone/>
            </a:pPr>
            <a:r>
              <a:rPr lang="en-US" altLang="zh-TW" dirty="0"/>
              <a:t>A</a:t>
            </a:r>
            <a:r>
              <a:rPr lang="zh-TW" altLang="en-US" dirty="0"/>
              <a:t>：人類為了溝通所創造的語言，通常有特定的文法。形式可以是</a:t>
            </a:r>
            <a:r>
              <a:rPr lang="zh-TW" altLang="en-US" b="1" dirty="0"/>
              <a:t>文字</a:t>
            </a:r>
            <a:r>
              <a:rPr lang="zh-TW" altLang="en-US" dirty="0"/>
              <a:t>、</a:t>
            </a:r>
            <a:r>
              <a:rPr lang="zh-TW" altLang="en-US" b="1" dirty="0"/>
              <a:t>語音</a:t>
            </a:r>
            <a:r>
              <a:rPr lang="zh-TW" altLang="en-US" dirty="0"/>
              <a:t>、</a:t>
            </a:r>
            <a:r>
              <a:rPr lang="zh-TW" altLang="en-US" b="1" dirty="0"/>
              <a:t>符號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8C2BDA-B61B-4932-96D3-65D18CAB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6B31FEB-DE46-4638-BF9B-92E1966F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1026" name="Picture 2" descr="Benefits of Natural Language Processing for the Supply Chain | Blume Global">
            <a:extLst>
              <a:ext uri="{FF2B5EF4-FFF2-40B4-BE49-F238E27FC236}">
                <a16:creationId xmlns:a16="http://schemas.microsoft.com/office/drawing/2014/main" id="{9ABDCD70-D7E0-4EC6-9BEA-E48544864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18" y="3504948"/>
            <a:ext cx="2867488" cy="191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一頁阿拉伯】「只要文字活著，文明就還活著」──古埃及的象形文字｜換日線阿拉伯｜換日線">
            <a:extLst>
              <a:ext uri="{FF2B5EF4-FFF2-40B4-BE49-F238E27FC236}">
                <a16:creationId xmlns:a16="http://schemas.microsoft.com/office/drawing/2014/main" id="{B96DCC21-BB20-4107-BFBC-928039E78E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70"/>
          <a:stretch/>
        </p:blipFill>
        <p:spPr bwMode="auto">
          <a:xfrm>
            <a:off x="6676653" y="3504948"/>
            <a:ext cx="1895382" cy="191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K Google 語音功能快將支援離線使用！ - 香港unwire.hk">
            <a:extLst>
              <a:ext uri="{FF2B5EF4-FFF2-40B4-BE49-F238E27FC236}">
                <a16:creationId xmlns:a16="http://schemas.microsoft.com/office/drawing/2014/main" id="{EFE825D0-688C-4F84-81B8-3D14F6ADA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714" y="3504948"/>
            <a:ext cx="2997231" cy="190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12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A6CD58-2A41-4291-AFE5-78D3E01F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NLP</a:t>
            </a:r>
            <a:r>
              <a:rPr lang="zh-TW" altLang="en-US" dirty="0"/>
              <a:t>是什麼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54F4E45-ABA8-4AE0-99A5-3E282A69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F50274-3A5A-400F-9E0A-F5AAA631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9</a:t>
            </a:fld>
            <a:endParaRPr lang="zh-TW" altLang="en-US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5A31BB8-8929-4C25-B7F3-474309D17D5E}"/>
              </a:ext>
            </a:extLst>
          </p:cNvPr>
          <p:cNvGrpSpPr/>
          <p:nvPr/>
        </p:nvGrpSpPr>
        <p:grpSpPr>
          <a:xfrm>
            <a:off x="980566" y="2361145"/>
            <a:ext cx="3086100" cy="2846372"/>
            <a:chOff x="980566" y="2361145"/>
            <a:chExt cx="3086100" cy="2846372"/>
          </a:xfrm>
        </p:grpSpPr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EFAB6E63-9CD0-425A-89D8-DAA37A8B2DFA}"/>
                </a:ext>
              </a:extLst>
            </p:cNvPr>
            <p:cNvSpPr/>
            <p:nvPr/>
          </p:nvSpPr>
          <p:spPr>
            <a:xfrm>
              <a:off x="980566" y="2361145"/>
              <a:ext cx="3086100" cy="132556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/>
                <a:t>自然語言理解 </a:t>
              </a:r>
              <a:endParaRPr lang="en-US" altLang="zh-TW" sz="2800" b="1" dirty="0"/>
            </a:p>
            <a:p>
              <a:pPr algn="ctr"/>
              <a:r>
                <a:rPr lang="en-US" altLang="zh-TW" sz="2000" b="1" dirty="0"/>
                <a:t>(Natural Language Understanding, NLU)</a:t>
              </a:r>
              <a:endParaRPr lang="zh-TW" altLang="en-US" sz="20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2688967-3D87-42CE-B121-40AE209E30A7}"/>
                </a:ext>
              </a:extLst>
            </p:cNvPr>
            <p:cNvSpPr/>
            <p:nvPr/>
          </p:nvSpPr>
          <p:spPr>
            <a:xfrm>
              <a:off x="980566" y="4007188"/>
              <a:ext cx="30861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dirty="0"/>
                <a:t>研究如何讓電腦將</a:t>
              </a:r>
              <a:r>
                <a:rPr lang="zh-TW" altLang="en-US" sz="2400" b="1" dirty="0"/>
                <a:t>人類語言</a:t>
              </a:r>
              <a:r>
                <a:rPr lang="zh-TW" altLang="en-US" sz="2400" dirty="0"/>
                <a:t>轉為</a:t>
              </a:r>
              <a:r>
                <a:rPr lang="zh-TW" altLang="en-US" sz="2400" b="1" dirty="0"/>
                <a:t>數值資料 </a:t>
              </a:r>
              <a:endParaRPr lang="en-US" altLang="zh-TW" sz="2400" b="1" dirty="0"/>
            </a:p>
            <a:p>
              <a:pPr algn="ctr"/>
              <a:r>
                <a:rPr lang="en-US" altLang="zh-TW" sz="2400" b="1" dirty="0">
                  <a:solidFill>
                    <a:srgbClr val="FFFF00"/>
                  </a:solidFill>
                </a:rPr>
                <a:t>(</a:t>
              </a:r>
              <a:r>
                <a:rPr lang="zh-TW" altLang="en-US" sz="2400" b="1" dirty="0">
                  <a:solidFill>
                    <a:srgbClr val="FFFF00"/>
                  </a:solidFill>
                </a:rPr>
                <a:t>讀懂人類語言的含意</a:t>
              </a:r>
              <a:r>
                <a:rPr lang="en-US" altLang="zh-TW" sz="2400" b="1" dirty="0">
                  <a:solidFill>
                    <a:srgbClr val="FFFF00"/>
                  </a:solidFill>
                </a:rPr>
                <a:t>)</a:t>
              </a:r>
              <a:endParaRPr lang="zh-TW" altLang="en-US" sz="24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88CA943E-4FD2-4709-B878-D7BA948DDD83}"/>
              </a:ext>
            </a:extLst>
          </p:cNvPr>
          <p:cNvGrpSpPr/>
          <p:nvPr/>
        </p:nvGrpSpPr>
        <p:grpSpPr>
          <a:xfrm>
            <a:off x="5077336" y="2364412"/>
            <a:ext cx="3362140" cy="2843105"/>
            <a:chOff x="5077336" y="2364412"/>
            <a:chExt cx="3362140" cy="2843105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C507FED1-5814-43EE-89FA-85A14BB7B22E}"/>
                </a:ext>
              </a:extLst>
            </p:cNvPr>
            <p:cNvSpPr/>
            <p:nvPr/>
          </p:nvSpPr>
          <p:spPr>
            <a:xfrm>
              <a:off x="5215356" y="2364412"/>
              <a:ext cx="3086100" cy="132556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/>
                <a:t>自然語言生成 </a:t>
              </a:r>
              <a:endParaRPr lang="en-US" altLang="zh-TW" sz="2800" b="1" dirty="0"/>
            </a:p>
            <a:p>
              <a:pPr algn="ctr"/>
              <a:r>
                <a:rPr lang="en-US" altLang="zh-TW" sz="2000" b="1" dirty="0"/>
                <a:t>(Natural Language Generation, NLG)</a:t>
              </a:r>
              <a:endParaRPr lang="zh-TW" altLang="en-US" sz="2000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9FEEED5-2D0B-469A-8D39-2EA2F0CC97B9}"/>
                </a:ext>
              </a:extLst>
            </p:cNvPr>
            <p:cNvSpPr/>
            <p:nvPr/>
          </p:nvSpPr>
          <p:spPr>
            <a:xfrm>
              <a:off x="5077336" y="4007188"/>
              <a:ext cx="336214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dirty="0"/>
                <a:t>研究如何讓電腦將</a:t>
              </a:r>
              <a:r>
                <a:rPr lang="zh-TW" altLang="en-US" sz="2400" b="1" dirty="0"/>
                <a:t>數值資料</a:t>
              </a:r>
              <a:r>
                <a:rPr lang="zh-TW" altLang="en-US" sz="2400" dirty="0"/>
                <a:t>轉為</a:t>
              </a:r>
              <a:r>
                <a:rPr lang="zh-TW" altLang="en-US" sz="2400" b="1" dirty="0"/>
                <a:t>人類語言 </a:t>
              </a:r>
              <a:endParaRPr lang="en-US" altLang="zh-TW" sz="2400" b="1" dirty="0"/>
            </a:p>
            <a:p>
              <a:pPr algn="ctr"/>
              <a:r>
                <a:rPr lang="en-US" altLang="zh-TW" sz="2400" b="1" dirty="0">
                  <a:solidFill>
                    <a:srgbClr val="FFFF00"/>
                  </a:solidFill>
                </a:rPr>
                <a:t>(</a:t>
              </a:r>
              <a:r>
                <a:rPr lang="zh-TW" altLang="en-US" sz="2400" b="1" dirty="0">
                  <a:solidFill>
                    <a:srgbClr val="FFFF00"/>
                  </a:solidFill>
                </a:rPr>
                <a:t>創造有意義的人類語言</a:t>
              </a:r>
              <a:r>
                <a:rPr lang="en-US" altLang="zh-TW" sz="2400" b="1" dirty="0">
                  <a:solidFill>
                    <a:srgbClr val="FFFF00"/>
                  </a:solidFill>
                </a:rPr>
                <a:t>)</a:t>
              </a:r>
              <a:endParaRPr lang="zh-TW" altLang="en-US" sz="2400" b="1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7F0C4D8-F629-44CE-A6F9-39C6B160C9B3}"/>
              </a:ext>
            </a:extLst>
          </p:cNvPr>
          <p:cNvCxnSpPr/>
          <p:nvPr/>
        </p:nvCxnSpPr>
        <p:spPr>
          <a:xfrm>
            <a:off x="4252402" y="3036165"/>
            <a:ext cx="780544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48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</TotalTime>
  <Words>1270</Words>
  <Application>Microsoft Office PowerPoint</Application>
  <PresentationFormat>如螢幕大小 (4:3)</PresentationFormat>
  <Paragraphs>170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9" baseType="lpstr">
      <vt:lpstr>微軟正黑體</vt:lpstr>
      <vt:lpstr>新細明體</vt:lpstr>
      <vt:lpstr>Arial</vt:lpstr>
      <vt:lpstr>Calibri</vt:lpstr>
      <vt:lpstr>Office Theme</vt:lpstr>
      <vt:lpstr>Google Colab + Hugging Face: 帶你快速認識NLP</vt:lpstr>
      <vt:lpstr>自我介紹</vt:lpstr>
      <vt:lpstr>開始之前…</vt:lpstr>
      <vt:lpstr>目錄</vt:lpstr>
      <vt:lpstr>NLP是什麼?</vt:lpstr>
      <vt:lpstr>NLP是什麼?</vt:lpstr>
      <vt:lpstr>NLP是什麼?</vt:lpstr>
      <vt:lpstr>NLP是什麼?</vt:lpstr>
      <vt:lpstr>NLP是什麼?</vt:lpstr>
      <vt:lpstr>NLP有什麼用?</vt:lpstr>
      <vt:lpstr>NLP有什麼用?</vt:lpstr>
      <vt:lpstr>NLP有什麼用?</vt:lpstr>
      <vt:lpstr>NLP有什麼用?</vt:lpstr>
      <vt:lpstr>語言預訓練模型 又是什麼?</vt:lpstr>
      <vt:lpstr>語言預訓練模型又是什麼?</vt:lpstr>
      <vt:lpstr>語言預訓練模型又是什麼?</vt:lpstr>
      <vt:lpstr>語言預訓練模型又是什麼?</vt:lpstr>
      <vt:lpstr>語言預訓練模型又是什麼?</vt:lpstr>
      <vt:lpstr>PowerPoint 簡報</vt:lpstr>
      <vt:lpstr>語言預訓練模型又是什麼?</vt:lpstr>
      <vt:lpstr>PowerPoint 簡報</vt:lpstr>
      <vt:lpstr>PowerPoint 簡報</vt:lpstr>
      <vt:lpstr>Google Colab + Hugging Face 實作</vt:lpstr>
      <vt:lpstr>Google Colab + Hugging Face 實作</vt:lpstr>
      <vt:lpstr>Google Colab + Hugging Face 實作</vt:lpstr>
      <vt:lpstr>Google Colab + Hugging Face 實作</vt:lpstr>
      <vt:lpstr>Google Colab + Hugging Face 實作</vt:lpstr>
      <vt:lpstr>Google Colab + Hugging Face 實作</vt:lpstr>
      <vt:lpstr>Google Colab + Hugging Face 實作</vt:lpstr>
      <vt:lpstr>參考資料</vt:lpstr>
      <vt:lpstr>總結</vt:lpstr>
      <vt:lpstr>總結</vt:lpstr>
      <vt:lpstr>Q &amp; A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Colab + Hugging Face帶你快速認識NLP</dc:title>
  <dc:creator>江尚軒</dc:creator>
  <cp:lastModifiedBy>江尚軒</cp:lastModifiedBy>
  <cp:revision>50</cp:revision>
  <dcterms:created xsi:type="dcterms:W3CDTF">2022-07-23T13:04:47Z</dcterms:created>
  <dcterms:modified xsi:type="dcterms:W3CDTF">2022-07-27T13:10:33Z</dcterms:modified>
</cp:coreProperties>
</file>