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792" r:id="rId2"/>
  </p:sldMasterIdLst>
  <p:notesMasterIdLst>
    <p:notesMasterId r:id="rId23"/>
  </p:notesMasterIdLst>
  <p:sldIdLst>
    <p:sldId id="273" r:id="rId3"/>
    <p:sldId id="274" r:id="rId4"/>
    <p:sldId id="275" r:id="rId5"/>
    <p:sldId id="285" r:id="rId6"/>
    <p:sldId id="276" r:id="rId7"/>
    <p:sldId id="278" r:id="rId8"/>
    <p:sldId id="279" r:id="rId9"/>
    <p:sldId id="280" r:id="rId10"/>
    <p:sldId id="263" r:id="rId11"/>
    <p:sldId id="282" r:id="rId12"/>
    <p:sldId id="287" r:id="rId13"/>
    <p:sldId id="277" r:id="rId14"/>
    <p:sldId id="289" r:id="rId15"/>
    <p:sldId id="288" r:id="rId16"/>
    <p:sldId id="290" r:id="rId17"/>
    <p:sldId id="291" r:id="rId18"/>
    <p:sldId id="292" r:id="rId19"/>
    <p:sldId id="293" r:id="rId20"/>
    <p:sldId id="286" r:id="rId21"/>
    <p:sldId id="284" r:id="rId22"/>
  </p:sldIdLst>
  <p:sldSz cx="9144000" cy="5143500" type="screen16x9"/>
  <p:notesSz cx="6858000" cy="9144000"/>
  <p:embeddedFontLst>
    <p:embeddedFont>
      <p:font typeface="Calisto MT" panose="02040603050505030304" pitchFamily="18" charset="0"/>
      <p:regular r:id="rId24"/>
      <p:bold r:id="rId25"/>
      <p:italic r:id="rId26"/>
      <p:boldItalic r:id="rId27"/>
    </p:embeddedFont>
    <p:embeddedFont>
      <p:font typeface="Trebuchet MS" panose="020B0603020202020204" pitchFamily="34" charset="0"/>
      <p:regular r:id="rId28"/>
      <p:bold r:id="rId29"/>
      <p:italic r:id="rId30"/>
      <p:boldItalic r:id="rId31"/>
    </p:embeddedFont>
    <p:embeddedFont>
      <p:font typeface="Wingdings 2" panose="05020102010507070707" pitchFamily="18" charset="2"/>
      <p:regular r:id="rId32"/>
    </p:embeddedFont>
    <p:embeddedFont>
      <p:font typeface="微軟正黑體" panose="020B0604030504040204" pitchFamily="34" charset="-12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6C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21" Type="http://schemas.openxmlformats.org/officeDocument/2006/relationships/slide" Target="slides/slide19.xml"/><Relationship Id="rId34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203f3a5c17_2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714375"/>
            <a:ext cx="3429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3203f3a5c17_2_147:notes"/>
          <p:cNvSpPr txBox="1">
            <a:spLocks noGrp="1"/>
          </p:cNvSpPr>
          <p:nvPr>
            <p:ph type="body" idx="1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83" name="Google Shape;183;g3203f3a5c17_2_147:notes"/>
          <p:cNvSpPr txBox="1">
            <a:spLocks noGrp="1"/>
          </p:cNvSpPr>
          <p:nvPr>
            <p:ph type="sldNum" idx="12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9</a:t>
            </a:fld>
            <a:endParaRPr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8 master">
  <p:cSld name="Slide 8 mast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7EEF9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AFA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" name="Google Shape;82;p21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2780167" cy="1366439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457200"/>
            <a:ext cx="4808943" cy="38862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1823639"/>
            <a:ext cx="2780167" cy="251976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18852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249" y="457200"/>
            <a:ext cx="2688125" cy="3903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442"/>
            <a:ext cx="4451212" cy="1372004"/>
          </a:xfrm>
        </p:spPr>
        <p:txBody>
          <a:bodyPr anchor="b">
            <a:no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81914" y="572776"/>
            <a:ext cx="2456813" cy="3684617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1829445"/>
            <a:ext cx="4451212" cy="253210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00660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410855"/>
            <a:ext cx="7606349" cy="28626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3423941"/>
            <a:ext cx="7766495" cy="407604"/>
          </a:xfrm>
        </p:spPr>
        <p:txBody>
          <a:bodyPr anchor="b">
            <a:normAutofit/>
          </a:bodyPr>
          <a:lstStyle>
            <a:lvl1pPr algn="ctr">
              <a:defRPr sz="21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77012" y="521257"/>
            <a:ext cx="7384010" cy="2644253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65322" cy="511854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3283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6328"/>
            <a:ext cx="7765322" cy="265075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221385"/>
            <a:ext cx="7765322" cy="112637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73140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99562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228265"/>
            <a:ext cx="7765322" cy="11171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2950" y="66359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78537" y="219619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197261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1595207"/>
            <a:ext cx="7765322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3487917"/>
            <a:ext cx="7764149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3122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9752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2" y="1363661"/>
            <a:ext cx="2504979" cy="1385888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850" y="1363661"/>
            <a:ext cx="2504979" cy="1385888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38" y="1363661"/>
            <a:ext cx="2504979" cy="138588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454188"/>
            <a:ext cx="2319276" cy="1202216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3360276"/>
            <a:ext cx="2475738" cy="9831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454321"/>
            <a:ext cx="2319276" cy="1206123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6" y="3360276"/>
            <a:ext cx="2475738" cy="9831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450824"/>
            <a:ext cx="2319276" cy="1205471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3360274"/>
            <a:ext cx="2475738" cy="98312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17686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313521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457200"/>
            <a:ext cx="1713365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457200"/>
            <a:ext cx="5937654" cy="3886201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10891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327155"/>
            <a:ext cx="7080026" cy="1371601"/>
          </a:xfrm>
        </p:spPr>
        <p:txBody>
          <a:bodyPr anchor="b">
            <a:normAutofit/>
          </a:bodyPr>
          <a:lstStyle>
            <a:lvl1pPr algn="ctr">
              <a:defRPr sz="405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2698755"/>
            <a:ext cx="7080026" cy="7874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035557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822170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320801"/>
            <a:ext cx="7192913" cy="1371610"/>
          </a:xfrm>
        </p:spPr>
        <p:txBody>
          <a:bodyPr anchor="b"/>
          <a:lstStyle>
            <a:lvl1pPr algn="ctr">
              <a:defRPr sz="3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2692409"/>
            <a:ext cx="7192913" cy="1130291"/>
          </a:xfrm>
        </p:spPr>
        <p:txBody>
          <a:bodyPr anchor="t"/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80903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299337"/>
            <a:ext cx="3795373" cy="304406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299337"/>
            <a:ext cx="3798499" cy="304406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08689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6" y="1300880"/>
            <a:ext cx="3816804" cy="3111577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864" y="1300880"/>
            <a:ext cx="3816804" cy="31115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376441"/>
            <a:ext cx="3657258" cy="408663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1785103"/>
            <a:ext cx="3657258" cy="25582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376441"/>
            <a:ext cx="3671498" cy="408662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1785103"/>
            <a:ext cx="3671498" cy="25582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45571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828021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355844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299337"/>
            <a:ext cx="7765322" cy="30440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1299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540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3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76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2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03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255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1510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18013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09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2329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4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4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hyperlink" Target="https://github.com/AndyChou-777/restaurant-book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8.svg"/><Relationship Id="rId7" Type="http://schemas.openxmlformats.org/officeDocument/2006/relationships/image" Target="../media/image21.png"/><Relationship Id="rId12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png"/><Relationship Id="rId11" Type="http://schemas.openxmlformats.org/officeDocument/2006/relationships/image" Target="../media/image25.jpe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2D6CB4BD-FEB7-2906-737A-0C6E6A5592BE}"/>
              </a:ext>
            </a:extLst>
          </p:cNvPr>
          <p:cNvSpPr/>
          <p:nvPr/>
        </p:nvSpPr>
        <p:spPr>
          <a:xfrm>
            <a:off x="284356" y="248811"/>
            <a:ext cx="8575288" cy="464587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8A6C53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BD2494-726A-5521-32F6-3776EECB5A9A}"/>
              </a:ext>
            </a:extLst>
          </p:cNvPr>
          <p:cNvSpPr/>
          <p:nvPr/>
        </p:nvSpPr>
        <p:spPr>
          <a:xfrm>
            <a:off x="284356" y="3315629"/>
            <a:ext cx="8575288" cy="31177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CC60AE4-254F-1303-93DA-84724CC809EC}"/>
              </a:ext>
            </a:extLst>
          </p:cNvPr>
          <p:cNvSpPr txBox="1"/>
          <p:nvPr/>
        </p:nvSpPr>
        <p:spPr>
          <a:xfrm>
            <a:off x="2445834" y="1623366"/>
            <a:ext cx="4252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OMOTENASHI</a:t>
            </a:r>
            <a:endParaRPr lang="zh-TW" altLang="en-US" sz="3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2C157CC-2BFB-674F-7D8B-2963A9C46296}"/>
              </a:ext>
            </a:extLst>
          </p:cNvPr>
          <p:cNvSpPr txBox="1"/>
          <p:nvPr/>
        </p:nvSpPr>
        <p:spPr>
          <a:xfrm>
            <a:off x="2445834" y="2412139"/>
            <a:ext cx="4252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accent4">
                    <a:lumMod val="50000"/>
                  </a:schemeClr>
                </a:solidFill>
              </a:rPr>
              <a:t>最熱門的餐廳預約平台</a:t>
            </a:r>
          </a:p>
        </p:txBody>
      </p:sp>
      <p:pic>
        <p:nvPicPr>
          <p:cNvPr id="10" name="圖形 9" descr="餐桌擺放 以實心填滿">
            <a:extLst>
              <a:ext uri="{FF2B5EF4-FFF2-40B4-BE49-F238E27FC236}">
                <a16:creationId xmlns:a16="http://schemas.microsoft.com/office/drawing/2014/main" id="{D1504F5A-A5DE-70D9-1042-CF4E15C61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1165" y="540648"/>
            <a:ext cx="1081669" cy="1081669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49BCFF24-A96D-C696-30E0-015E2E51A805}"/>
              </a:ext>
            </a:extLst>
          </p:cNvPr>
          <p:cNvSpPr txBox="1"/>
          <p:nvPr/>
        </p:nvSpPr>
        <p:spPr>
          <a:xfrm>
            <a:off x="1702418" y="4069224"/>
            <a:ext cx="5739162" cy="369332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b="1" dirty="0">
                <a:solidFill>
                  <a:schemeClr val="accent6">
                    <a:lumMod val="50000"/>
                  </a:schemeClr>
                </a:solidFill>
              </a:rPr>
              <a:t>Java</a:t>
            </a:r>
            <a:r>
              <a:rPr lang="zh-TW" altLang="en-US" sz="1800" b="1" dirty="0">
                <a:solidFill>
                  <a:schemeClr val="accent6">
                    <a:lumMod val="50000"/>
                  </a:schemeClr>
                </a:solidFill>
              </a:rPr>
              <a:t> 雲端應用開發工程師實戰養成班</a:t>
            </a:r>
            <a:r>
              <a:rPr lang="en-US" altLang="zh-TW" sz="18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zh-TW" altLang="en-US" sz="1800" b="1" dirty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altLang="zh-TW" sz="1800" b="1" dirty="0">
                <a:solidFill>
                  <a:schemeClr val="accent6">
                    <a:lumMod val="50000"/>
                  </a:schemeClr>
                </a:solidFill>
              </a:rPr>
              <a:t>06  </a:t>
            </a:r>
            <a:r>
              <a:rPr lang="zh-TW" altLang="en-US" sz="1800" b="1" dirty="0">
                <a:solidFill>
                  <a:schemeClr val="accent6">
                    <a:lumMod val="50000"/>
                  </a:schemeClr>
                </a:solidFill>
              </a:rPr>
              <a:t>周儀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2F289D0-2237-28F7-B40D-F18814F78166}"/>
              </a:ext>
            </a:extLst>
          </p:cNvPr>
          <p:cNvSpPr/>
          <p:nvPr/>
        </p:nvSpPr>
        <p:spPr>
          <a:xfrm>
            <a:off x="6019374" y="4127890"/>
            <a:ext cx="28800" cy="252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752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2D6CB4BD-FEB7-2906-737A-0C6E6A5592BE}"/>
              </a:ext>
            </a:extLst>
          </p:cNvPr>
          <p:cNvSpPr/>
          <p:nvPr/>
        </p:nvSpPr>
        <p:spPr>
          <a:xfrm>
            <a:off x="284356" y="248811"/>
            <a:ext cx="8575288" cy="464587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8A6C53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BD2494-726A-5521-32F6-3776EECB5A9A}"/>
              </a:ext>
            </a:extLst>
          </p:cNvPr>
          <p:cNvSpPr/>
          <p:nvPr/>
        </p:nvSpPr>
        <p:spPr>
          <a:xfrm>
            <a:off x="284356" y="2201174"/>
            <a:ext cx="8575288" cy="94347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CC60AE4-254F-1303-93DA-84724CC809EC}"/>
              </a:ext>
            </a:extLst>
          </p:cNvPr>
          <p:cNvSpPr txBox="1"/>
          <p:nvPr/>
        </p:nvSpPr>
        <p:spPr>
          <a:xfrm>
            <a:off x="3025695" y="2349741"/>
            <a:ext cx="4252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solidFill>
                  <a:schemeClr val="accent2">
                    <a:lumMod val="50000"/>
                  </a:schemeClr>
                </a:solidFill>
              </a:rPr>
              <a:t>功能概覽</a:t>
            </a:r>
          </a:p>
        </p:txBody>
      </p:sp>
      <p:pic>
        <p:nvPicPr>
          <p:cNvPr id="10" name="圖形 9" descr="餐桌擺放 以實心填滿">
            <a:extLst>
              <a:ext uri="{FF2B5EF4-FFF2-40B4-BE49-F238E27FC236}">
                <a16:creationId xmlns:a16="http://schemas.microsoft.com/office/drawing/2014/main" id="{D1504F5A-A5DE-70D9-1042-CF4E15C61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0910" y="2111628"/>
            <a:ext cx="1081669" cy="108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599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BA8E3BD-6610-172E-D88F-F9CDA43AC60B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E53AB92-FB7E-D384-FE2A-F5FDD9CB3327}"/>
              </a:ext>
            </a:extLst>
          </p:cNvPr>
          <p:cNvSpPr txBox="1"/>
          <p:nvPr/>
        </p:nvSpPr>
        <p:spPr>
          <a:xfrm>
            <a:off x="1299117" y="217668"/>
            <a:ext cx="4252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餐廳查找</a:t>
            </a:r>
          </a:p>
        </p:txBody>
      </p:sp>
      <p:pic>
        <p:nvPicPr>
          <p:cNvPr id="8" name="圖形 7" descr="餐桌擺放 以實心填滿">
            <a:extLst>
              <a:ext uri="{FF2B5EF4-FFF2-40B4-BE49-F238E27FC236}">
                <a16:creationId xmlns:a16="http://schemas.microsoft.com/office/drawing/2014/main" id="{6BB66708-5BE0-2C7B-B676-3330ABCA4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277" y="0"/>
            <a:ext cx="1081669" cy="1081669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DADB76FF-8940-9540-2607-8196A0619747}"/>
              </a:ext>
            </a:extLst>
          </p:cNvPr>
          <p:cNvSpPr/>
          <p:nvPr/>
        </p:nvSpPr>
        <p:spPr>
          <a:xfrm>
            <a:off x="0" y="1035948"/>
            <a:ext cx="6480000" cy="36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Google Shape;207;p34">
            <a:extLst>
              <a:ext uri="{FF2B5EF4-FFF2-40B4-BE49-F238E27FC236}">
                <a16:creationId xmlns:a16="http://schemas.microsoft.com/office/drawing/2014/main" id="{7D438D83-B6A0-C1B8-0706-60AB7F518503}"/>
              </a:ext>
            </a:extLst>
          </p:cNvPr>
          <p:cNvSpPr/>
          <p:nvPr/>
        </p:nvSpPr>
        <p:spPr>
          <a:xfrm>
            <a:off x="3087901" y="1726196"/>
            <a:ext cx="2281284" cy="697302"/>
          </a:xfrm>
          <a:prstGeom prst="flowChartTerminator">
            <a:avLst/>
          </a:prstGeom>
          <a:solidFill>
            <a:schemeClr val="accent5">
              <a:lumMod val="50000"/>
            </a:schemeClr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>
                <a:solidFill>
                  <a:schemeClr val="lt1"/>
                </a:solidFill>
              </a:rPr>
              <a:t>餐廳即時查找</a:t>
            </a:r>
            <a:endParaRPr sz="1800" b="1" dirty="0">
              <a:solidFill>
                <a:schemeClr val="lt1"/>
              </a:solidFill>
            </a:endParaRPr>
          </a:p>
        </p:txBody>
      </p:sp>
      <p:sp>
        <p:nvSpPr>
          <p:cNvPr id="20" name="箭號: 向下 19">
            <a:extLst>
              <a:ext uri="{FF2B5EF4-FFF2-40B4-BE49-F238E27FC236}">
                <a16:creationId xmlns:a16="http://schemas.microsoft.com/office/drawing/2014/main" id="{7E2714DE-433B-F44A-1B5D-297CC29C116C}"/>
              </a:ext>
            </a:extLst>
          </p:cNvPr>
          <p:cNvSpPr/>
          <p:nvPr/>
        </p:nvSpPr>
        <p:spPr>
          <a:xfrm rot="16200000">
            <a:off x="4034082" y="2029507"/>
            <a:ext cx="481108" cy="2007216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2950674-E145-ED6E-A6F9-EEB7D4F55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504" y="1165844"/>
            <a:ext cx="2861073" cy="37224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8823201-3CA5-173B-3062-3CC4CB9ADA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2146" y="232963"/>
            <a:ext cx="3119254" cy="46928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6680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BA8E3BD-6610-172E-D88F-F9CDA43AC60B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E53AB92-FB7E-D384-FE2A-F5FDD9CB3327}"/>
              </a:ext>
            </a:extLst>
          </p:cNvPr>
          <p:cNvSpPr txBox="1"/>
          <p:nvPr/>
        </p:nvSpPr>
        <p:spPr>
          <a:xfrm>
            <a:off x="1299117" y="217668"/>
            <a:ext cx="4252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會員註冊 </a:t>
            </a:r>
            <a:r>
              <a:rPr lang="en-US" altLang="zh-TW" sz="3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</a:t>
            </a:r>
            <a:r>
              <a:rPr lang="zh-TW" altLang="en-US" sz="3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登入</a:t>
            </a:r>
          </a:p>
        </p:txBody>
      </p:sp>
      <p:pic>
        <p:nvPicPr>
          <p:cNvPr id="8" name="圖形 7" descr="餐桌擺放 以實心填滿">
            <a:extLst>
              <a:ext uri="{FF2B5EF4-FFF2-40B4-BE49-F238E27FC236}">
                <a16:creationId xmlns:a16="http://schemas.microsoft.com/office/drawing/2014/main" id="{6BB66708-5BE0-2C7B-B676-3330ABCA4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277" y="0"/>
            <a:ext cx="1081669" cy="1081669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DADB76FF-8940-9540-2607-8196A0619747}"/>
              </a:ext>
            </a:extLst>
          </p:cNvPr>
          <p:cNvSpPr/>
          <p:nvPr/>
        </p:nvSpPr>
        <p:spPr>
          <a:xfrm>
            <a:off x="0" y="1035948"/>
            <a:ext cx="6480000" cy="36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7F528D1-B061-A68A-4034-B4B696AE2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52" y="1224152"/>
            <a:ext cx="2825989" cy="36955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Google Shape;207;p34">
            <a:extLst>
              <a:ext uri="{FF2B5EF4-FFF2-40B4-BE49-F238E27FC236}">
                <a16:creationId xmlns:a16="http://schemas.microsoft.com/office/drawing/2014/main" id="{7D438D83-B6A0-C1B8-0706-60AB7F518503}"/>
              </a:ext>
            </a:extLst>
          </p:cNvPr>
          <p:cNvSpPr/>
          <p:nvPr/>
        </p:nvSpPr>
        <p:spPr>
          <a:xfrm>
            <a:off x="3278013" y="1428285"/>
            <a:ext cx="2281284" cy="697302"/>
          </a:xfrm>
          <a:prstGeom prst="flowChartTerminator">
            <a:avLst/>
          </a:prstGeom>
          <a:solidFill>
            <a:schemeClr val="accent5">
              <a:lumMod val="50000"/>
            </a:schemeClr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>
                <a:solidFill>
                  <a:schemeClr val="lt1"/>
                </a:solidFill>
              </a:rPr>
              <a:t>前端表單驗證</a:t>
            </a:r>
            <a:endParaRPr sz="1800" b="1" dirty="0">
              <a:solidFill>
                <a:schemeClr val="lt1"/>
              </a:solidFill>
            </a:endParaRPr>
          </a:p>
        </p:txBody>
      </p:sp>
      <p:sp>
        <p:nvSpPr>
          <p:cNvPr id="16" name="Google Shape;207;p34">
            <a:extLst>
              <a:ext uri="{FF2B5EF4-FFF2-40B4-BE49-F238E27FC236}">
                <a16:creationId xmlns:a16="http://schemas.microsoft.com/office/drawing/2014/main" id="{832AA827-06BD-C24D-7477-D7858A401EAF}"/>
              </a:ext>
            </a:extLst>
          </p:cNvPr>
          <p:cNvSpPr/>
          <p:nvPr/>
        </p:nvSpPr>
        <p:spPr>
          <a:xfrm>
            <a:off x="3287182" y="3920276"/>
            <a:ext cx="2281284" cy="697302"/>
          </a:xfrm>
          <a:prstGeom prst="flowChartTerminator">
            <a:avLst/>
          </a:prstGeom>
          <a:solidFill>
            <a:schemeClr val="accent5">
              <a:lumMod val="50000"/>
            </a:schemeClr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>
                <a:solidFill>
                  <a:schemeClr val="lt1"/>
                </a:solidFill>
              </a:rPr>
              <a:t>後端</a:t>
            </a:r>
            <a:r>
              <a:rPr lang="en-US" altLang="zh-TW" sz="1800" b="1" dirty="0">
                <a:solidFill>
                  <a:schemeClr val="lt1"/>
                </a:solidFill>
              </a:rPr>
              <a:t>@Vaild</a:t>
            </a:r>
            <a:r>
              <a:rPr lang="zh-TW" altLang="en-US" sz="1800" b="1" dirty="0">
                <a:solidFill>
                  <a:schemeClr val="lt1"/>
                </a:solidFill>
              </a:rPr>
              <a:t>驗證</a:t>
            </a:r>
            <a:endParaRPr sz="1800" b="1" dirty="0">
              <a:solidFill>
                <a:schemeClr val="lt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D8E58F2-9742-A29C-C508-CB1747299390}"/>
              </a:ext>
            </a:extLst>
          </p:cNvPr>
          <p:cNvSpPr/>
          <p:nvPr/>
        </p:nvSpPr>
        <p:spPr>
          <a:xfrm>
            <a:off x="3336734" y="2388263"/>
            <a:ext cx="2222563" cy="130841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區分身分類別進行註冊 </a:t>
            </a:r>
            <a:r>
              <a:rPr lang="en-US" altLang="zh-TW" b="1" dirty="0">
                <a:solidFill>
                  <a:schemeClr val="tx1"/>
                </a:solidFill>
              </a:rPr>
              <a:t>&amp;</a:t>
            </a:r>
            <a:r>
              <a:rPr lang="zh-TW" altLang="en-US" b="1" dirty="0">
                <a:solidFill>
                  <a:schemeClr val="tx1"/>
                </a:solidFill>
              </a:rPr>
              <a:t> 登入，並進行雙重資料驗證，保證資料的正確性。</a:t>
            </a:r>
          </a:p>
        </p:txBody>
      </p:sp>
      <p:sp>
        <p:nvSpPr>
          <p:cNvPr id="19" name="箭號: 向下 18">
            <a:extLst>
              <a:ext uri="{FF2B5EF4-FFF2-40B4-BE49-F238E27FC236}">
                <a16:creationId xmlns:a16="http://schemas.microsoft.com/office/drawing/2014/main" id="{9C0F2EE1-E968-794B-DA46-08CF55D644A8}"/>
              </a:ext>
            </a:extLst>
          </p:cNvPr>
          <p:cNvSpPr/>
          <p:nvPr/>
        </p:nvSpPr>
        <p:spPr>
          <a:xfrm>
            <a:off x="4242897" y="3613286"/>
            <a:ext cx="481108" cy="464820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下 19">
            <a:extLst>
              <a:ext uri="{FF2B5EF4-FFF2-40B4-BE49-F238E27FC236}">
                <a16:creationId xmlns:a16="http://schemas.microsoft.com/office/drawing/2014/main" id="{7E2714DE-433B-F44A-1B5D-297CC29C116C}"/>
              </a:ext>
            </a:extLst>
          </p:cNvPr>
          <p:cNvSpPr/>
          <p:nvPr/>
        </p:nvSpPr>
        <p:spPr>
          <a:xfrm rot="10800000">
            <a:off x="4242897" y="2018712"/>
            <a:ext cx="481108" cy="464820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60942795-7A8D-5D45-012F-A58450254E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3638" y="1578673"/>
            <a:ext cx="3123510" cy="29275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1926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2D6CB4BD-FEB7-2906-737A-0C6E6A5592BE}"/>
              </a:ext>
            </a:extLst>
          </p:cNvPr>
          <p:cNvSpPr/>
          <p:nvPr/>
        </p:nvSpPr>
        <p:spPr>
          <a:xfrm>
            <a:off x="284356" y="248811"/>
            <a:ext cx="8575288" cy="464587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8A6C53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BD2494-726A-5521-32F6-3776EECB5A9A}"/>
              </a:ext>
            </a:extLst>
          </p:cNvPr>
          <p:cNvSpPr/>
          <p:nvPr/>
        </p:nvSpPr>
        <p:spPr>
          <a:xfrm>
            <a:off x="284356" y="2201174"/>
            <a:ext cx="8575288" cy="94347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CC60AE4-254F-1303-93DA-84724CC809EC}"/>
              </a:ext>
            </a:extLst>
          </p:cNvPr>
          <p:cNvSpPr txBox="1"/>
          <p:nvPr/>
        </p:nvSpPr>
        <p:spPr>
          <a:xfrm>
            <a:off x="3025695" y="2349741"/>
            <a:ext cx="4252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solidFill>
                  <a:schemeClr val="accent2">
                    <a:lumMod val="50000"/>
                  </a:schemeClr>
                </a:solidFill>
              </a:rPr>
              <a:t>一般會員</a:t>
            </a:r>
          </a:p>
        </p:txBody>
      </p:sp>
      <p:pic>
        <p:nvPicPr>
          <p:cNvPr id="10" name="圖形 9" descr="餐桌擺放 以實心填滿">
            <a:extLst>
              <a:ext uri="{FF2B5EF4-FFF2-40B4-BE49-F238E27FC236}">
                <a16:creationId xmlns:a16="http://schemas.microsoft.com/office/drawing/2014/main" id="{D1504F5A-A5DE-70D9-1042-CF4E15C61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0910" y="2111628"/>
            <a:ext cx="1081669" cy="108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14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BA8E3BD-6610-172E-D88F-F9CDA43AC60B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E53AB92-FB7E-D384-FE2A-F5FDD9CB3327}"/>
              </a:ext>
            </a:extLst>
          </p:cNvPr>
          <p:cNvSpPr txBox="1"/>
          <p:nvPr/>
        </p:nvSpPr>
        <p:spPr>
          <a:xfrm>
            <a:off x="1299117" y="217668"/>
            <a:ext cx="4252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預約管理</a:t>
            </a:r>
          </a:p>
        </p:txBody>
      </p:sp>
      <p:pic>
        <p:nvPicPr>
          <p:cNvPr id="8" name="圖形 7" descr="餐桌擺放 以實心填滿">
            <a:extLst>
              <a:ext uri="{FF2B5EF4-FFF2-40B4-BE49-F238E27FC236}">
                <a16:creationId xmlns:a16="http://schemas.microsoft.com/office/drawing/2014/main" id="{6BB66708-5BE0-2C7B-B676-3330ABCA4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277" y="0"/>
            <a:ext cx="1081669" cy="1081669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DADB76FF-8940-9540-2607-8196A0619747}"/>
              </a:ext>
            </a:extLst>
          </p:cNvPr>
          <p:cNvSpPr/>
          <p:nvPr/>
        </p:nvSpPr>
        <p:spPr>
          <a:xfrm>
            <a:off x="0" y="1035948"/>
            <a:ext cx="6480000" cy="36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Google Shape;207;p34">
            <a:extLst>
              <a:ext uri="{FF2B5EF4-FFF2-40B4-BE49-F238E27FC236}">
                <a16:creationId xmlns:a16="http://schemas.microsoft.com/office/drawing/2014/main" id="{7D438D83-B6A0-C1B8-0706-60AB7F518503}"/>
              </a:ext>
            </a:extLst>
          </p:cNvPr>
          <p:cNvSpPr/>
          <p:nvPr/>
        </p:nvSpPr>
        <p:spPr>
          <a:xfrm>
            <a:off x="5860336" y="2239302"/>
            <a:ext cx="2281284" cy="697302"/>
          </a:xfrm>
          <a:prstGeom prst="flowChartTerminator">
            <a:avLst/>
          </a:prstGeom>
          <a:solidFill>
            <a:schemeClr val="accent5">
              <a:lumMod val="50000"/>
            </a:schemeClr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>
                <a:solidFill>
                  <a:schemeClr val="lt1"/>
                </a:solidFill>
              </a:rPr>
              <a:t>進行餐廳預約</a:t>
            </a:r>
            <a:endParaRPr sz="1800" b="1" dirty="0">
              <a:solidFill>
                <a:schemeClr val="lt1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28823201-3CA5-173B-3062-3CC4CB9AD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166" y="2107896"/>
            <a:ext cx="1866563" cy="28082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A1B2A06-E924-4BA6-B7A4-462FD50445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4893" y="2107896"/>
            <a:ext cx="2310122" cy="28271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B0DD03F-638F-1385-DCD4-4221EA57F2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166" y="1145512"/>
            <a:ext cx="7939668" cy="7923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Google Shape;207;p34">
            <a:extLst>
              <a:ext uri="{FF2B5EF4-FFF2-40B4-BE49-F238E27FC236}">
                <a16:creationId xmlns:a16="http://schemas.microsoft.com/office/drawing/2014/main" id="{9C0F77F2-7862-C61A-8928-C925C35869AF}"/>
              </a:ext>
            </a:extLst>
          </p:cNvPr>
          <p:cNvSpPr/>
          <p:nvPr/>
        </p:nvSpPr>
        <p:spPr>
          <a:xfrm>
            <a:off x="5860336" y="3512003"/>
            <a:ext cx="2281284" cy="697302"/>
          </a:xfrm>
          <a:prstGeom prst="flowChartTerminator">
            <a:avLst/>
          </a:prstGeom>
          <a:solidFill>
            <a:schemeClr val="accent5">
              <a:lumMod val="50000"/>
            </a:schemeClr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>
                <a:solidFill>
                  <a:schemeClr val="lt1"/>
                </a:solidFill>
              </a:rPr>
              <a:t>即時預約管理</a:t>
            </a:r>
            <a:endParaRPr sz="1800" b="1" dirty="0">
              <a:solidFill>
                <a:schemeClr val="lt1"/>
              </a:solidFill>
            </a:endParaRPr>
          </a:p>
        </p:txBody>
      </p:sp>
      <p:sp>
        <p:nvSpPr>
          <p:cNvPr id="20" name="箭號: 向下 19">
            <a:extLst>
              <a:ext uri="{FF2B5EF4-FFF2-40B4-BE49-F238E27FC236}">
                <a16:creationId xmlns:a16="http://schemas.microsoft.com/office/drawing/2014/main" id="{7E2714DE-433B-F44A-1B5D-297CC29C116C}"/>
              </a:ext>
            </a:extLst>
          </p:cNvPr>
          <p:cNvSpPr/>
          <p:nvPr/>
        </p:nvSpPr>
        <p:spPr>
          <a:xfrm rot="16200000">
            <a:off x="2518105" y="3260195"/>
            <a:ext cx="481108" cy="579859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B6B8335C-5217-5DCB-D44F-F94427E3C875}"/>
              </a:ext>
            </a:extLst>
          </p:cNvPr>
          <p:cNvSpPr/>
          <p:nvPr/>
        </p:nvSpPr>
        <p:spPr>
          <a:xfrm>
            <a:off x="6760424" y="2981520"/>
            <a:ext cx="481108" cy="579859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6215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2D6CB4BD-FEB7-2906-737A-0C6E6A5592BE}"/>
              </a:ext>
            </a:extLst>
          </p:cNvPr>
          <p:cNvSpPr/>
          <p:nvPr/>
        </p:nvSpPr>
        <p:spPr>
          <a:xfrm>
            <a:off x="284356" y="248811"/>
            <a:ext cx="8575288" cy="464587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8A6C53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BD2494-726A-5521-32F6-3776EECB5A9A}"/>
              </a:ext>
            </a:extLst>
          </p:cNvPr>
          <p:cNvSpPr/>
          <p:nvPr/>
        </p:nvSpPr>
        <p:spPr>
          <a:xfrm>
            <a:off x="284356" y="2201174"/>
            <a:ext cx="8575288" cy="94347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CC60AE4-254F-1303-93DA-84724CC809EC}"/>
              </a:ext>
            </a:extLst>
          </p:cNvPr>
          <p:cNvSpPr txBox="1"/>
          <p:nvPr/>
        </p:nvSpPr>
        <p:spPr>
          <a:xfrm>
            <a:off x="3025695" y="2349741"/>
            <a:ext cx="4252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solidFill>
                  <a:schemeClr val="accent2">
                    <a:lumMod val="50000"/>
                  </a:schemeClr>
                </a:solidFill>
              </a:rPr>
              <a:t>企業會員</a:t>
            </a:r>
          </a:p>
        </p:txBody>
      </p:sp>
      <p:pic>
        <p:nvPicPr>
          <p:cNvPr id="10" name="圖形 9" descr="餐桌擺放 以實心填滿">
            <a:extLst>
              <a:ext uri="{FF2B5EF4-FFF2-40B4-BE49-F238E27FC236}">
                <a16:creationId xmlns:a16="http://schemas.microsoft.com/office/drawing/2014/main" id="{D1504F5A-A5DE-70D9-1042-CF4E15C61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0910" y="2111628"/>
            <a:ext cx="1081669" cy="108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55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BA8E3BD-6610-172E-D88F-F9CDA43AC60B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E53AB92-FB7E-D384-FE2A-F5FDD9CB3327}"/>
              </a:ext>
            </a:extLst>
          </p:cNvPr>
          <p:cNvSpPr txBox="1"/>
          <p:nvPr/>
        </p:nvSpPr>
        <p:spPr>
          <a:xfrm>
            <a:off x="1299117" y="217668"/>
            <a:ext cx="4252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新增餐廳</a:t>
            </a:r>
          </a:p>
        </p:txBody>
      </p:sp>
      <p:pic>
        <p:nvPicPr>
          <p:cNvPr id="8" name="圖形 7" descr="餐桌擺放 以實心填滿">
            <a:extLst>
              <a:ext uri="{FF2B5EF4-FFF2-40B4-BE49-F238E27FC236}">
                <a16:creationId xmlns:a16="http://schemas.microsoft.com/office/drawing/2014/main" id="{6BB66708-5BE0-2C7B-B676-3330ABCA4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277" y="0"/>
            <a:ext cx="1081669" cy="1081669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DADB76FF-8940-9540-2607-8196A0619747}"/>
              </a:ext>
            </a:extLst>
          </p:cNvPr>
          <p:cNvSpPr/>
          <p:nvPr/>
        </p:nvSpPr>
        <p:spPr>
          <a:xfrm>
            <a:off x="0" y="1035948"/>
            <a:ext cx="6480000" cy="36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3CAA416-58B9-4A4D-B679-73E9A9C97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07" y="2117617"/>
            <a:ext cx="3608578" cy="29189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24A6305-49A2-45AC-98A1-91283E8559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4853" y="2117617"/>
            <a:ext cx="2767772" cy="2916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FC52B51C-A6A1-4058-9EC1-345F4E531F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5994" y="2111692"/>
            <a:ext cx="2355099" cy="29206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Google Shape;207;p34">
            <a:extLst>
              <a:ext uri="{FF2B5EF4-FFF2-40B4-BE49-F238E27FC236}">
                <a16:creationId xmlns:a16="http://schemas.microsoft.com/office/drawing/2014/main" id="{19454645-6EB4-4847-AF4B-FEBB45A334D9}"/>
              </a:ext>
            </a:extLst>
          </p:cNvPr>
          <p:cNvSpPr/>
          <p:nvPr/>
        </p:nvSpPr>
        <p:spPr>
          <a:xfrm>
            <a:off x="180277" y="1206400"/>
            <a:ext cx="2281284" cy="697302"/>
          </a:xfrm>
          <a:prstGeom prst="flowChartTerminator">
            <a:avLst/>
          </a:prstGeom>
          <a:solidFill>
            <a:schemeClr val="accent5">
              <a:lumMod val="50000"/>
            </a:schemeClr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>
                <a:solidFill>
                  <a:schemeClr val="lt1"/>
                </a:solidFill>
              </a:rPr>
              <a:t>填寫餐廳表單</a:t>
            </a:r>
            <a:endParaRPr sz="1800" b="1" dirty="0">
              <a:solidFill>
                <a:schemeClr val="lt1"/>
              </a:solidFill>
            </a:endParaRPr>
          </a:p>
        </p:txBody>
      </p:sp>
      <p:sp>
        <p:nvSpPr>
          <p:cNvPr id="19" name="Google Shape;207;p34">
            <a:extLst>
              <a:ext uri="{FF2B5EF4-FFF2-40B4-BE49-F238E27FC236}">
                <a16:creationId xmlns:a16="http://schemas.microsoft.com/office/drawing/2014/main" id="{47A6128D-9CB7-47CD-8705-1C83BD6CA888}"/>
              </a:ext>
            </a:extLst>
          </p:cNvPr>
          <p:cNvSpPr/>
          <p:nvPr/>
        </p:nvSpPr>
        <p:spPr>
          <a:xfrm>
            <a:off x="4922587" y="1210348"/>
            <a:ext cx="2281284" cy="697302"/>
          </a:xfrm>
          <a:prstGeom prst="flowChartTerminator">
            <a:avLst/>
          </a:prstGeom>
          <a:solidFill>
            <a:schemeClr val="accent5">
              <a:lumMod val="50000"/>
            </a:schemeClr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>
                <a:solidFill>
                  <a:schemeClr val="lt1"/>
                </a:solidFill>
              </a:rPr>
              <a:t>後端</a:t>
            </a:r>
            <a:r>
              <a:rPr lang="en-US" altLang="zh-TW" sz="1800" b="1" dirty="0">
                <a:solidFill>
                  <a:schemeClr val="lt1"/>
                </a:solidFill>
              </a:rPr>
              <a:t>@Vaild</a:t>
            </a:r>
            <a:r>
              <a:rPr lang="zh-TW" altLang="en-US" sz="1800" b="1" dirty="0">
                <a:solidFill>
                  <a:schemeClr val="lt1"/>
                </a:solidFill>
              </a:rPr>
              <a:t>驗證</a:t>
            </a:r>
            <a:endParaRPr sz="1800" b="1" dirty="0">
              <a:solidFill>
                <a:schemeClr val="lt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FEE4BDB-88F1-4D08-9060-CE4C0FB2BA1F}"/>
              </a:ext>
            </a:extLst>
          </p:cNvPr>
          <p:cNvSpPr/>
          <p:nvPr/>
        </p:nvSpPr>
        <p:spPr>
          <a:xfrm>
            <a:off x="7323545" y="1206400"/>
            <a:ext cx="1243594" cy="69730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返回結果</a:t>
            </a:r>
          </a:p>
        </p:txBody>
      </p:sp>
      <p:sp>
        <p:nvSpPr>
          <p:cNvPr id="24" name="Google Shape;207;p34">
            <a:extLst>
              <a:ext uri="{FF2B5EF4-FFF2-40B4-BE49-F238E27FC236}">
                <a16:creationId xmlns:a16="http://schemas.microsoft.com/office/drawing/2014/main" id="{CAD1FFC0-B003-49FF-B5F6-E89FB43C8484}"/>
              </a:ext>
            </a:extLst>
          </p:cNvPr>
          <p:cNvSpPr/>
          <p:nvPr/>
        </p:nvSpPr>
        <p:spPr>
          <a:xfrm>
            <a:off x="2551432" y="1212366"/>
            <a:ext cx="2281284" cy="697302"/>
          </a:xfrm>
          <a:prstGeom prst="flowChartTerminator">
            <a:avLst/>
          </a:prstGeom>
          <a:solidFill>
            <a:schemeClr val="accent5">
              <a:lumMod val="50000"/>
            </a:schemeClr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>
                <a:solidFill>
                  <a:schemeClr val="lt1"/>
                </a:solidFill>
              </a:rPr>
              <a:t>前端表單驗證</a:t>
            </a:r>
            <a:endParaRPr sz="1800" b="1" dirty="0">
              <a:solidFill>
                <a:schemeClr val="lt1"/>
              </a:solidFill>
            </a:endParaRPr>
          </a:p>
        </p:txBody>
      </p:sp>
      <p:sp>
        <p:nvSpPr>
          <p:cNvPr id="23" name="箭號: 向下 22">
            <a:extLst>
              <a:ext uri="{FF2B5EF4-FFF2-40B4-BE49-F238E27FC236}">
                <a16:creationId xmlns:a16="http://schemas.microsoft.com/office/drawing/2014/main" id="{D48ECD65-35AC-49A8-9D24-6D6BA300334E}"/>
              </a:ext>
            </a:extLst>
          </p:cNvPr>
          <p:cNvSpPr/>
          <p:nvPr/>
        </p:nvSpPr>
        <p:spPr>
          <a:xfrm rot="16200000">
            <a:off x="2310878" y="1322641"/>
            <a:ext cx="481108" cy="464820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箭號: 向下 24">
            <a:extLst>
              <a:ext uri="{FF2B5EF4-FFF2-40B4-BE49-F238E27FC236}">
                <a16:creationId xmlns:a16="http://schemas.microsoft.com/office/drawing/2014/main" id="{7B6CF930-4E95-4681-8FCB-EDC1BAC841A4}"/>
              </a:ext>
            </a:extLst>
          </p:cNvPr>
          <p:cNvSpPr/>
          <p:nvPr/>
        </p:nvSpPr>
        <p:spPr>
          <a:xfrm rot="16200000">
            <a:off x="4682033" y="1343967"/>
            <a:ext cx="481108" cy="464820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箭號: 向下 27">
            <a:extLst>
              <a:ext uri="{FF2B5EF4-FFF2-40B4-BE49-F238E27FC236}">
                <a16:creationId xmlns:a16="http://schemas.microsoft.com/office/drawing/2014/main" id="{6552A48D-5109-4B46-B68E-FDC911718631}"/>
              </a:ext>
            </a:extLst>
          </p:cNvPr>
          <p:cNvSpPr/>
          <p:nvPr/>
        </p:nvSpPr>
        <p:spPr>
          <a:xfrm rot="16200000">
            <a:off x="7037278" y="1343967"/>
            <a:ext cx="481108" cy="464820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9971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BA8E3BD-6610-172E-D88F-F9CDA43AC60B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E53AB92-FB7E-D384-FE2A-F5FDD9CB3327}"/>
              </a:ext>
            </a:extLst>
          </p:cNvPr>
          <p:cNvSpPr txBox="1"/>
          <p:nvPr/>
        </p:nvSpPr>
        <p:spPr>
          <a:xfrm>
            <a:off x="1299117" y="217668"/>
            <a:ext cx="4252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管理餐廳</a:t>
            </a:r>
          </a:p>
        </p:txBody>
      </p:sp>
      <p:pic>
        <p:nvPicPr>
          <p:cNvPr id="8" name="圖形 7" descr="餐桌擺放 以實心填滿">
            <a:extLst>
              <a:ext uri="{FF2B5EF4-FFF2-40B4-BE49-F238E27FC236}">
                <a16:creationId xmlns:a16="http://schemas.microsoft.com/office/drawing/2014/main" id="{6BB66708-5BE0-2C7B-B676-3330ABCA4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277" y="0"/>
            <a:ext cx="1081669" cy="1081669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DADB76FF-8940-9540-2607-8196A0619747}"/>
              </a:ext>
            </a:extLst>
          </p:cNvPr>
          <p:cNvSpPr/>
          <p:nvPr/>
        </p:nvSpPr>
        <p:spPr>
          <a:xfrm>
            <a:off x="0" y="1035948"/>
            <a:ext cx="6480000" cy="36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F0D1BA5-D41D-4B3D-BD7D-BA20A1B70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07" y="1210434"/>
            <a:ext cx="8282996" cy="18770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0" name="Google Shape;207;p34">
            <a:extLst>
              <a:ext uri="{FF2B5EF4-FFF2-40B4-BE49-F238E27FC236}">
                <a16:creationId xmlns:a16="http://schemas.microsoft.com/office/drawing/2014/main" id="{896DC0C5-BFE2-4158-8643-320B1E4A67D2}"/>
              </a:ext>
            </a:extLst>
          </p:cNvPr>
          <p:cNvSpPr/>
          <p:nvPr/>
        </p:nvSpPr>
        <p:spPr>
          <a:xfrm>
            <a:off x="56286" y="1153503"/>
            <a:ext cx="2281284" cy="697302"/>
          </a:xfrm>
          <a:prstGeom prst="flowChartTerminator">
            <a:avLst/>
          </a:prstGeom>
          <a:solidFill>
            <a:schemeClr val="accent5">
              <a:lumMod val="50000"/>
            </a:schemeClr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>
                <a:solidFill>
                  <a:schemeClr val="lt1"/>
                </a:solidFill>
              </a:rPr>
              <a:t>管理旗下餐廳</a:t>
            </a:r>
            <a:endParaRPr sz="1800" b="1" dirty="0">
              <a:solidFill>
                <a:schemeClr val="lt1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746C716-B968-4623-ADD8-2CC37540EB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107" y="3169031"/>
            <a:ext cx="8282996" cy="1877042"/>
          </a:xfrm>
          <a:prstGeom prst="rect">
            <a:avLst/>
          </a:prstGeom>
        </p:spPr>
      </p:pic>
      <p:sp>
        <p:nvSpPr>
          <p:cNvPr id="9" name="語音泡泡: 橢圓形 8">
            <a:extLst>
              <a:ext uri="{FF2B5EF4-FFF2-40B4-BE49-F238E27FC236}">
                <a16:creationId xmlns:a16="http://schemas.microsoft.com/office/drawing/2014/main" id="{C4FE0AF8-D5C3-469F-9E76-ABE379684A2F}"/>
              </a:ext>
            </a:extLst>
          </p:cNvPr>
          <p:cNvSpPr/>
          <p:nvPr/>
        </p:nvSpPr>
        <p:spPr>
          <a:xfrm>
            <a:off x="7140576" y="1153503"/>
            <a:ext cx="1626317" cy="1307296"/>
          </a:xfrm>
          <a:prstGeom prst="wedgeEllipseCallout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C4A377E-39AD-4673-BD33-52603BEB2A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7410" y="2074433"/>
            <a:ext cx="3323176" cy="27462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Google Shape;207;p34">
            <a:extLst>
              <a:ext uri="{FF2B5EF4-FFF2-40B4-BE49-F238E27FC236}">
                <a16:creationId xmlns:a16="http://schemas.microsoft.com/office/drawing/2014/main" id="{4DFAD6BE-11FE-43DF-A1FF-2D9FAAFFF558}"/>
              </a:ext>
            </a:extLst>
          </p:cNvPr>
          <p:cNvSpPr/>
          <p:nvPr/>
        </p:nvSpPr>
        <p:spPr>
          <a:xfrm>
            <a:off x="2926300" y="1153503"/>
            <a:ext cx="2281284" cy="697302"/>
          </a:xfrm>
          <a:prstGeom prst="flowChartTerminator">
            <a:avLst/>
          </a:prstGeom>
          <a:solidFill>
            <a:schemeClr val="accent5">
              <a:lumMod val="50000"/>
            </a:schemeClr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>
                <a:solidFill>
                  <a:schemeClr val="lt1"/>
                </a:solidFill>
              </a:rPr>
              <a:t>即時進行編輯</a:t>
            </a:r>
            <a:endParaRPr sz="1800" b="1" dirty="0">
              <a:solidFill>
                <a:schemeClr val="lt1"/>
              </a:solidFill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4F4B6AC-F87B-496E-8DB8-0A4754ACDB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7887" y="1624413"/>
            <a:ext cx="1418708" cy="45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721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BA8E3BD-6610-172E-D88F-F9CDA43AC60B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E53AB92-FB7E-D384-FE2A-F5FDD9CB3327}"/>
              </a:ext>
            </a:extLst>
          </p:cNvPr>
          <p:cNvSpPr txBox="1"/>
          <p:nvPr/>
        </p:nvSpPr>
        <p:spPr>
          <a:xfrm>
            <a:off x="1299117" y="217668"/>
            <a:ext cx="4252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管理預約</a:t>
            </a:r>
          </a:p>
        </p:txBody>
      </p:sp>
      <p:pic>
        <p:nvPicPr>
          <p:cNvPr id="8" name="圖形 7" descr="餐桌擺放 以實心填滿">
            <a:extLst>
              <a:ext uri="{FF2B5EF4-FFF2-40B4-BE49-F238E27FC236}">
                <a16:creationId xmlns:a16="http://schemas.microsoft.com/office/drawing/2014/main" id="{6BB66708-5BE0-2C7B-B676-3330ABCA4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277" y="0"/>
            <a:ext cx="1081669" cy="1081669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DADB76FF-8940-9540-2607-8196A0619747}"/>
              </a:ext>
            </a:extLst>
          </p:cNvPr>
          <p:cNvSpPr/>
          <p:nvPr/>
        </p:nvSpPr>
        <p:spPr>
          <a:xfrm>
            <a:off x="0" y="1035948"/>
            <a:ext cx="6480000" cy="36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ED720C3-1045-4F7F-A677-B24611CF8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861" y="1689228"/>
            <a:ext cx="8977139" cy="15108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Google Shape;207;p34">
            <a:extLst>
              <a:ext uri="{FF2B5EF4-FFF2-40B4-BE49-F238E27FC236}">
                <a16:creationId xmlns:a16="http://schemas.microsoft.com/office/drawing/2014/main" id="{32F80D7D-A3A7-4566-9611-278F44933E53}"/>
              </a:ext>
            </a:extLst>
          </p:cNvPr>
          <p:cNvSpPr/>
          <p:nvPr/>
        </p:nvSpPr>
        <p:spPr>
          <a:xfrm>
            <a:off x="152400" y="1330884"/>
            <a:ext cx="2281284" cy="697302"/>
          </a:xfrm>
          <a:prstGeom prst="flowChartTerminator">
            <a:avLst/>
          </a:prstGeom>
          <a:solidFill>
            <a:schemeClr val="accent5">
              <a:lumMod val="50000"/>
            </a:schemeClr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>
                <a:solidFill>
                  <a:schemeClr val="lt1"/>
                </a:solidFill>
              </a:rPr>
              <a:t>管理餐廳預約</a:t>
            </a:r>
            <a:endParaRPr sz="1800" b="1" dirty="0">
              <a:solidFill>
                <a:schemeClr val="lt1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B24338-FD36-40DB-94EF-0FC51055EB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277" y="3817338"/>
            <a:ext cx="3705103" cy="11383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5952FEF-D253-4179-B0BC-59B95534A6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4926" y="4014667"/>
            <a:ext cx="3719118" cy="7557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Google Shape;207;p34">
            <a:extLst>
              <a:ext uri="{FF2B5EF4-FFF2-40B4-BE49-F238E27FC236}">
                <a16:creationId xmlns:a16="http://schemas.microsoft.com/office/drawing/2014/main" id="{EBF2303A-DA55-4025-801E-FE516C6EB599}"/>
              </a:ext>
            </a:extLst>
          </p:cNvPr>
          <p:cNvSpPr/>
          <p:nvPr/>
        </p:nvSpPr>
        <p:spPr>
          <a:xfrm>
            <a:off x="52334" y="3237192"/>
            <a:ext cx="2281284" cy="697302"/>
          </a:xfrm>
          <a:prstGeom prst="flowChartTerminator">
            <a:avLst/>
          </a:prstGeom>
          <a:solidFill>
            <a:schemeClr val="accent5">
              <a:lumMod val="50000"/>
            </a:schemeClr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>
                <a:solidFill>
                  <a:schemeClr val="lt1"/>
                </a:solidFill>
              </a:rPr>
              <a:t>防止錯誤操作</a:t>
            </a:r>
            <a:endParaRPr sz="1800" b="1" dirty="0">
              <a:solidFill>
                <a:schemeClr val="lt1"/>
              </a:solidFill>
            </a:endParaRPr>
          </a:p>
        </p:txBody>
      </p:sp>
      <p:sp>
        <p:nvSpPr>
          <p:cNvPr id="21" name="語音泡泡: 橢圓形 20">
            <a:extLst>
              <a:ext uri="{FF2B5EF4-FFF2-40B4-BE49-F238E27FC236}">
                <a16:creationId xmlns:a16="http://schemas.microsoft.com/office/drawing/2014/main" id="{E4CD1B66-69B8-47A0-B56B-9C8368250C39}"/>
              </a:ext>
            </a:extLst>
          </p:cNvPr>
          <p:cNvSpPr/>
          <p:nvPr/>
        </p:nvSpPr>
        <p:spPr>
          <a:xfrm rot="597055">
            <a:off x="7475919" y="2470114"/>
            <a:ext cx="1682542" cy="1459888"/>
          </a:xfrm>
          <a:prstGeom prst="wedgeEllipseCallout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下 22">
            <a:extLst>
              <a:ext uri="{FF2B5EF4-FFF2-40B4-BE49-F238E27FC236}">
                <a16:creationId xmlns:a16="http://schemas.microsoft.com/office/drawing/2014/main" id="{3CC32514-2E28-471B-A095-010C3B0ED10D}"/>
              </a:ext>
            </a:extLst>
          </p:cNvPr>
          <p:cNvSpPr/>
          <p:nvPr/>
        </p:nvSpPr>
        <p:spPr>
          <a:xfrm rot="16200000">
            <a:off x="3796429" y="4158442"/>
            <a:ext cx="481108" cy="464820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46EFC03A-1F6B-4BDB-9314-BD967E8D84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3425" y="2984657"/>
            <a:ext cx="1470435" cy="37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15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2D6CB4BD-FEB7-2906-737A-0C6E6A5592BE}"/>
              </a:ext>
            </a:extLst>
          </p:cNvPr>
          <p:cNvSpPr/>
          <p:nvPr/>
        </p:nvSpPr>
        <p:spPr>
          <a:xfrm>
            <a:off x="284356" y="248811"/>
            <a:ext cx="8575288" cy="464587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8A6C53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BD2494-726A-5521-32F6-3776EECB5A9A}"/>
              </a:ext>
            </a:extLst>
          </p:cNvPr>
          <p:cNvSpPr/>
          <p:nvPr/>
        </p:nvSpPr>
        <p:spPr>
          <a:xfrm>
            <a:off x="284356" y="2201174"/>
            <a:ext cx="8575288" cy="94347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CC60AE4-254F-1303-93DA-84724CC809EC}"/>
              </a:ext>
            </a:extLst>
          </p:cNvPr>
          <p:cNvSpPr txBox="1"/>
          <p:nvPr/>
        </p:nvSpPr>
        <p:spPr>
          <a:xfrm>
            <a:off x="3025695" y="2349741"/>
            <a:ext cx="4252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solidFill>
                  <a:schemeClr val="accent2">
                    <a:lumMod val="50000"/>
                  </a:schemeClr>
                </a:solidFill>
              </a:rPr>
              <a:t>實際展示</a:t>
            </a:r>
          </a:p>
        </p:txBody>
      </p:sp>
      <p:pic>
        <p:nvPicPr>
          <p:cNvPr id="10" name="圖形 9" descr="餐桌擺放 以實心填滿">
            <a:extLst>
              <a:ext uri="{FF2B5EF4-FFF2-40B4-BE49-F238E27FC236}">
                <a16:creationId xmlns:a16="http://schemas.microsoft.com/office/drawing/2014/main" id="{D1504F5A-A5DE-70D9-1042-CF4E15C61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0910" y="2111628"/>
            <a:ext cx="1081669" cy="108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77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BA8E3BD-6610-172E-D88F-F9CDA43AC60B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E53AB92-FB7E-D384-FE2A-F5FDD9CB3327}"/>
              </a:ext>
            </a:extLst>
          </p:cNvPr>
          <p:cNvSpPr txBox="1"/>
          <p:nvPr/>
        </p:nvSpPr>
        <p:spPr>
          <a:xfrm>
            <a:off x="1299117" y="217668"/>
            <a:ext cx="4252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大綱</a:t>
            </a:r>
          </a:p>
        </p:txBody>
      </p:sp>
      <p:pic>
        <p:nvPicPr>
          <p:cNvPr id="8" name="圖形 7" descr="餐桌擺放 以實心填滿">
            <a:extLst>
              <a:ext uri="{FF2B5EF4-FFF2-40B4-BE49-F238E27FC236}">
                <a16:creationId xmlns:a16="http://schemas.microsoft.com/office/drawing/2014/main" id="{6BB66708-5BE0-2C7B-B676-3330ABCA4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277" y="0"/>
            <a:ext cx="1081669" cy="1081669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DADB76FF-8940-9540-2607-8196A0619747}"/>
              </a:ext>
            </a:extLst>
          </p:cNvPr>
          <p:cNvSpPr/>
          <p:nvPr/>
        </p:nvSpPr>
        <p:spPr>
          <a:xfrm>
            <a:off x="0" y="1035948"/>
            <a:ext cx="6480000" cy="36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D69A942E-DF95-DFF0-BC09-BDA9FC09DEE8}"/>
              </a:ext>
            </a:extLst>
          </p:cNvPr>
          <p:cNvSpPr/>
          <p:nvPr/>
        </p:nvSpPr>
        <p:spPr>
          <a:xfrm>
            <a:off x="353122" y="1494263"/>
            <a:ext cx="2535044" cy="320411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D8CAB9B-3E8D-79F6-6C68-FED1632745FF}"/>
              </a:ext>
            </a:extLst>
          </p:cNvPr>
          <p:cNvSpPr/>
          <p:nvPr/>
        </p:nvSpPr>
        <p:spPr>
          <a:xfrm>
            <a:off x="353122" y="2200507"/>
            <a:ext cx="2535044" cy="36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BB36EC2-B260-2E76-801B-3757A2B70850}"/>
              </a:ext>
            </a:extLst>
          </p:cNvPr>
          <p:cNvSpPr txBox="1"/>
          <p:nvPr/>
        </p:nvSpPr>
        <p:spPr>
          <a:xfrm>
            <a:off x="713677" y="1738842"/>
            <a:ext cx="1791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accent2">
                    <a:lumMod val="50000"/>
                  </a:schemeClr>
                </a:solidFill>
              </a:rPr>
              <a:t>專案背景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D0E1EEB-4300-B8E3-5F7E-CC490B9D8926}"/>
              </a:ext>
            </a:extLst>
          </p:cNvPr>
          <p:cNvSpPr txBox="1"/>
          <p:nvPr/>
        </p:nvSpPr>
        <p:spPr>
          <a:xfrm>
            <a:off x="643053" y="2490439"/>
            <a:ext cx="19849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詳細介紹專案的開發動機及目標，並說明該專案所使用到的技術特點及優勢。</a:t>
            </a:r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711B9A8D-4C05-6919-208B-C46C7BA9F558}"/>
              </a:ext>
            </a:extLst>
          </p:cNvPr>
          <p:cNvSpPr/>
          <p:nvPr/>
        </p:nvSpPr>
        <p:spPr>
          <a:xfrm>
            <a:off x="3259873" y="1494263"/>
            <a:ext cx="2535044" cy="320411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B5F801E-47EE-6E2A-94AC-CFB555B6966B}"/>
              </a:ext>
            </a:extLst>
          </p:cNvPr>
          <p:cNvSpPr/>
          <p:nvPr/>
        </p:nvSpPr>
        <p:spPr>
          <a:xfrm>
            <a:off x="3259873" y="2200507"/>
            <a:ext cx="2535044" cy="36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D8F5D24-A60F-328A-F924-7EDE6F7B60D7}"/>
              </a:ext>
            </a:extLst>
          </p:cNvPr>
          <p:cNvSpPr txBox="1"/>
          <p:nvPr/>
        </p:nvSpPr>
        <p:spPr>
          <a:xfrm>
            <a:off x="3646447" y="1726624"/>
            <a:ext cx="1791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accent2">
                    <a:lumMod val="50000"/>
                  </a:schemeClr>
                </a:solidFill>
              </a:rPr>
              <a:t>網站架構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C0FCEF3-1978-473C-D532-9CA95AC795AD}"/>
              </a:ext>
            </a:extLst>
          </p:cNvPr>
          <p:cNvSpPr txBox="1"/>
          <p:nvPr/>
        </p:nvSpPr>
        <p:spPr>
          <a:xfrm>
            <a:off x="3549804" y="2490439"/>
            <a:ext cx="19849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詳細介紹專案所使用到的技術和功能，同時展示如何區分用戶的功能權限和資料庫的表格設計。</a:t>
            </a:r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3E654137-D3E4-3DFF-0DE0-21F383550EAD}"/>
              </a:ext>
            </a:extLst>
          </p:cNvPr>
          <p:cNvSpPr/>
          <p:nvPr/>
        </p:nvSpPr>
        <p:spPr>
          <a:xfrm>
            <a:off x="6255836" y="1494263"/>
            <a:ext cx="2535044" cy="320411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9C36AE5-F0AB-FC33-36D2-FC981561726C}"/>
              </a:ext>
            </a:extLst>
          </p:cNvPr>
          <p:cNvSpPr/>
          <p:nvPr/>
        </p:nvSpPr>
        <p:spPr>
          <a:xfrm>
            <a:off x="6255836" y="2200507"/>
            <a:ext cx="2535044" cy="36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6620F56-3BB0-8475-54FB-AC0EC870F83F}"/>
              </a:ext>
            </a:extLst>
          </p:cNvPr>
          <p:cNvSpPr txBox="1"/>
          <p:nvPr/>
        </p:nvSpPr>
        <p:spPr>
          <a:xfrm>
            <a:off x="6627543" y="1738842"/>
            <a:ext cx="1791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accent2">
                    <a:lumMod val="50000"/>
                  </a:schemeClr>
                </a:solidFill>
              </a:rPr>
              <a:t>實際展示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527B939-947F-EC65-E7FB-658166F26CE2}"/>
              </a:ext>
            </a:extLst>
          </p:cNvPr>
          <p:cNvSpPr txBox="1"/>
          <p:nvPr/>
        </p:nvSpPr>
        <p:spPr>
          <a:xfrm>
            <a:off x="6545767" y="2490439"/>
            <a:ext cx="19849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先快速瀏覽專案的主要功能和亮點，並透過實際 </a:t>
            </a:r>
            <a:r>
              <a:rPr lang="en-US" altLang="zh-TW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Demo </a:t>
            </a:r>
            <a:r>
              <a:rPr lang="zh-TW" alt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來瞭解該專案是如何實現流暢的上架、預約、管理餐廳等服務。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1CC801B-769A-7BD9-7028-69F26AF6C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880" y="1026236"/>
            <a:ext cx="931221" cy="93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D4F9F49-571C-2E75-5657-6F86FCBE7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650" y="1026235"/>
            <a:ext cx="931221" cy="93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796A6EDA-2F3A-91E7-AB63-28924799B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899" y="1035948"/>
            <a:ext cx="931221" cy="93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453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2D6CB4BD-FEB7-2906-737A-0C6E6A5592BE}"/>
              </a:ext>
            </a:extLst>
          </p:cNvPr>
          <p:cNvSpPr/>
          <p:nvPr/>
        </p:nvSpPr>
        <p:spPr>
          <a:xfrm>
            <a:off x="284356" y="248811"/>
            <a:ext cx="8575288" cy="464587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8A6C53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BD2494-726A-5521-32F6-3776EECB5A9A}"/>
              </a:ext>
            </a:extLst>
          </p:cNvPr>
          <p:cNvSpPr/>
          <p:nvPr/>
        </p:nvSpPr>
        <p:spPr>
          <a:xfrm rot="5400000">
            <a:off x="1545254" y="2530978"/>
            <a:ext cx="4645877" cy="8154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CC60AE4-254F-1303-93DA-84724CC809EC}"/>
              </a:ext>
            </a:extLst>
          </p:cNvPr>
          <p:cNvSpPr txBox="1"/>
          <p:nvPr/>
        </p:nvSpPr>
        <p:spPr>
          <a:xfrm>
            <a:off x="0" y="2657059"/>
            <a:ext cx="4252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感謝您的聆聽</a:t>
            </a:r>
            <a:r>
              <a:rPr lang="en-US" altLang="zh-TW" sz="3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</p:txBody>
      </p:sp>
      <p:pic>
        <p:nvPicPr>
          <p:cNvPr id="10" name="圖形 9" descr="餐桌擺放 以實心填滿">
            <a:extLst>
              <a:ext uri="{FF2B5EF4-FFF2-40B4-BE49-F238E27FC236}">
                <a16:creationId xmlns:a16="http://schemas.microsoft.com/office/drawing/2014/main" id="{D1504F5A-A5DE-70D9-1042-CF4E15C61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5331" y="1574341"/>
            <a:ext cx="1081669" cy="1081669"/>
          </a:xfrm>
          <a:prstGeom prst="rect">
            <a:avLst/>
          </a:prstGeom>
        </p:spPr>
      </p:pic>
      <p:pic>
        <p:nvPicPr>
          <p:cNvPr id="3" name="Google Shape;300;p41">
            <a:hlinkClick r:id="rId4"/>
            <a:extLst>
              <a:ext uri="{FF2B5EF4-FFF2-40B4-BE49-F238E27FC236}">
                <a16:creationId xmlns:a16="http://schemas.microsoft.com/office/drawing/2014/main" id="{A2F7281C-9256-6896-2AFE-4AAF8FB1E2B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7167" y="3599737"/>
            <a:ext cx="1614275" cy="89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D2E66FE-6BA9-4D45-A780-59ED6534C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094" y="1490969"/>
            <a:ext cx="1812421" cy="181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2EBCD96-C0B0-773C-F4DB-E7AD8B679180}"/>
              </a:ext>
            </a:extLst>
          </p:cNvPr>
          <p:cNvSpPr txBox="1"/>
          <p:nvPr/>
        </p:nvSpPr>
        <p:spPr>
          <a:xfrm>
            <a:off x="1442223" y="3612208"/>
            <a:ext cx="1367884" cy="369332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b="1" dirty="0">
                <a:solidFill>
                  <a:schemeClr val="accent6">
                    <a:lumMod val="50000"/>
                  </a:schemeClr>
                </a:solidFill>
              </a:rPr>
              <a:t>周儀</a:t>
            </a:r>
          </a:p>
        </p:txBody>
      </p:sp>
    </p:spTree>
    <p:extLst>
      <p:ext uri="{BB962C8B-B14F-4D97-AF65-F5344CB8AC3E}">
        <p14:creationId xmlns:p14="http://schemas.microsoft.com/office/powerpoint/2010/main" val="2796650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2D6CB4BD-FEB7-2906-737A-0C6E6A5592BE}"/>
              </a:ext>
            </a:extLst>
          </p:cNvPr>
          <p:cNvSpPr/>
          <p:nvPr/>
        </p:nvSpPr>
        <p:spPr>
          <a:xfrm>
            <a:off x="284356" y="248811"/>
            <a:ext cx="8575288" cy="464587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8A6C53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BD2494-726A-5521-32F6-3776EECB5A9A}"/>
              </a:ext>
            </a:extLst>
          </p:cNvPr>
          <p:cNvSpPr/>
          <p:nvPr/>
        </p:nvSpPr>
        <p:spPr>
          <a:xfrm>
            <a:off x="284356" y="2201174"/>
            <a:ext cx="8575288" cy="94347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CC60AE4-254F-1303-93DA-84724CC809EC}"/>
              </a:ext>
            </a:extLst>
          </p:cNvPr>
          <p:cNvSpPr txBox="1"/>
          <p:nvPr/>
        </p:nvSpPr>
        <p:spPr>
          <a:xfrm>
            <a:off x="3025695" y="2349741"/>
            <a:ext cx="4252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solidFill>
                  <a:schemeClr val="accent2">
                    <a:lumMod val="50000"/>
                  </a:schemeClr>
                </a:solidFill>
              </a:rPr>
              <a:t>專案背景</a:t>
            </a:r>
          </a:p>
        </p:txBody>
      </p:sp>
      <p:pic>
        <p:nvPicPr>
          <p:cNvPr id="10" name="圖形 9" descr="餐桌擺放 以實心填滿">
            <a:extLst>
              <a:ext uri="{FF2B5EF4-FFF2-40B4-BE49-F238E27FC236}">
                <a16:creationId xmlns:a16="http://schemas.microsoft.com/office/drawing/2014/main" id="{D1504F5A-A5DE-70D9-1042-CF4E15C61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0910" y="2111628"/>
            <a:ext cx="1081669" cy="108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BA8E3BD-6610-172E-D88F-F9CDA43AC60B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E53AB92-FB7E-D384-FE2A-F5FDD9CB3327}"/>
              </a:ext>
            </a:extLst>
          </p:cNvPr>
          <p:cNvSpPr txBox="1"/>
          <p:nvPr/>
        </p:nvSpPr>
        <p:spPr>
          <a:xfrm>
            <a:off x="1299117" y="217668"/>
            <a:ext cx="4252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專案背景</a:t>
            </a:r>
          </a:p>
        </p:txBody>
      </p:sp>
      <p:pic>
        <p:nvPicPr>
          <p:cNvPr id="8" name="圖形 7" descr="餐桌擺放 以實心填滿">
            <a:extLst>
              <a:ext uri="{FF2B5EF4-FFF2-40B4-BE49-F238E27FC236}">
                <a16:creationId xmlns:a16="http://schemas.microsoft.com/office/drawing/2014/main" id="{6BB66708-5BE0-2C7B-B676-3330ABCA4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277" y="0"/>
            <a:ext cx="1081669" cy="1081669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DADB76FF-8940-9540-2607-8196A0619747}"/>
              </a:ext>
            </a:extLst>
          </p:cNvPr>
          <p:cNvSpPr/>
          <p:nvPr/>
        </p:nvSpPr>
        <p:spPr>
          <a:xfrm>
            <a:off x="0" y="1035948"/>
            <a:ext cx="6480000" cy="36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6A4FCF7F-3715-BAD7-F174-778AC8B00073}"/>
              </a:ext>
            </a:extLst>
          </p:cNvPr>
          <p:cNvSpPr/>
          <p:nvPr/>
        </p:nvSpPr>
        <p:spPr>
          <a:xfrm>
            <a:off x="506285" y="1875841"/>
            <a:ext cx="8396868" cy="96080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5C8FEE6-AD5F-B941-EC4A-E61F7EC8DE82}"/>
              </a:ext>
            </a:extLst>
          </p:cNvPr>
          <p:cNvSpPr/>
          <p:nvPr/>
        </p:nvSpPr>
        <p:spPr>
          <a:xfrm rot="5400000">
            <a:off x="2083715" y="2332412"/>
            <a:ext cx="964800" cy="5165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0E3A129-2E90-7C7C-4E56-470737671A21}"/>
              </a:ext>
            </a:extLst>
          </p:cNvPr>
          <p:cNvSpPr txBox="1"/>
          <p:nvPr/>
        </p:nvSpPr>
        <p:spPr>
          <a:xfrm>
            <a:off x="639004" y="2125409"/>
            <a:ext cx="1791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accent2">
                    <a:lumMod val="50000"/>
                  </a:schemeClr>
                </a:solidFill>
              </a:rPr>
              <a:t>開發動機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72229FB-2934-0EFE-7673-E849C7DC87BC}"/>
              </a:ext>
            </a:extLst>
          </p:cNvPr>
          <p:cNvSpPr txBox="1"/>
          <p:nvPr/>
        </p:nvSpPr>
        <p:spPr>
          <a:xfrm>
            <a:off x="2833553" y="1986909"/>
            <a:ext cx="58279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現行預約平台碎片化，使用戶面臨重複操作和訊息不一致的問題。</a:t>
            </a:r>
            <a:endParaRPr lang="en-US" altLang="zh-TW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新餐廳和熱門老店因成本考量，選擇觀望而沒有導入預約系統。</a:t>
            </a:r>
            <a:endParaRPr lang="en-US" altLang="zh-TW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許多繁忙的上班族因無法抽出時間，而難以嘗試多元的餐廳。</a:t>
            </a:r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395BBE84-0275-57B5-C1C3-022D79DF7EAC}"/>
              </a:ext>
            </a:extLst>
          </p:cNvPr>
          <p:cNvSpPr/>
          <p:nvPr/>
        </p:nvSpPr>
        <p:spPr>
          <a:xfrm>
            <a:off x="506285" y="3506188"/>
            <a:ext cx="8396868" cy="96080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B789DF8-513C-97E7-3A55-AD3FBAC7751B}"/>
              </a:ext>
            </a:extLst>
          </p:cNvPr>
          <p:cNvSpPr/>
          <p:nvPr/>
        </p:nvSpPr>
        <p:spPr>
          <a:xfrm rot="5400000">
            <a:off x="2083715" y="3962759"/>
            <a:ext cx="964800" cy="5165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C1DC724A-0405-C044-E7A1-7F7B78A610E9}"/>
              </a:ext>
            </a:extLst>
          </p:cNvPr>
          <p:cNvSpPr txBox="1"/>
          <p:nvPr/>
        </p:nvSpPr>
        <p:spPr>
          <a:xfrm>
            <a:off x="639004" y="3755756"/>
            <a:ext cx="1791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accent2">
                    <a:lumMod val="50000"/>
                  </a:schemeClr>
                </a:solidFill>
              </a:rPr>
              <a:t>專案目標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6C91D78F-F9A1-29A3-F0A9-F9AD36A1AA4C}"/>
              </a:ext>
            </a:extLst>
          </p:cNvPr>
          <p:cNvSpPr txBox="1"/>
          <p:nvPr/>
        </p:nvSpPr>
        <p:spPr>
          <a:xfrm>
            <a:off x="2833553" y="3617256"/>
            <a:ext cx="58279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整合市面上的餐廳，打造市面最齊全的餐廳預約平台。</a:t>
            </a:r>
            <a:endParaRPr lang="en-US" altLang="zh-TW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顧客能輕鬆查詢預約餐廳、企業能免費上架自己旗下的餐廳。</a:t>
            </a:r>
            <a:endParaRPr lang="en-US" altLang="zh-TW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降低企業在管理行銷餐廳所需要的成本，能夠專注於經營餐廳本身。</a:t>
            </a:r>
          </a:p>
        </p:txBody>
      </p:sp>
      <p:sp>
        <p:nvSpPr>
          <p:cNvPr id="42" name="流程圖: 接點 41">
            <a:extLst>
              <a:ext uri="{FF2B5EF4-FFF2-40B4-BE49-F238E27FC236}">
                <a16:creationId xmlns:a16="http://schemas.microsoft.com/office/drawing/2014/main" id="{B2748CD3-16B9-EAAD-0968-271B50FF8A3C}"/>
              </a:ext>
            </a:extLst>
          </p:cNvPr>
          <p:cNvSpPr/>
          <p:nvPr/>
        </p:nvSpPr>
        <p:spPr>
          <a:xfrm>
            <a:off x="199129" y="3088324"/>
            <a:ext cx="788019" cy="769644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流程圖: 接點 43">
            <a:extLst>
              <a:ext uri="{FF2B5EF4-FFF2-40B4-BE49-F238E27FC236}">
                <a16:creationId xmlns:a16="http://schemas.microsoft.com/office/drawing/2014/main" id="{56CE2D31-781F-485B-477B-E318ED670EA4}"/>
              </a:ext>
            </a:extLst>
          </p:cNvPr>
          <p:cNvSpPr/>
          <p:nvPr/>
        </p:nvSpPr>
        <p:spPr>
          <a:xfrm>
            <a:off x="199129" y="1444713"/>
            <a:ext cx="788019" cy="769644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5" name="Picture 12">
            <a:extLst>
              <a:ext uri="{FF2B5EF4-FFF2-40B4-BE49-F238E27FC236}">
                <a16:creationId xmlns:a16="http://schemas.microsoft.com/office/drawing/2014/main" id="{81F88FDC-196F-DDBB-A220-EC75394D3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93" y="1298861"/>
            <a:ext cx="931221" cy="93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DF4F58E-3903-5209-4B76-E2971E114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76" y="3007597"/>
            <a:ext cx="931221" cy="93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538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BA8E3BD-6610-172E-D88F-F9CDA43AC60B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E53AB92-FB7E-D384-FE2A-F5FDD9CB3327}"/>
              </a:ext>
            </a:extLst>
          </p:cNvPr>
          <p:cNvSpPr txBox="1"/>
          <p:nvPr/>
        </p:nvSpPr>
        <p:spPr>
          <a:xfrm>
            <a:off x="1299117" y="217668"/>
            <a:ext cx="4252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專案特點</a:t>
            </a:r>
          </a:p>
        </p:txBody>
      </p:sp>
      <p:pic>
        <p:nvPicPr>
          <p:cNvPr id="8" name="圖形 7" descr="餐桌擺放 以實心填滿">
            <a:extLst>
              <a:ext uri="{FF2B5EF4-FFF2-40B4-BE49-F238E27FC236}">
                <a16:creationId xmlns:a16="http://schemas.microsoft.com/office/drawing/2014/main" id="{6BB66708-5BE0-2C7B-B676-3330ABCA4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277" y="0"/>
            <a:ext cx="1081669" cy="1081669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DADB76FF-8940-9540-2607-8196A0619747}"/>
              </a:ext>
            </a:extLst>
          </p:cNvPr>
          <p:cNvSpPr/>
          <p:nvPr/>
        </p:nvSpPr>
        <p:spPr>
          <a:xfrm>
            <a:off x="0" y="1035948"/>
            <a:ext cx="6480000" cy="36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974048C7-AE7C-44A4-757C-704D71CB92A5}"/>
              </a:ext>
            </a:extLst>
          </p:cNvPr>
          <p:cNvSpPr/>
          <p:nvPr/>
        </p:nvSpPr>
        <p:spPr>
          <a:xfrm>
            <a:off x="180277" y="2095480"/>
            <a:ext cx="1932879" cy="2567296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手繪多邊形: 圖案 38">
            <a:extLst>
              <a:ext uri="{FF2B5EF4-FFF2-40B4-BE49-F238E27FC236}">
                <a16:creationId xmlns:a16="http://schemas.microsoft.com/office/drawing/2014/main" id="{CCA3DEFC-1816-7780-E336-7775A5B534DB}"/>
              </a:ext>
            </a:extLst>
          </p:cNvPr>
          <p:cNvSpPr/>
          <p:nvPr/>
        </p:nvSpPr>
        <p:spPr>
          <a:xfrm>
            <a:off x="180277" y="1954232"/>
            <a:ext cx="1932879" cy="880277"/>
          </a:xfrm>
          <a:custGeom>
            <a:avLst/>
            <a:gdLst>
              <a:gd name="connsiteX0" fmla="*/ 422604 w 2535044"/>
              <a:gd name="connsiteY0" fmla="*/ 0 h 1083099"/>
              <a:gd name="connsiteX1" fmla="*/ 2112441 w 2535044"/>
              <a:gd name="connsiteY1" fmla="*/ 0 h 1083099"/>
              <a:gd name="connsiteX2" fmla="*/ 2526458 w 2535044"/>
              <a:gd name="connsiteY2" fmla="*/ 337434 h 1083099"/>
              <a:gd name="connsiteX3" fmla="*/ 2527435 w 2535044"/>
              <a:gd name="connsiteY3" fmla="*/ 347118 h 1083099"/>
              <a:gd name="connsiteX4" fmla="*/ 2535044 w 2535044"/>
              <a:gd name="connsiteY4" fmla="*/ 347118 h 1083099"/>
              <a:gd name="connsiteX5" fmla="*/ 2535044 w 2535044"/>
              <a:gd name="connsiteY5" fmla="*/ 422603 h 1083099"/>
              <a:gd name="connsiteX6" fmla="*/ 2535044 w 2535044"/>
              <a:gd name="connsiteY6" fmla="*/ 1083099 h 1083099"/>
              <a:gd name="connsiteX7" fmla="*/ 0 w 2535044"/>
              <a:gd name="connsiteY7" fmla="*/ 1083099 h 1083099"/>
              <a:gd name="connsiteX8" fmla="*/ 0 w 2535044"/>
              <a:gd name="connsiteY8" fmla="*/ 347118 h 1083099"/>
              <a:gd name="connsiteX9" fmla="*/ 7611 w 2535044"/>
              <a:gd name="connsiteY9" fmla="*/ 347118 h 1083099"/>
              <a:gd name="connsiteX10" fmla="*/ 8587 w 2535044"/>
              <a:gd name="connsiteY10" fmla="*/ 337434 h 1083099"/>
              <a:gd name="connsiteX11" fmla="*/ 422604 w 2535044"/>
              <a:gd name="connsiteY11" fmla="*/ 0 h 108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044" h="1083099">
                <a:moveTo>
                  <a:pt x="422604" y="0"/>
                </a:moveTo>
                <a:lnTo>
                  <a:pt x="2112441" y="0"/>
                </a:lnTo>
                <a:cubicBezTo>
                  <a:pt x="2316664" y="0"/>
                  <a:pt x="2487052" y="144861"/>
                  <a:pt x="2526458" y="337434"/>
                </a:cubicBezTo>
                <a:lnTo>
                  <a:pt x="2527435" y="347118"/>
                </a:lnTo>
                <a:lnTo>
                  <a:pt x="2535044" y="347118"/>
                </a:lnTo>
                <a:lnTo>
                  <a:pt x="2535044" y="422603"/>
                </a:lnTo>
                <a:lnTo>
                  <a:pt x="2535044" y="1083099"/>
                </a:lnTo>
                <a:lnTo>
                  <a:pt x="0" y="1083099"/>
                </a:lnTo>
                <a:lnTo>
                  <a:pt x="0" y="347118"/>
                </a:lnTo>
                <a:lnTo>
                  <a:pt x="7611" y="347118"/>
                </a:lnTo>
                <a:lnTo>
                  <a:pt x="8587" y="337434"/>
                </a:lnTo>
                <a:cubicBezTo>
                  <a:pt x="47993" y="144861"/>
                  <a:pt x="218382" y="0"/>
                  <a:pt x="422604" y="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F8FBF255-C44E-E58A-046D-44B562E738CC}"/>
              </a:ext>
            </a:extLst>
          </p:cNvPr>
          <p:cNvSpPr/>
          <p:nvPr/>
        </p:nvSpPr>
        <p:spPr>
          <a:xfrm>
            <a:off x="2503025" y="2095480"/>
            <a:ext cx="1932879" cy="2567296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7" name="手繪多邊形: 圖案 56">
            <a:extLst>
              <a:ext uri="{FF2B5EF4-FFF2-40B4-BE49-F238E27FC236}">
                <a16:creationId xmlns:a16="http://schemas.microsoft.com/office/drawing/2014/main" id="{99E4683A-DDCC-319D-077E-8FDAA15B8368}"/>
              </a:ext>
            </a:extLst>
          </p:cNvPr>
          <p:cNvSpPr/>
          <p:nvPr/>
        </p:nvSpPr>
        <p:spPr>
          <a:xfrm>
            <a:off x="2503025" y="1954232"/>
            <a:ext cx="1932879" cy="880277"/>
          </a:xfrm>
          <a:custGeom>
            <a:avLst/>
            <a:gdLst>
              <a:gd name="connsiteX0" fmla="*/ 422604 w 2535044"/>
              <a:gd name="connsiteY0" fmla="*/ 0 h 1083099"/>
              <a:gd name="connsiteX1" fmla="*/ 2112441 w 2535044"/>
              <a:gd name="connsiteY1" fmla="*/ 0 h 1083099"/>
              <a:gd name="connsiteX2" fmla="*/ 2526458 w 2535044"/>
              <a:gd name="connsiteY2" fmla="*/ 337434 h 1083099"/>
              <a:gd name="connsiteX3" fmla="*/ 2527435 w 2535044"/>
              <a:gd name="connsiteY3" fmla="*/ 347118 h 1083099"/>
              <a:gd name="connsiteX4" fmla="*/ 2535044 w 2535044"/>
              <a:gd name="connsiteY4" fmla="*/ 347118 h 1083099"/>
              <a:gd name="connsiteX5" fmla="*/ 2535044 w 2535044"/>
              <a:gd name="connsiteY5" fmla="*/ 422603 h 1083099"/>
              <a:gd name="connsiteX6" fmla="*/ 2535044 w 2535044"/>
              <a:gd name="connsiteY6" fmla="*/ 1083099 h 1083099"/>
              <a:gd name="connsiteX7" fmla="*/ 0 w 2535044"/>
              <a:gd name="connsiteY7" fmla="*/ 1083099 h 1083099"/>
              <a:gd name="connsiteX8" fmla="*/ 0 w 2535044"/>
              <a:gd name="connsiteY8" fmla="*/ 347118 h 1083099"/>
              <a:gd name="connsiteX9" fmla="*/ 7611 w 2535044"/>
              <a:gd name="connsiteY9" fmla="*/ 347118 h 1083099"/>
              <a:gd name="connsiteX10" fmla="*/ 8587 w 2535044"/>
              <a:gd name="connsiteY10" fmla="*/ 337434 h 1083099"/>
              <a:gd name="connsiteX11" fmla="*/ 422604 w 2535044"/>
              <a:gd name="connsiteY11" fmla="*/ 0 h 108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044" h="1083099">
                <a:moveTo>
                  <a:pt x="422604" y="0"/>
                </a:moveTo>
                <a:lnTo>
                  <a:pt x="2112441" y="0"/>
                </a:lnTo>
                <a:cubicBezTo>
                  <a:pt x="2316664" y="0"/>
                  <a:pt x="2487052" y="144861"/>
                  <a:pt x="2526458" y="337434"/>
                </a:cubicBezTo>
                <a:lnTo>
                  <a:pt x="2527435" y="347118"/>
                </a:lnTo>
                <a:lnTo>
                  <a:pt x="2535044" y="347118"/>
                </a:lnTo>
                <a:lnTo>
                  <a:pt x="2535044" y="422603"/>
                </a:lnTo>
                <a:lnTo>
                  <a:pt x="2535044" y="1083099"/>
                </a:lnTo>
                <a:lnTo>
                  <a:pt x="0" y="1083099"/>
                </a:lnTo>
                <a:lnTo>
                  <a:pt x="0" y="347118"/>
                </a:lnTo>
                <a:lnTo>
                  <a:pt x="7611" y="347118"/>
                </a:lnTo>
                <a:lnTo>
                  <a:pt x="8587" y="337434"/>
                </a:lnTo>
                <a:cubicBezTo>
                  <a:pt x="47993" y="144861"/>
                  <a:pt x="218382" y="0"/>
                  <a:pt x="422604" y="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8" name="矩形: 圓角 57">
            <a:extLst>
              <a:ext uri="{FF2B5EF4-FFF2-40B4-BE49-F238E27FC236}">
                <a16:creationId xmlns:a16="http://schemas.microsoft.com/office/drawing/2014/main" id="{AA1D4C14-BB09-C572-5B2C-9EF62C766BC2}"/>
              </a:ext>
            </a:extLst>
          </p:cNvPr>
          <p:cNvSpPr/>
          <p:nvPr/>
        </p:nvSpPr>
        <p:spPr>
          <a:xfrm>
            <a:off x="4763882" y="2085759"/>
            <a:ext cx="1932879" cy="2567296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9" name="手繪多邊形: 圖案 58">
            <a:extLst>
              <a:ext uri="{FF2B5EF4-FFF2-40B4-BE49-F238E27FC236}">
                <a16:creationId xmlns:a16="http://schemas.microsoft.com/office/drawing/2014/main" id="{0BF7FE02-4E87-3CD1-7319-E369D2F766D9}"/>
              </a:ext>
            </a:extLst>
          </p:cNvPr>
          <p:cNvSpPr/>
          <p:nvPr/>
        </p:nvSpPr>
        <p:spPr>
          <a:xfrm>
            <a:off x="4763882" y="1944511"/>
            <a:ext cx="1932879" cy="880277"/>
          </a:xfrm>
          <a:custGeom>
            <a:avLst/>
            <a:gdLst>
              <a:gd name="connsiteX0" fmla="*/ 422604 w 2535044"/>
              <a:gd name="connsiteY0" fmla="*/ 0 h 1083099"/>
              <a:gd name="connsiteX1" fmla="*/ 2112441 w 2535044"/>
              <a:gd name="connsiteY1" fmla="*/ 0 h 1083099"/>
              <a:gd name="connsiteX2" fmla="*/ 2526458 w 2535044"/>
              <a:gd name="connsiteY2" fmla="*/ 337434 h 1083099"/>
              <a:gd name="connsiteX3" fmla="*/ 2527435 w 2535044"/>
              <a:gd name="connsiteY3" fmla="*/ 347118 h 1083099"/>
              <a:gd name="connsiteX4" fmla="*/ 2535044 w 2535044"/>
              <a:gd name="connsiteY4" fmla="*/ 347118 h 1083099"/>
              <a:gd name="connsiteX5" fmla="*/ 2535044 w 2535044"/>
              <a:gd name="connsiteY5" fmla="*/ 422603 h 1083099"/>
              <a:gd name="connsiteX6" fmla="*/ 2535044 w 2535044"/>
              <a:gd name="connsiteY6" fmla="*/ 1083099 h 1083099"/>
              <a:gd name="connsiteX7" fmla="*/ 0 w 2535044"/>
              <a:gd name="connsiteY7" fmla="*/ 1083099 h 1083099"/>
              <a:gd name="connsiteX8" fmla="*/ 0 w 2535044"/>
              <a:gd name="connsiteY8" fmla="*/ 347118 h 1083099"/>
              <a:gd name="connsiteX9" fmla="*/ 7611 w 2535044"/>
              <a:gd name="connsiteY9" fmla="*/ 347118 h 1083099"/>
              <a:gd name="connsiteX10" fmla="*/ 8587 w 2535044"/>
              <a:gd name="connsiteY10" fmla="*/ 337434 h 1083099"/>
              <a:gd name="connsiteX11" fmla="*/ 422604 w 2535044"/>
              <a:gd name="connsiteY11" fmla="*/ 0 h 108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044" h="1083099">
                <a:moveTo>
                  <a:pt x="422604" y="0"/>
                </a:moveTo>
                <a:lnTo>
                  <a:pt x="2112441" y="0"/>
                </a:lnTo>
                <a:cubicBezTo>
                  <a:pt x="2316664" y="0"/>
                  <a:pt x="2487052" y="144861"/>
                  <a:pt x="2526458" y="337434"/>
                </a:cubicBezTo>
                <a:lnTo>
                  <a:pt x="2527435" y="347118"/>
                </a:lnTo>
                <a:lnTo>
                  <a:pt x="2535044" y="347118"/>
                </a:lnTo>
                <a:lnTo>
                  <a:pt x="2535044" y="422603"/>
                </a:lnTo>
                <a:lnTo>
                  <a:pt x="2535044" y="1083099"/>
                </a:lnTo>
                <a:lnTo>
                  <a:pt x="0" y="1083099"/>
                </a:lnTo>
                <a:lnTo>
                  <a:pt x="0" y="347118"/>
                </a:lnTo>
                <a:lnTo>
                  <a:pt x="7611" y="347118"/>
                </a:lnTo>
                <a:lnTo>
                  <a:pt x="8587" y="337434"/>
                </a:lnTo>
                <a:cubicBezTo>
                  <a:pt x="47993" y="144861"/>
                  <a:pt x="218382" y="0"/>
                  <a:pt x="422604" y="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60" name="矩形: 圓角 59">
            <a:extLst>
              <a:ext uri="{FF2B5EF4-FFF2-40B4-BE49-F238E27FC236}">
                <a16:creationId xmlns:a16="http://schemas.microsoft.com/office/drawing/2014/main" id="{11CA17C3-C6FA-08D1-2AC1-FDA62FBF88F5}"/>
              </a:ext>
            </a:extLst>
          </p:cNvPr>
          <p:cNvSpPr/>
          <p:nvPr/>
        </p:nvSpPr>
        <p:spPr>
          <a:xfrm>
            <a:off x="7024739" y="2095480"/>
            <a:ext cx="1932879" cy="2567296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1" name="手繪多邊形: 圖案 60">
            <a:extLst>
              <a:ext uri="{FF2B5EF4-FFF2-40B4-BE49-F238E27FC236}">
                <a16:creationId xmlns:a16="http://schemas.microsoft.com/office/drawing/2014/main" id="{1F0B8A03-0D66-C4ED-99C5-B0AC891061B1}"/>
              </a:ext>
            </a:extLst>
          </p:cNvPr>
          <p:cNvSpPr/>
          <p:nvPr/>
        </p:nvSpPr>
        <p:spPr>
          <a:xfrm>
            <a:off x="7024739" y="1954232"/>
            <a:ext cx="1932879" cy="880277"/>
          </a:xfrm>
          <a:custGeom>
            <a:avLst/>
            <a:gdLst>
              <a:gd name="connsiteX0" fmla="*/ 422604 w 2535044"/>
              <a:gd name="connsiteY0" fmla="*/ 0 h 1083099"/>
              <a:gd name="connsiteX1" fmla="*/ 2112441 w 2535044"/>
              <a:gd name="connsiteY1" fmla="*/ 0 h 1083099"/>
              <a:gd name="connsiteX2" fmla="*/ 2526458 w 2535044"/>
              <a:gd name="connsiteY2" fmla="*/ 337434 h 1083099"/>
              <a:gd name="connsiteX3" fmla="*/ 2527435 w 2535044"/>
              <a:gd name="connsiteY3" fmla="*/ 347118 h 1083099"/>
              <a:gd name="connsiteX4" fmla="*/ 2535044 w 2535044"/>
              <a:gd name="connsiteY4" fmla="*/ 347118 h 1083099"/>
              <a:gd name="connsiteX5" fmla="*/ 2535044 w 2535044"/>
              <a:gd name="connsiteY5" fmla="*/ 422603 h 1083099"/>
              <a:gd name="connsiteX6" fmla="*/ 2535044 w 2535044"/>
              <a:gd name="connsiteY6" fmla="*/ 1083099 h 1083099"/>
              <a:gd name="connsiteX7" fmla="*/ 0 w 2535044"/>
              <a:gd name="connsiteY7" fmla="*/ 1083099 h 1083099"/>
              <a:gd name="connsiteX8" fmla="*/ 0 w 2535044"/>
              <a:gd name="connsiteY8" fmla="*/ 347118 h 1083099"/>
              <a:gd name="connsiteX9" fmla="*/ 7611 w 2535044"/>
              <a:gd name="connsiteY9" fmla="*/ 347118 h 1083099"/>
              <a:gd name="connsiteX10" fmla="*/ 8587 w 2535044"/>
              <a:gd name="connsiteY10" fmla="*/ 337434 h 1083099"/>
              <a:gd name="connsiteX11" fmla="*/ 422604 w 2535044"/>
              <a:gd name="connsiteY11" fmla="*/ 0 h 108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044" h="1083099">
                <a:moveTo>
                  <a:pt x="422604" y="0"/>
                </a:moveTo>
                <a:lnTo>
                  <a:pt x="2112441" y="0"/>
                </a:lnTo>
                <a:cubicBezTo>
                  <a:pt x="2316664" y="0"/>
                  <a:pt x="2487052" y="144861"/>
                  <a:pt x="2526458" y="337434"/>
                </a:cubicBezTo>
                <a:lnTo>
                  <a:pt x="2527435" y="347118"/>
                </a:lnTo>
                <a:lnTo>
                  <a:pt x="2535044" y="347118"/>
                </a:lnTo>
                <a:lnTo>
                  <a:pt x="2535044" y="422603"/>
                </a:lnTo>
                <a:lnTo>
                  <a:pt x="2535044" y="1083099"/>
                </a:lnTo>
                <a:lnTo>
                  <a:pt x="0" y="1083099"/>
                </a:lnTo>
                <a:lnTo>
                  <a:pt x="0" y="347118"/>
                </a:lnTo>
                <a:lnTo>
                  <a:pt x="7611" y="347118"/>
                </a:lnTo>
                <a:lnTo>
                  <a:pt x="8587" y="337434"/>
                </a:lnTo>
                <a:cubicBezTo>
                  <a:pt x="47993" y="144861"/>
                  <a:pt x="218382" y="0"/>
                  <a:pt x="422604" y="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029" name="文字方塊 1028">
            <a:extLst>
              <a:ext uri="{FF2B5EF4-FFF2-40B4-BE49-F238E27FC236}">
                <a16:creationId xmlns:a16="http://schemas.microsoft.com/office/drawing/2014/main" id="{57EE8E6B-9344-7E2A-7FFF-6584A9E00AB0}"/>
              </a:ext>
            </a:extLst>
          </p:cNvPr>
          <p:cNvSpPr txBox="1"/>
          <p:nvPr/>
        </p:nvSpPr>
        <p:spPr>
          <a:xfrm>
            <a:off x="7095362" y="2178473"/>
            <a:ext cx="1791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資料庫操作</a:t>
            </a:r>
          </a:p>
        </p:txBody>
      </p:sp>
      <p:sp>
        <p:nvSpPr>
          <p:cNvPr id="1031" name="文字方塊 1030">
            <a:extLst>
              <a:ext uri="{FF2B5EF4-FFF2-40B4-BE49-F238E27FC236}">
                <a16:creationId xmlns:a16="http://schemas.microsoft.com/office/drawing/2014/main" id="{D78E536F-302E-5587-428C-0F0DFB8B1ACC}"/>
              </a:ext>
            </a:extLst>
          </p:cNvPr>
          <p:cNvSpPr txBox="1"/>
          <p:nvPr/>
        </p:nvSpPr>
        <p:spPr>
          <a:xfrm>
            <a:off x="7162799" y="2917502"/>
            <a:ext cx="166878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使用 </a:t>
            </a:r>
            <a:r>
              <a:rPr lang="en-US" altLang="zh-TW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JPA </a:t>
            </a:r>
            <a:r>
              <a:rPr lang="zh-TW" alt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映射資料表，減少手動編寫 </a:t>
            </a:r>
            <a:r>
              <a:rPr lang="en-US" altLang="zh-TW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MySQL </a:t>
            </a:r>
            <a:r>
              <a:rPr lang="zh-TW" alt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查詢語句，提高開發效率並減少錯誤，並方便統一管理查詢邏輯。</a:t>
            </a:r>
          </a:p>
        </p:txBody>
      </p:sp>
      <p:sp>
        <p:nvSpPr>
          <p:cNvPr id="1037" name="文字方塊 1036">
            <a:extLst>
              <a:ext uri="{FF2B5EF4-FFF2-40B4-BE49-F238E27FC236}">
                <a16:creationId xmlns:a16="http://schemas.microsoft.com/office/drawing/2014/main" id="{D1136636-C369-99FC-6346-6D25DBE7BA78}"/>
              </a:ext>
            </a:extLst>
          </p:cNvPr>
          <p:cNvSpPr txBox="1"/>
          <p:nvPr/>
        </p:nvSpPr>
        <p:spPr>
          <a:xfrm>
            <a:off x="4870402" y="2178473"/>
            <a:ext cx="1791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簡化邏輯</a:t>
            </a:r>
          </a:p>
        </p:txBody>
      </p:sp>
      <p:sp>
        <p:nvSpPr>
          <p:cNvPr id="1038" name="文字方塊 1037">
            <a:extLst>
              <a:ext uri="{FF2B5EF4-FFF2-40B4-BE49-F238E27FC236}">
                <a16:creationId xmlns:a16="http://schemas.microsoft.com/office/drawing/2014/main" id="{0CBECE09-119B-2376-73D1-1479A771AD1A}"/>
              </a:ext>
            </a:extLst>
          </p:cNvPr>
          <p:cNvSpPr txBox="1"/>
          <p:nvPr/>
        </p:nvSpPr>
        <p:spPr>
          <a:xfrm>
            <a:off x="4937839" y="2917502"/>
            <a:ext cx="16687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利用全域錯誤處理和 </a:t>
            </a:r>
            <a:r>
              <a:rPr lang="en-US" altLang="zh-TW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AOP</a:t>
            </a:r>
            <a:r>
              <a:rPr lang="zh-TW" alt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自訂註解，簡化各階層程式碼內，非相關邏輯的驗證和錯誤處理。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5EB1035F-D34A-639F-D74B-DD0D5CC05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844" y="1026227"/>
            <a:ext cx="983276" cy="98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B6955BFA-34B9-0D4E-7381-D098314ED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453" y="1011943"/>
            <a:ext cx="983275" cy="98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文字方塊 1038">
            <a:extLst>
              <a:ext uri="{FF2B5EF4-FFF2-40B4-BE49-F238E27FC236}">
                <a16:creationId xmlns:a16="http://schemas.microsoft.com/office/drawing/2014/main" id="{C1057C66-5E53-2F01-AB32-8198F8557A75}"/>
              </a:ext>
            </a:extLst>
          </p:cNvPr>
          <p:cNvSpPr txBox="1"/>
          <p:nvPr/>
        </p:nvSpPr>
        <p:spPr>
          <a:xfrm>
            <a:off x="2588080" y="2178473"/>
            <a:ext cx="1791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安全性設計</a:t>
            </a:r>
          </a:p>
        </p:txBody>
      </p:sp>
      <p:sp>
        <p:nvSpPr>
          <p:cNvPr id="1040" name="文字方塊 1039">
            <a:extLst>
              <a:ext uri="{FF2B5EF4-FFF2-40B4-BE49-F238E27FC236}">
                <a16:creationId xmlns:a16="http://schemas.microsoft.com/office/drawing/2014/main" id="{C7ED7647-AE42-436D-C541-290D3651AA80}"/>
              </a:ext>
            </a:extLst>
          </p:cNvPr>
          <p:cNvSpPr txBox="1"/>
          <p:nvPr/>
        </p:nvSpPr>
        <p:spPr>
          <a:xfrm>
            <a:off x="2655517" y="2917502"/>
            <a:ext cx="16687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使用 </a:t>
            </a:r>
            <a:r>
              <a:rPr lang="en-US" altLang="zh-TW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Hash</a:t>
            </a:r>
            <a:r>
              <a:rPr lang="zh-TW" alt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表儲存密碼，防止彩虹表攻擊、用</a:t>
            </a:r>
            <a:r>
              <a:rPr lang="en-US" altLang="zh-TW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Valid</a:t>
            </a:r>
            <a:r>
              <a:rPr lang="zh-TW" alt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在後端再次進行數據驗證，確保資料安全性與準確性。</a:t>
            </a:r>
          </a:p>
        </p:txBody>
      </p:sp>
      <p:sp>
        <p:nvSpPr>
          <p:cNvPr id="1043" name="文字方塊 1042">
            <a:extLst>
              <a:ext uri="{FF2B5EF4-FFF2-40B4-BE49-F238E27FC236}">
                <a16:creationId xmlns:a16="http://schemas.microsoft.com/office/drawing/2014/main" id="{97F921F4-1719-7A71-E764-EE3CF112D1A2}"/>
              </a:ext>
            </a:extLst>
          </p:cNvPr>
          <p:cNvSpPr txBox="1"/>
          <p:nvPr/>
        </p:nvSpPr>
        <p:spPr>
          <a:xfrm>
            <a:off x="234878" y="2178473"/>
            <a:ext cx="1791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高效開發</a:t>
            </a:r>
          </a:p>
        </p:txBody>
      </p:sp>
      <p:sp>
        <p:nvSpPr>
          <p:cNvPr id="1044" name="文字方塊 1043">
            <a:extLst>
              <a:ext uri="{FF2B5EF4-FFF2-40B4-BE49-F238E27FC236}">
                <a16:creationId xmlns:a16="http://schemas.microsoft.com/office/drawing/2014/main" id="{EF2C8A89-31BD-433A-E3AD-70B8930CFA63}"/>
              </a:ext>
            </a:extLst>
          </p:cNvPr>
          <p:cNvSpPr txBox="1"/>
          <p:nvPr/>
        </p:nvSpPr>
        <p:spPr>
          <a:xfrm>
            <a:off x="302315" y="2917502"/>
            <a:ext cx="166878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使用 </a:t>
            </a:r>
            <a:r>
              <a:rPr lang="en-US" altLang="zh-TW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React </a:t>
            </a:r>
            <a:r>
              <a:rPr lang="zh-TW" alt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實現前後端分離開發流程，並搭配 </a:t>
            </a:r>
            <a:r>
              <a:rPr lang="en-US" altLang="zh-TW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Tailwind CSS</a:t>
            </a:r>
            <a:r>
              <a:rPr lang="zh-TW" alt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和</a:t>
            </a:r>
            <a:r>
              <a:rPr lang="en-US" altLang="zh-TW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Shadcn UI</a:t>
            </a:r>
            <a:r>
              <a:rPr lang="zh-TW" alt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高校打造出精美的網站頁面。</a:t>
            </a: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94DAEA73-AA19-CF89-A5FC-5486171BE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181" y="1011942"/>
            <a:ext cx="983276" cy="98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E9E3301E-9FF8-F3E8-DB11-940373A3B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72" y="1052950"/>
            <a:ext cx="983275" cy="98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842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2D6CB4BD-FEB7-2906-737A-0C6E6A5592BE}"/>
              </a:ext>
            </a:extLst>
          </p:cNvPr>
          <p:cNvSpPr/>
          <p:nvPr/>
        </p:nvSpPr>
        <p:spPr>
          <a:xfrm>
            <a:off x="284356" y="248811"/>
            <a:ext cx="8575288" cy="464587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8A6C53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BD2494-726A-5521-32F6-3776EECB5A9A}"/>
              </a:ext>
            </a:extLst>
          </p:cNvPr>
          <p:cNvSpPr/>
          <p:nvPr/>
        </p:nvSpPr>
        <p:spPr>
          <a:xfrm>
            <a:off x="284356" y="2201174"/>
            <a:ext cx="8575288" cy="94347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CC60AE4-254F-1303-93DA-84724CC809EC}"/>
              </a:ext>
            </a:extLst>
          </p:cNvPr>
          <p:cNvSpPr txBox="1"/>
          <p:nvPr/>
        </p:nvSpPr>
        <p:spPr>
          <a:xfrm>
            <a:off x="3025695" y="2349741"/>
            <a:ext cx="4252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solidFill>
                  <a:schemeClr val="accent2">
                    <a:lumMod val="50000"/>
                  </a:schemeClr>
                </a:solidFill>
              </a:rPr>
              <a:t>技術架構</a:t>
            </a:r>
          </a:p>
        </p:txBody>
      </p:sp>
      <p:pic>
        <p:nvPicPr>
          <p:cNvPr id="10" name="圖形 9" descr="餐桌擺放 以實心填滿">
            <a:extLst>
              <a:ext uri="{FF2B5EF4-FFF2-40B4-BE49-F238E27FC236}">
                <a16:creationId xmlns:a16="http://schemas.microsoft.com/office/drawing/2014/main" id="{D1504F5A-A5DE-70D9-1042-CF4E15C61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0910" y="2111628"/>
            <a:ext cx="1081669" cy="108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880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FBD2494-726A-5521-32F6-3776EECB5A9A}"/>
              </a:ext>
            </a:extLst>
          </p:cNvPr>
          <p:cNvSpPr/>
          <p:nvPr/>
        </p:nvSpPr>
        <p:spPr>
          <a:xfrm>
            <a:off x="0" y="0"/>
            <a:ext cx="9144000" cy="10259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CC60AE4-254F-1303-93DA-84724CC809EC}"/>
              </a:ext>
            </a:extLst>
          </p:cNvPr>
          <p:cNvSpPr txBox="1"/>
          <p:nvPr/>
        </p:nvSpPr>
        <p:spPr>
          <a:xfrm>
            <a:off x="3159510" y="182356"/>
            <a:ext cx="4252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solidFill>
                  <a:schemeClr val="accent2">
                    <a:lumMod val="50000"/>
                  </a:schemeClr>
                </a:solidFill>
              </a:rPr>
              <a:t>Sitemap</a:t>
            </a:r>
            <a:endParaRPr lang="zh-TW" altLang="en-US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" name="圖形 9" descr="餐桌擺放 以實心填滿">
            <a:extLst>
              <a:ext uri="{FF2B5EF4-FFF2-40B4-BE49-F238E27FC236}">
                <a16:creationId xmlns:a16="http://schemas.microsoft.com/office/drawing/2014/main" id="{D1504F5A-A5DE-70D9-1042-CF4E15C61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64725" y="-55757"/>
            <a:ext cx="1081669" cy="108166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4D4D65D-AF97-915C-A142-B33B4D7F4A34}"/>
              </a:ext>
            </a:extLst>
          </p:cNvPr>
          <p:cNvSpPr/>
          <p:nvPr/>
        </p:nvSpPr>
        <p:spPr>
          <a:xfrm>
            <a:off x="0" y="1025912"/>
            <a:ext cx="9144000" cy="411758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結束點 10">
            <a:extLst>
              <a:ext uri="{FF2B5EF4-FFF2-40B4-BE49-F238E27FC236}">
                <a16:creationId xmlns:a16="http://schemas.microsoft.com/office/drawing/2014/main" id="{50C7523C-1D37-B57B-7837-2D8E872F2DB1}"/>
              </a:ext>
            </a:extLst>
          </p:cNvPr>
          <p:cNvSpPr/>
          <p:nvPr/>
        </p:nvSpPr>
        <p:spPr>
          <a:xfrm>
            <a:off x="1202004" y="1392921"/>
            <a:ext cx="1613209" cy="557561"/>
          </a:xfrm>
          <a:prstGeom prst="flowChartTermina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bg1"/>
                </a:solidFill>
              </a:rPr>
              <a:t>網站首頁</a:t>
            </a:r>
          </a:p>
        </p:txBody>
      </p:sp>
      <p:sp>
        <p:nvSpPr>
          <p:cNvPr id="12" name="流程圖: 結束點 11">
            <a:extLst>
              <a:ext uri="{FF2B5EF4-FFF2-40B4-BE49-F238E27FC236}">
                <a16:creationId xmlns:a16="http://schemas.microsoft.com/office/drawing/2014/main" id="{3BCA4AF3-7A7F-6895-1D62-83804D491600}"/>
              </a:ext>
            </a:extLst>
          </p:cNvPr>
          <p:cNvSpPr/>
          <p:nvPr/>
        </p:nvSpPr>
        <p:spPr>
          <a:xfrm>
            <a:off x="289909" y="2731533"/>
            <a:ext cx="1613209" cy="557561"/>
          </a:xfrm>
          <a:prstGeom prst="flowChartTermina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bg1"/>
                </a:solidFill>
              </a:rPr>
              <a:t>餐廳搜索</a:t>
            </a:r>
          </a:p>
        </p:txBody>
      </p:sp>
      <p:sp>
        <p:nvSpPr>
          <p:cNvPr id="13" name="流程圖: 結束點 12">
            <a:extLst>
              <a:ext uri="{FF2B5EF4-FFF2-40B4-BE49-F238E27FC236}">
                <a16:creationId xmlns:a16="http://schemas.microsoft.com/office/drawing/2014/main" id="{E1D77D7E-14BD-A347-F651-F0F70C21455C}"/>
              </a:ext>
            </a:extLst>
          </p:cNvPr>
          <p:cNvSpPr/>
          <p:nvPr/>
        </p:nvSpPr>
        <p:spPr>
          <a:xfrm>
            <a:off x="289907" y="4425358"/>
            <a:ext cx="1613209" cy="557561"/>
          </a:xfrm>
          <a:prstGeom prst="flowChartTermina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bg1"/>
                </a:solidFill>
              </a:rPr>
              <a:t>餐廳預約</a:t>
            </a:r>
          </a:p>
        </p:txBody>
      </p:sp>
      <p:sp>
        <p:nvSpPr>
          <p:cNvPr id="14" name="流程圖: 結束點 13">
            <a:extLst>
              <a:ext uri="{FF2B5EF4-FFF2-40B4-BE49-F238E27FC236}">
                <a16:creationId xmlns:a16="http://schemas.microsoft.com/office/drawing/2014/main" id="{41B776C7-64AF-5E40-4855-7F0A8D339C0C}"/>
              </a:ext>
            </a:extLst>
          </p:cNvPr>
          <p:cNvSpPr/>
          <p:nvPr/>
        </p:nvSpPr>
        <p:spPr>
          <a:xfrm>
            <a:off x="2078908" y="2734785"/>
            <a:ext cx="1613209" cy="557561"/>
          </a:xfrm>
          <a:prstGeom prst="flowChartTermina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bg1"/>
                </a:solidFill>
              </a:rPr>
              <a:t>會員註冊</a:t>
            </a:r>
          </a:p>
        </p:txBody>
      </p:sp>
      <p:sp>
        <p:nvSpPr>
          <p:cNvPr id="15" name="流程圖: 結束點 14">
            <a:extLst>
              <a:ext uri="{FF2B5EF4-FFF2-40B4-BE49-F238E27FC236}">
                <a16:creationId xmlns:a16="http://schemas.microsoft.com/office/drawing/2014/main" id="{B72FF743-BCAA-B7EE-737C-F7E7C123369C}"/>
              </a:ext>
            </a:extLst>
          </p:cNvPr>
          <p:cNvSpPr/>
          <p:nvPr/>
        </p:nvSpPr>
        <p:spPr>
          <a:xfrm>
            <a:off x="289908" y="3560027"/>
            <a:ext cx="1613209" cy="557561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bg1"/>
                </a:solidFill>
              </a:rPr>
              <a:t>權限管理</a:t>
            </a:r>
          </a:p>
        </p:txBody>
      </p:sp>
      <p:sp>
        <p:nvSpPr>
          <p:cNvPr id="16" name="流程圖: 結束點 15">
            <a:extLst>
              <a:ext uri="{FF2B5EF4-FFF2-40B4-BE49-F238E27FC236}">
                <a16:creationId xmlns:a16="http://schemas.microsoft.com/office/drawing/2014/main" id="{8A1ECB3D-DC56-BE40-6FE6-9C3954529F31}"/>
              </a:ext>
            </a:extLst>
          </p:cNvPr>
          <p:cNvSpPr/>
          <p:nvPr/>
        </p:nvSpPr>
        <p:spPr>
          <a:xfrm>
            <a:off x="3910350" y="2731533"/>
            <a:ext cx="1613209" cy="557561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bg1"/>
                </a:solidFill>
              </a:rPr>
              <a:t>權限管理</a:t>
            </a: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BD69AB6F-FA48-8BFE-715E-EADC47E3D976}"/>
              </a:ext>
            </a:extLst>
          </p:cNvPr>
          <p:cNvSpPr/>
          <p:nvPr/>
        </p:nvSpPr>
        <p:spPr>
          <a:xfrm>
            <a:off x="5555155" y="3114906"/>
            <a:ext cx="3248728" cy="190058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4D6D82A5-7044-3996-F11B-1086180CC0EF}"/>
              </a:ext>
            </a:extLst>
          </p:cNvPr>
          <p:cNvSpPr/>
          <p:nvPr/>
        </p:nvSpPr>
        <p:spPr>
          <a:xfrm>
            <a:off x="5555155" y="1101531"/>
            <a:ext cx="3248728" cy="190058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流程圖: 結束點 23">
            <a:extLst>
              <a:ext uri="{FF2B5EF4-FFF2-40B4-BE49-F238E27FC236}">
                <a16:creationId xmlns:a16="http://schemas.microsoft.com/office/drawing/2014/main" id="{C3844D20-08DB-AE79-2DDA-2940AC69AB43}"/>
              </a:ext>
            </a:extLst>
          </p:cNvPr>
          <p:cNvSpPr/>
          <p:nvPr/>
        </p:nvSpPr>
        <p:spPr>
          <a:xfrm>
            <a:off x="5672238" y="1762740"/>
            <a:ext cx="1463153" cy="495443"/>
          </a:xfrm>
          <a:prstGeom prst="flowChartTerminator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bg1"/>
                </a:solidFill>
              </a:rPr>
              <a:t>新增餐廳</a:t>
            </a:r>
          </a:p>
        </p:txBody>
      </p:sp>
      <p:sp>
        <p:nvSpPr>
          <p:cNvPr id="25" name="流程圖: 結束點 24">
            <a:extLst>
              <a:ext uri="{FF2B5EF4-FFF2-40B4-BE49-F238E27FC236}">
                <a16:creationId xmlns:a16="http://schemas.microsoft.com/office/drawing/2014/main" id="{A8A54E04-92F5-20C0-A0E5-E8970BC61048}"/>
              </a:ext>
            </a:extLst>
          </p:cNvPr>
          <p:cNvSpPr/>
          <p:nvPr/>
        </p:nvSpPr>
        <p:spPr>
          <a:xfrm>
            <a:off x="7266367" y="1765220"/>
            <a:ext cx="1463153" cy="495443"/>
          </a:xfrm>
          <a:prstGeom prst="flowChartTerminator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bg1"/>
                </a:solidFill>
              </a:rPr>
              <a:t>管理餐廳</a:t>
            </a:r>
          </a:p>
        </p:txBody>
      </p:sp>
      <p:sp>
        <p:nvSpPr>
          <p:cNvPr id="26" name="流程圖: 結束點 25">
            <a:extLst>
              <a:ext uri="{FF2B5EF4-FFF2-40B4-BE49-F238E27FC236}">
                <a16:creationId xmlns:a16="http://schemas.microsoft.com/office/drawing/2014/main" id="{608FEE1A-55A5-510E-9B4A-36E59B55E134}"/>
              </a:ext>
            </a:extLst>
          </p:cNvPr>
          <p:cNvSpPr/>
          <p:nvPr/>
        </p:nvSpPr>
        <p:spPr>
          <a:xfrm>
            <a:off x="5679639" y="2373452"/>
            <a:ext cx="1463153" cy="495443"/>
          </a:xfrm>
          <a:prstGeom prst="flowChartTerminator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bg1"/>
                </a:solidFill>
              </a:rPr>
              <a:t>管理預約</a:t>
            </a:r>
          </a:p>
        </p:txBody>
      </p:sp>
      <p:sp>
        <p:nvSpPr>
          <p:cNvPr id="27" name="流程圖: 結束點 26">
            <a:extLst>
              <a:ext uri="{FF2B5EF4-FFF2-40B4-BE49-F238E27FC236}">
                <a16:creationId xmlns:a16="http://schemas.microsoft.com/office/drawing/2014/main" id="{2963F9DC-41F2-83FA-0936-D1C09F414D75}"/>
              </a:ext>
            </a:extLst>
          </p:cNvPr>
          <p:cNvSpPr/>
          <p:nvPr/>
        </p:nvSpPr>
        <p:spPr>
          <a:xfrm>
            <a:off x="7267276" y="2373709"/>
            <a:ext cx="1463153" cy="495443"/>
          </a:xfrm>
          <a:prstGeom prst="flowChartTerminator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bg1"/>
                </a:solidFill>
              </a:rPr>
              <a:t>管理帳戶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13F5BB0-2F91-F921-4E0B-C5602046C8D0}"/>
              </a:ext>
            </a:extLst>
          </p:cNvPr>
          <p:cNvSpPr/>
          <p:nvPr/>
        </p:nvSpPr>
        <p:spPr>
          <a:xfrm>
            <a:off x="6238174" y="1243008"/>
            <a:ext cx="1992351" cy="39420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bg1"/>
                </a:solidFill>
              </a:rPr>
              <a:t>會員後臺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E834D0F-1711-21C1-2A65-91EBF6022BDA}"/>
              </a:ext>
            </a:extLst>
          </p:cNvPr>
          <p:cNvSpPr/>
          <p:nvPr/>
        </p:nvSpPr>
        <p:spPr>
          <a:xfrm>
            <a:off x="6270191" y="3290365"/>
            <a:ext cx="1992351" cy="39420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bg1"/>
                </a:solidFill>
              </a:rPr>
              <a:t>會員後臺</a:t>
            </a:r>
          </a:p>
        </p:txBody>
      </p:sp>
      <p:sp>
        <p:nvSpPr>
          <p:cNvPr id="32" name="流程圖: 結束點 31">
            <a:extLst>
              <a:ext uri="{FF2B5EF4-FFF2-40B4-BE49-F238E27FC236}">
                <a16:creationId xmlns:a16="http://schemas.microsoft.com/office/drawing/2014/main" id="{9CC8B56A-4D97-70EF-DAA9-FF873BBA4D25}"/>
              </a:ext>
            </a:extLst>
          </p:cNvPr>
          <p:cNvSpPr/>
          <p:nvPr/>
        </p:nvSpPr>
        <p:spPr>
          <a:xfrm>
            <a:off x="5694978" y="4076832"/>
            <a:ext cx="1463153" cy="495443"/>
          </a:xfrm>
          <a:prstGeom prst="flowChartTermina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bg1"/>
                </a:solidFill>
              </a:rPr>
              <a:t>管理預約</a:t>
            </a:r>
          </a:p>
        </p:txBody>
      </p:sp>
      <p:sp>
        <p:nvSpPr>
          <p:cNvPr id="33" name="流程圖: 結束點 32">
            <a:extLst>
              <a:ext uri="{FF2B5EF4-FFF2-40B4-BE49-F238E27FC236}">
                <a16:creationId xmlns:a16="http://schemas.microsoft.com/office/drawing/2014/main" id="{A9343233-D523-2161-4294-08B75D482DC1}"/>
              </a:ext>
            </a:extLst>
          </p:cNvPr>
          <p:cNvSpPr/>
          <p:nvPr/>
        </p:nvSpPr>
        <p:spPr>
          <a:xfrm>
            <a:off x="7266367" y="4076832"/>
            <a:ext cx="1463153" cy="495443"/>
          </a:xfrm>
          <a:prstGeom prst="flowChartTermina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bg1"/>
                </a:solidFill>
              </a:rPr>
              <a:t>管理帳戶</a:t>
            </a:r>
          </a:p>
        </p:txBody>
      </p: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405C7889-210B-F1FE-840B-0F17B3F1EFEF}"/>
              </a:ext>
            </a:extLst>
          </p:cNvPr>
          <p:cNvCxnSpPr>
            <a:cxnSpLocks/>
            <a:stCxn id="16" idx="0"/>
            <a:endCxn id="22" idx="1"/>
          </p:cNvCxnSpPr>
          <p:nvPr/>
        </p:nvCxnSpPr>
        <p:spPr>
          <a:xfrm rot="5400000" flipH="1" flipV="1">
            <a:off x="4796201" y="1972579"/>
            <a:ext cx="679709" cy="838200"/>
          </a:xfrm>
          <a:prstGeom prst="bentConnector2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DFF9E6B8-C21C-E2D6-EC0C-D0E4E016CD06}"/>
              </a:ext>
            </a:extLst>
          </p:cNvPr>
          <p:cNvCxnSpPr>
            <a:cxnSpLocks/>
            <a:stCxn id="16" idx="2"/>
            <a:endCxn id="19" idx="1"/>
          </p:cNvCxnSpPr>
          <p:nvPr/>
        </p:nvCxnSpPr>
        <p:spPr>
          <a:xfrm rot="16200000" flipH="1">
            <a:off x="4748003" y="3258046"/>
            <a:ext cx="776105" cy="838200"/>
          </a:xfrm>
          <a:prstGeom prst="bentConnector2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245EA4B2-39BB-8532-CB52-167B67A1441D}"/>
              </a:ext>
            </a:extLst>
          </p:cNvPr>
          <p:cNvCxnSpPr>
            <a:cxnSpLocks/>
            <a:stCxn id="11" idx="3"/>
            <a:endCxn id="14" idx="0"/>
          </p:cNvCxnSpPr>
          <p:nvPr/>
        </p:nvCxnSpPr>
        <p:spPr>
          <a:xfrm>
            <a:off x="2815213" y="1671702"/>
            <a:ext cx="70300" cy="1063083"/>
          </a:xfrm>
          <a:prstGeom prst="bentConnector2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D992084C-5320-59DA-E41E-A59E4B0BE32D}"/>
              </a:ext>
            </a:extLst>
          </p:cNvPr>
          <p:cNvCxnSpPr>
            <a:cxnSpLocks/>
            <a:stCxn id="11" idx="1"/>
            <a:endCxn id="12" idx="0"/>
          </p:cNvCxnSpPr>
          <p:nvPr/>
        </p:nvCxnSpPr>
        <p:spPr>
          <a:xfrm rot="10800000" flipV="1">
            <a:off x="1096514" y="1671701"/>
            <a:ext cx="105490" cy="1059831"/>
          </a:xfrm>
          <a:prstGeom prst="bentConnector2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19848C62-C709-55AC-22B2-DC76838D4508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3692117" y="3010314"/>
            <a:ext cx="218233" cy="3252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接點: 肘形 72">
            <a:extLst>
              <a:ext uri="{FF2B5EF4-FFF2-40B4-BE49-F238E27FC236}">
                <a16:creationId xmlns:a16="http://schemas.microsoft.com/office/drawing/2014/main" id="{C217B201-E390-B3D0-72BD-26915B37643B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rot="5400000">
            <a:off x="961048" y="3424560"/>
            <a:ext cx="270933" cy="1"/>
          </a:xfrm>
          <a:prstGeom prst="bentConnector3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75342E77-EA7B-3715-C51B-54AD3922E4D6}"/>
              </a:ext>
            </a:extLst>
          </p:cNvPr>
          <p:cNvCxnSpPr>
            <a:cxnSpLocks/>
            <a:stCxn id="15" idx="2"/>
            <a:endCxn id="13" idx="0"/>
          </p:cNvCxnSpPr>
          <p:nvPr/>
        </p:nvCxnSpPr>
        <p:spPr>
          <a:xfrm flipH="1">
            <a:off x="1096512" y="4117588"/>
            <a:ext cx="1" cy="30777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579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FBD2494-726A-5521-32F6-3776EECB5A9A}"/>
              </a:ext>
            </a:extLst>
          </p:cNvPr>
          <p:cNvSpPr/>
          <p:nvPr/>
        </p:nvSpPr>
        <p:spPr>
          <a:xfrm>
            <a:off x="0" y="0"/>
            <a:ext cx="9144000" cy="10259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CC60AE4-254F-1303-93DA-84724CC809EC}"/>
              </a:ext>
            </a:extLst>
          </p:cNvPr>
          <p:cNvSpPr txBox="1"/>
          <p:nvPr/>
        </p:nvSpPr>
        <p:spPr>
          <a:xfrm>
            <a:off x="3159510" y="182356"/>
            <a:ext cx="4252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solidFill>
                  <a:schemeClr val="accent2">
                    <a:lumMod val="50000"/>
                  </a:schemeClr>
                </a:solidFill>
              </a:rPr>
              <a:t>系統架構</a:t>
            </a:r>
          </a:p>
        </p:txBody>
      </p:sp>
      <p:pic>
        <p:nvPicPr>
          <p:cNvPr id="10" name="圖形 9" descr="餐桌擺放 以實心填滿">
            <a:extLst>
              <a:ext uri="{FF2B5EF4-FFF2-40B4-BE49-F238E27FC236}">
                <a16:creationId xmlns:a16="http://schemas.microsoft.com/office/drawing/2014/main" id="{D1504F5A-A5DE-70D9-1042-CF4E15C61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64725" y="-55757"/>
            <a:ext cx="1081669" cy="108166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4D4D65D-AF97-915C-A142-B33B4D7F4A34}"/>
              </a:ext>
            </a:extLst>
          </p:cNvPr>
          <p:cNvSpPr/>
          <p:nvPr/>
        </p:nvSpPr>
        <p:spPr>
          <a:xfrm>
            <a:off x="0" y="1025912"/>
            <a:ext cx="9144000" cy="411758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70D988A9-A62F-AA78-C0E3-E6B509633378}"/>
              </a:ext>
            </a:extLst>
          </p:cNvPr>
          <p:cNvSpPr/>
          <p:nvPr/>
        </p:nvSpPr>
        <p:spPr>
          <a:xfrm>
            <a:off x="3159510" y="1881871"/>
            <a:ext cx="2826840" cy="273660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62" name="圖片 61">
            <a:extLst>
              <a:ext uri="{FF2B5EF4-FFF2-40B4-BE49-F238E27FC236}">
                <a16:creationId xmlns:a16="http://schemas.microsoft.com/office/drawing/2014/main" id="{AB367572-1B1D-082D-AC84-2406B07C9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077" y="2369892"/>
            <a:ext cx="862826" cy="862826"/>
          </a:xfrm>
          <a:prstGeom prst="rect">
            <a:avLst/>
          </a:prstGeom>
        </p:spPr>
      </p:pic>
      <p:pic>
        <p:nvPicPr>
          <p:cNvPr id="71" name="圖片 70">
            <a:extLst>
              <a:ext uri="{FF2B5EF4-FFF2-40B4-BE49-F238E27FC236}">
                <a16:creationId xmlns:a16="http://schemas.microsoft.com/office/drawing/2014/main" id="{B817465D-C999-7654-47BF-7378680F92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0842" y="2224911"/>
            <a:ext cx="1485906" cy="1485906"/>
          </a:xfrm>
          <a:prstGeom prst="rect">
            <a:avLst/>
          </a:prstGeom>
        </p:spPr>
      </p:pic>
      <p:pic>
        <p:nvPicPr>
          <p:cNvPr id="74" name="圖片 73">
            <a:extLst>
              <a:ext uri="{FF2B5EF4-FFF2-40B4-BE49-F238E27FC236}">
                <a16:creationId xmlns:a16="http://schemas.microsoft.com/office/drawing/2014/main" id="{72B0C350-1B98-9B42-DE13-8296C6DC85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9201" y="1451368"/>
            <a:ext cx="798858" cy="798858"/>
          </a:xfrm>
          <a:prstGeom prst="rect">
            <a:avLst/>
          </a:prstGeom>
        </p:spPr>
      </p:pic>
      <p:pic>
        <p:nvPicPr>
          <p:cNvPr id="77" name="圖片 76">
            <a:extLst>
              <a:ext uri="{FF2B5EF4-FFF2-40B4-BE49-F238E27FC236}">
                <a16:creationId xmlns:a16="http://schemas.microsoft.com/office/drawing/2014/main" id="{FEB64FB5-1B5F-F36F-9945-CAD9A5B7CB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5482" y="2076433"/>
            <a:ext cx="1557817" cy="1557817"/>
          </a:xfrm>
          <a:prstGeom prst="rect">
            <a:avLst/>
          </a:prstGeom>
        </p:spPr>
      </p:pic>
      <p:sp>
        <p:nvSpPr>
          <p:cNvPr id="78" name="流程圖: 接點 77">
            <a:extLst>
              <a:ext uri="{FF2B5EF4-FFF2-40B4-BE49-F238E27FC236}">
                <a16:creationId xmlns:a16="http://schemas.microsoft.com/office/drawing/2014/main" id="{5A614920-32AB-254F-44B5-D2F732C1AFF9}"/>
              </a:ext>
            </a:extLst>
          </p:cNvPr>
          <p:cNvSpPr/>
          <p:nvPr/>
        </p:nvSpPr>
        <p:spPr>
          <a:xfrm>
            <a:off x="277003" y="1881871"/>
            <a:ext cx="2521359" cy="2195304"/>
          </a:xfrm>
          <a:prstGeom prst="flowChartConnector">
            <a:avLst/>
          </a:prstGeom>
          <a:noFill/>
          <a:ln w="19050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FFDD908F-D72E-BA29-59E7-D72D9BA509DF}"/>
              </a:ext>
            </a:extLst>
          </p:cNvPr>
          <p:cNvSpPr txBox="1"/>
          <p:nvPr/>
        </p:nvSpPr>
        <p:spPr>
          <a:xfrm>
            <a:off x="870290" y="3155355"/>
            <a:ext cx="1322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3" name="圖片 62">
            <a:extLst>
              <a:ext uri="{FF2B5EF4-FFF2-40B4-BE49-F238E27FC236}">
                <a16:creationId xmlns:a16="http://schemas.microsoft.com/office/drawing/2014/main" id="{653BCDEB-3028-8DE6-56DC-7BFA406AC1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3361" y="1736937"/>
            <a:ext cx="678992" cy="678992"/>
          </a:xfrm>
          <a:prstGeom prst="rect">
            <a:avLst/>
          </a:prstGeom>
        </p:spPr>
      </p:pic>
      <p:pic>
        <p:nvPicPr>
          <p:cNvPr id="65" name="圖片 64">
            <a:extLst>
              <a:ext uri="{FF2B5EF4-FFF2-40B4-BE49-F238E27FC236}">
                <a16:creationId xmlns:a16="http://schemas.microsoft.com/office/drawing/2014/main" id="{64F07008-A8C5-7A7B-624A-ED25CEFF7D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75066" y="1719917"/>
            <a:ext cx="675572" cy="675572"/>
          </a:xfrm>
          <a:prstGeom prst="rect">
            <a:avLst/>
          </a:prstGeom>
        </p:spPr>
      </p:pic>
      <p:pic>
        <p:nvPicPr>
          <p:cNvPr id="66" name="圖片 65">
            <a:extLst>
              <a:ext uri="{FF2B5EF4-FFF2-40B4-BE49-F238E27FC236}">
                <a16:creationId xmlns:a16="http://schemas.microsoft.com/office/drawing/2014/main" id="{C6FCAC5C-9A86-14DE-9B6B-1ECC4A2489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8621" y="3441841"/>
            <a:ext cx="678992" cy="678992"/>
          </a:xfrm>
          <a:prstGeom prst="rect">
            <a:avLst/>
          </a:prstGeom>
        </p:spPr>
      </p:pic>
      <p:pic>
        <p:nvPicPr>
          <p:cNvPr id="68" name="Picture 8" descr="shadcn/ui">
            <a:extLst>
              <a:ext uri="{FF2B5EF4-FFF2-40B4-BE49-F238E27FC236}">
                <a16:creationId xmlns:a16="http://schemas.microsoft.com/office/drawing/2014/main" id="{ED0C4A6F-A3CD-797F-A8B7-407853E1A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005" y="3534144"/>
            <a:ext cx="538713" cy="52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文字方塊 80">
            <a:extLst>
              <a:ext uri="{FF2B5EF4-FFF2-40B4-BE49-F238E27FC236}">
                <a16:creationId xmlns:a16="http://schemas.microsoft.com/office/drawing/2014/main" id="{F94D10A5-D439-1AB1-71AB-48261C85C70A}"/>
              </a:ext>
            </a:extLst>
          </p:cNvPr>
          <p:cNvSpPr txBox="1"/>
          <p:nvPr/>
        </p:nvSpPr>
        <p:spPr>
          <a:xfrm>
            <a:off x="98834" y="3972144"/>
            <a:ext cx="1322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Tailwind CSS</a:t>
            </a:r>
            <a:endParaRPr lang="zh-TW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76C9FCA8-BAEF-FEB0-F96F-B2537DBC76C4}"/>
              </a:ext>
            </a:extLst>
          </p:cNvPr>
          <p:cNvSpPr txBox="1"/>
          <p:nvPr/>
        </p:nvSpPr>
        <p:spPr>
          <a:xfrm>
            <a:off x="1741862" y="3992584"/>
            <a:ext cx="132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shadcn/ui</a:t>
            </a: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F179318D-E46B-1B0C-693C-FF2E576F2C7F}"/>
              </a:ext>
            </a:extLst>
          </p:cNvPr>
          <p:cNvSpPr txBox="1"/>
          <p:nvPr/>
        </p:nvSpPr>
        <p:spPr>
          <a:xfrm>
            <a:off x="1704734" y="1377035"/>
            <a:ext cx="141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5D2916F0-7405-A62E-E2F0-55A6AB678E15}"/>
              </a:ext>
            </a:extLst>
          </p:cNvPr>
          <p:cNvSpPr txBox="1"/>
          <p:nvPr/>
        </p:nvSpPr>
        <p:spPr>
          <a:xfrm>
            <a:off x="19999" y="1389496"/>
            <a:ext cx="141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D4D379DE-76B7-9368-4AA6-C5269185F5E2}"/>
              </a:ext>
            </a:extLst>
          </p:cNvPr>
          <p:cNvSpPr txBox="1"/>
          <p:nvPr/>
        </p:nvSpPr>
        <p:spPr>
          <a:xfrm>
            <a:off x="4212225" y="1516647"/>
            <a:ext cx="1584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</a:t>
            </a:r>
          </a:p>
          <a:p>
            <a:pPr algn="ctr"/>
            <a:r>
              <a:rPr lang="en-US" altLang="zh-TW" sz="18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Boot</a:t>
            </a: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7D358ED3-58DF-35E7-53F6-06C0729211CA}"/>
              </a:ext>
            </a:extLst>
          </p:cNvPr>
          <p:cNvSpPr txBox="1"/>
          <p:nvPr/>
        </p:nvSpPr>
        <p:spPr>
          <a:xfrm>
            <a:off x="3766273" y="3634250"/>
            <a:ext cx="1584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pic>
        <p:nvPicPr>
          <p:cNvPr id="2" name="Picture 8">
            <a:extLst>
              <a:ext uri="{FF2B5EF4-FFF2-40B4-BE49-F238E27FC236}">
                <a16:creationId xmlns:a16="http://schemas.microsoft.com/office/drawing/2014/main" id="{384DAEEF-C64F-D889-CAC1-7FF463B78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752" y="3155355"/>
            <a:ext cx="983275" cy="98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箭號: 向下 29">
            <a:extLst>
              <a:ext uri="{FF2B5EF4-FFF2-40B4-BE49-F238E27FC236}">
                <a16:creationId xmlns:a16="http://schemas.microsoft.com/office/drawing/2014/main" id="{BA32B85A-0B5C-4BC9-A748-E4F6B3BC91AB}"/>
              </a:ext>
            </a:extLst>
          </p:cNvPr>
          <p:cNvSpPr/>
          <p:nvPr/>
        </p:nvSpPr>
        <p:spPr>
          <a:xfrm rot="16200000">
            <a:off x="3135770" y="2531689"/>
            <a:ext cx="234837" cy="675572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箭號: 向下 30">
            <a:extLst>
              <a:ext uri="{FF2B5EF4-FFF2-40B4-BE49-F238E27FC236}">
                <a16:creationId xmlns:a16="http://schemas.microsoft.com/office/drawing/2014/main" id="{AB7C54A4-51B9-4912-ABC0-4A4F64384CA0}"/>
              </a:ext>
            </a:extLst>
          </p:cNvPr>
          <p:cNvSpPr/>
          <p:nvPr/>
        </p:nvSpPr>
        <p:spPr>
          <a:xfrm rot="5400000">
            <a:off x="2849924" y="2678524"/>
            <a:ext cx="234837" cy="675572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箭號: 向下 33">
            <a:extLst>
              <a:ext uri="{FF2B5EF4-FFF2-40B4-BE49-F238E27FC236}">
                <a16:creationId xmlns:a16="http://schemas.microsoft.com/office/drawing/2014/main" id="{AF41BE47-C9D9-41C0-8C0B-411AFF0506C9}"/>
              </a:ext>
            </a:extLst>
          </p:cNvPr>
          <p:cNvSpPr/>
          <p:nvPr/>
        </p:nvSpPr>
        <p:spPr>
          <a:xfrm rot="16200000">
            <a:off x="6078462" y="2591864"/>
            <a:ext cx="234837" cy="675572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箭號: 向下 34">
            <a:extLst>
              <a:ext uri="{FF2B5EF4-FFF2-40B4-BE49-F238E27FC236}">
                <a16:creationId xmlns:a16="http://schemas.microsoft.com/office/drawing/2014/main" id="{37E4DB4A-8A99-4B4D-81A9-D339F3D97B57}"/>
              </a:ext>
            </a:extLst>
          </p:cNvPr>
          <p:cNvSpPr/>
          <p:nvPr/>
        </p:nvSpPr>
        <p:spPr>
          <a:xfrm rot="5400000">
            <a:off x="5792616" y="2738699"/>
            <a:ext cx="234837" cy="675572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3020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222" y="0"/>
            <a:ext cx="574960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2"/>
          <p:cNvSpPr txBox="1"/>
          <p:nvPr/>
        </p:nvSpPr>
        <p:spPr>
          <a:xfrm>
            <a:off x="7787100" y="4858925"/>
            <a:ext cx="1356900" cy="284700"/>
          </a:xfrm>
          <a:prstGeom prst="rect">
            <a:avLst/>
          </a:prstGeom>
          <a:solidFill>
            <a:srgbClr val="FFFAFA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A88AAC6-2DBF-C827-BDC8-4E437AFCEED3}"/>
              </a:ext>
            </a:extLst>
          </p:cNvPr>
          <p:cNvSpPr/>
          <p:nvPr/>
        </p:nvSpPr>
        <p:spPr>
          <a:xfrm>
            <a:off x="0" y="-125"/>
            <a:ext cx="3248722" cy="5143500"/>
          </a:xfrm>
          <a:prstGeom prst="rect">
            <a:avLst/>
          </a:prstGeom>
          <a:gradFill flip="none" rotWithShape="1">
            <a:gsLst>
              <a:gs pos="0">
                <a:srgbClr val="8A6C53">
                  <a:tint val="66000"/>
                  <a:satMod val="160000"/>
                </a:srgbClr>
              </a:gs>
              <a:gs pos="50000">
                <a:srgbClr val="8A6C53">
                  <a:tint val="44500"/>
                  <a:satMod val="160000"/>
                </a:srgbClr>
              </a:gs>
              <a:gs pos="100000">
                <a:srgbClr val="8A6C53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325" y="338315"/>
            <a:ext cx="2018900" cy="514353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1035714-BB11-BEF5-DD03-657532B0C2D6}"/>
              </a:ext>
            </a:extLst>
          </p:cNvPr>
          <p:cNvSpPr txBox="1"/>
          <p:nvPr/>
        </p:nvSpPr>
        <p:spPr>
          <a:xfrm>
            <a:off x="473852" y="15149"/>
            <a:ext cx="3248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solidFill>
                  <a:schemeClr val="accent2">
                    <a:lumMod val="50000"/>
                  </a:schemeClr>
                </a:solidFill>
              </a:rPr>
              <a:t> ER Model</a:t>
            </a:r>
          </a:p>
        </p:txBody>
      </p:sp>
      <p:pic>
        <p:nvPicPr>
          <p:cNvPr id="7" name="圖形 6" descr="餐桌擺放 以實心填滿">
            <a:extLst>
              <a:ext uri="{FF2B5EF4-FFF2-40B4-BE49-F238E27FC236}">
                <a16:creationId xmlns:a16="http://schemas.microsoft.com/office/drawing/2014/main" id="{51486AEA-8E4D-8F87-7524-0AE840CB10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-202519"/>
            <a:ext cx="1081669" cy="1081669"/>
          </a:xfrm>
          <a:prstGeom prst="rect">
            <a:avLst/>
          </a:prstGeom>
        </p:spPr>
      </p:pic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石板">
  <a:themeElements>
    <a:clrScheme name="黃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</TotalTime>
  <Words>481</Words>
  <Application>Microsoft Office PowerPoint</Application>
  <PresentationFormat>如螢幕大小 (16:9)</PresentationFormat>
  <Paragraphs>82</Paragraphs>
  <Slides>20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20</vt:i4>
      </vt:variant>
    </vt:vector>
  </HeadingPairs>
  <TitlesOfParts>
    <vt:vector size="28" baseType="lpstr">
      <vt:lpstr>Calisto MT</vt:lpstr>
      <vt:lpstr>新細明體</vt:lpstr>
      <vt:lpstr>Arial</vt:lpstr>
      <vt:lpstr>Wingdings 2</vt:lpstr>
      <vt:lpstr>微軟正黑體</vt:lpstr>
      <vt:lpstr>Trebuchet MS</vt:lpstr>
      <vt:lpstr>Office Theme</vt:lpstr>
      <vt:lpstr>石板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NTPU</cp:lastModifiedBy>
  <cp:revision>11</cp:revision>
  <dcterms:modified xsi:type="dcterms:W3CDTF">2025-01-02T04:08:20Z</dcterms:modified>
</cp:coreProperties>
</file>