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70" r:id="rId6"/>
    <p:sldId id="271" r:id="rId7"/>
    <p:sldId id="272" r:id="rId8"/>
    <p:sldId id="260" r:id="rId9"/>
    <p:sldId id="261" r:id="rId10"/>
    <p:sldId id="262" r:id="rId11"/>
    <p:sldId id="263" r:id="rId12"/>
    <p:sldId id="264" r:id="rId13"/>
    <p:sldId id="265" r:id="rId14"/>
    <p:sldId id="266" r:id="rId15"/>
    <p:sldId id="267" r:id="rId16"/>
    <p:sldId id="268" r:id="rId17"/>
    <p:sldId id="273" r:id="rId18"/>
    <p:sldId id="279" r:id="rId19"/>
    <p:sldId id="274" r:id="rId20"/>
    <p:sldId id="269" r:id="rId21"/>
    <p:sldId id="276" r:id="rId22"/>
    <p:sldId id="275" r:id="rId23"/>
    <p:sldId id="277" r:id="rId24"/>
    <p:sldId id="278"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74" autoAdjust="0"/>
    <p:restoredTop sz="94660"/>
  </p:normalViewPr>
  <p:slideViewPr>
    <p:cSldViewPr snapToGrid="0">
      <p:cViewPr varScale="1">
        <p:scale>
          <a:sx n="95" d="100"/>
          <a:sy n="95" d="100"/>
        </p:scale>
        <p:origin x="104" y="3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21F85-424D-43BC-95EA-3032A307596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274B1CAB-0C15-46E3-966B-448478C0AD0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D7EA0799-EA8A-40D3-99B4-323807BB112A}"/>
              </a:ext>
            </a:extLst>
          </p:cNvPr>
          <p:cNvSpPr>
            <a:spLocks noGrp="1"/>
          </p:cNvSpPr>
          <p:nvPr>
            <p:ph type="dt" sz="half" idx="10"/>
          </p:nvPr>
        </p:nvSpPr>
        <p:spPr/>
        <p:txBody>
          <a:bodyPr/>
          <a:lstStyle/>
          <a:p>
            <a:fld id="{9E3F1723-AAE2-4B29-A426-44FFE7A8AC2C}" type="datetimeFigureOut">
              <a:rPr lang="en-GB" smtClean="0"/>
              <a:t>28/02/2018</a:t>
            </a:fld>
            <a:endParaRPr lang="en-GB"/>
          </a:p>
        </p:txBody>
      </p:sp>
      <p:sp>
        <p:nvSpPr>
          <p:cNvPr id="5" name="Footer Placeholder 4">
            <a:extLst>
              <a:ext uri="{FF2B5EF4-FFF2-40B4-BE49-F238E27FC236}">
                <a16:creationId xmlns:a16="http://schemas.microsoft.com/office/drawing/2014/main" id="{A2746D8E-5749-4568-81AA-CD1963A2505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1D3E7DC-83DC-49B8-A521-FFEFC0CC8A1C}"/>
              </a:ext>
            </a:extLst>
          </p:cNvPr>
          <p:cNvSpPr>
            <a:spLocks noGrp="1"/>
          </p:cNvSpPr>
          <p:nvPr>
            <p:ph type="sldNum" sz="quarter" idx="12"/>
          </p:nvPr>
        </p:nvSpPr>
        <p:spPr/>
        <p:txBody>
          <a:bodyPr/>
          <a:lstStyle/>
          <a:p>
            <a:fld id="{B957F746-BB0C-40EE-8A96-102CEB4FFF8A}" type="slidenum">
              <a:rPr lang="en-GB" smtClean="0"/>
              <a:t>‹#›</a:t>
            </a:fld>
            <a:endParaRPr lang="en-GB"/>
          </a:p>
        </p:txBody>
      </p:sp>
    </p:spTree>
    <p:extLst>
      <p:ext uri="{BB962C8B-B14F-4D97-AF65-F5344CB8AC3E}">
        <p14:creationId xmlns:p14="http://schemas.microsoft.com/office/powerpoint/2010/main" val="30541703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0F5D43-E0FA-4911-934B-7B9F1251C3BD}"/>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7C7375C3-10CC-401E-B7A2-2654B7CECFC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E556522-0B97-4A9E-BD25-0D1BE4E10AED}"/>
              </a:ext>
            </a:extLst>
          </p:cNvPr>
          <p:cNvSpPr>
            <a:spLocks noGrp="1"/>
          </p:cNvSpPr>
          <p:nvPr>
            <p:ph type="dt" sz="half" idx="10"/>
          </p:nvPr>
        </p:nvSpPr>
        <p:spPr/>
        <p:txBody>
          <a:bodyPr/>
          <a:lstStyle/>
          <a:p>
            <a:fld id="{9E3F1723-AAE2-4B29-A426-44FFE7A8AC2C}" type="datetimeFigureOut">
              <a:rPr lang="en-GB" smtClean="0"/>
              <a:t>28/02/2018</a:t>
            </a:fld>
            <a:endParaRPr lang="en-GB"/>
          </a:p>
        </p:txBody>
      </p:sp>
      <p:sp>
        <p:nvSpPr>
          <p:cNvPr id="5" name="Footer Placeholder 4">
            <a:extLst>
              <a:ext uri="{FF2B5EF4-FFF2-40B4-BE49-F238E27FC236}">
                <a16:creationId xmlns:a16="http://schemas.microsoft.com/office/drawing/2014/main" id="{33246393-2C75-4B03-9A73-89449FA4B86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CEB81C0-53BE-4D96-873C-51CA7F23E929}"/>
              </a:ext>
            </a:extLst>
          </p:cNvPr>
          <p:cNvSpPr>
            <a:spLocks noGrp="1"/>
          </p:cNvSpPr>
          <p:nvPr>
            <p:ph type="sldNum" sz="quarter" idx="12"/>
          </p:nvPr>
        </p:nvSpPr>
        <p:spPr/>
        <p:txBody>
          <a:bodyPr/>
          <a:lstStyle/>
          <a:p>
            <a:fld id="{B957F746-BB0C-40EE-8A96-102CEB4FFF8A}" type="slidenum">
              <a:rPr lang="en-GB" smtClean="0"/>
              <a:t>‹#›</a:t>
            </a:fld>
            <a:endParaRPr lang="en-GB"/>
          </a:p>
        </p:txBody>
      </p:sp>
    </p:spTree>
    <p:extLst>
      <p:ext uri="{BB962C8B-B14F-4D97-AF65-F5344CB8AC3E}">
        <p14:creationId xmlns:p14="http://schemas.microsoft.com/office/powerpoint/2010/main" val="31696508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71336CA-0EC5-4443-8383-3ECE2FA645F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3815B940-E765-43A2-BADF-BB81D13A597B}"/>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2DEA617-DD99-45B3-92F5-C911FE61A481}"/>
              </a:ext>
            </a:extLst>
          </p:cNvPr>
          <p:cNvSpPr>
            <a:spLocks noGrp="1"/>
          </p:cNvSpPr>
          <p:nvPr>
            <p:ph type="dt" sz="half" idx="10"/>
          </p:nvPr>
        </p:nvSpPr>
        <p:spPr/>
        <p:txBody>
          <a:bodyPr/>
          <a:lstStyle/>
          <a:p>
            <a:fld id="{9E3F1723-AAE2-4B29-A426-44FFE7A8AC2C}" type="datetimeFigureOut">
              <a:rPr lang="en-GB" smtClean="0"/>
              <a:t>28/02/2018</a:t>
            </a:fld>
            <a:endParaRPr lang="en-GB"/>
          </a:p>
        </p:txBody>
      </p:sp>
      <p:sp>
        <p:nvSpPr>
          <p:cNvPr id="5" name="Footer Placeholder 4">
            <a:extLst>
              <a:ext uri="{FF2B5EF4-FFF2-40B4-BE49-F238E27FC236}">
                <a16:creationId xmlns:a16="http://schemas.microsoft.com/office/drawing/2014/main" id="{3F536A94-76A3-48F6-B4B5-8765411A864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D6B3EE8-DA74-40FE-96A4-CB3C352161FF}"/>
              </a:ext>
            </a:extLst>
          </p:cNvPr>
          <p:cNvSpPr>
            <a:spLocks noGrp="1"/>
          </p:cNvSpPr>
          <p:nvPr>
            <p:ph type="sldNum" sz="quarter" idx="12"/>
          </p:nvPr>
        </p:nvSpPr>
        <p:spPr/>
        <p:txBody>
          <a:bodyPr/>
          <a:lstStyle/>
          <a:p>
            <a:fld id="{B957F746-BB0C-40EE-8A96-102CEB4FFF8A}" type="slidenum">
              <a:rPr lang="en-GB" smtClean="0"/>
              <a:t>‹#›</a:t>
            </a:fld>
            <a:endParaRPr lang="en-GB"/>
          </a:p>
        </p:txBody>
      </p:sp>
    </p:spTree>
    <p:extLst>
      <p:ext uri="{BB962C8B-B14F-4D97-AF65-F5344CB8AC3E}">
        <p14:creationId xmlns:p14="http://schemas.microsoft.com/office/powerpoint/2010/main" val="26296805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77ED35-CFAB-49DC-B0D1-4B996273FB6C}"/>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93AFAF7-EFF0-461A-959A-B245A297DA7A}"/>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C71D255-F7FD-45A8-A4F9-A5F62CE980F2}"/>
              </a:ext>
            </a:extLst>
          </p:cNvPr>
          <p:cNvSpPr>
            <a:spLocks noGrp="1"/>
          </p:cNvSpPr>
          <p:nvPr>
            <p:ph type="dt" sz="half" idx="10"/>
          </p:nvPr>
        </p:nvSpPr>
        <p:spPr/>
        <p:txBody>
          <a:bodyPr/>
          <a:lstStyle/>
          <a:p>
            <a:fld id="{9E3F1723-AAE2-4B29-A426-44FFE7A8AC2C}" type="datetimeFigureOut">
              <a:rPr lang="en-GB" smtClean="0"/>
              <a:t>28/02/2018</a:t>
            </a:fld>
            <a:endParaRPr lang="en-GB"/>
          </a:p>
        </p:txBody>
      </p:sp>
      <p:sp>
        <p:nvSpPr>
          <p:cNvPr id="5" name="Footer Placeholder 4">
            <a:extLst>
              <a:ext uri="{FF2B5EF4-FFF2-40B4-BE49-F238E27FC236}">
                <a16:creationId xmlns:a16="http://schemas.microsoft.com/office/drawing/2014/main" id="{3036999E-2DB4-400A-9402-6BC26B539F4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77F4F5F-D721-4321-8FF1-87D59FEE0350}"/>
              </a:ext>
            </a:extLst>
          </p:cNvPr>
          <p:cNvSpPr>
            <a:spLocks noGrp="1"/>
          </p:cNvSpPr>
          <p:nvPr>
            <p:ph type="sldNum" sz="quarter" idx="12"/>
          </p:nvPr>
        </p:nvSpPr>
        <p:spPr/>
        <p:txBody>
          <a:bodyPr/>
          <a:lstStyle/>
          <a:p>
            <a:fld id="{B957F746-BB0C-40EE-8A96-102CEB4FFF8A}" type="slidenum">
              <a:rPr lang="en-GB" smtClean="0"/>
              <a:t>‹#›</a:t>
            </a:fld>
            <a:endParaRPr lang="en-GB"/>
          </a:p>
        </p:txBody>
      </p:sp>
    </p:spTree>
    <p:extLst>
      <p:ext uri="{BB962C8B-B14F-4D97-AF65-F5344CB8AC3E}">
        <p14:creationId xmlns:p14="http://schemas.microsoft.com/office/powerpoint/2010/main" val="18919421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B4C9DA-C8D0-4ABC-9BCF-FF1B96413E7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9F093D2B-E3B5-4DCE-986C-50AD57D0204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E1087BE1-2D63-4322-8652-33EC62AA5E97}"/>
              </a:ext>
            </a:extLst>
          </p:cNvPr>
          <p:cNvSpPr>
            <a:spLocks noGrp="1"/>
          </p:cNvSpPr>
          <p:nvPr>
            <p:ph type="dt" sz="half" idx="10"/>
          </p:nvPr>
        </p:nvSpPr>
        <p:spPr/>
        <p:txBody>
          <a:bodyPr/>
          <a:lstStyle/>
          <a:p>
            <a:fld id="{9E3F1723-AAE2-4B29-A426-44FFE7A8AC2C}" type="datetimeFigureOut">
              <a:rPr lang="en-GB" smtClean="0"/>
              <a:t>28/02/2018</a:t>
            </a:fld>
            <a:endParaRPr lang="en-GB"/>
          </a:p>
        </p:txBody>
      </p:sp>
      <p:sp>
        <p:nvSpPr>
          <p:cNvPr id="5" name="Footer Placeholder 4">
            <a:extLst>
              <a:ext uri="{FF2B5EF4-FFF2-40B4-BE49-F238E27FC236}">
                <a16:creationId xmlns:a16="http://schemas.microsoft.com/office/drawing/2014/main" id="{0B2EE229-5978-4B5D-816B-F1E389A73AF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C7A1FF5-6239-4021-AF04-D55F03995E8A}"/>
              </a:ext>
            </a:extLst>
          </p:cNvPr>
          <p:cNvSpPr>
            <a:spLocks noGrp="1"/>
          </p:cNvSpPr>
          <p:nvPr>
            <p:ph type="sldNum" sz="quarter" idx="12"/>
          </p:nvPr>
        </p:nvSpPr>
        <p:spPr/>
        <p:txBody>
          <a:bodyPr/>
          <a:lstStyle/>
          <a:p>
            <a:fld id="{B957F746-BB0C-40EE-8A96-102CEB4FFF8A}" type="slidenum">
              <a:rPr lang="en-GB" smtClean="0"/>
              <a:t>‹#›</a:t>
            </a:fld>
            <a:endParaRPr lang="en-GB"/>
          </a:p>
        </p:txBody>
      </p:sp>
    </p:spTree>
    <p:extLst>
      <p:ext uri="{BB962C8B-B14F-4D97-AF65-F5344CB8AC3E}">
        <p14:creationId xmlns:p14="http://schemas.microsoft.com/office/powerpoint/2010/main" val="7345206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35FF8D-CF6A-4BE8-A4F8-B36841CE73D5}"/>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34F64F38-CA07-49AB-9E3A-E440937439E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E7D52628-68F6-4FAB-A96D-67DA6FAD6246}"/>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C7E2AB00-345C-4388-A5C2-2BB4EF017C6F}"/>
              </a:ext>
            </a:extLst>
          </p:cNvPr>
          <p:cNvSpPr>
            <a:spLocks noGrp="1"/>
          </p:cNvSpPr>
          <p:nvPr>
            <p:ph type="dt" sz="half" idx="10"/>
          </p:nvPr>
        </p:nvSpPr>
        <p:spPr/>
        <p:txBody>
          <a:bodyPr/>
          <a:lstStyle/>
          <a:p>
            <a:fld id="{9E3F1723-AAE2-4B29-A426-44FFE7A8AC2C}" type="datetimeFigureOut">
              <a:rPr lang="en-GB" smtClean="0"/>
              <a:t>28/02/2018</a:t>
            </a:fld>
            <a:endParaRPr lang="en-GB"/>
          </a:p>
        </p:txBody>
      </p:sp>
      <p:sp>
        <p:nvSpPr>
          <p:cNvPr id="6" name="Footer Placeholder 5">
            <a:extLst>
              <a:ext uri="{FF2B5EF4-FFF2-40B4-BE49-F238E27FC236}">
                <a16:creationId xmlns:a16="http://schemas.microsoft.com/office/drawing/2014/main" id="{61BA7623-DC42-4D97-A566-73AEE58E1FE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5480A00-18AD-4402-9B50-B6AE4E6DD47B}"/>
              </a:ext>
            </a:extLst>
          </p:cNvPr>
          <p:cNvSpPr>
            <a:spLocks noGrp="1"/>
          </p:cNvSpPr>
          <p:nvPr>
            <p:ph type="sldNum" sz="quarter" idx="12"/>
          </p:nvPr>
        </p:nvSpPr>
        <p:spPr/>
        <p:txBody>
          <a:bodyPr/>
          <a:lstStyle/>
          <a:p>
            <a:fld id="{B957F746-BB0C-40EE-8A96-102CEB4FFF8A}" type="slidenum">
              <a:rPr lang="en-GB" smtClean="0"/>
              <a:t>‹#›</a:t>
            </a:fld>
            <a:endParaRPr lang="en-GB"/>
          </a:p>
        </p:txBody>
      </p:sp>
    </p:spTree>
    <p:extLst>
      <p:ext uri="{BB962C8B-B14F-4D97-AF65-F5344CB8AC3E}">
        <p14:creationId xmlns:p14="http://schemas.microsoft.com/office/powerpoint/2010/main" val="8613841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04EC7-8679-489B-87E3-89F45180FBB2}"/>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C34FFB1D-DBF8-43DF-BF96-EEB2BFFF876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BD29FECE-E5AF-47CB-ACC5-B062595BD9A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595213A4-9C6A-44B7-BDEA-4240FA97E44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96FE0CC1-9743-4964-92A2-1842F2EA8EBA}"/>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00C56B91-0C20-4C56-9124-AD5819AC07FA}"/>
              </a:ext>
            </a:extLst>
          </p:cNvPr>
          <p:cNvSpPr>
            <a:spLocks noGrp="1"/>
          </p:cNvSpPr>
          <p:nvPr>
            <p:ph type="dt" sz="half" idx="10"/>
          </p:nvPr>
        </p:nvSpPr>
        <p:spPr/>
        <p:txBody>
          <a:bodyPr/>
          <a:lstStyle/>
          <a:p>
            <a:fld id="{9E3F1723-AAE2-4B29-A426-44FFE7A8AC2C}" type="datetimeFigureOut">
              <a:rPr lang="en-GB" smtClean="0"/>
              <a:t>28/02/2018</a:t>
            </a:fld>
            <a:endParaRPr lang="en-GB"/>
          </a:p>
        </p:txBody>
      </p:sp>
      <p:sp>
        <p:nvSpPr>
          <p:cNvPr id="8" name="Footer Placeholder 7">
            <a:extLst>
              <a:ext uri="{FF2B5EF4-FFF2-40B4-BE49-F238E27FC236}">
                <a16:creationId xmlns:a16="http://schemas.microsoft.com/office/drawing/2014/main" id="{34E36B97-E0B7-4032-8C3B-D3C5136AA122}"/>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134B5104-D280-407D-82AE-25D9738C9FF9}"/>
              </a:ext>
            </a:extLst>
          </p:cNvPr>
          <p:cNvSpPr>
            <a:spLocks noGrp="1"/>
          </p:cNvSpPr>
          <p:nvPr>
            <p:ph type="sldNum" sz="quarter" idx="12"/>
          </p:nvPr>
        </p:nvSpPr>
        <p:spPr/>
        <p:txBody>
          <a:bodyPr/>
          <a:lstStyle/>
          <a:p>
            <a:fld id="{B957F746-BB0C-40EE-8A96-102CEB4FFF8A}" type="slidenum">
              <a:rPr lang="en-GB" smtClean="0"/>
              <a:t>‹#›</a:t>
            </a:fld>
            <a:endParaRPr lang="en-GB"/>
          </a:p>
        </p:txBody>
      </p:sp>
    </p:spTree>
    <p:extLst>
      <p:ext uri="{BB962C8B-B14F-4D97-AF65-F5344CB8AC3E}">
        <p14:creationId xmlns:p14="http://schemas.microsoft.com/office/powerpoint/2010/main" val="4718203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BB82EB-0F64-41BB-8848-B331969BE50A}"/>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85ECCF8A-6352-478B-8DCB-0CB77DE73E8D}"/>
              </a:ext>
            </a:extLst>
          </p:cNvPr>
          <p:cNvSpPr>
            <a:spLocks noGrp="1"/>
          </p:cNvSpPr>
          <p:nvPr>
            <p:ph type="dt" sz="half" idx="10"/>
          </p:nvPr>
        </p:nvSpPr>
        <p:spPr/>
        <p:txBody>
          <a:bodyPr/>
          <a:lstStyle/>
          <a:p>
            <a:fld id="{9E3F1723-AAE2-4B29-A426-44FFE7A8AC2C}" type="datetimeFigureOut">
              <a:rPr lang="en-GB" smtClean="0"/>
              <a:t>28/02/2018</a:t>
            </a:fld>
            <a:endParaRPr lang="en-GB"/>
          </a:p>
        </p:txBody>
      </p:sp>
      <p:sp>
        <p:nvSpPr>
          <p:cNvPr id="4" name="Footer Placeholder 3">
            <a:extLst>
              <a:ext uri="{FF2B5EF4-FFF2-40B4-BE49-F238E27FC236}">
                <a16:creationId xmlns:a16="http://schemas.microsoft.com/office/drawing/2014/main" id="{DB317E1B-48B8-4A44-995F-98BF9880B565}"/>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801B74F7-2B13-4FFA-94E2-A6FCA4D5F210}"/>
              </a:ext>
            </a:extLst>
          </p:cNvPr>
          <p:cNvSpPr>
            <a:spLocks noGrp="1"/>
          </p:cNvSpPr>
          <p:nvPr>
            <p:ph type="sldNum" sz="quarter" idx="12"/>
          </p:nvPr>
        </p:nvSpPr>
        <p:spPr/>
        <p:txBody>
          <a:bodyPr/>
          <a:lstStyle/>
          <a:p>
            <a:fld id="{B957F746-BB0C-40EE-8A96-102CEB4FFF8A}" type="slidenum">
              <a:rPr lang="en-GB" smtClean="0"/>
              <a:t>‹#›</a:t>
            </a:fld>
            <a:endParaRPr lang="en-GB"/>
          </a:p>
        </p:txBody>
      </p:sp>
    </p:spTree>
    <p:extLst>
      <p:ext uri="{BB962C8B-B14F-4D97-AF65-F5344CB8AC3E}">
        <p14:creationId xmlns:p14="http://schemas.microsoft.com/office/powerpoint/2010/main" val="23559638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F0D38D7-B118-4D12-B4F6-1408E9059297}"/>
              </a:ext>
            </a:extLst>
          </p:cNvPr>
          <p:cNvSpPr>
            <a:spLocks noGrp="1"/>
          </p:cNvSpPr>
          <p:nvPr>
            <p:ph type="dt" sz="half" idx="10"/>
          </p:nvPr>
        </p:nvSpPr>
        <p:spPr/>
        <p:txBody>
          <a:bodyPr/>
          <a:lstStyle/>
          <a:p>
            <a:fld id="{9E3F1723-AAE2-4B29-A426-44FFE7A8AC2C}" type="datetimeFigureOut">
              <a:rPr lang="en-GB" smtClean="0"/>
              <a:t>28/02/2018</a:t>
            </a:fld>
            <a:endParaRPr lang="en-GB"/>
          </a:p>
        </p:txBody>
      </p:sp>
      <p:sp>
        <p:nvSpPr>
          <p:cNvPr id="3" name="Footer Placeholder 2">
            <a:extLst>
              <a:ext uri="{FF2B5EF4-FFF2-40B4-BE49-F238E27FC236}">
                <a16:creationId xmlns:a16="http://schemas.microsoft.com/office/drawing/2014/main" id="{4B507F1A-F32F-4D8F-9415-1839B504DFAC}"/>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3ECE5449-0B90-4B38-91CD-63234F2405BC}"/>
              </a:ext>
            </a:extLst>
          </p:cNvPr>
          <p:cNvSpPr>
            <a:spLocks noGrp="1"/>
          </p:cNvSpPr>
          <p:nvPr>
            <p:ph type="sldNum" sz="quarter" idx="12"/>
          </p:nvPr>
        </p:nvSpPr>
        <p:spPr/>
        <p:txBody>
          <a:bodyPr/>
          <a:lstStyle/>
          <a:p>
            <a:fld id="{B957F746-BB0C-40EE-8A96-102CEB4FFF8A}" type="slidenum">
              <a:rPr lang="en-GB" smtClean="0"/>
              <a:t>‹#›</a:t>
            </a:fld>
            <a:endParaRPr lang="en-GB"/>
          </a:p>
        </p:txBody>
      </p:sp>
    </p:spTree>
    <p:extLst>
      <p:ext uri="{BB962C8B-B14F-4D97-AF65-F5344CB8AC3E}">
        <p14:creationId xmlns:p14="http://schemas.microsoft.com/office/powerpoint/2010/main" val="11718105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2C91EE-3A52-478A-85F8-BC32E0A14C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E661B797-A0A2-4766-96E6-05BAF5EFB87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98A34F10-0188-4EA4-8E14-F7912289C1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2EA3BF2-508E-4438-8D2F-40F13F7E3867}"/>
              </a:ext>
            </a:extLst>
          </p:cNvPr>
          <p:cNvSpPr>
            <a:spLocks noGrp="1"/>
          </p:cNvSpPr>
          <p:nvPr>
            <p:ph type="dt" sz="half" idx="10"/>
          </p:nvPr>
        </p:nvSpPr>
        <p:spPr/>
        <p:txBody>
          <a:bodyPr/>
          <a:lstStyle/>
          <a:p>
            <a:fld id="{9E3F1723-AAE2-4B29-A426-44FFE7A8AC2C}" type="datetimeFigureOut">
              <a:rPr lang="en-GB" smtClean="0"/>
              <a:t>28/02/2018</a:t>
            </a:fld>
            <a:endParaRPr lang="en-GB"/>
          </a:p>
        </p:txBody>
      </p:sp>
      <p:sp>
        <p:nvSpPr>
          <p:cNvPr id="6" name="Footer Placeholder 5">
            <a:extLst>
              <a:ext uri="{FF2B5EF4-FFF2-40B4-BE49-F238E27FC236}">
                <a16:creationId xmlns:a16="http://schemas.microsoft.com/office/drawing/2014/main" id="{55CE7133-38D2-4BB8-BCF2-E979075E08F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DB5C8E7-D062-4745-A006-EF01936A3D1B}"/>
              </a:ext>
            </a:extLst>
          </p:cNvPr>
          <p:cNvSpPr>
            <a:spLocks noGrp="1"/>
          </p:cNvSpPr>
          <p:nvPr>
            <p:ph type="sldNum" sz="quarter" idx="12"/>
          </p:nvPr>
        </p:nvSpPr>
        <p:spPr/>
        <p:txBody>
          <a:bodyPr/>
          <a:lstStyle/>
          <a:p>
            <a:fld id="{B957F746-BB0C-40EE-8A96-102CEB4FFF8A}" type="slidenum">
              <a:rPr lang="en-GB" smtClean="0"/>
              <a:t>‹#›</a:t>
            </a:fld>
            <a:endParaRPr lang="en-GB"/>
          </a:p>
        </p:txBody>
      </p:sp>
    </p:spTree>
    <p:extLst>
      <p:ext uri="{BB962C8B-B14F-4D97-AF65-F5344CB8AC3E}">
        <p14:creationId xmlns:p14="http://schemas.microsoft.com/office/powerpoint/2010/main" val="41054881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A801A-5455-4B97-80F7-A06FCC6DBA0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855DF0AF-B289-4C3A-BB4F-BC40C0B9AD1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12267A05-7D49-4936-9158-712FC830AC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14A5803-8F3E-499B-975A-9794D851CC96}"/>
              </a:ext>
            </a:extLst>
          </p:cNvPr>
          <p:cNvSpPr>
            <a:spLocks noGrp="1"/>
          </p:cNvSpPr>
          <p:nvPr>
            <p:ph type="dt" sz="half" idx="10"/>
          </p:nvPr>
        </p:nvSpPr>
        <p:spPr/>
        <p:txBody>
          <a:bodyPr/>
          <a:lstStyle/>
          <a:p>
            <a:fld id="{9E3F1723-AAE2-4B29-A426-44FFE7A8AC2C}" type="datetimeFigureOut">
              <a:rPr lang="en-GB" smtClean="0"/>
              <a:t>28/02/2018</a:t>
            </a:fld>
            <a:endParaRPr lang="en-GB"/>
          </a:p>
        </p:txBody>
      </p:sp>
      <p:sp>
        <p:nvSpPr>
          <p:cNvPr id="6" name="Footer Placeholder 5">
            <a:extLst>
              <a:ext uri="{FF2B5EF4-FFF2-40B4-BE49-F238E27FC236}">
                <a16:creationId xmlns:a16="http://schemas.microsoft.com/office/drawing/2014/main" id="{116DCABC-D0DD-4F21-876F-92A7C15DECD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EB1831F-680F-485A-91BD-383258C61317}"/>
              </a:ext>
            </a:extLst>
          </p:cNvPr>
          <p:cNvSpPr>
            <a:spLocks noGrp="1"/>
          </p:cNvSpPr>
          <p:nvPr>
            <p:ph type="sldNum" sz="quarter" idx="12"/>
          </p:nvPr>
        </p:nvSpPr>
        <p:spPr/>
        <p:txBody>
          <a:bodyPr/>
          <a:lstStyle/>
          <a:p>
            <a:fld id="{B957F746-BB0C-40EE-8A96-102CEB4FFF8A}" type="slidenum">
              <a:rPr lang="en-GB" smtClean="0"/>
              <a:t>‹#›</a:t>
            </a:fld>
            <a:endParaRPr lang="en-GB"/>
          </a:p>
        </p:txBody>
      </p:sp>
    </p:spTree>
    <p:extLst>
      <p:ext uri="{BB962C8B-B14F-4D97-AF65-F5344CB8AC3E}">
        <p14:creationId xmlns:p14="http://schemas.microsoft.com/office/powerpoint/2010/main" val="6358987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1805E3E-B939-4DCF-9595-FC31661AD47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9AE41038-E0E4-460D-9858-F79FFCBCB99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075C81B-ABC0-4B4A-9CE5-580201C0820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3F1723-AAE2-4B29-A426-44FFE7A8AC2C}" type="datetimeFigureOut">
              <a:rPr lang="en-GB" smtClean="0"/>
              <a:t>28/02/2018</a:t>
            </a:fld>
            <a:endParaRPr lang="en-GB"/>
          </a:p>
        </p:txBody>
      </p:sp>
      <p:sp>
        <p:nvSpPr>
          <p:cNvPr id="5" name="Footer Placeholder 4">
            <a:extLst>
              <a:ext uri="{FF2B5EF4-FFF2-40B4-BE49-F238E27FC236}">
                <a16:creationId xmlns:a16="http://schemas.microsoft.com/office/drawing/2014/main" id="{37FE38FF-DB8B-41E4-B2AE-F8329964643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B0430C87-AC10-4A07-810E-E033345314F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957F746-BB0C-40EE-8A96-102CEB4FFF8A}" type="slidenum">
              <a:rPr lang="en-GB" smtClean="0"/>
              <a:t>‹#›</a:t>
            </a:fld>
            <a:endParaRPr lang="en-GB"/>
          </a:p>
        </p:txBody>
      </p:sp>
    </p:spTree>
    <p:extLst>
      <p:ext uri="{BB962C8B-B14F-4D97-AF65-F5344CB8AC3E}">
        <p14:creationId xmlns:p14="http://schemas.microsoft.com/office/powerpoint/2010/main" val="38604688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1.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0.png"/><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B88BD8-ADA5-4FDD-A9D8-C42820D85287}"/>
              </a:ext>
            </a:extLst>
          </p:cNvPr>
          <p:cNvSpPr>
            <a:spLocks noGrp="1"/>
          </p:cNvSpPr>
          <p:nvPr>
            <p:ph type="ctrTitle"/>
          </p:nvPr>
        </p:nvSpPr>
        <p:spPr/>
        <p:txBody>
          <a:bodyPr/>
          <a:lstStyle/>
          <a:p>
            <a:r>
              <a:rPr lang="en-GB" dirty="0"/>
              <a:t>Product Owning a DS thing</a:t>
            </a:r>
          </a:p>
        </p:txBody>
      </p:sp>
      <p:sp>
        <p:nvSpPr>
          <p:cNvPr id="3" name="Subtitle 2">
            <a:extLst>
              <a:ext uri="{FF2B5EF4-FFF2-40B4-BE49-F238E27FC236}">
                <a16:creationId xmlns:a16="http://schemas.microsoft.com/office/drawing/2014/main" id="{755C60BC-464B-4DC4-AB2B-63A501B45F03}"/>
              </a:ext>
            </a:extLst>
          </p:cNvPr>
          <p:cNvSpPr>
            <a:spLocks noGrp="1"/>
          </p:cNvSpPr>
          <p:nvPr>
            <p:ph type="subTitle" idx="1"/>
          </p:nvPr>
        </p:nvSpPr>
        <p:spPr/>
        <p:txBody>
          <a:bodyPr/>
          <a:lstStyle/>
          <a:p>
            <a:r>
              <a:rPr lang="en-GB" dirty="0"/>
              <a:t>Thoughts on Data Science for non-scientists</a:t>
            </a:r>
          </a:p>
        </p:txBody>
      </p:sp>
    </p:spTree>
    <p:extLst>
      <p:ext uri="{BB962C8B-B14F-4D97-AF65-F5344CB8AC3E}">
        <p14:creationId xmlns:p14="http://schemas.microsoft.com/office/powerpoint/2010/main" val="1692178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63518F81-BFD5-4218-8F2A-D0107CBCD67A}"/>
              </a:ext>
            </a:extLst>
          </p:cNvPr>
          <p:cNvGrpSpPr/>
          <p:nvPr/>
        </p:nvGrpSpPr>
        <p:grpSpPr>
          <a:xfrm>
            <a:off x="2593570" y="247822"/>
            <a:ext cx="3287440" cy="6295989"/>
            <a:chOff x="4081548" y="314325"/>
            <a:chExt cx="2462698" cy="4716472"/>
          </a:xfrm>
        </p:grpSpPr>
        <p:pic>
          <p:nvPicPr>
            <p:cNvPr id="4" name="Picture 3">
              <a:extLst>
                <a:ext uri="{FF2B5EF4-FFF2-40B4-BE49-F238E27FC236}">
                  <a16:creationId xmlns:a16="http://schemas.microsoft.com/office/drawing/2014/main" id="{1358339C-D87D-4BCF-B4FE-DB4F06D082E8}"/>
                </a:ext>
              </a:extLst>
            </p:cNvPr>
            <p:cNvPicPr>
              <a:picLocks noChangeAspect="1"/>
            </p:cNvPicPr>
            <p:nvPr/>
          </p:nvPicPr>
          <p:blipFill>
            <a:blip r:embed="rId2"/>
            <a:stretch>
              <a:fillRect/>
            </a:stretch>
          </p:blipFill>
          <p:spPr>
            <a:xfrm>
              <a:off x="4757738" y="314325"/>
              <a:ext cx="1786508" cy="4157922"/>
            </a:xfrm>
            <a:prstGeom prst="rect">
              <a:avLst/>
            </a:prstGeom>
          </p:spPr>
        </p:pic>
        <p:pic>
          <p:nvPicPr>
            <p:cNvPr id="5" name="Picture 4">
              <a:extLst>
                <a:ext uri="{FF2B5EF4-FFF2-40B4-BE49-F238E27FC236}">
                  <a16:creationId xmlns:a16="http://schemas.microsoft.com/office/drawing/2014/main" id="{B5631A9E-BBE0-4BBA-B1BB-EBF7112E2EE3}"/>
                </a:ext>
              </a:extLst>
            </p:cNvPr>
            <p:cNvPicPr>
              <a:picLocks noChangeAspect="1"/>
            </p:cNvPicPr>
            <p:nvPr/>
          </p:nvPicPr>
          <p:blipFill>
            <a:blip r:embed="rId3"/>
            <a:stretch>
              <a:fillRect/>
            </a:stretch>
          </p:blipFill>
          <p:spPr>
            <a:xfrm>
              <a:off x="4081548" y="4472247"/>
              <a:ext cx="2462697" cy="558550"/>
            </a:xfrm>
            <a:prstGeom prst="rect">
              <a:avLst/>
            </a:prstGeom>
          </p:spPr>
        </p:pic>
      </p:grpSp>
      <p:pic>
        <p:nvPicPr>
          <p:cNvPr id="7" name="Picture 6">
            <a:extLst>
              <a:ext uri="{FF2B5EF4-FFF2-40B4-BE49-F238E27FC236}">
                <a16:creationId xmlns:a16="http://schemas.microsoft.com/office/drawing/2014/main" id="{7EEDB56F-7D2B-490D-9893-2EF5A343CF6B}"/>
              </a:ext>
            </a:extLst>
          </p:cNvPr>
          <p:cNvPicPr>
            <a:picLocks noChangeAspect="1"/>
          </p:cNvPicPr>
          <p:nvPr/>
        </p:nvPicPr>
        <p:blipFill>
          <a:blip r:embed="rId4"/>
          <a:stretch>
            <a:fillRect/>
          </a:stretch>
        </p:blipFill>
        <p:spPr>
          <a:xfrm>
            <a:off x="8237013" y="314324"/>
            <a:ext cx="2647950" cy="1171575"/>
          </a:xfrm>
          <a:prstGeom prst="rect">
            <a:avLst/>
          </a:prstGeom>
        </p:spPr>
      </p:pic>
      <p:sp>
        <p:nvSpPr>
          <p:cNvPr id="8" name="TextBox 7">
            <a:extLst>
              <a:ext uri="{FF2B5EF4-FFF2-40B4-BE49-F238E27FC236}">
                <a16:creationId xmlns:a16="http://schemas.microsoft.com/office/drawing/2014/main" id="{84E3F4E7-E13D-4206-9DC1-2D92EAD4D548}"/>
              </a:ext>
            </a:extLst>
          </p:cNvPr>
          <p:cNvSpPr txBox="1"/>
          <p:nvPr/>
        </p:nvSpPr>
        <p:spPr>
          <a:xfrm>
            <a:off x="524435" y="645459"/>
            <a:ext cx="2675965" cy="2308324"/>
          </a:xfrm>
          <a:prstGeom prst="rect">
            <a:avLst/>
          </a:prstGeom>
          <a:noFill/>
        </p:spPr>
        <p:txBody>
          <a:bodyPr wrap="square" rtlCol="0">
            <a:spAutoFit/>
          </a:bodyPr>
          <a:lstStyle/>
          <a:p>
            <a:r>
              <a:rPr lang="en-GB" dirty="0"/>
              <a:t>Y is our actual value: </a:t>
            </a:r>
            <a:r>
              <a:rPr lang="en-GB" i="1" dirty="0"/>
              <a:t>Energy generation</a:t>
            </a:r>
          </a:p>
          <a:p>
            <a:endParaRPr lang="en-GB" dirty="0"/>
          </a:p>
          <a:p>
            <a:r>
              <a:rPr lang="en-GB" dirty="0"/>
              <a:t>X1 is our first input value we want to predict from, X2 our second: </a:t>
            </a:r>
            <a:r>
              <a:rPr lang="en-GB" i="1" dirty="0"/>
              <a:t>Irradiance Percentage</a:t>
            </a:r>
            <a:r>
              <a:rPr lang="en-GB" dirty="0"/>
              <a:t> and </a:t>
            </a:r>
            <a:r>
              <a:rPr lang="en-GB" i="1" dirty="0"/>
              <a:t>Days left until service</a:t>
            </a:r>
            <a:endParaRPr lang="en-GB" dirty="0"/>
          </a:p>
        </p:txBody>
      </p:sp>
      <p:sp>
        <p:nvSpPr>
          <p:cNvPr id="9" name="TextBox 8">
            <a:extLst>
              <a:ext uri="{FF2B5EF4-FFF2-40B4-BE49-F238E27FC236}">
                <a16:creationId xmlns:a16="http://schemas.microsoft.com/office/drawing/2014/main" id="{5EB1339F-85C4-4AEF-8627-4AC67E8E8351}"/>
              </a:ext>
            </a:extLst>
          </p:cNvPr>
          <p:cNvSpPr txBox="1"/>
          <p:nvPr/>
        </p:nvSpPr>
        <p:spPr>
          <a:xfrm>
            <a:off x="7467465" y="1855694"/>
            <a:ext cx="4187047" cy="1200329"/>
          </a:xfrm>
          <a:prstGeom prst="rect">
            <a:avLst/>
          </a:prstGeom>
          <a:noFill/>
        </p:spPr>
        <p:txBody>
          <a:bodyPr wrap="square" rtlCol="0">
            <a:spAutoFit/>
          </a:bodyPr>
          <a:lstStyle/>
          <a:p>
            <a:r>
              <a:rPr lang="en-GB" dirty="0"/>
              <a:t>The data science team works hard to understand the data and model it, which means produce weights for how much each input variable affects the actual value</a:t>
            </a:r>
          </a:p>
        </p:txBody>
      </p:sp>
      <p:pic>
        <p:nvPicPr>
          <p:cNvPr id="10" name="Picture 9">
            <a:extLst>
              <a:ext uri="{FF2B5EF4-FFF2-40B4-BE49-F238E27FC236}">
                <a16:creationId xmlns:a16="http://schemas.microsoft.com/office/drawing/2014/main" id="{185233ED-797D-4FC7-98E6-A4B6F2FA5FE0}"/>
              </a:ext>
            </a:extLst>
          </p:cNvPr>
          <p:cNvPicPr/>
          <p:nvPr/>
        </p:nvPicPr>
        <p:blipFill>
          <a:blip r:embed="rId5">
            <a:extLst>
              <a:ext uri="{28A0092B-C50C-407E-A947-70E740481C1C}">
                <a14:useLocalDpi xmlns:a14="http://schemas.microsoft.com/office/drawing/2010/main" val="0"/>
              </a:ext>
            </a:extLst>
          </a:blip>
          <a:stretch>
            <a:fillRect/>
          </a:stretch>
        </p:blipFill>
        <p:spPr>
          <a:xfrm>
            <a:off x="8613668" y="3702817"/>
            <a:ext cx="1894641" cy="1338059"/>
          </a:xfrm>
          <a:prstGeom prst="rect">
            <a:avLst/>
          </a:prstGeom>
          <a:ln>
            <a:noFill/>
          </a:ln>
          <a:effectLst>
            <a:outerShdw blurRad="292100" dist="139700" dir="2700000" algn="tl" rotWithShape="0">
              <a:srgbClr val="333333">
                <a:alpha val="65000"/>
              </a:srgbClr>
            </a:outerShdw>
          </a:effectLst>
        </p:spPr>
      </p:pic>
      <p:sp>
        <p:nvSpPr>
          <p:cNvPr id="2" name="TextBox 1">
            <a:extLst>
              <a:ext uri="{FF2B5EF4-FFF2-40B4-BE49-F238E27FC236}">
                <a16:creationId xmlns:a16="http://schemas.microsoft.com/office/drawing/2014/main" id="{1AA3B58F-5528-4C48-933D-0AD8FF459822}"/>
              </a:ext>
            </a:extLst>
          </p:cNvPr>
          <p:cNvSpPr txBox="1"/>
          <p:nvPr/>
        </p:nvSpPr>
        <p:spPr>
          <a:xfrm>
            <a:off x="6907876" y="5290457"/>
            <a:ext cx="5306225" cy="1477328"/>
          </a:xfrm>
          <a:prstGeom prst="rect">
            <a:avLst/>
          </a:prstGeom>
          <a:noFill/>
        </p:spPr>
        <p:txBody>
          <a:bodyPr wrap="square" rtlCol="0">
            <a:spAutoFit/>
          </a:bodyPr>
          <a:lstStyle/>
          <a:p>
            <a:r>
              <a:rPr lang="en-GB" dirty="0"/>
              <a:t>If you were to plot out these values</a:t>
            </a:r>
            <a:br>
              <a:rPr lang="en-GB" dirty="0"/>
            </a:br>
            <a:br>
              <a:rPr lang="en-GB" dirty="0"/>
            </a:br>
            <a:r>
              <a:rPr lang="en-GB" dirty="0"/>
              <a:t>Intercept + X1 * X Variable 1 + X2 * X Variable 2</a:t>
            </a:r>
          </a:p>
          <a:p>
            <a:endParaRPr lang="en-GB" dirty="0"/>
          </a:p>
          <a:p>
            <a:r>
              <a:rPr lang="en-GB" dirty="0"/>
              <a:t>You would get a straight line like the red one above</a:t>
            </a:r>
          </a:p>
        </p:txBody>
      </p:sp>
      <p:sp>
        <p:nvSpPr>
          <p:cNvPr id="3" name="TextBox 2">
            <a:extLst>
              <a:ext uri="{FF2B5EF4-FFF2-40B4-BE49-F238E27FC236}">
                <a16:creationId xmlns:a16="http://schemas.microsoft.com/office/drawing/2014/main" id="{2D7B6BCF-0A40-405C-8DBE-3D72E4330EF1}"/>
              </a:ext>
            </a:extLst>
          </p:cNvPr>
          <p:cNvSpPr txBox="1"/>
          <p:nvPr/>
        </p:nvSpPr>
        <p:spPr>
          <a:xfrm>
            <a:off x="8701009" y="6032508"/>
            <a:ext cx="859979" cy="276999"/>
          </a:xfrm>
          <a:prstGeom prst="rect">
            <a:avLst/>
          </a:prstGeom>
          <a:noFill/>
        </p:spPr>
        <p:txBody>
          <a:bodyPr wrap="none" rtlCol="0">
            <a:spAutoFit/>
          </a:bodyPr>
          <a:lstStyle/>
          <a:p>
            <a:r>
              <a:rPr lang="en-GB" sz="1200" dirty="0"/>
              <a:t>(weightX1)</a:t>
            </a:r>
          </a:p>
        </p:txBody>
      </p:sp>
      <p:sp>
        <p:nvSpPr>
          <p:cNvPr id="11" name="TextBox 10">
            <a:extLst>
              <a:ext uri="{FF2B5EF4-FFF2-40B4-BE49-F238E27FC236}">
                <a16:creationId xmlns:a16="http://schemas.microsoft.com/office/drawing/2014/main" id="{172C1862-253A-4506-A5A3-6B7AEEB17C5E}"/>
              </a:ext>
            </a:extLst>
          </p:cNvPr>
          <p:cNvSpPr txBox="1"/>
          <p:nvPr/>
        </p:nvSpPr>
        <p:spPr>
          <a:xfrm>
            <a:off x="10457555" y="6032508"/>
            <a:ext cx="859979" cy="276999"/>
          </a:xfrm>
          <a:prstGeom prst="rect">
            <a:avLst/>
          </a:prstGeom>
          <a:noFill/>
        </p:spPr>
        <p:txBody>
          <a:bodyPr wrap="none" rtlCol="0">
            <a:spAutoFit/>
          </a:bodyPr>
          <a:lstStyle/>
          <a:p>
            <a:r>
              <a:rPr lang="en-GB" sz="1200" dirty="0"/>
              <a:t>(weightX2)</a:t>
            </a:r>
          </a:p>
        </p:txBody>
      </p:sp>
    </p:spTree>
    <p:extLst>
      <p:ext uri="{BB962C8B-B14F-4D97-AF65-F5344CB8AC3E}">
        <p14:creationId xmlns:p14="http://schemas.microsoft.com/office/powerpoint/2010/main" val="26269287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4BE7392-B95C-4149-B7B1-0962046588C2}"/>
              </a:ext>
            </a:extLst>
          </p:cNvPr>
          <p:cNvPicPr>
            <a:picLocks noChangeAspect="1"/>
          </p:cNvPicPr>
          <p:nvPr/>
        </p:nvPicPr>
        <p:blipFill>
          <a:blip r:embed="rId2"/>
          <a:stretch>
            <a:fillRect/>
          </a:stretch>
        </p:blipFill>
        <p:spPr>
          <a:xfrm>
            <a:off x="1943186" y="1054937"/>
            <a:ext cx="5495925" cy="1971675"/>
          </a:xfrm>
          <a:prstGeom prst="rect">
            <a:avLst/>
          </a:prstGeom>
        </p:spPr>
      </p:pic>
      <p:pic>
        <p:nvPicPr>
          <p:cNvPr id="3" name="Picture 2">
            <a:extLst>
              <a:ext uri="{FF2B5EF4-FFF2-40B4-BE49-F238E27FC236}">
                <a16:creationId xmlns:a16="http://schemas.microsoft.com/office/drawing/2014/main" id="{E09F0D86-4394-4A61-8A5A-F635C93B749F}"/>
              </a:ext>
            </a:extLst>
          </p:cNvPr>
          <p:cNvPicPr>
            <a:picLocks noChangeAspect="1"/>
          </p:cNvPicPr>
          <p:nvPr/>
        </p:nvPicPr>
        <p:blipFill>
          <a:blip r:embed="rId3"/>
          <a:stretch>
            <a:fillRect/>
          </a:stretch>
        </p:blipFill>
        <p:spPr>
          <a:xfrm>
            <a:off x="4705436" y="3391679"/>
            <a:ext cx="2733675" cy="1304925"/>
          </a:xfrm>
          <a:prstGeom prst="rect">
            <a:avLst/>
          </a:prstGeom>
        </p:spPr>
      </p:pic>
      <p:pic>
        <p:nvPicPr>
          <p:cNvPr id="4" name="Picture 3">
            <a:extLst>
              <a:ext uri="{FF2B5EF4-FFF2-40B4-BE49-F238E27FC236}">
                <a16:creationId xmlns:a16="http://schemas.microsoft.com/office/drawing/2014/main" id="{99E2E542-818F-474D-9D2D-61AD348D8825}"/>
              </a:ext>
            </a:extLst>
          </p:cNvPr>
          <p:cNvPicPr>
            <a:picLocks noChangeAspect="1"/>
          </p:cNvPicPr>
          <p:nvPr/>
        </p:nvPicPr>
        <p:blipFill>
          <a:blip r:embed="rId4"/>
          <a:stretch>
            <a:fillRect/>
          </a:stretch>
        </p:blipFill>
        <p:spPr>
          <a:xfrm>
            <a:off x="8530416" y="215784"/>
            <a:ext cx="933450" cy="6210300"/>
          </a:xfrm>
          <a:prstGeom prst="rect">
            <a:avLst/>
          </a:prstGeom>
        </p:spPr>
      </p:pic>
      <p:sp>
        <p:nvSpPr>
          <p:cNvPr id="5" name="TextBox 4">
            <a:extLst>
              <a:ext uri="{FF2B5EF4-FFF2-40B4-BE49-F238E27FC236}">
                <a16:creationId xmlns:a16="http://schemas.microsoft.com/office/drawing/2014/main" id="{19B0E313-A08B-4D37-A82A-280248568790}"/>
              </a:ext>
            </a:extLst>
          </p:cNvPr>
          <p:cNvSpPr txBox="1"/>
          <p:nvPr/>
        </p:nvSpPr>
        <p:spPr>
          <a:xfrm>
            <a:off x="847165" y="295835"/>
            <a:ext cx="7490011" cy="646331"/>
          </a:xfrm>
          <a:prstGeom prst="rect">
            <a:avLst/>
          </a:prstGeom>
          <a:noFill/>
        </p:spPr>
        <p:txBody>
          <a:bodyPr wrap="square" rtlCol="0">
            <a:spAutoFit/>
          </a:bodyPr>
          <a:lstStyle/>
          <a:p>
            <a:r>
              <a:rPr lang="en-GB" dirty="0"/>
              <a:t>To calculate a prediction (called y-hat) we add the intercept to the variable values multiplied by their modifiers (coefficient)</a:t>
            </a:r>
          </a:p>
        </p:txBody>
      </p:sp>
    </p:spTree>
    <p:extLst>
      <p:ext uri="{BB962C8B-B14F-4D97-AF65-F5344CB8AC3E}">
        <p14:creationId xmlns:p14="http://schemas.microsoft.com/office/powerpoint/2010/main" val="25418432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ED16178-D9BD-4DC5-ADF8-6863A4FF5E6B}"/>
              </a:ext>
            </a:extLst>
          </p:cNvPr>
          <p:cNvPicPr>
            <a:picLocks noChangeAspect="1"/>
          </p:cNvPicPr>
          <p:nvPr/>
        </p:nvPicPr>
        <p:blipFill>
          <a:blip r:embed="rId2"/>
          <a:stretch>
            <a:fillRect/>
          </a:stretch>
        </p:blipFill>
        <p:spPr>
          <a:xfrm>
            <a:off x="7214230" y="0"/>
            <a:ext cx="2341961" cy="6858000"/>
          </a:xfrm>
          <a:prstGeom prst="rect">
            <a:avLst/>
          </a:prstGeom>
        </p:spPr>
      </p:pic>
      <p:sp>
        <p:nvSpPr>
          <p:cNvPr id="6" name="TextBox 5">
            <a:extLst>
              <a:ext uri="{FF2B5EF4-FFF2-40B4-BE49-F238E27FC236}">
                <a16:creationId xmlns:a16="http://schemas.microsoft.com/office/drawing/2014/main" id="{12F9A7D8-09C2-49AD-BD89-ED155080FE86}"/>
              </a:ext>
            </a:extLst>
          </p:cNvPr>
          <p:cNvSpPr txBox="1"/>
          <p:nvPr/>
        </p:nvSpPr>
        <p:spPr>
          <a:xfrm>
            <a:off x="2265829" y="1855694"/>
            <a:ext cx="3839135" cy="3693319"/>
          </a:xfrm>
          <a:prstGeom prst="rect">
            <a:avLst/>
          </a:prstGeom>
          <a:noFill/>
        </p:spPr>
        <p:txBody>
          <a:bodyPr wrap="square" rtlCol="0">
            <a:spAutoFit/>
          </a:bodyPr>
          <a:lstStyle/>
          <a:p>
            <a:r>
              <a:rPr lang="en-GB" dirty="0"/>
              <a:t>IF we take away the prediction (estimator) from the actual value we have the residual, or the size of the error. If this is too high, the error is positive, if the number is too low, the error is negative.</a:t>
            </a:r>
          </a:p>
          <a:p>
            <a:endParaRPr lang="en-GB" dirty="0"/>
          </a:p>
          <a:p>
            <a:r>
              <a:rPr lang="en-GB" dirty="0"/>
              <a:t>You might sometimes hear data scientists talking about residuals; these are the residuals.</a:t>
            </a:r>
          </a:p>
          <a:p>
            <a:endParaRPr lang="en-GB" dirty="0"/>
          </a:p>
          <a:p>
            <a:r>
              <a:rPr lang="en-GB" dirty="0"/>
              <a:t>It is simply the actual value minus the prediction.</a:t>
            </a:r>
          </a:p>
        </p:txBody>
      </p:sp>
    </p:spTree>
    <p:extLst>
      <p:ext uri="{BB962C8B-B14F-4D97-AF65-F5344CB8AC3E}">
        <p14:creationId xmlns:p14="http://schemas.microsoft.com/office/powerpoint/2010/main" val="16379394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CC81B08-33EF-469D-A89C-6DE2AF239873}"/>
              </a:ext>
            </a:extLst>
          </p:cNvPr>
          <p:cNvPicPr>
            <a:picLocks noChangeAspect="1"/>
          </p:cNvPicPr>
          <p:nvPr/>
        </p:nvPicPr>
        <p:blipFill>
          <a:blip r:embed="rId2"/>
          <a:stretch>
            <a:fillRect/>
          </a:stretch>
        </p:blipFill>
        <p:spPr>
          <a:xfrm>
            <a:off x="5524500" y="185737"/>
            <a:ext cx="1143000" cy="6486525"/>
          </a:xfrm>
          <a:prstGeom prst="rect">
            <a:avLst/>
          </a:prstGeom>
        </p:spPr>
      </p:pic>
      <p:pic>
        <p:nvPicPr>
          <p:cNvPr id="4" name="Picture 3">
            <a:extLst>
              <a:ext uri="{FF2B5EF4-FFF2-40B4-BE49-F238E27FC236}">
                <a16:creationId xmlns:a16="http://schemas.microsoft.com/office/drawing/2014/main" id="{E621EA9A-CAB4-4614-8A4A-792043140670}"/>
              </a:ext>
            </a:extLst>
          </p:cNvPr>
          <p:cNvPicPr>
            <a:picLocks noChangeAspect="1"/>
          </p:cNvPicPr>
          <p:nvPr/>
        </p:nvPicPr>
        <p:blipFill>
          <a:blip r:embed="rId3"/>
          <a:stretch>
            <a:fillRect/>
          </a:stretch>
        </p:blipFill>
        <p:spPr>
          <a:xfrm>
            <a:off x="2388783" y="3133724"/>
            <a:ext cx="1952625" cy="295275"/>
          </a:xfrm>
          <a:prstGeom prst="rect">
            <a:avLst/>
          </a:prstGeom>
        </p:spPr>
      </p:pic>
      <p:pic>
        <p:nvPicPr>
          <p:cNvPr id="5" name="Picture 4">
            <a:extLst>
              <a:ext uri="{FF2B5EF4-FFF2-40B4-BE49-F238E27FC236}">
                <a16:creationId xmlns:a16="http://schemas.microsoft.com/office/drawing/2014/main" id="{47DCD655-3182-4383-B00A-F94EF88CE3A4}"/>
              </a:ext>
            </a:extLst>
          </p:cNvPr>
          <p:cNvPicPr>
            <a:picLocks noChangeAspect="1"/>
          </p:cNvPicPr>
          <p:nvPr/>
        </p:nvPicPr>
        <p:blipFill>
          <a:blip r:embed="rId4"/>
          <a:stretch>
            <a:fillRect/>
          </a:stretch>
        </p:blipFill>
        <p:spPr>
          <a:xfrm>
            <a:off x="2388783" y="185737"/>
            <a:ext cx="1514475" cy="476250"/>
          </a:xfrm>
          <a:prstGeom prst="rect">
            <a:avLst/>
          </a:prstGeom>
        </p:spPr>
      </p:pic>
      <p:sp>
        <p:nvSpPr>
          <p:cNvPr id="6" name="TextBox 5">
            <a:extLst>
              <a:ext uri="{FF2B5EF4-FFF2-40B4-BE49-F238E27FC236}">
                <a16:creationId xmlns:a16="http://schemas.microsoft.com/office/drawing/2014/main" id="{71CADDF7-6824-4A9C-A87A-7F88E9258538}"/>
              </a:ext>
            </a:extLst>
          </p:cNvPr>
          <p:cNvSpPr txBox="1"/>
          <p:nvPr/>
        </p:nvSpPr>
        <p:spPr>
          <a:xfrm>
            <a:off x="7180729" y="2138083"/>
            <a:ext cx="4605617" cy="3416320"/>
          </a:xfrm>
          <a:prstGeom prst="rect">
            <a:avLst/>
          </a:prstGeom>
          <a:noFill/>
        </p:spPr>
        <p:txBody>
          <a:bodyPr wrap="square" rtlCol="0">
            <a:spAutoFit/>
          </a:bodyPr>
          <a:lstStyle/>
          <a:p>
            <a:r>
              <a:rPr lang="en-GB" dirty="0"/>
              <a:t>We can also measure the difference between the observed actual value and the average (mean) of the whole set of actuals. </a:t>
            </a:r>
          </a:p>
          <a:p>
            <a:endParaRPr lang="en-GB" dirty="0"/>
          </a:p>
          <a:p>
            <a:r>
              <a:rPr lang="en-GB" dirty="0"/>
              <a:t>This gives us a distance measure of variance, how far the actual varies from the average value of the actuals. This is a measure of the variance of the data.</a:t>
            </a:r>
          </a:p>
          <a:p>
            <a:endParaRPr lang="en-GB" dirty="0"/>
          </a:p>
          <a:p>
            <a:r>
              <a:rPr lang="en-GB" dirty="0"/>
              <a:t>If the number is bigger than average, the number is positive, if it is smaller than average, the number is negative. </a:t>
            </a:r>
          </a:p>
        </p:txBody>
      </p:sp>
    </p:spTree>
    <p:extLst>
      <p:ext uri="{BB962C8B-B14F-4D97-AF65-F5344CB8AC3E}">
        <p14:creationId xmlns:p14="http://schemas.microsoft.com/office/powerpoint/2010/main" val="8093817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657456D-5392-46F4-9A37-29619B87AFD7}"/>
              </a:ext>
            </a:extLst>
          </p:cNvPr>
          <p:cNvPicPr>
            <a:picLocks noChangeAspect="1"/>
          </p:cNvPicPr>
          <p:nvPr/>
        </p:nvPicPr>
        <p:blipFill>
          <a:blip r:embed="rId2"/>
          <a:stretch>
            <a:fillRect/>
          </a:stretch>
        </p:blipFill>
        <p:spPr>
          <a:xfrm>
            <a:off x="4719637" y="23812"/>
            <a:ext cx="2752725" cy="6810375"/>
          </a:xfrm>
          <a:prstGeom prst="rect">
            <a:avLst/>
          </a:prstGeom>
        </p:spPr>
      </p:pic>
      <p:pic>
        <p:nvPicPr>
          <p:cNvPr id="3" name="Picture 2">
            <a:extLst>
              <a:ext uri="{FF2B5EF4-FFF2-40B4-BE49-F238E27FC236}">
                <a16:creationId xmlns:a16="http://schemas.microsoft.com/office/drawing/2014/main" id="{01CBEBB1-010C-46E1-9383-5DB6ACF53518}"/>
              </a:ext>
            </a:extLst>
          </p:cNvPr>
          <p:cNvPicPr>
            <a:picLocks noChangeAspect="1"/>
          </p:cNvPicPr>
          <p:nvPr/>
        </p:nvPicPr>
        <p:blipFill>
          <a:blip r:embed="rId3"/>
          <a:stretch>
            <a:fillRect/>
          </a:stretch>
        </p:blipFill>
        <p:spPr>
          <a:xfrm>
            <a:off x="3147926" y="185304"/>
            <a:ext cx="1390650" cy="419100"/>
          </a:xfrm>
          <a:prstGeom prst="rect">
            <a:avLst/>
          </a:prstGeom>
        </p:spPr>
      </p:pic>
      <p:pic>
        <p:nvPicPr>
          <p:cNvPr id="4" name="Picture 3">
            <a:extLst>
              <a:ext uri="{FF2B5EF4-FFF2-40B4-BE49-F238E27FC236}">
                <a16:creationId xmlns:a16="http://schemas.microsoft.com/office/drawing/2014/main" id="{34EE7008-BA7A-4625-9BCC-BD4A55528DF6}"/>
              </a:ext>
            </a:extLst>
          </p:cNvPr>
          <p:cNvPicPr>
            <a:picLocks noChangeAspect="1"/>
          </p:cNvPicPr>
          <p:nvPr/>
        </p:nvPicPr>
        <p:blipFill>
          <a:blip r:embed="rId4"/>
          <a:stretch>
            <a:fillRect/>
          </a:stretch>
        </p:blipFill>
        <p:spPr>
          <a:xfrm>
            <a:off x="7847041" y="185304"/>
            <a:ext cx="1352550" cy="361950"/>
          </a:xfrm>
          <a:prstGeom prst="rect">
            <a:avLst/>
          </a:prstGeom>
        </p:spPr>
      </p:pic>
      <p:sp>
        <p:nvSpPr>
          <p:cNvPr id="5" name="TextBox 4">
            <a:extLst>
              <a:ext uri="{FF2B5EF4-FFF2-40B4-BE49-F238E27FC236}">
                <a16:creationId xmlns:a16="http://schemas.microsoft.com/office/drawing/2014/main" id="{EE604F0A-DDDC-4610-A0C1-D0407C1D1824}"/>
              </a:ext>
            </a:extLst>
          </p:cNvPr>
          <p:cNvSpPr txBox="1"/>
          <p:nvPr/>
        </p:nvSpPr>
        <p:spPr>
          <a:xfrm>
            <a:off x="605117" y="604404"/>
            <a:ext cx="3429000" cy="5909310"/>
          </a:xfrm>
          <a:prstGeom prst="rect">
            <a:avLst/>
          </a:prstGeom>
          <a:noFill/>
        </p:spPr>
        <p:txBody>
          <a:bodyPr wrap="square" rtlCol="0">
            <a:spAutoFit/>
          </a:bodyPr>
          <a:lstStyle/>
          <a:p>
            <a:r>
              <a:rPr lang="en-GB" dirty="0"/>
              <a:t>Both the size of the measures we just created have a sum of 0, because some values are bigger and some smaller than the actuals. This means when they get added up they cancel out to 0. </a:t>
            </a:r>
          </a:p>
          <a:p>
            <a:endParaRPr lang="en-GB" dirty="0"/>
          </a:p>
          <a:p>
            <a:r>
              <a:rPr lang="en-GB" dirty="0"/>
              <a:t>This is correct, but we are trying to compare the sizes of the errors, not whether they are above or below actual, so we need to lose the sign and make everything positive. </a:t>
            </a:r>
          </a:p>
          <a:p>
            <a:endParaRPr lang="en-GB" dirty="0"/>
          </a:p>
          <a:p>
            <a:r>
              <a:rPr lang="en-GB" dirty="0"/>
              <a:t>The way we’ll do that is by times-</a:t>
            </a:r>
            <a:r>
              <a:rPr lang="en-GB" dirty="0" err="1"/>
              <a:t>ing</a:t>
            </a:r>
            <a:r>
              <a:rPr lang="en-GB" dirty="0"/>
              <a:t> the number by itself (squaring the number), as -1*-1 = 1, -2 * -2 = 4 etc</a:t>
            </a:r>
          </a:p>
          <a:p>
            <a:endParaRPr lang="en-GB" dirty="0"/>
          </a:p>
          <a:p>
            <a:r>
              <a:rPr lang="en-GB" dirty="0"/>
              <a:t>Adding all these up across the set gives us the sums of squares</a:t>
            </a:r>
          </a:p>
        </p:txBody>
      </p:sp>
      <p:sp>
        <p:nvSpPr>
          <p:cNvPr id="7" name="Rectangle 6">
            <a:extLst>
              <a:ext uri="{FF2B5EF4-FFF2-40B4-BE49-F238E27FC236}">
                <a16:creationId xmlns:a16="http://schemas.microsoft.com/office/drawing/2014/main" id="{30993707-49C3-4903-94E8-EF66A6732673}"/>
              </a:ext>
            </a:extLst>
          </p:cNvPr>
          <p:cNvSpPr/>
          <p:nvPr/>
        </p:nvSpPr>
        <p:spPr>
          <a:xfrm>
            <a:off x="5022476" y="6420971"/>
            <a:ext cx="2299448" cy="356347"/>
          </a:xfrm>
          <a:prstGeom prst="rect">
            <a:avLst/>
          </a:prstGeom>
          <a:noFill/>
          <a:ln w="28575">
            <a:solidFill>
              <a:srgbClr val="C00000"/>
            </a:solidFill>
          </a:ln>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rtlCol="0" anchor="ctr"/>
          <a:lstStyle/>
          <a:p>
            <a:pPr algn="ctr"/>
            <a:endParaRPr lang="en-GB"/>
          </a:p>
        </p:txBody>
      </p:sp>
      <p:cxnSp>
        <p:nvCxnSpPr>
          <p:cNvPr id="9" name="Straight Connector 8">
            <a:extLst>
              <a:ext uri="{FF2B5EF4-FFF2-40B4-BE49-F238E27FC236}">
                <a16:creationId xmlns:a16="http://schemas.microsoft.com/office/drawing/2014/main" id="{C17AC5DB-FCA3-4F0A-BF15-F6F9AD58D2B6}"/>
              </a:ext>
            </a:extLst>
          </p:cNvPr>
          <p:cNvCxnSpPr/>
          <p:nvPr/>
        </p:nvCxnSpPr>
        <p:spPr>
          <a:xfrm>
            <a:off x="1855694" y="6420971"/>
            <a:ext cx="1405218" cy="0"/>
          </a:xfrm>
          <a:prstGeom prst="line">
            <a:avLst/>
          </a:prstGeom>
          <a:noFill/>
          <a:ln w="28575">
            <a:solidFill>
              <a:srgbClr val="C00000"/>
            </a:solidFill>
          </a:ln>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cxnSp>
      <p:cxnSp>
        <p:nvCxnSpPr>
          <p:cNvPr id="13" name="Straight Arrow Connector 12">
            <a:extLst>
              <a:ext uri="{FF2B5EF4-FFF2-40B4-BE49-F238E27FC236}">
                <a16:creationId xmlns:a16="http://schemas.microsoft.com/office/drawing/2014/main" id="{9E1C2E67-710D-4A2D-9E09-987BF6DD96E3}"/>
              </a:ext>
            </a:extLst>
          </p:cNvPr>
          <p:cNvCxnSpPr>
            <a:endCxn id="7" idx="1"/>
          </p:cNvCxnSpPr>
          <p:nvPr/>
        </p:nvCxnSpPr>
        <p:spPr>
          <a:xfrm>
            <a:off x="3260912" y="6420971"/>
            <a:ext cx="1761564" cy="178174"/>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037015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685F084-9A84-41E3-8B07-E13252D102CA}"/>
              </a:ext>
            </a:extLst>
          </p:cNvPr>
          <p:cNvPicPr>
            <a:picLocks noChangeAspect="1"/>
          </p:cNvPicPr>
          <p:nvPr/>
        </p:nvPicPr>
        <p:blipFill>
          <a:blip r:embed="rId2"/>
          <a:stretch>
            <a:fillRect/>
          </a:stretch>
        </p:blipFill>
        <p:spPr>
          <a:xfrm>
            <a:off x="3448050" y="2947987"/>
            <a:ext cx="5295900" cy="962025"/>
          </a:xfrm>
          <a:prstGeom prst="rect">
            <a:avLst/>
          </a:prstGeom>
        </p:spPr>
      </p:pic>
      <p:pic>
        <p:nvPicPr>
          <p:cNvPr id="3" name="Picture 2">
            <a:extLst>
              <a:ext uri="{FF2B5EF4-FFF2-40B4-BE49-F238E27FC236}">
                <a16:creationId xmlns:a16="http://schemas.microsoft.com/office/drawing/2014/main" id="{A664198D-716D-4036-8CB3-D0D12C09B2DA}"/>
              </a:ext>
            </a:extLst>
          </p:cNvPr>
          <p:cNvPicPr>
            <a:picLocks noChangeAspect="1"/>
          </p:cNvPicPr>
          <p:nvPr/>
        </p:nvPicPr>
        <p:blipFill>
          <a:blip r:embed="rId3"/>
          <a:stretch>
            <a:fillRect/>
          </a:stretch>
        </p:blipFill>
        <p:spPr>
          <a:xfrm>
            <a:off x="5411239" y="4273954"/>
            <a:ext cx="1485900" cy="438150"/>
          </a:xfrm>
          <a:prstGeom prst="rect">
            <a:avLst/>
          </a:prstGeom>
        </p:spPr>
      </p:pic>
      <p:pic>
        <p:nvPicPr>
          <p:cNvPr id="4" name="Picture 3">
            <a:extLst>
              <a:ext uri="{FF2B5EF4-FFF2-40B4-BE49-F238E27FC236}">
                <a16:creationId xmlns:a16="http://schemas.microsoft.com/office/drawing/2014/main" id="{E59A9393-CAD2-4709-AC7A-0A20DD720340}"/>
              </a:ext>
            </a:extLst>
          </p:cNvPr>
          <p:cNvPicPr>
            <a:picLocks noChangeAspect="1"/>
          </p:cNvPicPr>
          <p:nvPr/>
        </p:nvPicPr>
        <p:blipFill>
          <a:blip r:embed="rId4"/>
          <a:stretch>
            <a:fillRect/>
          </a:stretch>
        </p:blipFill>
        <p:spPr>
          <a:xfrm>
            <a:off x="6711489" y="3303819"/>
            <a:ext cx="2057400" cy="685800"/>
          </a:xfrm>
          <a:prstGeom prst="rect">
            <a:avLst/>
          </a:prstGeom>
        </p:spPr>
      </p:pic>
      <p:sp>
        <p:nvSpPr>
          <p:cNvPr id="5" name="TextBox 4">
            <a:extLst>
              <a:ext uri="{FF2B5EF4-FFF2-40B4-BE49-F238E27FC236}">
                <a16:creationId xmlns:a16="http://schemas.microsoft.com/office/drawing/2014/main" id="{AF735C48-D5CF-4110-832B-041C0835F8B9}"/>
              </a:ext>
            </a:extLst>
          </p:cNvPr>
          <p:cNvSpPr txBox="1"/>
          <p:nvPr/>
        </p:nvSpPr>
        <p:spPr>
          <a:xfrm>
            <a:off x="995082" y="605118"/>
            <a:ext cx="10603006" cy="1200329"/>
          </a:xfrm>
          <a:prstGeom prst="rect">
            <a:avLst/>
          </a:prstGeom>
          <a:noFill/>
        </p:spPr>
        <p:txBody>
          <a:bodyPr wrap="square" rtlCol="0">
            <a:spAutoFit/>
          </a:bodyPr>
          <a:lstStyle/>
          <a:p>
            <a:r>
              <a:rPr lang="en-GB" dirty="0"/>
              <a:t>We then divide the sum of squares of our estimator error by the sum of squares of our distance from average. The estimator errors are always lower than the variance of the data, and we take the result from 1, to give us a value like 0.80, which we shouldn’t describe as 80% accurate, but you can think of it along these lines; 80% of variance is explained by the model.</a:t>
            </a:r>
          </a:p>
        </p:txBody>
      </p:sp>
    </p:spTree>
    <p:extLst>
      <p:ext uri="{BB962C8B-B14F-4D97-AF65-F5344CB8AC3E}">
        <p14:creationId xmlns:p14="http://schemas.microsoft.com/office/powerpoint/2010/main" val="10721890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D58970-9A5E-4742-AE0E-DB134AF9419E}"/>
              </a:ext>
            </a:extLst>
          </p:cNvPr>
          <p:cNvSpPr>
            <a:spLocks noGrp="1"/>
          </p:cNvSpPr>
          <p:nvPr>
            <p:ph type="title"/>
          </p:nvPr>
        </p:nvSpPr>
        <p:spPr/>
        <p:txBody>
          <a:bodyPr/>
          <a:lstStyle/>
          <a:p>
            <a:r>
              <a:rPr lang="en-GB" dirty="0"/>
              <a:t>Root Mean Squared Error</a:t>
            </a:r>
          </a:p>
        </p:txBody>
      </p:sp>
      <p:sp>
        <p:nvSpPr>
          <p:cNvPr id="3" name="Text Placeholder 2">
            <a:extLst>
              <a:ext uri="{FF2B5EF4-FFF2-40B4-BE49-F238E27FC236}">
                <a16:creationId xmlns:a16="http://schemas.microsoft.com/office/drawing/2014/main" id="{4F6A842D-DA1C-4CDD-BDB2-289DAA459F18}"/>
              </a:ext>
            </a:extLst>
          </p:cNvPr>
          <p:cNvSpPr>
            <a:spLocks noGrp="1"/>
          </p:cNvSpPr>
          <p:nvPr>
            <p:ph type="body" idx="1"/>
          </p:nvPr>
        </p:nvSpPr>
        <p:spPr/>
        <p:txBody>
          <a:bodyPr/>
          <a:lstStyle/>
          <a:p>
            <a:r>
              <a:rPr lang="en-GB" dirty="0"/>
              <a:t>RMSE is the average of how far out we are on an estimation by estimation basis</a:t>
            </a:r>
          </a:p>
        </p:txBody>
      </p:sp>
    </p:spTree>
    <p:extLst>
      <p:ext uri="{BB962C8B-B14F-4D97-AF65-F5344CB8AC3E}">
        <p14:creationId xmlns:p14="http://schemas.microsoft.com/office/powerpoint/2010/main" val="21453291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166FDD0-C04C-4020-81CB-8CE1EE30EC7A}"/>
              </a:ext>
            </a:extLst>
          </p:cNvPr>
          <p:cNvSpPr>
            <a:spLocks noGrp="1"/>
          </p:cNvSpPr>
          <p:nvPr>
            <p:ph type="title"/>
          </p:nvPr>
        </p:nvSpPr>
        <p:spPr>
          <a:xfrm>
            <a:off x="838199" y="365125"/>
            <a:ext cx="11149853" cy="1325563"/>
          </a:xfrm>
        </p:spPr>
        <p:txBody>
          <a:bodyPr/>
          <a:lstStyle/>
          <a:p>
            <a:r>
              <a:rPr lang="en-GB" dirty="0"/>
              <a:t>How close to my line are my points on average?</a:t>
            </a:r>
          </a:p>
        </p:txBody>
      </p:sp>
      <p:pic>
        <p:nvPicPr>
          <p:cNvPr id="5" name="Picture 4">
            <a:extLst>
              <a:ext uri="{FF2B5EF4-FFF2-40B4-BE49-F238E27FC236}">
                <a16:creationId xmlns:a16="http://schemas.microsoft.com/office/drawing/2014/main" id="{9B012FE5-CB80-4323-8B41-D4BA1DEC0D1B}"/>
              </a:ext>
            </a:extLst>
          </p:cNvPr>
          <p:cNvPicPr/>
          <p:nvPr/>
        </p:nvPicPr>
        <p:blipFill>
          <a:blip r:embed="rId2">
            <a:extLst>
              <a:ext uri="{28A0092B-C50C-407E-A947-70E740481C1C}">
                <a14:useLocalDpi xmlns:a14="http://schemas.microsoft.com/office/drawing/2010/main" val="0"/>
              </a:ext>
            </a:extLst>
          </a:blip>
          <a:stretch>
            <a:fillRect/>
          </a:stretch>
        </p:blipFill>
        <p:spPr>
          <a:xfrm>
            <a:off x="2468193" y="1604457"/>
            <a:ext cx="7068219" cy="4991815"/>
          </a:xfrm>
          <a:prstGeom prst="rect">
            <a:avLst/>
          </a:prstGeom>
          <a:ln>
            <a:noFill/>
          </a:ln>
          <a:effectLst>
            <a:outerShdw blurRad="292100" dist="139700" dir="2700000" algn="tl" rotWithShape="0">
              <a:srgbClr val="333333">
                <a:alpha val="65000"/>
              </a:srgbClr>
            </a:outerShdw>
          </a:effectLst>
        </p:spPr>
      </p:pic>
      <p:cxnSp>
        <p:nvCxnSpPr>
          <p:cNvPr id="3" name="Straight Arrow Connector 2">
            <a:extLst>
              <a:ext uri="{FF2B5EF4-FFF2-40B4-BE49-F238E27FC236}">
                <a16:creationId xmlns:a16="http://schemas.microsoft.com/office/drawing/2014/main" id="{C37C9A69-10DA-454D-9C29-CB7248EB99E5}"/>
              </a:ext>
            </a:extLst>
          </p:cNvPr>
          <p:cNvCxnSpPr/>
          <p:nvPr/>
        </p:nvCxnSpPr>
        <p:spPr>
          <a:xfrm>
            <a:off x="5553635" y="4000500"/>
            <a:ext cx="0" cy="571500"/>
          </a:xfrm>
          <a:prstGeom prst="straightConnector1">
            <a:avLst/>
          </a:prstGeom>
          <a:ln w="19050">
            <a:solidFill>
              <a:srgbClr val="C0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68804F90-C7B9-46BA-96FF-CE3B443DB850}"/>
              </a:ext>
            </a:extLst>
          </p:cNvPr>
          <p:cNvCxnSpPr/>
          <p:nvPr/>
        </p:nvCxnSpPr>
        <p:spPr>
          <a:xfrm flipV="1">
            <a:off x="5432612" y="4645959"/>
            <a:ext cx="0" cy="383241"/>
          </a:xfrm>
          <a:prstGeom prst="straightConnector1">
            <a:avLst/>
          </a:prstGeom>
          <a:ln w="19050">
            <a:solidFill>
              <a:srgbClr val="C0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8B2CF245-1809-4BA0-871B-F131F50104BC}"/>
              </a:ext>
            </a:extLst>
          </p:cNvPr>
          <p:cNvCxnSpPr/>
          <p:nvPr/>
        </p:nvCxnSpPr>
        <p:spPr>
          <a:xfrm flipV="1">
            <a:off x="5674659" y="4498041"/>
            <a:ext cx="0" cy="625288"/>
          </a:xfrm>
          <a:prstGeom prst="straightConnector1">
            <a:avLst/>
          </a:prstGeom>
          <a:ln w="19050">
            <a:solidFill>
              <a:srgbClr val="C0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3ECB0AE3-86FF-4A16-AEF1-514FF0055651}"/>
              </a:ext>
            </a:extLst>
          </p:cNvPr>
          <p:cNvCxnSpPr/>
          <p:nvPr/>
        </p:nvCxnSpPr>
        <p:spPr>
          <a:xfrm>
            <a:off x="6387353" y="3603812"/>
            <a:ext cx="0" cy="524435"/>
          </a:xfrm>
          <a:prstGeom prst="straightConnector1">
            <a:avLst/>
          </a:prstGeom>
          <a:ln w="19050">
            <a:solidFill>
              <a:srgbClr val="C0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1940798F-9639-4F9F-89B4-A93E58C15E75}"/>
              </a:ext>
            </a:extLst>
          </p:cNvPr>
          <p:cNvCxnSpPr/>
          <p:nvPr/>
        </p:nvCxnSpPr>
        <p:spPr>
          <a:xfrm>
            <a:off x="7039535" y="2823882"/>
            <a:ext cx="0" cy="974912"/>
          </a:xfrm>
          <a:prstGeom prst="straightConnector1">
            <a:avLst/>
          </a:prstGeom>
          <a:ln w="19050">
            <a:solidFill>
              <a:srgbClr val="C0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14379599-947B-4D08-AF4C-0BAA05737753}"/>
              </a:ext>
            </a:extLst>
          </p:cNvPr>
          <p:cNvCxnSpPr/>
          <p:nvPr/>
        </p:nvCxnSpPr>
        <p:spPr>
          <a:xfrm flipV="1">
            <a:off x="4430806" y="5123329"/>
            <a:ext cx="0" cy="416859"/>
          </a:xfrm>
          <a:prstGeom prst="straightConnector1">
            <a:avLst/>
          </a:prstGeom>
          <a:ln w="19050">
            <a:solidFill>
              <a:srgbClr val="C0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59759573-2567-4EEC-9F2B-C90AD9EAE7F0}"/>
              </a:ext>
            </a:extLst>
          </p:cNvPr>
          <p:cNvCxnSpPr/>
          <p:nvPr/>
        </p:nvCxnSpPr>
        <p:spPr>
          <a:xfrm flipV="1">
            <a:off x="4888006" y="4888006"/>
            <a:ext cx="0" cy="342900"/>
          </a:xfrm>
          <a:prstGeom prst="straightConnector1">
            <a:avLst/>
          </a:prstGeom>
          <a:ln w="19050">
            <a:solidFill>
              <a:srgbClr val="C0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BE709921-D4B1-42EF-9E89-DD2528FCC211}"/>
              </a:ext>
            </a:extLst>
          </p:cNvPr>
          <p:cNvCxnSpPr/>
          <p:nvPr/>
        </p:nvCxnSpPr>
        <p:spPr>
          <a:xfrm flipV="1">
            <a:off x="6273053" y="4208929"/>
            <a:ext cx="0" cy="504265"/>
          </a:xfrm>
          <a:prstGeom prst="straightConnector1">
            <a:avLst/>
          </a:prstGeom>
          <a:ln w="19050">
            <a:solidFill>
              <a:srgbClr val="C0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56246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166FDD0-C04C-4020-81CB-8CE1EE30EC7A}"/>
              </a:ext>
            </a:extLst>
          </p:cNvPr>
          <p:cNvSpPr>
            <a:spLocks noGrp="1"/>
          </p:cNvSpPr>
          <p:nvPr>
            <p:ph type="title"/>
          </p:nvPr>
        </p:nvSpPr>
        <p:spPr>
          <a:xfrm>
            <a:off x="838199" y="365125"/>
            <a:ext cx="11149853" cy="1325563"/>
          </a:xfrm>
        </p:spPr>
        <p:txBody>
          <a:bodyPr/>
          <a:lstStyle/>
          <a:p>
            <a:r>
              <a:rPr lang="en-GB" dirty="0"/>
              <a:t>How close to my line are my points on average?</a:t>
            </a:r>
          </a:p>
        </p:txBody>
      </p:sp>
      <p:pic>
        <p:nvPicPr>
          <p:cNvPr id="5" name="Picture 4">
            <a:extLst>
              <a:ext uri="{FF2B5EF4-FFF2-40B4-BE49-F238E27FC236}">
                <a16:creationId xmlns:a16="http://schemas.microsoft.com/office/drawing/2014/main" id="{9B012FE5-CB80-4323-8B41-D4BA1DEC0D1B}"/>
              </a:ext>
            </a:extLst>
          </p:cNvPr>
          <p:cNvPicPr/>
          <p:nvPr/>
        </p:nvPicPr>
        <p:blipFill>
          <a:blip r:embed="rId2">
            <a:extLst>
              <a:ext uri="{28A0092B-C50C-407E-A947-70E740481C1C}">
                <a14:useLocalDpi xmlns:a14="http://schemas.microsoft.com/office/drawing/2010/main" val="0"/>
              </a:ext>
            </a:extLst>
          </a:blip>
          <a:stretch>
            <a:fillRect/>
          </a:stretch>
        </p:blipFill>
        <p:spPr>
          <a:xfrm>
            <a:off x="2468193" y="1604457"/>
            <a:ext cx="7068219" cy="4991815"/>
          </a:xfrm>
          <a:prstGeom prst="rect">
            <a:avLst/>
          </a:prstGeom>
          <a:ln>
            <a:noFill/>
          </a:ln>
          <a:effectLst>
            <a:outerShdw blurRad="292100" dist="139700" dir="2700000" algn="tl" rotWithShape="0">
              <a:srgbClr val="333333">
                <a:alpha val="65000"/>
              </a:srgbClr>
            </a:outerShdw>
          </a:effectLst>
        </p:spPr>
      </p:pic>
      <p:cxnSp>
        <p:nvCxnSpPr>
          <p:cNvPr id="3" name="Straight Arrow Connector 2">
            <a:extLst>
              <a:ext uri="{FF2B5EF4-FFF2-40B4-BE49-F238E27FC236}">
                <a16:creationId xmlns:a16="http://schemas.microsoft.com/office/drawing/2014/main" id="{C37C9A69-10DA-454D-9C29-CB7248EB99E5}"/>
              </a:ext>
            </a:extLst>
          </p:cNvPr>
          <p:cNvCxnSpPr/>
          <p:nvPr/>
        </p:nvCxnSpPr>
        <p:spPr>
          <a:xfrm>
            <a:off x="5553635" y="4000500"/>
            <a:ext cx="0" cy="571500"/>
          </a:xfrm>
          <a:prstGeom prst="straightConnector1">
            <a:avLst/>
          </a:prstGeom>
          <a:ln w="19050">
            <a:solidFill>
              <a:srgbClr val="C0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68804F90-C7B9-46BA-96FF-CE3B443DB850}"/>
              </a:ext>
            </a:extLst>
          </p:cNvPr>
          <p:cNvCxnSpPr/>
          <p:nvPr/>
        </p:nvCxnSpPr>
        <p:spPr>
          <a:xfrm flipV="1">
            <a:off x="5432612" y="4645959"/>
            <a:ext cx="0" cy="383241"/>
          </a:xfrm>
          <a:prstGeom prst="straightConnector1">
            <a:avLst/>
          </a:prstGeom>
          <a:ln w="19050">
            <a:solidFill>
              <a:srgbClr val="C0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8B2CF245-1809-4BA0-871B-F131F50104BC}"/>
              </a:ext>
            </a:extLst>
          </p:cNvPr>
          <p:cNvCxnSpPr/>
          <p:nvPr/>
        </p:nvCxnSpPr>
        <p:spPr>
          <a:xfrm flipV="1">
            <a:off x="5674659" y="4498041"/>
            <a:ext cx="0" cy="625288"/>
          </a:xfrm>
          <a:prstGeom prst="straightConnector1">
            <a:avLst/>
          </a:prstGeom>
          <a:ln w="19050">
            <a:solidFill>
              <a:srgbClr val="C0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3ECB0AE3-86FF-4A16-AEF1-514FF0055651}"/>
              </a:ext>
            </a:extLst>
          </p:cNvPr>
          <p:cNvCxnSpPr/>
          <p:nvPr/>
        </p:nvCxnSpPr>
        <p:spPr>
          <a:xfrm>
            <a:off x="6387353" y="3603812"/>
            <a:ext cx="0" cy="524435"/>
          </a:xfrm>
          <a:prstGeom prst="straightConnector1">
            <a:avLst/>
          </a:prstGeom>
          <a:ln w="19050">
            <a:solidFill>
              <a:srgbClr val="C0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1940798F-9639-4F9F-89B4-A93E58C15E75}"/>
              </a:ext>
            </a:extLst>
          </p:cNvPr>
          <p:cNvCxnSpPr/>
          <p:nvPr/>
        </p:nvCxnSpPr>
        <p:spPr>
          <a:xfrm>
            <a:off x="7039535" y="2823882"/>
            <a:ext cx="0" cy="974912"/>
          </a:xfrm>
          <a:prstGeom prst="straightConnector1">
            <a:avLst/>
          </a:prstGeom>
          <a:ln w="19050">
            <a:solidFill>
              <a:srgbClr val="C0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14379599-947B-4D08-AF4C-0BAA05737753}"/>
              </a:ext>
            </a:extLst>
          </p:cNvPr>
          <p:cNvCxnSpPr/>
          <p:nvPr/>
        </p:nvCxnSpPr>
        <p:spPr>
          <a:xfrm flipV="1">
            <a:off x="4430806" y="5123329"/>
            <a:ext cx="0" cy="416859"/>
          </a:xfrm>
          <a:prstGeom prst="straightConnector1">
            <a:avLst/>
          </a:prstGeom>
          <a:ln w="19050">
            <a:solidFill>
              <a:srgbClr val="C0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59759573-2567-4EEC-9F2B-C90AD9EAE7F0}"/>
              </a:ext>
            </a:extLst>
          </p:cNvPr>
          <p:cNvCxnSpPr/>
          <p:nvPr/>
        </p:nvCxnSpPr>
        <p:spPr>
          <a:xfrm flipV="1">
            <a:off x="4888006" y="4888006"/>
            <a:ext cx="0" cy="342900"/>
          </a:xfrm>
          <a:prstGeom prst="straightConnector1">
            <a:avLst/>
          </a:prstGeom>
          <a:ln w="19050">
            <a:solidFill>
              <a:srgbClr val="C0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BE709921-D4B1-42EF-9E89-DD2528FCC211}"/>
              </a:ext>
            </a:extLst>
          </p:cNvPr>
          <p:cNvCxnSpPr/>
          <p:nvPr/>
        </p:nvCxnSpPr>
        <p:spPr>
          <a:xfrm flipV="1">
            <a:off x="6273053" y="4208929"/>
            <a:ext cx="0" cy="504265"/>
          </a:xfrm>
          <a:prstGeom prst="straightConnector1">
            <a:avLst/>
          </a:prstGeom>
          <a:ln w="19050">
            <a:solidFill>
              <a:srgbClr val="C0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 name="Oval 1">
            <a:extLst>
              <a:ext uri="{FF2B5EF4-FFF2-40B4-BE49-F238E27FC236}">
                <a16:creationId xmlns:a16="http://schemas.microsoft.com/office/drawing/2014/main" id="{92B48C30-FF11-4152-84A2-2606E8CFF0B6}"/>
              </a:ext>
            </a:extLst>
          </p:cNvPr>
          <p:cNvSpPr/>
          <p:nvPr/>
        </p:nvSpPr>
        <p:spPr>
          <a:xfrm>
            <a:off x="4941794" y="2904565"/>
            <a:ext cx="147918" cy="1344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Oval 13">
            <a:extLst>
              <a:ext uri="{FF2B5EF4-FFF2-40B4-BE49-F238E27FC236}">
                <a16:creationId xmlns:a16="http://schemas.microsoft.com/office/drawing/2014/main" id="{3B98B7DE-215B-414C-8C86-95A506B1B9A3}"/>
              </a:ext>
            </a:extLst>
          </p:cNvPr>
          <p:cNvSpPr/>
          <p:nvPr/>
        </p:nvSpPr>
        <p:spPr>
          <a:xfrm>
            <a:off x="5479676" y="2785082"/>
            <a:ext cx="147918" cy="1344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Oval 15">
            <a:extLst>
              <a:ext uri="{FF2B5EF4-FFF2-40B4-BE49-F238E27FC236}">
                <a16:creationId xmlns:a16="http://schemas.microsoft.com/office/drawing/2014/main" id="{BAFE4E86-7554-4103-B363-F4A43574CF3B}"/>
              </a:ext>
            </a:extLst>
          </p:cNvPr>
          <p:cNvSpPr/>
          <p:nvPr/>
        </p:nvSpPr>
        <p:spPr>
          <a:xfrm>
            <a:off x="6387353" y="2324100"/>
            <a:ext cx="147918" cy="1344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Oval 17">
            <a:extLst>
              <a:ext uri="{FF2B5EF4-FFF2-40B4-BE49-F238E27FC236}">
                <a16:creationId xmlns:a16="http://schemas.microsoft.com/office/drawing/2014/main" id="{C70B9DD4-C2CD-4BE2-A2A8-E2E1AC37B273}"/>
              </a:ext>
            </a:extLst>
          </p:cNvPr>
          <p:cNvSpPr/>
          <p:nvPr/>
        </p:nvSpPr>
        <p:spPr>
          <a:xfrm>
            <a:off x="7588623" y="4363571"/>
            <a:ext cx="147918" cy="1344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Oval 19">
            <a:extLst>
              <a:ext uri="{FF2B5EF4-FFF2-40B4-BE49-F238E27FC236}">
                <a16:creationId xmlns:a16="http://schemas.microsoft.com/office/drawing/2014/main" id="{68CF30A6-729A-4D67-9302-E7A8C49567F9}"/>
              </a:ext>
            </a:extLst>
          </p:cNvPr>
          <p:cNvSpPr/>
          <p:nvPr/>
        </p:nvSpPr>
        <p:spPr>
          <a:xfrm>
            <a:off x="6273053" y="5295024"/>
            <a:ext cx="147918" cy="1344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Oval 20">
            <a:extLst>
              <a:ext uri="{FF2B5EF4-FFF2-40B4-BE49-F238E27FC236}">
                <a16:creationId xmlns:a16="http://schemas.microsoft.com/office/drawing/2014/main" id="{8362AAD0-0440-40E7-9E04-58105D36660F}"/>
              </a:ext>
            </a:extLst>
          </p:cNvPr>
          <p:cNvSpPr/>
          <p:nvPr/>
        </p:nvSpPr>
        <p:spPr>
          <a:xfrm>
            <a:off x="7039535" y="4879462"/>
            <a:ext cx="147918" cy="1344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Oval 21">
            <a:extLst>
              <a:ext uri="{FF2B5EF4-FFF2-40B4-BE49-F238E27FC236}">
                <a16:creationId xmlns:a16="http://schemas.microsoft.com/office/drawing/2014/main" id="{6BFAA094-5E19-47D7-B896-D1C0E3E38759}"/>
              </a:ext>
            </a:extLst>
          </p:cNvPr>
          <p:cNvSpPr/>
          <p:nvPr/>
        </p:nvSpPr>
        <p:spPr>
          <a:xfrm>
            <a:off x="8240806" y="4151780"/>
            <a:ext cx="147918" cy="1344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6150608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166FDD0-C04C-4020-81CB-8CE1EE30EC7A}"/>
              </a:ext>
            </a:extLst>
          </p:cNvPr>
          <p:cNvSpPr>
            <a:spLocks noGrp="1"/>
          </p:cNvSpPr>
          <p:nvPr>
            <p:ph type="title"/>
          </p:nvPr>
        </p:nvSpPr>
        <p:spPr>
          <a:xfrm>
            <a:off x="838199" y="365125"/>
            <a:ext cx="11149853" cy="1325563"/>
          </a:xfrm>
        </p:spPr>
        <p:txBody>
          <a:bodyPr/>
          <a:lstStyle/>
          <a:p>
            <a:r>
              <a:rPr lang="en-GB" dirty="0"/>
              <a:t>A measure of the average broadness of the line</a:t>
            </a:r>
          </a:p>
        </p:txBody>
      </p:sp>
      <p:pic>
        <p:nvPicPr>
          <p:cNvPr id="5" name="Picture 4">
            <a:extLst>
              <a:ext uri="{FF2B5EF4-FFF2-40B4-BE49-F238E27FC236}">
                <a16:creationId xmlns:a16="http://schemas.microsoft.com/office/drawing/2014/main" id="{9B012FE5-CB80-4323-8B41-D4BA1DEC0D1B}"/>
              </a:ext>
            </a:extLst>
          </p:cNvPr>
          <p:cNvPicPr/>
          <p:nvPr/>
        </p:nvPicPr>
        <p:blipFill>
          <a:blip r:embed="rId2">
            <a:extLst>
              <a:ext uri="{28A0092B-C50C-407E-A947-70E740481C1C}">
                <a14:useLocalDpi xmlns:a14="http://schemas.microsoft.com/office/drawing/2010/main" val="0"/>
              </a:ext>
            </a:extLst>
          </a:blip>
          <a:stretch>
            <a:fillRect/>
          </a:stretch>
        </p:blipFill>
        <p:spPr>
          <a:xfrm>
            <a:off x="2468193" y="1604457"/>
            <a:ext cx="7068219" cy="4991815"/>
          </a:xfrm>
          <a:prstGeom prst="rect">
            <a:avLst/>
          </a:prstGeom>
          <a:ln>
            <a:noFill/>
          </a:ln>
          <a:effectLst>
            <a:outerShdw blurRad="292100" dist="139700" dir="2700000" algn="tl" rotWithShape="0">
              <a:srgbClr val="333333">
                <a:alpha val="65000"/>
              </a:srgbClr>
            </a:outerShdw>
          </a:effectLst>
        </p:spPr>
      </p:pic>
      <p:cxnSp>
        <p:nvCxnSpPr>
          <p:cNvPr id="6" name="Straight Connector 5">
            <a:extLst>
              <a:ext uri="{FF2B5EF4-FFF2-40B4-BE49-F238E27FC236}">
                <a16:creationId xmlns:a16="http://schemas.microsoft.com/office/drawing/2014/main" id="{F0341E2D-9EFE-4626-A2D8-3DCCE5B32507}"/>
              </a:ext>
            </a:extLst>
          </p:cNvPr>
          <p:cNvCxnSpPr/>
          <p:nvPr/>
        </p:nvCxnSpPr>
        <p:spPr>
          <a:xfrm flipV="1">
            <a:off x="3240741" y="2709582"/>
            <a:ext cx="5916706" cy="3052483"/>
          </a:xfrm>
          <a:prstGeom prst="line">
            <a:avLst/>
          </a:prstGeom>
          <a:ln w="704850">
            <a:solidFill>
              <a:srgbClr val="FF0000">
                <a:alpha val="5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763487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D8EDE-9594-4B85-ACAF-FD36973F84A6}"/>
              </a:ext>
            </a:extLst>
          </p:cNvPr>
          <p:cNvSpPr>
            <a:spLocks noGrp="1"/>
          </p:cNvSpPr>
          <p:nvPr>
            <p:ph type="title"/>
          </p:nvPr>
        </p:nvSpPr>
        <p:spPr/>
        <p:txBody>
          <a:bodyPr/>
          <a:lstStyle/>
          <a:p>
            <a:r>
              <a:rPr lang="en-GB" dirty="0"/>
              <a:t>You won’t get away with zero maths</a:t>
            </a:r>
          </a:p>
        </p:txBody>
      </p:sp>
      <p:sp>
        <p:nvSpPr>
          <p:cNvPr id="3" name="Content Placeholder 2">
            <a:extLst>
              <a:ext uri="{FF2B5EF4-FFF2-40B4-BE49-F238E27FC236}">
                <a16:creationId xmlns:a16="http://schemas.microsoft.com/office/drawing/2014/main" id="{95F01B7B-C340-4199-BB8B-7B7EE14C6257}"/>
              </a:ext>
            </a:extLst>
          </p:cNvPr>
          <p:cNvSpPr>
            <a:spLocks noGrp="1"/>
          </p:cNvSpPr>
          <p:nvPr>
            <p:ph idx="1"/>
          </p:nvPr>
        </p:nvSpPr>
        <p:spPr/>
        <p:txBody>
          <a:bodyPr/>
          <a:lstStyle/>
          <a:p>
            <a:r>
              <a:rPr lang="en-GB" dirty="0"/>
              <a:t>You manage progress using metrics expressed mathematically</a:t>
            </a:r>
          </a:p>
          <a:p>
            <a:endParaRPr lang="en-GB" dirty="0"/>
          </a:p>
          <a:p>
            <a:r>
              <a:rPr lang="en-GB" dirty="0"/>
              <a:t>When you liaise accuracy with your customers your job is to translate hard maths into easy maths </a:t>
            </a:r>
          </a:p>
          <a:p>
            <a:endParaRPr lang="en-GB" dirty="0"/>
          </a:p>
          <a:p>
            <a:r>
              <a:rPr lang="en-GB" dirty="0"/>
              <a:t>Mathematical concepts surround you; they are your KPIs</a:t>
            </a:r>
          </a:p>
        </p:txBody>
      </p:sp>
    </p:spTree>
    <p:extLst>
      <p:ext uri="{BB962C8B-B14F-4D97-AF65-F5344CB8AC3E}">
        <p14:creationId xmlns:p14="http://schemas.microsoft.com/office/powerpoint/2010/main" val="29380371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08EA22F-5A01-4372-BD6F-BB2BA6889A7E}"/>
              </a:ext>
            </a:extLst>
          </p:cNvPr>
          <p:cNvSpPr>
            <a:spLocks noGrp="1"/>
          </p:cNvSpPr>
          <p:nvPr>
            <p:ph type="title"/>
          </p:nvPr>
        </p:nvSpPr>
        <p:spPr/>
        <p:txBody>
          <a:bodyPr/>
          <a:lstStyle/>
          <a:p>
            <a:r>
              <a:rPr lang="en-GB" dirty="0"/>
              <a:t>What does it tell us?</a:t>
            </a:r>
          </a:p>
        </p:txBody>
      </p:sp>
      <p:sp>
        <p:nvSpPr>
          <p:cNvPr id="5" name="Content Placeholder 4">
            <a:extLst>
              <a:ext uri="{FF2B5EF4-FFF2-40B4-BE49-F238E27FC236}">
                <a16:creationId xmlns:a16="http://schemas.microsoft.com/office/drawing/2014/main" id="{82067465-93FE-402C-9223-68F4E62BE5F4}"/>
              </a:ext>
            </a:extLst>
          </p:cNvPr>
          <p:cNvSpPr>
            <a:spLocks noGrp="1"/>
          </p:cNvSpPr>
          <p:nvPr>
            <p:ph idx="1"/>
          </p:nvPr>
        </p:nvSpPr>
        <p:spPr/>
        <p:txBody>
          <a:bodyPr/>
          <a:lstStyle/>
          <a:p>
            <a:r>
              <a:rPr lang="en-GB" dirty="0"/>
              <a:t>By comparing the average distance between the estimator </a:t>
            </a:r>
            <a:r>
              <a:rPr lang="cy-GB" dirty="0"/>
              <a:t>ŷ and the observed actual, we can get a measure of how close in real world terms we are on average to the actual. </a:t>
            </a:r>
          </a:p>
          <a:p>
            <a:endParaRPr lang="cy-GB" dirty="0"/>
          </a:p>
          <a:p>
            <a:r>
              <a:rPr lang="cy-GB" dirty="0"/>
              <a:t>Unlike r</a:t>
            </a:r>
            <a:r>
              <a:rPr lang="cy-GB" baseline="30000" dirty="0"/>
              <a:t>2</a:t>
            </a:r>
            <a:r>
              <a:rPr lang="cy-GB" dirty="0"/>
              <a:t> which gives an abstract view on variance, RMSE gives the bounds to the accuracy of our prediction.</a:t>
            </a:r>
          </a:p>
          <a:p>
            <a:endParaRPr lang="cy-GB" dirty="0"/>
          </a:p>
          <a:p>
            <a:r>
              <a:rPr lang="cy-GB" dirty="0"/>
              <a:t>On average, the real value is +/- RMSE from the estimator. </a:t>
            </a:r>
            <a:endParaRPr lang="en-GB" dirty="0"/>
          </a:p>
        </p:txBody>
      </p:sp>
    </p:spTree>
    <p:extLst>
      <p:ext uri="{BB962C8B-B14F-4D97-AF65-F5344CB8AC3E}">
        <p14:creationId xmlns:p14="http://schemas.microsoft.com/office/powerpoint/2010/main" val="28199746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E5C46-FDDB-4642-A5B0-89D3D0F89E65}"/>
              </a:ext>
            </a:extLst>
          </p:cNvPr>
          <p:cNvSpPr>
            <a:spLocks noGrp="1"/>
          </p:cNvSpPr>
          <p:nvPr>
            <p:ph type="title"/>
          </p:nvPr>
        </p:nvSpPr>
        <p:spPr/>
        <p:txBody>
          <a:bodyPr/>
          <a:lstStyle/>
          <a:p>
            <a:r>
              <a:rPr lang="en-GB" dirty="0"/>
              <a:t>How do we calculate it?</a:t>
            </a:r>
          </a:p>
        </p:txBody>
      </p:sp>
      <p:sp>
        <p:nvSpPr>
          <p:cNvPr id="3" name="Content Placeholder 2">
            <a:extLst>
              <a:ext uri="{FF2B5EF4-FFF2-40B4-BE49-F238E27FC236}">
                <a16:creationId xmlns:a16="http://schemas.microsoft.com/office/drawing/2014/main" id="{230E03F2-4CCD-4342-9AA7-D247B0A873CA}"/>
              </a:ext>
            </a:extLst>
          </p:cNvPr>
          <p:cNvSpPr>
            <a:spLocks noGrp="1"/>
          </p:cNvSpPr>
          <p:nvPr>
            <p:ph idx="1"/>
          </p:nvPr>
        </p:nvSpPr>
        <p:spPr/>
        <p:txBody>
          <a:bodyPr/>
          <a:lstStyle/>
          <a:p>
            <a:r>
              <a:rPr lang="en-GB" dirty="0"/>
              <a:t>It’s very easy and we’ve already done the hard work.</a:t>
            </a:r>
          </a:p>
          <a:p>
            <a:endParaRPr lang="en-GB" dirty="0"/>
          </a:p>
          <a:p>
            <a:r>
              <a:rPr lang="en-GB" dirty="0"/>
              <a:t>The MSE part means average of the squared distance of the estimator from the actual</a:t>
            </a:r>
          </a:p>
          <a:p>
            <a:pPr lvl="1"/>
            <a:r>
              <a:rPr lang="cy-GB" dirty="0"/>
              <a:t>=AVERAGE(data[(y-ŷ)^2])</a:t>
            </a:r>
          </a:p>
          <a:p>
            <a:pPr lvl="1"/>
            <a:endParaRPr lang="cy-GB" dirty="0"/>
          </a:p>
          <a:p>
            <a:r>
              <a:rPr lang="cy-GB" dirty="0"/>
              <a:t>Since the values were squared, this number is still big; square rooting this gives us a real world value. </a:t>
            </a:r>
          </a:p>
          <a:p>
            <a:pPr lvl="1"/>
            <a:r>
              <a:rPr lang="cy-GB" dirty="0"/>
              <a:t>=SQRT(AVERAGE(data[(y-ŷ)^2]))</a:t>
            </a:r>
            <a:endParaRPr lang="en-GB" dirty="0"/>
          </a:p>
        </p:txBody>
      </p:sp>
    </p:spTree>
    <p:extLst>
      <p:ext uri="{BB962C8B-B14F-4D97-AF65-F5344CB8AC3E}">
        <p14:creationId xmlns:p14="http://schemas.microsoft.com/office/powerpoint/2010/main" val="21307815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11A4B2A-0310-497F-98DF-285A6D90CBC3}"/>
              </a:ext>
            </a:extLst>
          </p:cNvPr>
          <p:cNvPicPr>
            <a:picLocks noChangeAspect="1"/>
          </p:cNvPicPr>
          <p:nvPr/>
        </p:nvPicPr>
        <p:blipFill>
          <a:blip r:embed="rId2"/>
          <a:stretch>
            <a:fillRect/>
          </a:stretch>
        </p:blipFill>
        <p:spPr>
          <a:xfrm>
            <a:off x="3571810" y="0"/>
            <a:ext cx="5048379" cy="6858000"/>
          </a:xfrm>
          <a:prstGeom prst="rect">
            <a:avLst/>
          </a:prstGeom>
        </p:spPr>
      </p:pic>
      <p:pic>
        <p:nvPicPr>
          <p:cNvPr id="9" name="Picture 8">
            <a:extLst>
              <a:ext uri="{FF2B5EF4-FFF2-40B4-BE49-F238E27FC236}">
                <a16:creationId xmlns:a16="http://schemas.microsoft.com/office/drawing/2014/main" id="{49F97C9C-8148-4AD8-BE6E-AD1A6CF10AA9}"/>
              </a:ext>
            </a:extLst>
          </p:cNvPr>
          <p:cNvPicPr>
            <a:picLocks noChangeAspect="1"/>
          </p:cNvPicPr>
          <p:nvPr/>
        </p:nvPicPr>
        <p:blipFill>
          <a:blip r:embed="rId3"/>
          <a:stretch>
            <a:fillRect/>
          </a:stretch>
        </p:blipFill>
        <p:spPr>
          <a:xfrm>
            <a:off x="6792686" y="6485226"/>
            <a:ext cx="1827504" cy="372774"/>
          </a:xfrm>
          <a:prstGeom prst="rect">
            <a:avLst/>
          </a:prstGeom>
        </p:spPr>
      </p:pic>
      <p:sp>
        <p:nvSpPr>
          <p:cNvPr id="10" name="TextBox 9">
            <a:extLst>
              <a:ext uri="{FF2B5EF4-FFF2-40B4-BE49-F238E27FC236}">
                <a16:creationId xmlns:a16="http://schemas.microsoft.com/office/drawing/2014/main" id="{8E9E65A1-0EB4-4C75-8FC8-5049FCE67F3A}"/>
              </a:ext>
            </a:extLst>
          </p:cNvPr>
          <p:cNvSpPr txBox="1"/>
          <p:nvPr/>
        </p:nvSpPr>
        <p:spPr>
          <a:xfrm>
            <a:off x="571500" y="2274838"/>
            <a:ext cx="2362200" cy="2308324"/>
          </a:xfrm>
          <a:prstGeom prst="rect">
            <a:avLst/>
          </a:prstGeom>
          <a:noFill/>
        </p:spPr>
        <p:txBody>
          <a:bodyPr wrap="square" rtlCol="0">
            <a:spAutoFit/>
          </a:bodyPr>
          <a:lstStyle/>
          <a:p>
            <a:r>
              <a:rPr lang="en-GB" dirty="0"/>
              <a:t>Take the average of the squared estimator distance from actual. </a:t>
            </a:r>
          </a:p>
          <a:p>
            <a:endParaRPr lang="en-GB" dirty="0"/>
          </a:p>
          <a:p>
            <a:r>
              <a:rPr lang="en-GB" dirty="0"/>
              <a:t>Squaring it earlier was useful, as the non-squared value averages out to zero!</a:t>
            </a:r>
          </a:p>
        </p:txBody>
      </p:sp>
    </p:spTree>
    <p:extLst>
      <p:ext uri="{BB962C8B-B14F-4D97-AF65-F5344CB8AC3E}">
        <p14:creationId xmlns:p14="http://schemas.microsoft.com/office/powerpoint/2010/main" val="12681597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5D1261C-3D34-4387-BB09-520F64E1F4B6}"/>
              </a:ext>
            </a:extLst>
          </p:cNvPr>
          <p:cNvPicPr>
            <a:picLocks noChangeAspect="1"/>
          </p:cNvPicPr>
          <p:nvPr/>
        </p:nvPicPr>
        <p:blipFill>
          <a:blip r:embed="rId2"/>
          <a:stretch>
            <a:fillRect/>
          </a:stretch>
        </p:blipFill>
        <p:spPr>
          <a:xfrm>
            <a:off x="2939142" y="3386817"/>
            <a:ext cx="1495425" cy="723900"/>
          </a:xfrm>
          <a:prstGeom prst="rect">
            <a:avLst/>
          </a:prstGeom>
        </p:spPr>
      </p:pic>
      <p:pic>
        <p:nvPicPr>
          <p:cNvPr id="4" name="Picture 3">
            <a:extLst>
              <a:ext uri="{FF2B5EF4-FFF2-40B4-BE49-F238E27FC236}">
                <a16:creationId xmlns:a16="http://schemas.microsoft.com/office/drawing/2014/main" id="{DD233011-D68F-435D-B39C-EEC9D4615B45}"/>
              </a:ext>
            </a:extLst>
          </p:cNvPr>
          <p:cNvPicPr>
            <a:picLocks noChangeAspect="1"/>
          </p:cNvPicPr>
          <p:nvPr/>
        </p:nvPicPr>
        <p:blipFill>
          <a:blip r:embed="rId3"/>
          <a:stretch>
            <a:fillRect/>
          </a:stretch>
        </p:blipFill>
        <p:spPr>
          <a:xfrm>
            <a:off x="2939142" y="4110717"/>
            <a:ext cx="1914525" cy="390525"/>
          </a:xfrm>
          <a:prstGeom prst="rect">
            <a:avLst/>
          </a:prstGeom>
        </p:spPr>
      </p:pic>
      <p:pic>
        <p:nvPicPr>
          <p:cNvPr id="5" name="Picture 4">
            <a:extLst>
              <a:ext uri="{FF2B5EF4-FFF2-40B4-BE49-F238E27FC236}">
                <a16:creationId xmlns:a16="http://schemas.microsoft.com/office/drawing/2014/main" id="{02165F3F-9711-4E7D-A651-04EB21573C9B}"/>
              </a:ext>
            </a:extLst>
          </p:cNvPr>
          <p:cNvPicPr>
            <a:picLocks noChangeAspect="1"/>
          </p:cNvPicPr>
          <p:nvPr/>
        </p:nvPicPr>
        <p:blipFill>
          <a:blip r:embed="rId4"/>
          <a:stretch>
            <a:fillRect/>
          </a:stretch>
        </p:blipFill>
        <p:spPr>
          <a:xfrm>
            <a:off x="4853667" y="4110717"/>
            <a:ext cx="2724150" cy="400050"/>
          </a:xfrm>
          <a:prstGeom prst="rect">
            <a:avLst/>
          </a:prstGeom>
        </p:spPr>
      </p:pic>
      <p:sp>
        <p:nvSpPr>
          <p:cNvPr id="6" name="TextBox 5">
            <a:extLst>
              <a:ext uri="{FF2B5EF4-FFF2-40B4-BE49-F238E27FC236}">
                <a16:creationId xmlns:a16="http://schemas.microsoft.com/office/drawing/2014/main" id="{1E302023-C88C-45F8-841B-EAE1C447980B}"/>
              </a:ext>
            </a:extLst>
          </p:cNvPr>
          <p:cNvSpPr txBox="1"/>
          <p:nvPr/>
        </p:nvSpPr>
        <p:spPr>
          <a:xfrm>
            <a:off x="1208409" y="1803400"/>
            <a:ext cx="10094591" cy="646331"/>
          </a:xfrm>
          <a:prstGeom prst="rect">
            <a:avLst/>
          </a:prstGeom>
          <a:noFill/>
        </p:spPr>
        <p:txBody>
          <a:bodyPr wrap="square" rtlCol="0">
            <a:spAutoFit/>
          </a:bodyPr>
          <a:lstStyle/>
          <a:p>
            <a:r>
              <a:rPr lang="en-GB" dirty="0"/>
              <a:t>Since the MSE is still in the order of magnitude of the Squares, square root it to give us a real world value and this is Root Mean Square Error (RMSE). </a:t>
            </a:r>
          </a:p>
        </p:txBody>
      </p:sp>
      <p:sp>
        <p:nvSpPr>
          <p:cNvPr id="7" name="TextBox 6">
            <a:extLst>
              <a:ext uri="{FF2B5EF4-FFF2-40B4-BE49-F238E27FC236}">
                <a16:creationId xmlns:a16="http://schemas.microsoft.com/office/drawing/2014/main" id="{7C6A163E-67AA-403E-A6E3-84C781B8D360}"/>
              </a:ext>
            </a:extLst>
          </p:cNvPr>
          <p:cNvSpPr txBox="1"/>
          <p:nvPr/>
        </p:nvSpPr>
        <p:spPr>
          <a:xfrm>
            <a:off x="1778000" y="5571067"/>
            <a:ext cx="7683642" cy="369332"/>
          </a:xfrm>
          <a:prstGeom prst="rect">
            <a:avLst/>
          </a:prstGeom>
          <a:noFill/>
        </p:spPr>
        <p:txBody>
          <a:bodyPr wrap="none" rtlCol="0">
            <a:spAutoFit/>
          </a:bodyPr>
          <a:lstStyle/>
          <a:p>
            <a:r>
              <a:rPr lang="en-GB" dirty="0"/>
              <a:t>In this example, the estimate is on average 147.673 away from the actual value. </a:t>
            </a:r>
          </a:p>
        </p:txBody>
      </p:sp>
    </p:spTree>
    <p:extLst>
      <p:ext uri="{BB962C8B-B14F-4D97-AF65-F5344CB8AC3E}">
        <p14:creationId xmlns:p14="http://schemas.microsoft.com/office/powerpoint/2010/main" val="12850225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BB2088-2D28-4A82-9C68-4938A8B9F070}"/>
              </a:ext>
            </a:extLst>
          </p:cNvPr>
          <p:cNvSpPr>
            <a:spLocks noGrp="1"/>
          </p:cNvSpPr>
          <p:nvPr>
            <p:ph type="title"/>
          </p:nvPr>
        </p:nvSpPr>
        <p:spPr>
          <a:xfrm>
            <a:off x="831850" y="2785005"/>
            <a:ext cx="10515600" cy="2852737"/>
          </a:xfrm>
        </p:spPr>
        <p:txBody>
          <a:bodyPr>
            <a:noAutofit/>
          </a:bodyPr>
          <a:lstStyle/>
          <a:p>
            <a:r>
              <a:rPr lang="en-GB" sz="4800" dirty="0"/>
              <a:t>This model can therefore be described as:</a:t>
            </a:r>
            <a:br>
              <a:rPr lang="en-GB" sz="4800" dirty="0"/>
            </a:br>
            <a:br>
              <a:rPr lang="en-GB" sz="4800" dirty="0"/>
            </a:br>
            <a:r>
              <a:rPr lang="en-GB" sz="4800" dirty="0"/>
              <a:t>being able to describe 80% of variance</a:t>
            </a:r>
            <a:br>
              <a:rPr lang="en-GB" sz="4800" dirty="0"/>
            </a:br>
            <a:br>
              <a:rPr lang="en-GB" sz="4800" dirty="0"/>
            </a:br>
            <a:r>
              <a:rPr lang="en-GB" sz="4800" dirty="0"/>
              <a:t>being on average 147.6 away from the actual</a:t>
            </a:r>
          </a:p>
        </p:txBody>
      </p:sp>
    </p:spTree>
    <p:extLst>
      <p:ext uri="{BB962C8B-B14F-4D97-AF65-F5344CB8AC3E}">
        <p14:creationId xmlns:p14="http://schemas.microsoft.com/office/powerpoint/2010/main" val="34354615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5A4F646-505A-4E7D-ABA1-144F26C87C7C}"/>
              </a:ext>
            </a:extLst>
          </p:cNvPr>
          <p:cNvSpPr>
            <a:spLocks noGrp="1"/>
          </p:cNvSpPr>
          <p:nvPr>
            <p:ph type="title"/>
          </p:nvPr>
        </p:nvSpPr>
        <p:spPr/>
        <p:txBody>
          <a:bodyPr/>
          <a:lstStyle/>
          <a:p>
            <a:r>
              <a:rPr lang="en-GB" dirty="0"/>
              <a:t>Coefficient of Determination</a:t>
            </a:r>
          </a:p>
        </p:txBody>
      </p:sp>
      <p:sp>
        <p:nvSpPr>
          <p:cNvPr id="5" name="Text Placeholder 4">
            <a:extLst>
              <a:ext uri="{FF2B5EF4-FFF2-40B4-BE49-F238E27FC236}">
                <a16:creationId xmlns:a16="http://schemas.microsoft.com/office/drawing/2014/main" id="{349F58CD-58B1-4371-96B0-847B27376E5E}"/>
              </a:ext>
            </a:extLst>
          </p:cNvPr>
          <p:cNvSpPr>
            <a:spLocks noGrp="1"/>
          </p:cNvSpPr>
          <p:nvPr>
            <p:ph type="body" idx="1"/>
          </p:nvPr>
        </p:nvSpPr>
        <p:spPr/>
        <p:txBody>
          <a:bodyPr/>
          <a:lstStyle/>
          <a:p>
            <a:r>
              <a:rPr lang="en-GB" dirty="0"/>
              <a:t>r</a:t>
            </a:r>
            <a:r>
              <a:rPr lang="en-GB" baseline="30000" dirty="0"/>
              <a:t>2</a:t>
            </a:r>
            <a:r>
              <a:rPr lang="en-GB" dirty="0"/>
              <a:t> is the proportion of the variance in the dependent variable that is predictable from the independent variables</a:t>
            </a:r>
          </a:p>
        </p:txBody>
      </p:sp>
    </p:spTree>
    <p:extLst>
      <p:ext uri="{BB962C8B-B14F-4D97-AF65-F5344CB8AC3E}">
        <p14:creationId xmlns:p14="http://schemas.microsoft.com/office/powerpoint/2010/main" val="15425654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166FDD0-C04C-4020-81CB-8CE1EE30EC7A}"/>
              </a:ext>
            </a:extLst>
          </p:cNvPr>
          <p:cNvSpPr>
            <a:spLocks noGrp="1"/>
          </p:cNvSpPr>
          <p:nvPr>
            <p:ph type="title"/>
          </p:nvPr>
        </p:nvSpPr>
        <p:spPr/>
        <p:txBody>
          <a:bodyPr/>
          <a:lstStyle/>
          <a:p>
            <a:r>
              <a:rPr lang="en-GB" dirty="0"/>
              <a:t>How good a fit is my line?</a:t>
            </a:r>
          </a:p>
        </p:txBody>
      </p:sp>
      <p:pic>
        <p:nvPicPr>
          <p:cNvPr id="5" name="Picture 4">
            <a:extLst>
              <a:ext uri="{FF2B5EF4-FFF2-40B4-BE49-F238E27FC236}">
                <a16:creationId xmlns:a16="http://schemas.microsoft.com/office/drawing/2014/main" id="{9B012FE5-CB80-4323-8B41-D4BA1DEC0D1B}"/>
              </a:ext>
            </a:extLst>
          </p:cNvPr>
          <p:cNvPicPr/>
          <p:nvPr/>
        </p:nvPicPr>
        <p:blipFill>
          <a:blip r:embed="rId2">
            <a:extLst>
              <a:ext uri="{28A0092B-C50C-407E-A947-70E740481C1C}">
                <a14:useLocalDpi xmlns:a14="http://schemas.microsoft.com/office/drawing/2010/main" val="0"/>
              </a:ext>
            </a:extLst>
          </a:blip>
          <a:stretch>
            <a:fillRect/>
          </a:stretch>
        </p:blipFill>
        <p:spPr>
          <a:xfrm>
            <a:off x="2468193" y="1604457"/>
            <a:ext cx="7068219" cy="499181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5465471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166FDD0-C04C-4020-81CB-8CE1EE30EC7A}"/>
              </a:ext>
            </a:extLst>
          </p:cNvPr>
          <p:cNvSpPr>
            <a:spLocks noGrp="1"/>
          </p:cNvSpPr>
          <p:nvPr>
            <p:ph type="title"/>
          </p:nvPr>
        </p:nvSpPr>
        <p:spPr/>
        <p:txBody>
          <a:bodyPr/>
          <a:lstStyle/>
          <a:p>
            <a:r>
              <a:rPr lang="en-GB" dirty="0"/>
              <a:t>Compared to….</a:t>
            </a:r>
          </a:p>
        </p:txBody>
      </p:sp>
      <p:pic>
        <p:nvPicPr>
          <p:cNvPr id="5" name="Picture 4">
            <a:extLst>
              <a:ext uri="{FF2B5EF4-FFF2-40B4-BE49-F238E27FC236}">
                <a16:creationId xmlns:a16="http://schemas.microsoft.com/office/drawing/2014/main" id="{9B012FE5-CB80-4323-8B41-D4BA1DEC0D1B}"/>
              </a:ext>
            </a:extLst>
          </p:cNvPr>
          <p:cNvPicPr/>
          <p:nvPr/>
        </p:nvPicPr>
        <p:blipFill>
          <a:blip r:embed="rId2">
            <a:extLst>
              <a:ext uri="{28A0092B-C50C-407E-A947-70E740481C1C}">
                <a14:useLocalDpi xmlns:a14="http://schemas.microsoft.com/office/drawing/2010/main" val="0"/>
              </a:ext>
            </a:extLst>
          </a:blip>
          <a:stretch>
            <a:fillRect/>
          </a:stretch>
        </p:blipFill>
        <p:spPr>
          <a:xfrm>
            <a:off x="2468193" y="1604457"/>
            <a:ext cx="7068219" cy="4991815"/>
          </a:xfrm>
          <a:prstGeom prst="rect">
            <a:avLst/>
          </a:prstGeom>
          <a:ln>
            <a:noFill/>
          </a:ln>
          <a:effectLst>
            <a:outerShdw blurRad="292100" dist="139700" dir="2700000" algn="tl" rotWithShape="0">
              <a:srgbClr val="333333">
                <a:alpha val="65000"/>
              </a:srgbClr>
            </a:outerShdw>
          </a:effectLst>
        </p:spPr>
      </p:pic>
      <p:cxnSp>
        <p:nvCxnSpPr>
          <p:cNvPr id="3" name="Straight Connector 2">
            <a:extLst>
              <a:ext uri="{FF2B5EF4-FFF2-40B4-BE49-F238E27FC236}">
                <a16:creationId xmlns:a16="http://schemas.microsoft.com/office/drawing/2014/main" id="{790706D3-FED4-4B5D-80F1-BD538A437251}"/>
              </a:ext>
            </a:extLst>
          </p:cNvPr>
          <p:cNvCxnSpPr/>
          <p:nvPr/>
        </p:nvCxnSpPr>
        <p:spPr>
          <a:xfrm flipV="1">
            <a:off x="3307976" y="2548218"/>
            <a:ext cx="5849471" cy="3307976"/>
          </a:xfrm>
          <a:prstGeom prst="line">
            <a:avLst/>
          </a:prstGeom>
          <a:ln w="28575">
            <a:prstDash val="sysDash"/>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40157436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166FDD0-C04C-4020-81CB-8CE1EE30EC7A}"/>
              </a:ext>
            </a:extLst>
          </p:cNvPr>
          <p:cNvSpPr>
            <a:spLocks noGrp="1"/>
          </p:cNvSpPr>
          <p:nvPr>
            <p:ph type="title"/>
          </p:nvPr>
        </p:nvSpPr>
        <p:spPr/>
        <p:txBody>
          <a:bodyPr/>
          <a:lstStyle/>
          <a:p>
            <a:r>
              <a:rPr lang="en-GB" dirty="0"/>
              <a:t>Compared to….</a:t>
            </a:r>
          </a:p>
        </p:txBody>
      </p:sp>
      <p:pic>
        <p:nvPicPr>
          <p:cNvPr id="5" name="Picture 4">
            <a:extLst>
              <a:ext uri="{FF2B5EF4-FFF2-40B4-BE49-F238E27FC236}">
                <a16:creationId xmlns:a16="http://schemas.microsoft.com/office/drawing/2014/main" id="{9B012FE5-CB80-4323-8B41-D4BA1DEC0D1B}"/>
              </a:ext>
            </a:extLst>
          </p:cNvPr>
          <p:cNvPicPr/>
          <p:nvPr/>
        </p:nvPicPr>
        <p:blipFill>
          <a:blip r:embed="rId2">
            <a:extLst>
              <a:ext uri="{28A0092B-C50C-407E-A947-70E740481C1C}">
                <a14:useLocalDpi xmlns:a14="http://schemas.microsoft.com/office/drawing/2010/main" val="0"/>
              </a:ext>
            </a:extLst>
          </a:blip>
          <a:stretch>
            <a:fillRect/>
          </a:stretch>
        </p:blipFill>
        <p:spPr>
          <a:xfrm>
            <a:off x="2468193" y="1604457"/>
            <a:ext cx="7068219" cy="4991815"/>
          </a:xfrm>
          <a:prstGeom prst="rect">
            <a:avLst/>
          </a:prstGeom>
          <a:ln>
            <a:noFill/>
          </a:ln>
          <a:effectLst>
            <a:outerShdw blurRad="292100" dist="139700" dir="2700000" algn="tl" rotWithShape="0">
              <a:srgbClr val="333333">
                <a:alpha val="65000"/>
              </a:srgbClr>
            </a:outerShdw>
          </a:effectLst>
        </p:spPr>
      </p:pic>
      <p:cxnSp>
        <p:nvCxnSpPr>
          <p:cNvPr id="3" name="Straight Connector 2">
            <a:extLst>
              <a:ext uri="{FF2B5EF4-FFF2-40B4-BE49-F238E27FC236}">
                <a16:creationId xmlns:a16="http://schemas.microsoft.com/office/drawing/2014/main" id="{790706D3-FED4-4B5D-80F1-BD538A437251}"/>
              </a:ext>
            </a:extLst>
          </p:cNvPr>
          <p:cNvCxnSpPr/>
          <p:nvPr/>
        </p:nvCxnSpPr>
        <p:spPr>
          <a:xfrm flipV="1">
            <a:off x="3307976" y="2548218"/>
            <a:ext cx="5849471" cy="3307976"/>
          </a:xfrm>
          <a:prstGeom prst="line">
            <a:avLst/>
          </a:prstGeom>
          <a:ln w="28575">
            <a:prstDash val="sysDash"/>
          </a:ln>
        </p:spPr>
        <p:style>
          <a:lnRef idx="1">
            <a:schemeClr val="accent2"/>
          </a:lnRef>
          <a:fillRef idx="0">
            <a:schemeClr val="accent2"/>
          </a:fillRef>
          <a:effectRef idx="0">
            <a:schemeClr val="accent2"/>
          </a:effectRef>
          <a:fontRef idx="minor">
            <a:schemeClr val="tx1"/>
          </a:fontRef>
        </p:style>
      </p:cxnSp>
      <p:cxnSp>
        <p:nvCxnSpPr>
          <p:cNvPr id="6" name="Straight Connector 5">
            <a:extLst>
              <a:ext uri="{FF2B5EF4-FFF2-40B4-BE49-F238E27FC236}">
                <a16:creationId xmlns:a16="http://schemas.microsoft.com/office/drawing/2014/main" id="{96497B90-5111-47AA-BC88-B06F28B644C8}"/>
              </a:ext>
            </a:extLst>
          </p:cNvPr>
          <p:cNvCxnSpPr>
            <a:cxnSpLocks/>
          </p:cNvCxnSpPr>
          <p:nvPr/>
        </p:nvCxnSpPr>
        <p:spPr>
          <a:xfrm flipV="1">
            <a:off x="3307975" y="2877671"/>
            <a:ext cx="5849472" cy="2727511"/>
          </a:xfrm>
          <a:prstGeom prst="line">
            <a:avLst/>
          </a:prstGeom>
          <a:ln w="28575">
            <a:prstDash val="sysDash"/>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6793388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166FDD0-C04C-4020-81CB-8CE1EE30EC7A}"/>
              </a:ext>
            </a:extLst>
          </p:cNvPr>
          <p:cNvSpPr>
            <a:spLocks noGrp="1"/>
          </p:cNvSpPr>
          <p:nvPr>
            <p:ph type="title"/>
          </p:nvPr>
        </p:nvSpPr>
        <p:spPr/>
        <p:txBody>
          <a:bodyPr/>
          <a:lstStyle/>
          <a:p>
            <a:r>
              <a:rPr lang="en-GB" dirty="0"/>
              <a:t>Compared to….</a:t>
            </a:r>
          </a:p>
        </p:txBody>
      </p:sp>
      <p:pic>
        <p:nvPicPr>
          <p:cNvPr id="5" name="Picture 4">
            <a:extLst>
              <a:ext uri="{FF2B5EF4-FFF2-40B4-BE49-F238E27FC236}">
                <a16:creationId xmlns:a16="http://schemas.microsoft.com/office/drawing/2014/main" id="{9B012FE5-CB80-4323-8B41-D4BA1DEC0D1B}"/>
              </a:ext>
            </a:extLst>
          </p:cNvPr>
          <p:cNvPicPr/>
          <p:nvPr/>
        </p:nvPicPr>
        <p:blipFill>
          <a:blip r:embed="rId2">
            <a:extLst>
              <a:ext uri="{28A0092B-C50C-407E-A947-70E740481C1C}">
                <a14:useLocalDpi xmlns:a14="http://schemas.microsoft.com/office/drawing/2010/main" val="0"/>
              </a:ext>
            </a:extLst>
          </a:blip>
          <a:stretch>
            <a:fillRect/>
          </a:stretch>
        </p:blipFill>
        <p:spPr>
          <a:xfrm>
            <a:off x="2468193" y="1604457"/>
            <a:ext cx="7068219" cy="4991815"/>
          </a:xfrm>
          <a:prstGeom prst="rect">
            <a:avLst/>
          </a:prstGeom>
          <a:ln>
            <a:noFill/>
          </a:ln>
          <a:effectLst>
            <a:outerShdw blurRad="292100" dist="139700" dir="2700000" algn="tl" rotWithShape="0">
              <a:srgbClr val="333333">
                <a:alpha val="65000"/>
              </a:srgbClr>
            </a:outerShdw>
          </a:effectLst>
        </p:spPr>
      </p:pic>
      <p:cxnSp>
        <p:nvCxnSpPr>
          <p:cNvPr id="3" name="Straight Connector 2">
            <a:extLst>
              <a:ext uri="{FF2B5EF4-FFF2-40B4-BE49-F238E27FC236}">
                <a16:creationId xmlns:a16="http://schemas.microsoft.com/office/drawing/2014/main" id="{790706D3-FED4-4B5D-80F1-BD538A437251}"/>
              </a:ext>
            </a:extLst>
          </p:cNvPr>
          <p:cNvCxnSpPr/>
          <p:nvPr/>
        </p:nvCxnSpPr>
        <p:spPr>
          <a:xfrm flipV="1">
            <a:off x="3307976" y="2548218"/>
            <a:ext cx="5849471" cy="3307976"/>
          </a:xfrm>
          <a:prstGeom prst="line">
            <a:avLst/>
          </a:prstGeom>
          <a:ln w="28575">
            <a:prstDash val="sysDash"/>
          </a:ln>
        </p:spPr>
        <p:style>
          <a:lnRef idx="1">
            <a:schemeClr val="accent2"/>
          </a:lnRef>
          <a:fillRef idx="0">
            <a:schemeClr val="accent2"/>
          </a:fillRef>
          <a:effectRef idx="0">
            <a:schemeClr val="accent2"/>
          </a:effectRef>
          <a:fontRef idx="minor">
            <a:schemeClr val="tx1"/>
          </a:fontRef>
        </p:style>
      </p:cxnSp>
      <p:cxnSp>
        <p:nvCxnSpPr>
          <p:cNvPr id="6" name="Straight Connector 5">
            <a:extLst>
              <a:ext uri="{FF2B5EF4-FFF2-40B4-BE49-F238E27FC236}">
                <a16:creationId xmlns:a16="http://schemas.microsoft.com/office/drawing/2014/main" id="{96497B90-5111-47AA-BC88-B06F28B644C8}"/>
              </a:ext>
            </a:extLst>
          </p:cNvPr>
          <p:cNvCxnSpPr>
            <a:cxnSpLocks/>
          </p:cNvCxnSpPr>
          <p:nvPr/>
        </p:nvCxnSpPr>
        <p:spPr>
          <a:xfrm flipV="1">
            <a:off x="3307975" y="2877671"/>
            <a:ext cx="5849472" cy="2727511"/>
          </a:xfrm>
          <a:prstGeom prst="line">
            <a:avLst/>
          </a:prstGeom>
          <a:ln w="28575">
            <a:prstDash val="sysDash"/>
          </a:ln>
        </p:spPr>
        <p:style>
          <a:lnRef idx="1">
            <a:schemeClr val="accent2"/>
          </a:lnRef>
          <a:fillRef idx="0">
            <a:schemeClr val="accent2"/>
          </a:fillRef>
          <a:effectRef idx="0">
            <a:schemeClr val="accent2"/>
          </a:effectRef>
          <a:fontRef idx="minor">
            <a:schemeClr val="tx1"/>
          </a:fontRef>
        </p:style>
      </p:cxnSp>
      <p:cxnSp>
        <p:nvCxnSpPr>
          <p:cNvPr id="7" name="Straight Connector 6">
            <a:extLst>
              <a:ext uri="{FF2B5EF4-FFF2-40B4-BE49-F238E27FC236}">
                <a16:creationId xmlns:a16="http://schemas.microsoft.com/office/drawing/2014/main" id="{40871FF2-F52D-47E6-9D64-B7DD7A951EAC}"/>
              </a:ext>
            </a:extLst>
          </p:cNvPr>
          <p:cNvCxnSpPr>
            <a:cxnSpLocks/>
          </p:cNvCxnSpPr>
          <p:nvPr/>
        </p:nvCxnSpPr>
        <p:spPr>
          <a:xfrm flipV="1">
            <a:off x="3420035" y="1916206"/>
            <a:ext cx="5892053" cy="4269441"/>
          </a:xfrm>
          <a:prstGeom prst="line">
            <a:avLst/>
          </a:prstGeom>
          <a:ln w="28575">
            <a:prstDash val="sysDash"/>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9484748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DB516E9-45B1-4524-9DD1-601E1570B666}"/>
              </a:ext>
            </a:extLst>
          </p:cNvPr>
          <p:cNvSpPr>
            <a:spLocks noGrp="1"/>
          </p:cNvSpPr>
          <p:nvPr>
            <p:ph type="title"/>
          </p:nvPr>
        </p:nvSpPr>
        <p:spPr/>
        <p:txBody>
          <a:bodyPr/>
          <a:lstStyle/>
          <a:p>
            <a:r>
              <a:rPr lang="en-GB" dirty="0"/>
              <a:t>What does it tell us?</a:t>
            </a:r>
          </a:p>
        </p:txBody>
      </p:sp>
      <p:sp>
        <p:nvSpPr>
          <p:cNvPr id="4" name="Content Placeholder 3">
            <a:extLst>
              <a:ext uri="{FF2B5EF4-FFF2-40B4-BE49-F238E27FC236}">
                <a16:creationId xmlns:a16="http://schemas.microsoft.com/office/drawing/2014/main" id="{69110A22-37BC-47BA-9C06-F21421276D4F}"/>
              </a:ext>
            </a:extLst>
          </p:cNvPr>
          <p:cNvSpPr>
            <a:spLocks noGrp="1"/>
          </p:cNvSpPr>
          <p:nvPr>
            <p:ph idx="1"/>
          </p:nvPr>
        </p:nvSpPr>
        <p:spPr/>
        <p:txBody>
          <a:bodyPr/>
          <a:lstStyle/>
          <a:p>
            <a:r>
              <a:rPr lang="en-GB" dirty="0"/>
              <a:t>In a multiple-regression model to determine solar energy production:</a:t>
            </a:r>
          </a:p>
          <a:p>
            <a:pPr lvl="1"/>
            <a:r>
              <a:rPr lang="en-GB" dirty="0"/>
              <a:t>The </a:t>
            </a:r>
            <a:r>
              <a:rPr lang="en-GB" i="1" dirty="0"/>
              <a:t>energy production</a:t>
            </a:r>
            <a:r>
              <a:rPr lang="en-GB" dirty="0"/>
              <a:t> is the dependent variable (Y)</a:t>
            </a:r>
          </a:p>
          <a:p>
            <a:pPr lvl="1"/>
            <a:r>
              <a:rPr lang="en-GB" dirty="0"/>
              <a:t>The </a:t>
            </a:r>
            <a:r>
              <a:rPr lang="en-GB" i="1" dirty="0"/>
              <a:t>cloud cover level</a:t>
            </a:r>
            <a:r>
              <a:rPr lang="en-GB" dirty="0"/>
              <a:t> is an independent variable (X1)</a:t>
            </a:r>
          </a:p>
          <a:p>
            <a:pPr lvl="1"/>
            <a:r>
              <a:rPr lang="en-GB" dirty="0"/>
              <a:t>The </a:t>
            </a:r>
            <a:r>
              <a:rPr lang="en-GB" i="1" dirty="0"/>
              <a:t>season of year</a:t>
            </a:r>
            <a:r>
              <a:rPr lang="en-GB" dirty="0"/>
              <a:t> is an independent variable (X2)</a:t>
            </a:r>
          </a:p>
          <a:p>
            <a:pPr marL="457200" lvl="1" indent="0">
              <a:buNone/>
            </a:pPr>
            <a:endParaRPr lang="en-GB" dirty="0"/>
          </a:p>
          <a:p>
            <a:pPr lvl="1"/>
            <a:r>
              <a:rPr lang="en-GB" dirty="0"/>
              <a:t>Y = X1*weightX1 + X2*weightX2</a:t>
            </a:r>
          </a:p>
          <a:p>
            <a:endParaRPr lang="en-GB" dirty="0"/>
          </a:p>
          <a:p>
            <a:r>
              <a:rPr lang="en-GB" dirty="0"/>
              <a:t>It’s a coefficient (ratio) of how good my predictions are versus the amount of variability in my dependent variable.</a:t>
            </a:r>
          </a:p>
        </p:txBody>
      </p:sp>
    </p:spTree>
    <p:extLst>
      <p:ext uri="{BB962C8B-B14F-4D97-AF65-F5344CB8AC3E}">
        <p14:creationId xmlns:p14="http://schemas.microsoft.com/office/powerpoint/2010/main" val="10514964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4B7F76-6011-4B27-85AD-84204BBA54C1}"/>
              </a:ext>
            </a:extLst>
          </p:cNvPr>
          <p:cNvSpPr>
            <a:spLocks noGrp="1"/>
          </p:cNvSpPr>
          <p:nvPr>
            <p:ph type="title"/>
          </p:nvPr>
        </p:nvSpPr>
        <p:spPr/>
        <p:txBody>
          <a:bodyPr/>
          <a:lstStyle/>
          <a:p>
            <a:r>
              <a:rPr lang="en-GB" dirty="0"/>
              <a:t>How does it do that?</a:t>
            </a:r>
          </a:p>
        </p:txBody>
      </p:sp>
      <p:sp>
        <p:nvSpPr>
          <p:cNvPr id="3" name="Content Placeholder 2">
            <a:extLst>
              <a:ext uri="{FF2B5EF4-FFF2-40B4-BE49-F238E27FC236}">
                <a16:creationId xmlns:a16="http://schemas.microsoft.com/office/drawing/2014/main" id="{61FCF4CD-5518-448F-BF51-4A427C6FFE59}"/>
              </a:ext>
            </a:extLst>
          </p:cNvPr>
          <p:cNvSpPr>
            <a:spLocks noGrp="1"/>
          </p:cNvSpPr>
          <p:nvPr>
            <p:ph idx="1"/>
          </p:nvPr>
        </p:nvSpPr>
        <p:spPr>
          <a:xfrm>
            <a:off x="838200" y="1825624"/>
            <a:ext cx="10515600" cy="4797051"/>
          </a:xfrm>
        </p:spPr>
        <p:txBody>
          <a:bodyPr>
            <a:normAutofit fontScale="92500" lnSpcReduction="10000"/>
          </a:bodyPr>
          <a:lstStyle/>
          <a:p>
            <a:r>
              <a:rPr lang="en-GB" dirty="0"/>
              <a:t>It measures the relationship between two variables:</a:t>
            </a:r>
          </a:p>
          <a:p>
            <a:pPr lvl="1"/>
            <a:r>
              <a:rPr lang="en-GB" dirty="0"/>
              <a:t>Y-hat : </a:t>
            </a:r>
            <a:r>
              <a:rPr lang="cy-GB" dirty="0"/>
              <a:t>ŷ</a:t>
            </a:r>
          </a:p>
          <a:p>
            <a:pPr lvl="2"/>
            <a:r>
              <a:rPr lang="cy-GB" dirty="0"/>
              <a:t>The estimator is based on regression variables, Intercept, X Variable 1 to X Variable n</a:t>
            </a:r>
          </a:p>
          <a:p>
            <a:pPr lvl="2"/>
            <a:r>
              <a:rPr lang="cy-GB" dirty="0"/>
              <a:t>The distance from this estimator (prediction) and the real y value (y- ŷ)</a:t>
            </a:r>
          </a:p>
          <a:p>
            <a:pPr lvl="2"/>
            <a:r>
              <a:rPr lang="cy-GB" dirty="0"/>
              <a:t>Squared</a:t>
            </a:r>
          </a:p>
          <a:p>
            <a:pPr lvl="1"/>
            <a:r>
              <a:rPr lang="cy-GB" dirty="0"/>
              <a:t>Y-bar : ȳ</a:t>
            </a:r>
          </a:p>
          <a:p>
            <a:pPr lvl="2"/>
            <a:r>
              <a:rPr lang="cy-GB" dirty="0"/>
              <a:t>The average value of all Ys</a:t>
            </a:r>
          </a:p>
          <a:p>
            <a:pPr lvl="2"/>
            <a:r>
              <a:rPr lang="cy-GB" dirty="0"/>
              <a:t>The distance of the real y value from the mean of all y values (y-ȳ), which is how much the data varies from average</a:t>
            </a:r>
          </a:p>
          <a:p>
            <a:pPr lvl="2"/>
            <a:r>
              <a:rPr lang="cy-GB" dirty="0"/>
              <a:t>Squared</a:t>
            </a:r>
          </a:p>
          <a:p>
            <a:pPr lvl="2"/>
            <a:endParaRPr lang="cy-GB" dirty="0"/>
          </a:p>
          <a:p>
            <a:r>
              <a:rPr lang="cy-GB" dirty="0"/>
              <a:t>These two squares are summed, and calculated:</a:t>
            </a:r>
          </a:p>
          <a:p>
            <a:pPr lvl="1"/>
            <a:r>
              <a:rPr lang="cy-GB" dirty="0"/>
              <a:t>1-(((y-ŷ)^2)/((y-ȳ)^2))</a:t>
            </a:r>
          </a:p>
          <a:p>
            <a:pPr lvl="1"/>
            <a:r>
              <a:rPr lang="cy-GB" dirty="0"/>
              <a:t>1-(estimation error/actual distance from average)</a:t>
            </a:r>
            <a:endParaRPr lang="en-GB" dirty="0"/>
          </a:p>
        </p:txBody>
      </p:sp>
    </p:spTree>
    <p:extLst>
      <p:ext uri="{BB962C8B-B14F-4D97-AF65-F5344CB8AC3E}">
        <p14:creationId xmlns:p14="http://schemas.microsoft.com/office/powerpoint/2010/main" val="37920188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16768</TotalTime>
  <Words>1022</Words>
  <Application>Microsoft Office PowerPoint</Application>
  <PresentationFormat>Widescreen</PresentationFormat>
  <Paragraphs>90</Paragraphs>
  <Slides>24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Calibri</vt:lpstr>
      <vt:lpstr>Calibri Light</vt:lpstr>
      <vt:lpstr>Office Theme</vt:lpstr>
      <vt:lpstr>Product Owning a DS thing</vt:lpstr>
      <vt:lpstr>You won’t get away with zero maths</vt:lpstr>
      <vt:lpstr>Coefficient of Determination</vt:lpstr>
      <vt:lpstr>How good a fit is my line?</vt:lpstr>
      <vt:lpstr>Compared to….</vt:lpstr>
      <vt:lpstr>Compared to….</vt:lpstr>
      <vt:lpstr>Compared to….</vt:lpstr>
      <vt:lpstr>What does it tell us?</vt:lpstr>
      <vt:lpstr>How does it do that?</vt:lpstr>
      <vt:lpstr>PowerPoint Presentation</vt:lpstr>
      <vt:lpstr>PowerPoint Presentation</vt:lpstr>
      <vt:lpstr>PowerPoint Presentation</vt:lpstr>
      <vt:lpstr>PowerPoint Presentation</vt:lpstr>
      <vt:lpstr>PowerPoint Presentation</vt:lpstr>
      <vt:lpstr>PowerPoint Presentation</vt:lpstr>
      <vt:lpstr>Root Mean Squared Error</vt:lpstr>
      <vt:lpstr>How close to my line are my points on average?</vt:lpstr>
      <vt:lpstr>How close to my line are my points on average?</vt:lpstr>
      <vt:lpstr>A measure of the average broadness of the line</vt:lpstr>
      <vt:lpstr>What does it tell us?</vt:lpstr>
      <vt:lpstr>How do we calculate it?</vt:lpstr>
      <vt:lpstr>PowerPoint Presentation</vt:lpstr>
      <vt:lpstr>PowerPoint Presentation</vt:lpstr>
      <vt:lpstr>This model can therefore be described as:  being able to describe 80% of variance  being on average 147.6 away from the actual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Product Owning a DS thing</dc:title>
  <dc:creator>Andy Cross</dc:creator>
  <cp:lastModifiedBy>Andy Cross</cp:lastModifiedBy>
  <cp:revision>19</cp:revision>
  <dcterms:created xsi:type="dcterms:W3CDTF">2018-02-12T14:27:30Z</dcterms:created>
  <dcterms:modified xsi:type="dcterms:W3CDTF">2018-03-01T13:39:47Z</dcterms:modified>
</cp:coreProperties>
</file>