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80" r:id="rId2"/>
    <p:sldId id="405" r:id="rId3"/>
    <p:sldId id="409" r:id="rId4"/>
    <p:sldId id="406" r:id="rId5"/>
    <p:sldId id="397" r:id="rId6"/>
    <p:sldId id="398" r:id="rId7"/>
    <p:sldId id="399" r:id="rId8"/>
    <p:sldId id="402" r:id="rId9"/>
    <p:sldId id="408" r:id="rId10"/>
    <p:sldId id="404" r:id="rId11"/>
  </p:sldIdLst>
  <p:sldSz cx="9144000" cy="5143500" type="screen16x9"/>
  <p:notesSz cx="9942513" cy="6810375"/>
  <p:custDataLst>
    <p:tags r:id="rId14"/>
  </p:custDataLst>
  <p:defaultTextStyle>
    <a:defPPr>
      <a:defRPr lang="de-DE"/>
    </a:defPPr>
    <a:lvl1pPr marL="0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1pPr>
    <a:lvl2pPr marL="320954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2pPr>
    <a:lvl3pPr marL="641909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3pPr>
    <a:lvl4pPr marL="962863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4pPr>
    <a:lvl5pPr marL="1283818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5pPr>
    <a:lvl6pPr marL="1604772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6pPr>
    <a:lvl7pPr marL="1925726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7pPr>
    <a:lvl8pPr marL="2246681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8pPr>
    <a:lvl9pPr marL="2567635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0" userDrawn="1">
          <p15:clr>
            <a:srgbClr val="A4A3A4"/>
          </p15:clr>
        </p15:guide>
        <p15:guide id="2" orient="horz" pos="974" userDrawn="1">
          <p15:clr>
            <a:srgbClr val="A4A3A4"/>
          </p15:clr>
        </p15:guide>
        <p15:guide id="3" orient="horz" pos="752" userDrawn="1">
          <p15:clr>
            <a:srgbClr val="A4A3A4"/>
          </p15:clr>
        </p15:guide>
        <p15:guide id="4" orient="horz" pos="3134" userDrawn="1">
          <p15:clr>
            <a:srgbClr val="A4A3A4"/>
          </p15:clr>
        </p15:guide>
        <p15:guide id="5" orient="horz" pos="2878" userDrawn="1">
          <p15:clr>
            <a:srgbClr val="A4A3A4"/>
          </p15:clr>
        </p15:guide>
        <p15:guide id="6" orient="horz" pos="1977" userDrawn="1">
          <p15:clr>
            <a:srgbClr val="A4A3A4"/>
          </p15:clr>
        </p15:guide>
        <p15:guide id="7" orient="horz" pos="1875" userDrawn="1">
          <p15:clr>
            <a:srgbClr val="A4A3A4"/>
          </p15:clr>
        </p15:guide>
        <p15:guide id="8" pos="317" userDrawn="1">
          <p15:clr>
            <a:srgbClr val="A4A3A4"/>
          </p15:clr>
        </p15:guide>
        <p15:guide id="9" pos="5443" userDrawn="1">
          <p15:clr>
            <a:srgbClr val="A4A3A4"/>
          </p15:clr>
        </p15:guide>
        <p15:guide id="10" pos="1497" userDrawn="1">
          <p15:clr>
            <a:srgbClr val="A4A3A4"/>
          </p15:clr>
        </p15:guide>
        <p15:guide id="11" pos="1633" userDrawn="1">
          <p15:clr>
            <a:srgbClr val="A4A3A4"/>
          </p15:clr>
        </p15:guide>
        <p15:guide id="12" pos="2812" userDrawn="1">
          <p15:clr>
            <a:srgbClr val="A4A3A4"/>
          </p15:clr>
        </p15:guide>
        <p15:guide id="13" pos="2948" userDrawn="1">
          <p15:clr>
            <a:srgbClr val="A4A3A4"/>
          </p15:clr>
        </p15:guide>
        <p15:guide id="14" pos="4127" userDrawn="1">
          <p15:clr>
            <a:srgbClr val="A4A3A4"/>
          </p15:clr>
        </p15:guide>
        <p15:guide id="15" pos="42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91">
          <p15:clr>
            <a:srgbClr val="A4A3A4"/>
          </p15:clr>
        </p15:guide>
        <p15:guide id="2" orient="horz" pos="535">
          <p15:clr>
            <a:srgbClr val="A4A3A4"/>
          </p15:clr>
        </p15:guide>
        <p15:guide id="3" orient="horz" pos="3925">
          <p15:clr>
            <a:srgbClr val="A4A3A4"/>
          </p15:clr>
        </p15:guide>
        <p15:guide id="4" pos="3698">
          <p15:clr>
            <a:srgbClr val="A4A3A4"/>
          </p15:clr>
        </p15:guide>
        <p15:guide id="5" pos="3947">
          <p15:clr>
            <a:srgbClr val="A4A3A4"/>
          </p15:clr>
        </p15:guide>
        <p15:guide id="6" pos="6017">
          <p15:clr>
            <a:srgbClr val="A4A3A4"/>
          </p15:clr>
        </p15:guide>
        <p15:guide id="7" pos="29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nneth McKnight" initials="KJ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1E7"/>
    <a:srgbClr val="F3F3FF"/>
    <a:srgbClr val="DEDEDE"/>
    <a:srgbClr val="666666"/>
    <a:srgbClr val="48484A"/>
    <a:srgbClr val="333333"/>
    <a:srgbClr val="1BC4B8"/>
    <a:srgbClr val="FF7E00"/>
    <a:srgbClr val="90CFEE"/>
    <a:srgbClr val="F66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352" autoAdjust="0"/>
    <p:restoredTop sz="97469" autoAdjust="0"/>
  </p:normalViewPr>
  <p:slideViewPr>
    <p:cSldViewPr snapToObjects="1" showGuides="1">
      <p:cViewPr>
        <p:scale>
          <a:sx n="100" d="100"/>
          <a:sy n="100" d="100"/>
        </p:scale>
        <p:origin x="-270" y="-294"/>
      </p:cViewPr>
      <p:guideLst>
        <p:guide orient="horz" pos="480"/>
        <p:guide orient="horz" pos="974"/>
        <p:guide orient="horz" pos="752"/>
        <p:guide orient="horz" pos="3134"/>
        <p:guide orient="horz" pos="2878"/>
        <p:guide orient="horz" pos="1977"/>
        <p:guide orient="horz" pos="1875"/>
        <p:guide pos="317"/>
        <p:guide pos="5443"/>
        <p:guide pos="1497"/>
        <p:guide pos="1633"/>
        <p:guide pos="2812"/>
        <p:guide pos="2948"/>
        <p:guide pos="4127"/>
        <p:guide pos="4263"/>
      </p:guideLst>
    </p:cSldViewPr>
  </p:slideViewPr>
  <p:outlineViewPr>
    <p:cViewPr>
      <p:scale>
        <a:sx n="33" d="100"/>
        <a:sy n="33" d="100"/>
      </p:scale>
      <p:origin x="0" y="5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5" d="100"/>
        <a:sy n="155" d="100"/>
      </p:scale>
      <p:origin x="0" y="0"/>
    </p:cViewPr>
  </p:sorterViewPr>
  <p:notesViewPr>
    <p:cSldViewPr snapToObjects="1" showGuides="1">
      <p:cViewPr>
        <p:scale>
          <a:sx n="170" d="100"/>
          <a:sy n="170" d="100"/>
        </p:scale>
        <p:origin x="-80" y="-80"/>
      </p:cViewPr>
      <p:guideLst>
        <p:guide orient="horz" pos="3091"/>
        <p:guide orient="horz" pos="535"/>
        <p:guide orient="horz" pos="3925"/>
        <p:guide pos="3698"/>
        <p:guide pos="3947"/>
        <p:guide pos="6017"/>
        <p:guide pos="2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5206012" y="6512018"/>
            <a:ext cx="4334046" cy="143016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© Electric Cloud  |  </a:t>
            </a:r>
            <a:r>
              <a:rPr lang="en-US" dirty="0" err="1" smtClean="0"/>
              <a:t>www.electric-cloud.com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469899" y="6512019"/>
            <a:ext cx="4266604" cy="14301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pPr algn="l"/>
            <a:r>
              <a:rPr lang="de-DE" smtClean="0"/>
              <a:t>Presentationstitle  |  Date</a:t>
            </a:r>
            <a:endParaRPr lang="de-DE" dirty="0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4736503" y="6512019"/>
            <a:ext cx="469508" cy="298357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36000" rIns="0" bIns="36000" rtlCol="0" anchor="t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 algn="ctr"/>
            <a:fld id="{21613F40-7725-4229-977C-7AF5E84064F1}" type="slidenum">
              <a:rPr lang="de-DE" smtClean="0"/>
              <a:pPr algn="ctr"/>
              <a:t>‹#›</a:t>
            </a:fld>
            <a:endParaRPr lang="de-DE" dirty="0"/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gray">
          <a:xfrm>
            <a:off x="4736503" y="0"/>
            <a:ext cx="469508" cy="428799"/>
          </a:xfrm>
          <a:prstGeom prst="rect">
            <a:avLst/>
          </a:prstGeom>
          <a:solidFill>
            <a:srgbClr val="01A1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35" name="Gruppieren 34"/>
          <p:cNvGrpSpPr/>
          <p:nvPr/>
        </p:nvGrpSpPr>
        <p:grpSpPr bwMode="gray">
          <a:xfrm>
            <a:off x="-143933" y="-140761"/>
            <a:ext cx="10230378" cy="7121346"/>
            <a:chOff x="-132373" y="-141746"/>
            <a:chExt cx="9408746" cy="7171146"/>
          </a:xfrm>
        </p:grpSpPr>
        <p:grpSp>
          <p:nvGrpSpPr>
            <p:cNvPr id="36" name="Gruppieren 35"/>
            <p:cNvGrpSpPr/>
            <p:nvPr/>
          </p:nvGrpSpPr>
          <p:grpSpPr bwMode="gray">
            <a:xfrm>
              <a:off x="-132373" y="872715"/>
              <a:ext cx="95861" cy="5397500"/>
              <a:chOff x="-132373" y="872715"/>
              <a:chExt cx="95861" cy="5397500"/>
            </a:xfrm>
          </p:grpSpPr>
          <p:cxnSp>
            <p:nvCxnSpPr>
              <p:cNvPr id="70" name="Gerade Verbindung 69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 Verbindung 70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71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uppieren 36"/>
            <p:cNvGrpSpPr/>
            <p:nvPr/>
          </p:nvGrpSpPr>
          <p:grpSpPr bwMode="gray">
            <a:xfrm>
              <a:off x="9180512" y="872715"/>
              <a:ext cx="95861" cy="5397500"/>
              <a:chOff x="-132373" y="872715"/>
              <a:chExt cx="95861" cy="5397500"/>
            </a:xfrm>
          </p:grpSpPr>
          <p:cxnSp>
            <p:nvCxnSpPr>
              <p:cNvPr id="67" name="Gerade Verbindung 66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67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68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uppieren 56"/>
            <p:cNvGrpSpPr/>
            <p:nvPr/>
          </p:nvGrpSpPr>
          <p:grpSpPr bwMode="gray">
            <a:xfrm>
              <a:off x="425161" y="-141746"/>
              <a:ext cx="8358477" cy="108000"/>
              <a:chOff x="425161" y="-141746"/>
              <a:chExt cx="8358477" cy="108000"/>
            </a:xfrm>
          </p:grpSpPr>
          <p:cxnSp>
            <p:nvCxnSpPr>
              <p:cNvPr id="63" name="Gerade Verbindung 62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 bwMode="gray">
              <a:xfrm flipV="1">
                <a:off x="575145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uppieren 57"/>
            <p:cNvGrpSpPr/>
            <p:nvPr/>
          </p:nvGrpSpPr>
          <p:grpSpPr bwMode="gray">
            <a:xfrm>
              <a:off x="425161" y="6921400"/>
              <a:ext cx="8358477" cy="108000"/>
              <a:chOff x="425161" y="-141746"/>
              <a:chExt cx="8358477" cy="108000"/>
            </a:xfrm>
          </p:grpSpPr>
          <p:cxnSp>
            <p:nvCxnSpPr>
              <p:cNvPr id="59" name="Gerade Verbindung 58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59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 bwMode="gray">
              <a:xfrm flipV="1">
                <a:off x="576263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481" y="10930"/>
            <a:ext cx="2723083" cy="40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2719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6265862" y="5844866"/>
            <a:ext cx="3274195" cy="143016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© Electric Cloud  |  </a:t>
            </a:r>
            <a:r>
              <a:rPr lang="en-US" dirty="0" err="1" smtClean="0"/>
              <a:t>www.electric-cloud.com</a:t>
            </a:r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6265863" y="204787"/>
            <a:ext cx="3286544" cy="54864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</a:t>
            </a:r>
          </a:p>
          <a:p>
            <a:pPr lvl="6"/>
            <a:r>
              <a:rPr lang="de-DE" dirty="0" smtClean="0"/>
              <a:t>Siebte</a:t>
            </a:r>
          </a:p>
          <a:p>
            <a:pPr lvl="7"/>
            <a:r>
              <a:rPr lang="de-DE" dirty="0" smtClean="0"/>
              <a:t>Achte</a:t>
            </a:r>
          </a:p>
          <a:p>
            <a:pPr lvl="8"/>
            <a:r>
              <a:rPr lang="de-DE" dirty="0" smtClean="0"/>
              <a:t>Neunte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6265863" y="6020352"/>
            <a:ext cx="2933389" cy="209880"/>
          </a:xfrm>
          <a:prstGeom prst="rect">
            <a:avLst/>
          </a:prstGeom>
        </p:spPr>
        <p:txBody>
          <a:bodyPr vert="horz" lIns="72000" tIns="36000" rIns="72000" bIns="36000" rtlCol="0" anchor="b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9199252" y="6020352"/>
            <a:ext cx="350010" cy="203094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36000" rIns="72000" bIns="36000" rtlCol="0" anchor="b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fld id="{21613F40-7725-4229-977C-7AF5E84064F1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11" name="Gruppieren 10"/>
          <p:cNvGrpSpPr/>
          <p:nvPr/>
        </p:nvGrpSpPr>
        <p:grpSpPr bwMode="gray">
          <a:xfrm>
            <a:off x="477481" y="5540787"/>
            <a:ext cx="5373547" cy="688965"/>
            <a:chOff x="6096000" y="3932993"/>
            <a:chExt cx="3394074" cy="1036890"/>
          </a:xfrm>
        </p:grpSpPr>
        <p:cxnSp>
          <p:nvCxnSpPr>
            <p:cNvPr id="14" name="Gerade Verbindung 13"/>
            <p:cNvCxnSpPr/>
            <p:nvPr/>
          </p:nvCxnSpPr>
          <p:spPr bwMode="gray">
            <a:xfrm>
              <a:off x="6096000" y="4969883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 bwMode="gray">
            <a:xfrm>
              <a:off x="6096000" y="4451438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 bwMode="gray">
            <a:xfrm>
              <a:off x="6096000" y="3932993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olienbildplatzhalter 50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13810" y="204787"/>
            <a:ext cx="5824246" cy="327670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cxnSp>
        <p:nvCxnSpPr>
          <p:cNvPr id="45" name="Gerade Verbindung 14"/>
          <p:cNvCxnSpPr/>
          <p:nvPr/>
        </p:nvCxnSpPr>
        <p:spPr bwMode="gray">
          <a:xfrm>
            <a:off x="475456" y="5194305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15"/>
          <p:cNvCxnSpPr/>
          <p:nvPr/>
        </p:nvCxnSpPr>
        <p:spPr bwMode="gray">
          <a:xfrm>
            <a:off x="475456" y="4849822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14"/>
          <p:cNvCxnSpPr/>
          <p:nvPr/>
        </p:nvCxnSpPr>
        <p:spPr bwMode="gray">
          <a:xfrm>
            <a:off x="475456" y="4505340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15"/>
          <p:cNvCxnSpPr/>
          <p:nvPr/>
        </p:nvCxnSpPr>
        <p:spPr bwMode="gray">
          <a:xfrm>
            <a:off x="475456" y="4160857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9326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indent="0" algn="l" defTabSz="641909" rtl="0" eaLnBrk="1" latinLnBrk="0" hangingPunct="1">
      <a:spcBef>
        <a:spcPts val="140"/>
      </a:spcBef>
      <a:spcAft>
        <a:spcPts val="140"/>
      </a:spcAft>
      <a:defRPr sz="772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641909" rtl="0" eaLnBrk="1" latinLnBrk="0" hangingPunct="1">
      <a:spcBef>
        <a:spcPts val="140"/>
      </a:spcBef>
      <a:spcAft>
        <a:spcPts val="140"/>
      </a:spcAft>
      <a:defRPr sz="772" b="1" kern="1200">
        <a:solidFill>
          <a:schemeClr val="tx1"/>
        </a:solidFill>
        <a:latin typeface="+mn-lt"/>
        <a:ea typeface="+mn-ea"/>
        <a:cs typeface="+mn-cs"/>
      </a:defRPr>
    </a:lvl2pPr>
    <a:lvl3pPr marL="120358" indent="-120358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SzPct val="70000"/>
      <a:buFont typeface="Wingdings" pitchFamily="2" charset="2"/>
      <a:buChar char="n"/>
      <a:defRPr sz="772" kern="1200">
        <a:solidFill>
          <a:schemeClr val="tx1"/>
        </a:solidFill>
        <a:latin typeface="+mn-lt"/>
        <a:ea typeface="+mn-ea"/>
        <a:cs typeface="+mn-cs"/>
      </a:defRPr>
    </a:lvl3pPr>
    <a:lvl4pPr marL="249631" indent="-124816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SzPct val="70000"/>
      <a:buFont typeface="Wingdings" pitchFamily="2" charset="2"/>
      <a:buChar char="n"/>
      <a:defRPr sz="772" kern="1200">
        <a:solidFill>
          <a:schemeClr val="tx1"/>
        </a:solidFill>
        <a:latin typeface="+mn-lt"/>
        <a:ea typeface="+mn-ea"/>
        <a:cs typeface="+mn-cs"/>
      </a:defRPr>
    </a:lvl4pPr>
    <a:lvl5pPr marL="124816" indent="-124816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Font typeface="+mj-lt"/>
      <a:buAutoNum type="romanUcPeriod"/>
      <a:defRPr sz="772" kern="1200">
        <a:solidFill>
          <a:schemeClr val="tx1"/>
        </a:solidFill>
        <a:latin typeface="+mn-lt"/>
        <a:ea typeface="+mn-ea"/>
        <a:cs typeface="+mn-cs"/>
      </a:defRPr>
    </a:lvl5pPr>
    <a:lvl6pPr marL="0" indent="0" algn="l" defTabSz="641909" rtl="0" eaLnBrk="1" latinLnBrk="0" hangingPunct="1">
      <a:defRPr sz="983" b="0" kern="1200">
        <a:solidFill>
          <a:schemeClr val="accent5"/>
        </a:solidFill>
        <a:latin typeface="+mn-lt"/>
        <a:ea typeface="+mn-ea"/>
        <a:cs typeface="+mn-cs"/>
      </a:defRPr>
    </a:lvl6pPr>
    <a:lvl7pPr marL="0" indent="0" algn="l" defTabSz="641909" rtl="0" eaLnBrk="1" latinLnBrk="0" hangingPunct="1">
      <a:defRPr sz="983" b="0" kern="1200">
        <a:solidFill>
          <a:schemeClr val="accent6"/>
        </a:solidFill>
        <a:latin typeface="+mn-lt"/>
        <a:ea typeface="+mn-ea"/>
        <a:cs typeface="+mn-cs"/>
      </a:defRPr>
    </a:lvl7pPr>
    <a:lvl8pPr marL="0" indent="0" algn="l" defTabSz="641909" rtl="0" eaLnBrk="1" latinLnBrk="0" hangingPunct="1">
      <a:defRPr sz="983" b="0" kern="1200">
        <a:solidFill>
          <a:schemeClr val="accent3"/>
        </a:solidFill>
        <a:latin typeface="+mn-lt"/>
        <a:ea typeface="+mn-ea"/>
        <a:cs typeface="+mn-cs"/>
      </a:defRPr>
    </a:lvl8pPr>
    <a:lvl9pPr marL="0" indent="0" algn="l" defTabSz="641909" rtl="0" eaLnBrk="1" latinLnBrk="0" hangingPunct="1">
      <a:defRPr sz="632" b="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3" y="204788"/>
            <a:ext cx="5822950" cy="3276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© Electric Cloud  |  www.electriccloud.com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Presentationstitle  |  Date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97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3" y="204788"/>
            <a:ext cx="5822950" cy="3276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© Electric Cloud  |  www.electric-cloud.com</a:t>
            </a:r>
            <a:endParaRPr lang="de-D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de-DE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45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" y="28928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276350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503238" y="3220770"/>
            <a:ext cx="8137526" cy="10797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30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61950"/>
            <a:ext cx="1858962" cy="27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9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1" y="1276350"/>
            <a:ext cx="3763961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  <a:lvl6pPr>
              <a:defRPr/>
            </a:lvl6pPr>
          </a:lstStyle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157163" marR="0" lvl="1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465773" marR="0" lvl="2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722948" marR="0" lvl="3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980123" marR="0" lvl="4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40261" y="1276350"/>
            <a:ext cx="3801153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520"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baseline="0"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8930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73588" y="1276350"/>
            <a:ext cx="3960812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276350"/>
            <a:ext cx="4114800" cy="3293269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626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545432"/>
            <a:ext cx="4114800" cy="3024187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4648200" y="1545432"/>
            <a:ext cx="4113212" cy="3024187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0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80494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545433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4648200" y="1545433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7" hasCustomPrompt="1"/>
          </p:nvPr>
        </p:nvSpPr>
        <p:spPr>
          <a:xfrm>
            <a:off x="304800" y="3138489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8" hasCustomPrompt="1"/>
          </p:nvPr>
        </p:nvSpPr>
        <p:spPr>
          <a:xfrm>
            <a:off x="4648200" y="3138489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2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0016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304800" y="1276350"/>
            <a:ext cx="8137525" cy="3293269"/>
          </a:xfrm>
          <a:prstGeom prst="rect">
            <a:avLst/>
          </a:prstGeom>
        </p:spPr>
        <p:txBody>
          <a:bodyPr/>
          <a:lstStyle>
            <a:lvl1pPr marL="511175" indent="-511175">
              <a:buClr>
                <a:schemeClr val="accent1"/>
              </a:buClr>
              <a:buFont typeface="+mj-lt"/>
              <a:buAutoNum type="romanUcPeriod"/>
              <a:defRPr sz="2000" b="0">
                <a:solidFill>
                  <a:srgbClr val="5F5F5F"/>
                </a:solidFill>
              </a:defRPr>
            </a:lvl1pPr>
            <a:lvl2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2pPr>
            <a:lvl3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3pPr>
            <a:lvl4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4pPr>
            <a:lvl5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5pPr>
            <a:lvl6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6pPr>
            <a:lvl7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7pPr>
            <a:lvl8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8pPr>
            <a:lvl9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83354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337310"/>
            <a:ext cx="8134351" cy="11658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23789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57250"/>
            <a:ext cx="9144000" cy="3848100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US" dirty="0" smtClean="0"/>
              <a:t>Click on the icon to insert a picture</a:t>
            </a:r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8108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83724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9050"/>
            <a:ext cx="9144000" cy="51435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on the icon to insert a picture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 bwMode="gray">
          <a:xfrm>
            <a:off x="503238" y="3486150"/>
            <a:ext cx="5437188" cy="802481"/>
          </a:xfrm>
          <a:prstGeom prst="rect">
            <a:avLst/>
          </a:prstGeom>
        </p:spPr>
        <p:txBody>
          <a:bodyPr anchor="b" anchorCtr="0"/>
          <a:lstStyle>
            <a:lvl1pPr>
              <a:defRPr sz="216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648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7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61115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405300" y="908587"/>
            <a:ext cx="8337235" cy="4234913"/>
          </a:xfrm>
          <a:prstGeom prst="roundRect">
            <a:avLst>
              <a:gd name="adj" fmla="val 2571"/>
            </a:avLst>
          </a:prstGeom>
          <a:solidFill>
            <a:schemeClr val="bg1"/>
          </a:solidFill>
          <a:ln>
            <a:noFill/>
          </a:ln>
          <a:effectLst>
            <a:outerShdw blurRad="31750" sx="101000" sy="101000" algn="ctr" rotWithShape="0">
              <a:prstClr val="black">
                <a:alpha val="2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745182"/>
            <a:ext cx="9144000" cy="406979"/>
          </a:xfrm>
          <a:prstGeom prst="rect">
            <a:avLst/>
          </a:prstGeom>
          <a:solidFill>
            <a:srgbClr val="528E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B1DD"/>
              </a:solidFill>
            </a:endParaRPr>
          </a:p>
        </p:txBody>
      </p:sp>
      <p:pic>
        <p:nvPicPr>
          <p:cNvPr id="13" name="Picture 12" descr="Electric_Cloud_White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69" y="4783419"/>
            <a:ext cx="922570" cy="321017"/>
          </a:xfrm>
          <a:prstGeom prst="rect">
            <a:avLst/>
          </a:prstGeom>
          <a:effectLst>
            <a:outerShdw blurRad="41275" dist="12700" dir="4380000" algn="tl" rotWithShape="0">
              <a:srgbClr val="000000">
                <a:alpha val="58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2" y="89301"/>
            <a:ext cx="8375909" cy="575497"/>
          </a:xfrm>
          <a:prstGeom prst="rect">
            <a:avLst/>
          </a:prstGeom>
        </p:spPr>
        <p:txBody>
          <a:bodyPr anchor="ctr"/>
          <a:lstStyle>
            <a:lvl1pPr algn="l">
              <a:defRPr sz="2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167" y="1116265"/>
            <a:ext cx="7904571" cy="347835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7CC04B"/>
              </a:buClr>
              <a:buFont typeface="Arial"/>
              <a:buChar char="•"/>
              <a:defRPr sz="2000">
                <a:solidFill>
                  <a:srgbClr val="404040"/>
                </a:solidFill>
              </a:defRPr>
            </a:lvl1pPr>
            <a:lvl2pPr marL="742950" indent="-285750">
              <a:buClr>
                <a:srgbClr val="7CC04B"/>
              </a:buClr>
              <a:buFont typeface="Arial"/>
              <a:buChar char="•"/>
              <a:defRPr sz="1800">
                <a:solidFill>
                  <a:srgbClr val="404040"/>
                </a:solidFill>
              </a:defRPr>
            </a:lvl2pPr>
            <a:lvl3pPr marL="1143000" indent="-228600">
              <a:buClr>
                <a:srgbClr val="7CC04B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3pPr>
            <a:lvl4pPr marL="1600200" indent="-228600">
              <a:buClr>
                <a:srgbClr val="7CC04B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4pPr>
            <a:lvl5pPr marL="2057400" indent="-228600">
              <a:buClr>
                <a:srgbClr val="7CC04B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4831" y="4820670"/>
            <a:ext cx="2895600" cy="273844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Electric Cloud Proprietary &amp;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17913" y="4825631"/>
            <a:ext cx="2133600" cy="273844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fld id="{7D29433B-9B30-7A4E-B263-B475EBEBC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11150" y="634602"/>
            <a:ext cx="8375650" cy="30802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solidFill>
                  <a:srgbClr val="66A1C7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472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DB0C685-0945-47EB-BB40-C47688BA97D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04ED051-0E8B-408D-8341-3CEC2B90C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747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Deep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727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- 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31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- 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-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- 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473158" y="518694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975" indent="-180975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endParaRPr lang="en-US" sz="1600" dirty="0" err="1" smtClean="0"/>
          </a:p>
        </p:txBody>
      </p:sp>
      <p:sp>
        <p:nvSpPr>
          <p:cNvPr id="5" name="Rectangle 4"/>
          <p:cNvSpPr/>
          <p:nvPr userDrawn="1"/>
        </p:nvSpPr>
        <p:spPr>
          <a:xfrm>
            <a:off x="232698" y="4933950"/>
            <a:ext cx="1672302" cy="185897"/>
          </a:xfrm>
          <a:prstGeom prst="rect">
            <a:avLst/>
          </a:prstGeom>
        </p:spPr>
        <p:txBody>
          <a:bodyPr vert="horz" lIns="0" tIns="18000" rIns="0" bIns="0" rtlCol="0" anchor="t"/>
          <a:lstStyle/>
          <a:p>
            <a:pPr lvl="0" algn="l"/>
            <a:r>
              <a:rPr lang="en-US" sz="608" dirty="0" smtClean="0">
                <a:solidFill>
                  <a:schemeClr val="bg2"/>
                </a:solidFill>
              </a:rPr>
              <a:t>© Electric Cloud  |  </a:t>
            </a:r>
            <a:r>
              <a:rPr lang="en-US" sz="608" dirty="0" err="1" smtClean="0">
                <a:solidFill>
                  <a:schemeClr val="bg2"/>
                </a:solidFill>
              </a:rPr>
              <a:t>www.electric-cloud.com</a:t>
            </a:r>
            <a:endParaRPr lang="de-DE" sz="608" dirty="0">
              <a:solidFill>
                <a:schemeClr val="bg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0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72" r:id="rId4"/>
    <p:sldLayoutId id="2147483677" r:id="rId5"/>
    <p:sldLayoutId id="2147483671" r:id="rId6"/>
    <p:sldLayoutId id="2147483678" r:id="rId7"/>
    <p:sldLayoutId id="2147483679" r:id="rId8"/>
    <p:sldLayoutId id="2147483680" r:id="rId9"/>
    <p:sldLayoutId id="2147483651" r:id="rId10"/>
    <p:sldLayoutId id="2147483663" r:id="rId11"/>
    <p:sldLayoutId id="2147483664" r:id="rId12"/>
    <p:sldLayoutId id="2147483665" r:id="rId13"/>
    <p:sldLayoutId id="2147483655" r:id="rId14"/>
    <p:sldLayoutId id="2147483668" r:id="rId15"/>
    <p:sldLayoutId id="2147483654" r:id="rId16"/>
    <p:sldLayoutId id="2147483661" r:id="rId17"/>
    <p:sldLayoutId id="2147483669" r:id="rId18"/>
    <p:sldLayoutId id="2147483666" r:id="rId19"/>
    <p:sldLayoutId id="2147483681" r:id="rId20"/>
    <p:sldLayoutId id="2147483682" r:id="rId2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61722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Tx/>
        <a:buSzTx/>
        <a:buFont typeface="Arial" pitchFamily="34" charset="0"/>
        <a:buNone/>
        <a:tabLst/>
        <a:defRPr sz="2200" kern="1200" baseline="0">
          <a:solidFill>
            <a:srgbClr val="5F5F5F"/>
          </a:solidFill>
          <a:latin typeface="+mn-lt"/>
          <a:ea typeface="+mn-ea"/>
          <a:cs typeface="+mn-cs"/>
        </a:defRPr>
      </a:lvl1pPr>
      <a:lvl2pPr marL="157163" marR="0" indent="-157163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Tx/>
        <a:buFont typeface="Arial" panose="020B0604020202020204" pitchFamily="34" charset="0"/>
        <a:buChar char="•"/>
        <a:tabLst/>
        <a:defRPr sz="2000" b="0" kern="1200">
          <a:solidFill>
            <a:srgbClr val="5F5F5F"/>
          </a:solidFill>
          <a:latin typeface="+mn-lt"/>
          <a:ea typeface="+mn-ea"/>
          <a:cs typeface="+mn-cs"/>
        </a:defRPr>
      </a:lvl2pPr>
      <a:lvl3pPr marL="398463" marR="0" indent="-168275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Pct val="70000"/>
        <a:buFont typeface="Wingdings" panose="05000000000000000000" pitchFamily="2" charset="2"/>
        <a:buChar char="§"/>
        <a:tabLst/>
        <a:defRPr sz="2000" kern="1200">
          <a:solidFill>
            <a:srgbClr val="5F5F5F"/>
          </a:solidFill>
          <a:latin typeface="+mn-lt"/>
          <a:ea typeface="+mn-ea"/>
          <a:cs typeface="+mn-cs"/>
        </a:defRPr>
      </a:lvl3pPr>
      <a:lvl4pPr marL="630238" marR="0" indent="-168275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Pct val="70000"/>
        <a:buFont typeface="Courier New" panose="02070309020205020404" pitchFamily="49" charset="0"/>
        <a:buChar char="o"/>
        <a:tabLst/>
        <a:defRPr sz="1800" kern="1200">
          <a:solidFill>
            <a:srgbClr val="5F5F5F"/>
          </a:solidFill>
          <a:latin typeface="+mn-lt"/>
          <a:ea typeface="+mn-ea"/>
          <a:cs typeface="+mn-cs"/>
        </a:defRPr>
      </a:lvl4pPr>
      <a:lvl5pPr marL="860425" marR="0" indent="-177800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Tx/>
        <a:buFont typeface="Arial" panose="020B0604020202020204" pitchFamily="34" charset="0"/>
        <a:buChar char="»"/>
        <a:tabLst/>
        <a:defRPr sz="1800" kern="1200" baseline="0">
          <a:solidFill>
            <a:srgbClr val="5F5F5F"/>
          </a:solidFill>
          <a:latin typeface="+mn-lt"/>
          <a:ea typeface="+mn-ea"/>
          <a:cs typeface="+mn-cs"/>
        </a:defRPr>
      </a:lvl5pPr>
      <a:lvl6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5"/>
          </a:solidFill>
          <a:latin typeface="+mn-lt"/>
          <a:ea typeface="+mn-ea"/>
          <a:cs typeface="+mn-cs"/>
        </a:defRPr>
      </a:lvl6pPr>
      <a:lvl7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6"/>
          </a:solidFill>
          <a:latin typeface="+mn-lt"/>
          <a:ea typeface="+mn-ea"/>
          <a:cs typeface="+mn-cs"/>
        </a:defRPr>
      </a:lvl7pPr>
      <a:lvl8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3"/>
          </a:solidFill>
          <a:latin typeface="+mn-lt"/>
          <a:ea typeface="+mn-ea"/>
          <a:cs typeface="+mn-cs"/>
        </a:defRPr>
      </a:lvl8pPr>
      <a:lvl9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microsoft.com/office/2007/relationships/hdphoto" Target="../media/hdphoto1.wdp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19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3238" y="819150"/>
            <a:ext cx="8137526" cy="1944421"/>
          </a:xfrm>
        </p:spPr>
        <p:txBody>
          <a:bodyPr/>
          <a:lstStyle/>
          <a:p>
            <a:r>
              <a:rPr lang="en-US" dirty="0" smtClean="0"/>
              <a:t>Shift-left Performance</a:t>
            </a:r>
            <a:br>
              <a:rPr lang="en-US" dirty="0" smtClean="0"/>
            </a:br>
            <a:r>
              <a:rPr lang="en-US" dirty="0" smtClean="0"/>
              <a:t>Automated ‘</a:t>
            </a:r>
            <a:r>
              <a:rPr lang="en-US" dirty="0" smtClean="0"/>
              <a:t>self-healing’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238" y="3867150"/>
            <a:ext cx="8137526" cy="1079766"/>
          </a:xfrm>
        </p:spPr>
        <p:txBody>
          <a:bodyPr/>
          <a:lstStyle/>
          <a:p>
            <a:r>
              <a:rPr lang="en-US" dirty="0" smtClean="0"/>
              <a:t>Anand Ahire</a:t>
            </a:r>
          </a:p>
          <a:p>
            <a:r>
              <a:rPr lang="en-US" dirty="0" smtClean="0"/>
              <a:t>Senior Director Product Management</a:t>
            </a:r>
          </a:p>
          <a:p>
            <a:r>
              <a:rPr lang="en-US" dirty="0" smtClean="0"/>
              <a:t>Electric Cloud</a:t>
            </a:r>
          </a:p>
          <a:p>
            <a:r>
              <a:rPr lang="en-US" sz="1100" dirty="0" smtClean="0"/>
              <a:t>aahire@electric-cloud.com </a:t>
            </a:r>
            <a:endParaRPr lang="en-US" sz="1100" dirty="0" smtClean="0"/>
          </a:p>
          <a:p>
            <a:r>
              <a:rPr lang="en-US" sz="1100" dirty="0" smtClean="0"/>
              <a:t>LinkedIn : </a:t>
            </a:r>
            <a:r>
              <a:rPr lang="en-US" sz="1100" dirty="0"/>
              <a:t>https://www.linkedin.com/in/anand-ahire-b000a61</a:t>
            </a:r>
            <a:endParaRPr lang="en-US" sz="1100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533400" y="3053334"/>
            <a:ext cx="2991104" cy="585216"/>
            <a:chOff x="533400" y="3333750"/>
            <a:chExt cx="3505200" cy="685800"/>
          </a:xfrm>
        </p:grpSpPr>
        <p:sp>
          <p:nvSpPr>
            <p:cNvPr id="4" name="Rectangle 3"/>
            <p:cNvSpPr/>
            <p:nvPr/>
          </p:nvSpPr>
          <p:spPr>
            <a:xfrm>
              <a:off x="533400" y="3333750"/>
              <a:ext cx="35052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b="1" dirty="0" err="1" smtClean="0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99" y="3409950"/>
              <a:ext cx="3354219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53334"/>
            <a:ext cx="3136421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17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3238" y="742950"/>
            <a:ext cx="8137526" cy="1944421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238" y="3867150"/>
            <a:ext cx="8137526" cy="1079766"/>
          </a:xfrm>
        </p:spPr>
        <p:txBody>
          <a:bodyPr/>
          <a:lstStyle/>
          <a:p>
            <a:r>
              <a:rPr lang="en-US" dirty="0" smtClean="0"/>
              <a:t>Anand Ahire</a:t>
            </a:r>
          </a:p>
          <a:p>
            <a:r>
              <a:rPr lang="en-US" dirty="0" smtClean="0"/>
              <a:t>Senior Director Product Management</a:t>
            </a:r>
          </a:p>
          <a:p>
            <a:r>
              <a:rPr lang="en-US" dirty="0" smtClean="0"/>
              <a:t>Electric Cloud</a:t>
            </a:r>
          </a:p>
          <a:p>
            <a:r>
              <a:rPr lang="en-US" dirty="0" smtClean="0"/>
              <a:t>aahire@electric-cloud.com </a:t>
            </a:r>
            <a:endParaRPr lang="en-US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533400" y="3053334"/>
            <a:ext cx="2991104" cy="585216"/>
            <a:chOff x="533400" y="3333750"/>
            <a:chExt cx="3505200" cy="685800"/>
          </a:xfrm>
        </p:grpSpPr>
        <p:sp>
          <p:nvSpPr>
            <p:cNvPr id="4" name="Rectangle 3"/>
            <p:cNvSpPr/>
            <p:nvPr/>
          </p:nvSpPr>
          <p:spPr>
            <a:xfrm>
              <a:off x="533400" y="3333750"/>
              <a:ext cx="35052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b="1" dirty="0" err="1" smtClean="0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99" y="3409950"/>
              <a:ext cx="3354219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53334"/>
            <a:ext cx="3136421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/>
                <a:cs typeface="Trebuchet MS"/>
              </a:rPr>
              <a:t>Electric Cloud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7" name="Text Placeholder 2"/>
          <p:cNvSpPr txBox="1">
            <a:spLocks/>
          </p:cNvSpPr>
          <p:nvPr/>
        </p:nvSpPr>
        <p:spPr bwMode="gray">
          <a:xfrm>
            <a:off x="919986" y="2199482"/>
            <a:ext cx="4086024" cy="1820068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5pPr>
            <a:lvl6pPr marL="0" indent="0" algn="l" defTabSz="617220" rtl="0" eaLnBrk="1" latinLnBrk="0" hangingPunct="1">
              <a:spcBef>
                <a:spcPts val="135"/>
              </a:spcBef>
              <a:spcAft>
                <a:spcPts val="135"/>
              </a:spcAft>
              <a:buFont typeface="Arial" pitchFamily="34" charset="0"/>
              <a:buNone/>
              <a:defRPr sz="162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0" indent="0" algn="l" defTabSz="617220" rtl="0" eaLnBrk="1" latinLnBrk="0" hangingPunct="1">
              <a:spcBef>
                <a:spcPts val="135"/>
              </a:spcBef>
              <a:spcAft>
                <a:spcPts val="135"/>
              </a:spcAft>
              <a:buFont typeface="Arial" pitchFamily="34" charset="0"/>
              <a:buNone/>
              <a:defRPr sz="162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7pPr>
            <a:lvl8pPr marL="0" indent="0" algn="l" defTabSz="617220" rtl="0" eaLnBrk="1" latinLnBrk="0" hangingPunct="1">
              <a:spcBef>
                <a:spcPts val="135"/>
              </a:spcBef>
              <a:spcAft>
                <a:spcPts val="135"/>
              </a:spcAft>
              <a:buFont typeface="Arial" pitchFamily="34" charset="0"/>
              <a:buNone/>
              <a:defRPr sz="162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0" indent="0" algn="l" defTabSz="617220" rtl="0" eaLnBrk="1" latinLnBrk="0" hangingPunct="1">
              <a:spcBef>
                <a:spcPts val="135"/>
              </a:spcBef>
              <a:spcAft>
                <a:spcPts val="135"/>
              </a:spcAft>
              <a:buFont typeface="Arial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 dirty="0" smtClean="0"/>
              <a:t>Every Business is a Software Business</a:t>
            </a:r>
          </a:p>
          <a:p>
            <a:pPr>
              <a:lnSpc>
                <a:spcPct val="120000"/>
              </a:lnSpc>
            </a:pPr>
            <a:endParaRPr lang="en-US" sz="1400" dirty="0" smtClean="0"/>
          </a:p>
          <a:p>
            <a:pPr>
              <a:lnSpc>
                <a:spcPct val="120000"/>
              </a:lnSpc>
            </a:pPr>
            <a:r>
              <a:rPr lang="en-US" sz="1400" dirty="0" smtClean="0"/>
              <a:t>DevOps and Continuous Delivery = new Agile</a:t>
            </a:r>
          </a:p>
          <a:p>
            <a:pPr>
              <a:lnSpc>
                <a:spcPct val="120000"/>
              </a:lnSpc>
            </a:pPr>
            <a:endParaRPr lang="en-US" sz="1400" dirty="0" smtClean="0"/>
          </a:p>
          <a:p>
            <a:pPr>
              <a:lnSpc>
                <a:spcPct val="120000"/>
              </a:lnSpc>
            </a:pPr>
            <a:r>
              <a:rPr lang="en-US" sz="1400" dirty="0" smtClean="0"/>
              <a:t>Automation &amp; Acceleration are essential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479455" y="2190750"/>
            <a:ext cx="440531" cy="44053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479455" y="2765715"/>
            <a:ext cx="440531" cy="440531"/>
          </a:xfrm>
          <a:prstGeom prst="ellipse">
            <a:avLst/>
          </a:prstGeom>
          <a:solidFill>
            <a:srgbClr val="01A1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lang="en-US" sz="2000" b="1" dirty="0" smtClean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79455" y="3350419"/>
            <a:ext cx="440531" cy="440531"/>
          </a:xfrm>
          <a:prstGeom prst="ellipse">
            <a:avLst/>
          </a:prstGeom>
          <a:solidFill>
            <a:srgbClr val="01A1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04800" y="940214"/>
            <a:ext cx="381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Our View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24400" y="871926"/>
            <a:ext cx="4045247" cy="3681024"/>
            <a:chOff x="4483080" y="871926"/>
            <a:chExt cx="4156505" cy="3681024"/>
          </a:xfrm>
        </p:grpSpPr>
        <p:sp>
          <p:nvSpPr>
            <p:cNvPr id="30" name="Rectangle 29"/>
            <p:cNvSpPr/>
            <p:nvPr/>
          </p:nvSpPr>
          <p:spPr>
            <a:xfrm>
              <a:off x="4677172" y="871926"/>
              <a:ext cx="3962413" cy="36810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24765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087654" y="2300146"/>
              <a:ext cx="2885068" cy="646331"/>
              <a:chOff x="688141" y="1273740"/>
              <a:chExt cx="2885068" cy="646331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88141" y="1273740"/>
                <a:ext cx="66211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3600" b="1" dirty="0" smtClean="0">
                    <a:solidFill>
                      <a:srgbClr val="01A1E7"/>
                    </a:solidFill>
                    <a:latin typeface="Trebuchet MS"/>
                    <a:cs typeface="Trebuchet MS"/>
                  </a:rPr>
                  <a:t>15</a:t>
                </a:r>
                <a:endParaRPr lang="en-US" sz="3600" b="1" dirty="0">
                  <a:solidFill>
                    <a:srgbClr val="01A1E7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474085" y="1393751"/>
                <a:ext cx="2099124" cy="461665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r>
                  <a:rPr lang="en-US" sz="1200" b="1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rebuchet MS"/>
                    <a:cs typeface="Trebuchet MS"/>
                  </a:rPr>
                  <a:t>Y</a:t>
                </a:r>
                <a:r>
                  <a:rPr lang="en-US" sz="1200" b="1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rebuchet MS"/>
                    <a:cs typeface="Trebuchet MS"/>
                  </a:rPr>
                  <a:t>ears</a:t>
                </a:r>
                <a:r>
                  <a:rPr lang="en-US" sz="1200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rebuchet MS"/>
                    <a:cs typeface="Trebuchet MS"/>
                  </a:rPr>
                  <a:t> of experience </a:t>
                </a:r>
                <a:br>
                  <a:rPr lang="en-US" sz="1200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rebuchet MS"/>
                    <a:cs typeface="Trebuchet MS"/>
                  </a:rPr>
                </a:br>
                <a:r>
                  <a:rPr lang="en-US" sz="1200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rebuchet MS"/>
                    <a:cs typeface="Trebuchet MS"/>
                  </a:rPr>
                  <a:t>accelerating software </a:t>
                </a:r>
                <a:r>
                  <a:rPr lang="en-US" sz="12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cs typeface="Trebuchet MS"/>
                  </a:rPr>
                  <a:t>delivery </a:t>
                </a:r>
                <a:endParaRPr lang="en-US" sz="12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rebuchet MS"/>
                  <a:cs typeface="Trebuchet MS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5087655" y="2916019"/>
              <a:ext cx="2672943" cy="646331"/>
              <a:chOff x="688142" y="1919662"/>
              <a:chExt cx="2672943" cy="646331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688142" y="1919662"/>
                <a:ext cx="66211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3600" b="1" dirty="0" smtClean="0">
                    <a:solidFill>
                      <a:srgbClr val="01A1E7"/>
                    </a:solidFill>
                    <a:latin typeface="Trebuchet MS"/>
                    <a:cs typeface="Trebuchet MS"/>
                  </a:rPr>
                  <a:t>60</a:t>
                </a:r>
                <a:endParaRPr lang="en-US" sz="3600" b="1" dirty="0">
                  <a:solidFill>
                    <a:srgbClr val="01A1E7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4084" y="2028128"/>
                <a:ext cx="1887001" cy="461665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  <a:cs typeface="Trebuchet MS"/>
                  </a:rPr>
                  <a:t>Fortune 500 Customers </a:t>
                </a:r>
                <a:br>
                  <a:rPr lang="en-US" sz="1200" b="1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  <a:cs typeface="Trebuchet MS"/>
                  </a:rPr>
                </a:br>
                <a:r>
                  <a:rPr lang="en-US" sz="1200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  <a:cs typeface="Trebuchet MS"/>
                  </a:rPr>
                  <a:t>operating in many verticals</a:t>
                </a:r>
                <a:endParaRPr lang="en-US" sz="1200" dirty="0">
                  <a:solidFill>
                    <a:schemeClr val="tx1">
                      <a:lumMod val="60000"/>
                      <a:lumOff val="40000"/>
                    </a:schemeClr>
                  </a:solidFill>
                  <a:cs typeface="Trebuchet MS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483080" y="3525619"/>
              <a:ext cx="3076364" cy="646331"/>
              <a:chOff x="83567" y="2554039"/>
              <a:chExt cx="3076364" cy="646331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83567" y="2554039"/>
                <a:ext cx="12666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3600" b="1" dirty="0" smtClean="0">
                    <a:solidFill>
                      <a:srgbClr val="01A1E7"/>
                    </a:solidFill>
                    <a:latin typeface="Trebuchet MS"/>
                    <a:cs typeface="Trebuchet MS"/>
                  </a:rPr>
                  <a:t>85</a:t>
                </a:r>
                <a:endParaRPr lang="en-US" sz="3600" b="1" dirty="0">
                  <a:solidFill>
                    <a:srgbClr val="01A1E7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474084" y="2630756"/>
                <a:ext cx="1685847" cy="461665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  <a:cs typeface="Trebuchet MS"/>
                  </a:rPr>
                  <a:t>% Average Reduction </a:t>
                </a:r>
                <a:r>
                  <a:rPr lang="en-US" sz="12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cs typeface="Trebuchet MS"/>
                  </a:rPr>
                  <a:t>in </a:t>
                </a:r>
                <a:r>
                  <a:rPr lang="en-US" sz="1200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  <a:cs typeface="Trebuchet MS"/>
                  </a:rPr>
                  <a:t/>
                </a:r>
                <a:br>
                  <a:rPr lang="en-US" sz="1200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  <a:cs typeface="Trebuchet MS"/>
                  </a:rPr>
                </a:br>
                <a:r>
                  <a:rPr lang="en-US" sz="1200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  <a:cs typeface="Trebuchet MS"/>
                  </a:rPr>
                  <a:t>release cycle time</a:t>
                </a:r>
                <a:endParaRPr lang="en-US" sz="12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rebuchet MS"/>
                  <a:cs typeface="Trebuchet MS"/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4767856" y="940214"/>
              <a:ext cx="366470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chemeClr val="accent1"/>
                  </a:solidFill>
                </a:rPr>
                <a:t>Who We Are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052726" y="1696819"/>
              <a:ext cx="2964285" cy="646331"/>
              <a:chOff x="653213" y="1273740"/>
              <a:chExt cx="2964285" cy="646331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53213" y="1273740"/>
                <a:ext cx="45517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3600" b="1" dirty="0" smtClean="0">
                    <a:solidFill>
                      <a:schemeClr val="accent1"/>
                    </a:solidFill>
                    <a:latin typeface="Trebuchet MS"/>
                    <a:cs typeface="Trebuchet MS"/>
                  </a:rPr>
                  <a:t>1</a:t>
                </a:r>
                <a:endParaRPr lang="en-US" sz="3600" b="1" dirty="0">
                  <a:solidFill>
                    <a:schemeClr val="accent1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474084" y="1393751"/>
                <a:ext cx="2143414" cy="461665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rebuchet MS"/>
                    <a:cs typeface="Trebuchet MS"/>
                  </a:rPr>
                  <a:t>Singular goal </a:t>
                </a:r>
                <a:r>
                  <a:rPr lang="en-US" sz="1200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rebuchet MS"/>
                    <a:cs typeface="Trebuchet MS"/>
                  </a:rPr>
                  <a:t>to help the world </a:t>
                </a:r>
                <a:br>
                  <a:rPr lang="en-US" sz="1200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rebuchet MS"/>
                    <a:cs typeface="Trebuchet MS"/>
                  </a:rPr>
                </a:br>
                <a:r>
                  <a:rPr lang="en-US" sz="1200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rebuchet MS"/>
                    <a:cs typeface="Trebuchet MS"/>
                  </a:rPr>
                  <a:t>deliver better software faster</a:t>
                </a:r>
                <a:endParaRPr lang="en-US" sz="12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rebuchet MS"/>
                  <a:cs typeface="Trebuchet M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402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20090"/>
            <a:ext cx="9144000" cy="44085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222250" dist="230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05C8CD">
                    <a:lumMod val="75000"/>
                  </a:srgbClr>
                </a:solidFill>
                <a:latin typeface="Trebuchet MS"/>
                <a:cs typeface="Trebuchet MS"/>
              </a:rPr>
              <a:t>DEV </a:t>
            </a:r>
            <a:r>
              <a:rPr lang="en-US" sz="2800" b="1" dirty="0" smtClean="0">
                <a:solidFill>
                  <a:srgbClr val="05C8CD">
                    <a:lumMod val="75000"/>
                  </a:srgbClr>
                </a:solidFill>
                <a:latin typeface="Trebuchet MS"/>
                <a:cs typeface="Trebuchet MS"/>
              </a:rPr>
              <a:t>| OPS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3876" y="3426953"/>
            <a:ext cx="9144000" cy="1594184"/>
          </a:xfrm>
          <a:prstGeom prst="rect">
            <a:avLst/>
          </a:prstGeom>
          <a:solidFill>
            <a:schemeClr val="accent6">
              <a:lumMod val="40000"/>
              <a:lumOff val="60000"/>
              <a:alpha val="31000"/>
            </a:schemeClr>
          </a:solidFill>
          <a:ln>
            <a:noFill/>
          </a:ln>
          <a:effectLst>
            <a:outerShdw blurRad="222250" dist="230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 smtClean="0">
                <a:solidFill>
                  <a:srgbClr val="5ECCFE">
                    <a:lumMod val="50000"/>
                  </a:srgbClr>
                </a:solidFill>
                <a:latin typeface="Trebuchet MS"/>
                <a:cs typeface="Trebuchet MS"/>
              </a:rPr>
              <a:t>INFRA</a:t>
            </a:r>
            <a:endParaRPr lang="en-US" sz="3600" b="1" dirty="0">
              <a:solidFill>
                <a:srgbClr val="5ECCFE">
                  <a:lumMod val="50000"/>
                </a:srgbClr>
              </a:solidFill>
              <a:latin typeface="Trebuchet MS"/>
              <a:cs typeface="Trebuchet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720090"/>
            <a:ext cx="4572001" cy="4408527"/>
          </a:xfrm>
          <a:prstGeom prst="rect">
            <a:avLst/>
          </a:prstGeom>
          <a:solidFill>
            <a:schemeClr val="tx1">
              <a:lumMod val="50000"/>
              <a:lumOff val="50000"/>
              <a:alpha val="31000"/>
            </a:schemeClr>
          </a:solidFill>
          <a:ln>
            <a:noFill/>
          </a:ln>
          <a:effectLst>
            <a:outerShdw blurRad="222250" dist="230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>
              <a:solidFill>
                <a:srgbClr val="A0A0A0"/>
              </a:solidFill>
              <a:latin typeface="Trebuchet MS"/>
              <a:cs typeface="Trebuchet M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7475" y="1439078"/>
            <a:ext cx="9140124" cy="1987875"/>
          </a:xfrm>
          <a:prstGeom prst="rect">
            <a:avLst/>
          </a:prstGeom>
          <a:solidFill>
            <a:schemeClr val="tx2">
              <a:alpha val="31000"/>
            </a:schemeClr>
          </a:solidFill>
          <a:ln>
            <a:noFill/>
          </a:ln>
          <a:effectLst>
            <a:outerShdw blurRad="222250" dist="230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5ECCFE">
                    <a:lumMod val="50000"/>
                  </a:srgbClr>
                </a:solidFill>
                <a:latin typeface="Trebuchet MS"/>
                <a:cs typeface="Trebuchet MS"/>
              </a:rPr>
              <a:t>APPS</a:t>
            </a:r>
            <a:endParaRPr lang="en-US" sz="4800" b="1" dirty="0">
              <a:solidFill>
                <a:srgbClr val="5ECCFE">
                  <a:lumMod val="50000"/>
                </a:srgbClr>
              </a:solidFill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Electric Cloud in DevOps Landscape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32176" y="1129789"/>
            <a:ext cx="1005840" cy="38913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2250" dist="230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rgbClr val="A0A0A0"/>
                </a:solidFill>
                <a:latin typeface="Trebuchet MS"/>
                <a:cs typeface="Trebuchet MS"/>
              </a:rPr>
              <a:t>OPERATE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1896473" y="1129789"/>
            <a:ext cx="1005840" cy="38913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2250" dist="230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 smtClean="0">
                <a:solidFill>
                  <a:srgbClr val="A0A0A0"/>
                </a:solidFill>
                <a:latin typeface="Trebuchet MS"/>
                <a:cs typeface="Trebuchet MS"/>
              </a:rPr>
              <a:t>BUILD</a:t>
            </a:r>
            <a:endParaRPr lang="en-US" sz="1300" dirty="0">
              <a:solidFill>
                <a:srgbClr val="A0A0A0"/>
              </a:solidFill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83614" y="1129789"/>
            <a:ext cx="1005840" cy="38913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2250" dist="230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 smtClean="0">
                <a:solidFill>
                  <a:srgbClr val="A0A0A0"/>
                </a:solidFill>
                <a:latin typeface="Trebuchet MS"/>
                <a:cs typeface="Trebuchet MS"/>
              </a:rPr>
              <a:t>TEST</a:t>
            </a:r>
            <a:endParaRPr lang="en-US" sz="1300" dirty="0">
              <a:solidFill>
                <a:srgbClr val="A0A0A0"/>
              </a:solidFill>
              <a:latin typeface="Trebuchet MS"/>
              <a:cs typeface="Trebuchet M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57896" y="1129789"/>
            <a:ext cx="1005840" cy="38913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2250" dist="230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rgbClr val="A0A0A0"/>
                </a:solidFill>
                <a:latin typeface="Trebuchet MS"/>
                <a:cs typeface="Trebuchet MS"/>
              </a:rPr>
              <a:t>PROVISION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45037" y="1129789"/>
            <a:ext cx="1005840" cy="38913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2250" dist="230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rgbClr val="A0A0A0"/>
                </a:solidFill>
                <a:latin typeface="Trebuchet MS"/>
                <a:cs typeface="Trebuchet MS"/>
              </a:rPr>
              <a:t>MONITOR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70755" y="1129789"/>
            <a:ext cx="1005840" cy="38913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2250" dist="230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rgbClr val="A0A0A0"/>
                </a:solidFill>
                <a:latin typeface="Trebuchet MS"/>
                <a:cs typeface="Trebuchet MS"/>
              </a:rPr>
              <a:t>DEPLOY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9332" y="1129789"/>
            <a:ext cx="1005840" cy="38913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2250" dist="230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rgbClr val="A0A0A0"/>
                </a:solidFill>
                <a:latin typeface="Trebuchet MS"/>
                <a:cs typeface="Trebuchet MS"/>
              </a:rPr>
              <a:t>DEV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09332" y="1439078"/>
            <a:ext cx="7551954" cy="3582059"/>
            <a:chOff x="809332" y="1439078"/>
            <a:chExt cx="7551954" cy="3582059"/>
          </a:xfrm>
        </p:grpSpPr>
        <p:sp>
          <p:nvSpPr>
            <p:cNvPr id="16" name="Rectangle 15"/>
            <p:cNvSpPr/>
            <p:nvPr/>
          </p:nvSpPr>
          <p:spPr>
            <a:xfrm>
              <a:off x="809332" y="1439078"/>
              <a:ext cx="1005840" cy="19708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22250" dist="23000" dir="5400000" rotWithShape="0">
                <a:srgbClr val="000000">
                  <a:alpha val="2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00" dirty="0" smtClean="0">
                  <a:solidFill>
                    <a:srgbClr val="A6A6A6"/>
                  </a:solidFill>
                  <a:latin typeface="Trebuchet MS"/>
                  <a:cs typeface="Trebuchet MS"/>
                </a:rPr>
                <a:t>Dev Tools</a:t>
              </a:r>
              <a:endParaRPr lang="en-US" sz="1700" dirty="0">
                <a:solidFill>
                  <a:srgbClr val="A6A6A6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96472" y="1439078"/>
              <a:ext cx="1005841" cy="19708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222250" dist="23000" dir="5400000" rotWithShape="0">
                <a:srgbClr val="000000">
                  <a:alpha val="2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rgbClr val="A6A6A6"/>
                  </a:solidFill>
                  <a:latin typeface="Trebuchet MS"/>
                  <a:cs typeface="Trebuchet MS"/>
                </a:rPr>
                <a:t>CI</a:t>
              </a:r>
              <a:endParaRPr lang="en-US" sz="2000" dirty="0">
                <a:solidFill>
                  <a:srgbClr val="A6A6A6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83614" y="1439078"/>
              <a:ext cx="1005841" cy="19708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222250" dist="23000" dir="5400000" rotWithShape="0">
                <a:srgbClr val="000000">
                  <a:alpha val="2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rgbClr val="A6A6A6"/>
                  </a:solidFill>
                  <a:latin typeface="Trebuchet MS"/>
                  <a:cs typeface="Trebuchet MS"/>
                </a:rPr>
                <a:t>CT</a:t>
              </a:r>
              <a:endParaRPr lang="en-US" sz="2000" dirty="0">
                <a:solidFill>
                  <a:srgbClr val="A6A6A6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45036" y="1439078"/>
              <a:ext cx="2111449" cy="3582059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  <a:effectLst>
              <a:outerShdw blurRad="222250" dist="23000" dir="5400000" rotWithShape="0">
                <a:srgbClr val="000000">
                  <a:alpha val="2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 smtClean="0">
                <a:solidFill>
                  <a:srgbClr val="A6A6A6"/>
                </a:solidFill>
                <a:latin typeface="Trebuchet MS"/>
                <a:cs typeface="Trebuchet MS"/>
              </a:endParaRPr>
            </a:p>
            <a:p>
              <a:pPr algn="ctr"/>
              <a:endParaRPr lang="en-US" sz="2000" dirty="0">
                <a:solidFill>
                  <a:srgbClr val="A6A6A6"/>
                </a:solidFill>
                <a:latin typeface="Trebuchet MS"/>
                <a:cs typeface="Trebuchet MS"/>
              </a:endParaRPr>
            </a:p>
            <a:p>
              <a:pPr algn="ctr"/>
              <a:r>
                <a:rPr lang="en-US" sz="2000" dirty="0" smtClean="0">
                  <a:solidFill>
                    <a:srgbClr val="A6A6A6"/>
                  </a:solidFill>
                  <a:latin typeface="Trebuchet MS"/>
                  <a:cs typeface="Trebuchet MS"/>
                </a:rPr>
                <a:t>Service Mgmt</a:t>
              </a:r>
            </a:p>
            <a:p>
              <a:pPr algn="ctr"/>
              <a:r>
                <a:rPr lang="en-US" sz="2000" dirty="0" smtClean="0">
                  <a:solidFill>
                    <a:srgbClr val="A6A6A6"/>
                  </a:solidFill>
                  <a:latin typeface="Trebuchet MS"/>
                  <a:cs typeface="Trebuchet MS"/>
                </a:rPr>
                <a:t>&amp; Monitoring</a:t>
              </a:r>
              <a:endParaRPr lang="en-US" sz="2000" dirty="0">
                <a:solidFill>
                  <a:srgbClr val="A6A6A6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9332" y="4324350"/>
              <a:ext cx="7547154" cy="66657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  <a:effectLst>
              <a:outerShdw blurRad="222250" dist="23000" dir="5400000" rotWithShape="0">
                <a:srgbClr val="000000">
                  <a:alpha val="2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rgbClr val="A6A6A6"/>
                  </a:solidFill>
                  <a:latin typeface="Trebuchet MS"/>
                  <a:cs typeface="Trebuchet MS"/>
                </a:rPr>
                <a:t>SW-Defined Infrastructure</a:t>
              </a:r>
              <a:endParaRPr lang="en-US" sz="2000" dirty="0">
                <a:solidFill>
                  <a:srgbClr val="A6A6A6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14132" y="3486150"/>
              <a:ext cx="7547154" cy="7004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222250" dist="23000" dir="5400000" rotWithShape="0">
                <a:srgbClr val="000000">
                  <a:alpha val="2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rgbClr val="A6A6A6"/>
                  </a:solidFill>
                  <a:latin typeface="Trebuchet MS"/>
                  <a:cs typeface="Trebuchet MS"/>
                </a:rPr>
                <a:t>Configuration Mgmt</a:t>
              </a:r>
              <a:endParaRPr lang="en-US" sz="2000" dirty="0">
                <a:solidFill>
                  <a:srgbClr val="A6A6A6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70755" y="1439079"/>
              <a:ext cx="2092981" cy="1970872"/>
            </a:xfrm>
            <a:prstGeom prst="rect">
              <a:avLst/>
            </a:prstGeom>
            <a:solidFill>
              <a:srgbClr val="DFF5FF"/>
            </a:solidFill>
            <a:ln>
              <a:noFill/>
            </a:ln>
            <a:effectLst>
              <a:outerShdw blurRad="222250" dist="23000" dir="5400000" rotWithShape="0">
                <a:srgbClr val="000000">
                  <a:alpha val="2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rgbClr val="A6A6A6"/>
                  </a:solidFill>
                  <a:latin typeface="Trebuchet MS"/>
                  <a:cs typeface="Trebuchet MS"/>
                </a:rPr>
                <a:t>Release</a:t>
              </a:r>
            </a:p>
            <a:p>
              <a:pPr algn="ctr"/>
              <a:r>
                <a:rPr lang="en-US" sz="2000" dirty="0" smtClean="0">
                  <a:solidFill>
                    <a:srgbClr val="A6A6A6"/>
                  </a:solidFill>
                  <a:latin typeface="Trebuchet MS"/>
                  <a:cs typeface="Trebuchet MS"/>
                </a:rPr>
                <a:t>Automation</a:t>
              </a:r>
              <a:endParaRPr lang="en-US" sz="2000" dirty="0">
                <a:solidFill>
                  <a:srgbClr val="A6A6A6"/>
                </a:solidFill>
                <a:latin typeface="Trebuchet MS"/>
                <a:cs typeface="Trebuchet MS"/>
              </a:endParaRP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794" y="4518691"/>
            <a:ext cx="1281504" cy="323960"/>
          </a:xfrm>
          <a:prstGeom prst="rect">
            <a:avLst/>
          </a:prstGeom>
        </p:spPr>
      </p:pic>
      <p:pic>
        <p:nvPicPr>
          <p:cNvPr id="42" name="Picture 41" descr="EC-OpenStack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9127" y="4324350"/>
            <a:ext cx="714187" cy="666574"/>
          </a:xfrm>
          <a:prstGeom prst="rect">
            <a:avLst/>
          </a:prstGeom>
        </p:spPr>
      </p:pic>
      <p:pic>
        <p:nvPicPr>
          <p:cNvPr id="50" name="Picture 49" descr="EC-DefectTracking-JIRA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2754197"/>
            <a:ext cx="888933" cy="82967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0454" y="4366338"/>
            <a:ext cx="876039" cy="60227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2854358"/>
            <a:ext cx="555592" cy="55559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8"/>
          <a:srcRect l="1" t="496" r="8756" b="7617"/>
          <a:stretch/>
        </p:blipFill>
        <p:spPr>
          <a:xfrm>
            <a:off x="1371600" y="3638550"/>
            <a:ext cx="445296" cy="4901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9011" y="3562350"/>
            <a:ext cx="411389" cy="55846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10"/>
          <a:srcRect l="11578" t="13129" r="10650" b="15274"/>
          <a:stretch/>
        </p:blipFill>
        <p:spPr>
          <a:xfrm>
            <a:off x="2219807" y="4403843"/>
            <a:ext cx="644303" cy="52835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54450" y1="89773" x2="54450" y2="89773"/>
                        <a14:foregroundMark x1="51832" y1="79545" x2="51832" y2="795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6783" y="1571199"/>
            <a:ext cx="389598" cy="53850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76595" y="1668856"/>
            <a:ext cx="584221" cy="23368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14"/>
          <a:srcRect l="10140" t="12338" r="10174" b="15800"/>
          <a:stretch/>
        </p:blipFill>
        <p:spPr>
          <a:xfrm>
            <a:off x="4353408" y="1668857"/>
            <a:ext cx="434197" cy="293294"/>
          </a:xfrm>
          <a:prstGeom prst="rect">
            <a:avLst/>
          </a:prstGeom>
        </p:spPr>
      </p:pic>
      <p:sp>
        <p:nvSpPr>
          <p:cNvPr id="41" name="Slide Number Placeholder 10"/>
          <p:cNvSpPr txBox="1">
            <a:spLocks/>
          </p:cNvSpPr>
          <p:nvPr/>
        </p:nvSpPr>
        <p:spPr>
          <a:xfrm>
            <a:off x="4321736" y="4964906"/>
            <a:ext cx="345827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641909" rtl="0" eaLnBrk="1" latinLnBrk="0" hangingPunct="1">
              <a:defRPr sz="12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954" algn="l" defTabSz="641909" rtl="0" eaLnBrk="1" latinLnBrk="0" hangingPunct="1">
              <a:defRPr sz="12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1909" algn="l" defTabSz="641909" rtl="0" eaLnBrk="1" latinLnBrk="0" hangingPunct="1">
              <a:defRPr sz="12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2863" algn="l" defTabSz="641909" rtl="0" eaLnBrk="1" latinLnBrk="0" hangingPunct="1">
              <a:defRPr sz="12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3818" algn="l" defTabSz="641909" rtl="0" eaLnBrk="1" latinLnBrk="0" hangingPunct="1">
              <a:defRPr sz="12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4772" algn="l" defTabSz="641909" rtl="0" eaLnBrk="1" latinLnBrk="0" hangingPunct="1">
              <a:defRPr sz="12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5726" algn="l" defTabSz="641909" rtl="0" eaLnBrk="1" latinLnBrk="0" hangingPunct="1">
              <a:defRPr sz="12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46681" algn="l" defTabSz="641909" rtl="0" eaLnBrk="1" latinLnBrk="0" hangingPunct="1">
              <a:defRPr sz="12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7635" algn="l" defTabSz="641909" rtl="0" eaLnBrk="1" latinLnBrk="0" hangingPunct="1">
              <a:defRPr sz="12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FE14649-3C40-439B-924E-D05F986734F4}" type="slidenum">
              <a:rPr lang="en-US" sz="1000" smtClean="0"/>
              <a:pPr algn="ctr"/>
              <a:t>3</a:t>
            </a:fld>
            <a:endParaRPr lang="en-US" sz="10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62800" y="1552156"/>
            <a:ext cx="1125811" cy="233400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1986493" y="2892749"/>
            <a:ext cx="4719107" cy="593401"/>
            <a:chOff x="1815172" y="1619033"/>
            <a:chExt cx="4429864" cy="521823"/>
          </a:xfrm>
        </p:grpSpPr>
        <p:sp>
          <p:nvSpPr>
            <p:cNvPr id="46" name="Rounded Rectangle 45"/>
            <p:cNvSpPr/>
            <p:nvPr/>
          </p:nvSpPr>
          <p:spPr>
            <a:xfrm>
              <a:off x="1815172" y="1619033"/>
              <a:ext cx="4429864" cy="521823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Electric Cloud</a:t>
              </a:r>
              <a:endPara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638065" y="1690267"/>
              <a:ext cx="410326" cy="397751"/>
            </a:xfrm>
            <a:prstGeom prst="rect">
              <a:avLst/>
            </a:prstGeom>
          </p:spPr>
        </p:pic>
      </p:grpSp>
      <p:pic>
        <p:nvPicPr>
          <p:cNvPr id="43" name="Picture 4" descr="http://www.www8-hp.com/us/en/images/i/hpe/header-footer/caas-hf-v3.2/hpe-logo-printable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83" y="1429096"/>
            <a:ext cx="822033" cy="47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15355" y="1885597"/>
            <a:ext cx="435816" cy="1743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14"/>
          <a:srcRect l="10140" t="12338" r="10174" b="15800"/>
          <a:stretch/>
        </p:blipFill>
        <p:spPr>
          <a:xfrm>
            <a:off x="3308213" y="1962150"/>
            <a:ext cx="333941" cy="225572"/>
          </a:xfrm>
          <a:prstGeom prst="rect">
            <a:avLst/>
          </a:prstGeom>
        </p:spPr>
      </p:pic>
      <p:pic>
        <p:nvPicPr>
          <p:cNvPr id="1032" name="Picture 8" descr="http://www.cognizant.ch/dotcom-images/Partners/tricentis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597" y="1694796"/>
            <a:ext cx="412003" cy="33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en/1/1c/New_(2014)_BMC_logo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789" y="1868111"/>
            <a:ext cx="418596" cy="20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http://www.www8-hp.com/us/en/images/i/hpe/header-footer/caas-hf-v3.2/hpe-logo-printable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167" y="1368526"/>
            <a:ext cx="822033" cy="47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://www.www8-hp.com/us/en/images/i/hpe/header-footer/caas-hf-v3.2/hpe-logo-printable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04950"/>
            <a:ext cx="712072" cy="41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618" y="2933935"/>
            <a:ext cx="1571182" cy="438934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570" y="2563370"/>
            <a:ext cx="933225" cy="260711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78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 Highest Ranked in Gartner ARA MQ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600" y="1123950"/>
            <a:ext cx="3429000" cy="3293269"/>
          </a:xfrm>
        </p:spPr>
        <p:txBody>
          <a:bodyPr anchor="ctr"/>
          <a:lstStyle/>
          <a:p>
            <a:pPr algn="ctr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Gartner's survey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of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EC customers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indicated that the primary reasons for selecting Electric Cloud’s ARA solution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included </a:t>
            </a:r>
            <a:r>
              <a:rPr lang="en-US" sz="1800" b="1" dirty="0">
                <a:solidFill>
                  <a:schemeClr val="accent1"/>
                </a:solidFill>
              </a:rPr>
              <a:t>strong customer focus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functional </a:t>
            </a:r>
            <a:r>
              <a:rPr lang="en-US" sz="1800" b="1" dirty="0">
                <a:solidFill>
                  <a:schemeClr val="accent1"/>
                </a:solidFill>
              </a:rPr>
              <a:t>breadth and/or maturity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, and because they view the company as a </a:t>
            </a:r>
            <a:r>
              <a:rPr lang="en-US" sz="1800" b="1" dirty="0">
                <a:solidFill>
                  <a:schemeClr val="accent1"/>
                </a:solidFill>
              </a:rPr>
              <a:t>technology innovator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.”</a:t>
            </a:r>
          </a:p>
          <a:p>
            <a:pPr algn="ctr"/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1800" i="1" dirty="0" smtClean="0">
                <a:solidFill>
                  <a:schemeClr val="tx2">
                    <a:lumMod val="75000"/>
                  </a:schemeClr>
                </a:solidFill>
              </a:rPr>
              <a:t>(ARA: Application Release Automation)</a:t>
            </a:r>
            <a:endParaRPr lang="en-US" sz="1800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Picture 7" descr="2016 ARA MQ GRAPHIC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819150"/>
            <a:ext cx="4144169" cy="43243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22928" y="285750"/>
            <a:ext cx="1574438" cy="557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>
                <a:solidFill>
                  <a:schemeClr val="accent1"/>
                </a:solidFill>
              </a:rPr>
              <a:t>Electric </a:t>
            </a:r>
            <a:r>
              <a:rPr lang="en-US" sz="1050" b="1" dirty="0" smtClean="0">
                <a:solidFill>
                  <a:schemeClr val="accent1"/>
                </a:solidFill>
              </a:rPr>
              <a:t>Cloud</a:t>
            </a:r>
          </a:p>
          <a:p>
            <a:pPr algn="ctr"/>
            <a:r>
              <a:rPr lang="en-US" sz="1050" b="1" dirty="0" smtClean="0">
                <a:solidFill>
                  <a:schemeClr val="accent1"/>
                </a:solidFill>
              </a:rPr>
              <a:t>CLEAR LEADER</a:t>
            </a:r>
            <a:endParaRPr lang="en-US" sz="1050" b="1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/>
          <p:cNvCxnSpPr>
            <a:endCxn id="9" idx="0"/>
          </p:cNvCxnSpPr>
          <p:nvPr/>
        </p:nvCxnSpPr>
        <p:spPr>
          <a:xfrm>
            <a:off x="7117461" y="736735"/>
            <a:ext cx="1" cy="118096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795104" y="1917700"/>
            <a:ext cx="644715" cy="644715"/>
          </a:xfrm>
          <a:prstGeom prst="ellipse">
            <a:avLst/>
          </a:prstGeom>
          <a:solidFill>
            <a:schemeClr val="accent1">
              <a:alpha val="4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b="1" dirty="0" err="1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93820" y="124600"/>
            <a:ext cx="873980" cy="84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0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304800" y="260350"/>
            <a:ext cx="8134350" cy="460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Shift-left Performance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2800350"/>
            <a:ext cx="7981950" cy="0"/>
          </a:xfrm>
          <a:prstGeom prst="line">
            <a:avLst/>
          </a:prstGeom>
          <a:ln cap="flat">
            <a:prstDash val="lgDash"/>
            <a:round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083" name="TextBox 4"/>
          <p:cNvSpPr txBox="1">
            <a:spLocks noChangeArrowheads="1"/>
          </p:cNvSpPr>
          <p:nvPr/>
        </p:nvSpPr>
        <p:spPr bwMode="auto">
          <a:xfrm rot="-5400000">
            <a:off x="304800" y="12763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defTabSz="6413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defTabSz="6413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defTabSz="6413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defTabSz="6413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altLang="en-US" sz="1600" dirty="0"/>
              <a:t> </a:t>
            </a:r>
            <a:r>
              <a:rPr lang="en-US" altLang="en-US" sz="1600" dirty="0" err="1" smtClean="0"/>
              <a:t>Dynatrace</a:t>
            </a:r>
            <a:endParaRPr lang="en-US" altLang="en-US" sz="1600" dirty="0"/>
          </a:p>
        </p:txBody>
      </p:sp>
      <p:sp>
        <p:nvSpPr>
          <p:cNvPr id="46084" name="TextBox 5"/>
          <p:cNvSpPr txBox="1">
            <a:spLocks noChangeArrowheads="1"/>
          </p:cNvSpPr>
          <p:nvPr/>
        </p:nvSpPr>
        <p:spPr bwMode="auto">
          <a:xfrm rot="-5400000">
            <a:off x="304800" y="34861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defTabSz="6413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defTabSz="6413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defTabSz="6413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defTabSz="6413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altLang="en-US" sz="1600" dirty="0"/>
              <a:t>Electric Cloud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170238"/>
            <a:ext cx="1143000" cy="10017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EFLOW is invoked to </a:t>
            </a:r>
            <a:r>
              <a:rPr lang="en-US" sz="1200" dirty="0" smtClean="0">
                <a:solidFill>
                  <a:schemeClr val="tx1"/>
                </a:solidFill>
              </a:rPr>
              <a:t>start a Pipeline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3600" y="3170238"/>
            <a:ext cx="1219200" cy="10017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Deploy to QA </a:t>
            </a:r>
            <a:r>
              <a:rPr lang="en-US" sz="1200" dirty="0">
                <a:solidFill>
                  <a:schemeClr val="tx1"/>
                </a:solidFill>
              </a:rPr>
              <a:t>/ Pre-production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3181350"/>
            <a:ext cx="1219200" cy="990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Register Tests in </a:t>
            </a:r>
            <a:r>
              <a:rPr lang="en-US" sz="1200" dirty="0" err="1" smtClean="0">
                <a:solidFill>
                  <a:schemeClr val="tx1"/>
                </a:solidFill>
              </a:rPr>
              <a:t>Dynatrace</a:t>
            </a:r>
            <a:r>
              <a:rPr lang="en-US" sz="1200" dirty="0" smtClean="0">
                <a:solidFill>
                  <a:schemeClr val="tx1"/>
                </a:solidFill>
              </a:rPr>
              <a:t>; 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Run tests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1905000" y="3671094"/>
            <a:ext cx="2286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2000" y="1276350"/>
            <a:ext cx="1828800" cy="762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Compare new version’s performance to baseline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4200" y="1276350"/>
            <a:ext cx="1219200" cy="762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Notice </a:t>
            </a:r>
            <a:r>
              <a:rPr lang="en-US" sz="1200" dirty="0" smtClean="0">
                <a:solidFill>
                  <a:schemeClr val="tx1"/>
                </a:solidFill>
              </a:rPr>
              <a:t>degradation </a:t>
            </a:r>
            <a:r>
              <a:rPr lang="en-US" sz="1200" dirty="0">
                <a:solidFill>
                  <a:schemeClr val="tx1"/>
                </a:solidFill>
              </a:rPr>
              <a:t>overtime on QA environment</a:t>
            </a:r>
          </a:p>
        </p:txBody>
      </p:sp>
      <p:cxnSp>
        <p:nvCxnSpPr>
          <p:cNvPr id="14" name="Straight Arrow Connector 13"/>
          <p:cNvCxnSpPr>
            <a:stCxn id="12" idx="3"/>
            <a:endCxn id="13" idx="1"/>
          </p:cNvCxnSpPr>
          <p:nvPr/>
        </p:nvCxnSpPr>
        <p:spPr>
          <a:xfrm>
            <a:off x="2590800" y="1657350"/>
            <a:ext cx="5334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1"/>
          </p:cNvCxnSpPr>
          <p:nvPr/>
        </p:nvCxnSpPr>
        <p:spPr>
          <a:xfrm>
            <a:off x="3352800" y="3671094"/>
            <a:ext cx="304800" cy="555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9" idx="0"/>
            <a:endCxn id="12" idx="2"/>
          </p:cNvCxnSpPr>
          <p:nvPr/>
        </p:nvCxnSpPr>
        <p:spPr>
          <a:xfrm rot="16200000" flipV="1">
            <a:off x="2400300" y="1314450"/>
            <a:ext cx="1143000" cy="2590800"/>
          </a:xfrm>
          <a:prstGeom prst="bentConnector3">
            <a:avLst>
              <a:gd name="adj1" fmla="val 50000"/>
            </a:avLst>
          </a:prstGeom>
          <a:ln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105400" y="3170238"/>
            <a:ext cx="1219200" cy="10017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Receive notice and block this </a:t>
            </a:r>
            <a:r>
              <a:rPr lang="en-US" sz="1200" dirty="0" smtClean="0">
                <a:solidFill>
                  <a:schemeClr val="tx1"/>
                </a:solidFill>
              </a:rPr>
              <a:t>version from </a:t>
            </a:r>
            <a:r>
              <a:rPr lang="en-US" sz="1200" dirty="0">
                <a:solidFill>
                  <a:schemeClr val="tx1"/>
                </a:solidFill>
              </a:rPr>
              <a:t>moving forward to </a:t>
            </a:r>
            <a:r>
              <a:rPr lang="en-US" sz="1200" dirty="0" smtClean="0">
                <a:solidFill>
                  <a:schemeClr val="tx1"/>
                </a:solidFill>
              </a:rPr>
              <a:t>production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873875" y="3181350"/>
            <a:ext cx="1203325" cy="9969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Notify Release Manager, QA Manager, </a:t>
            </a:r>
            <a:r>
              <a:rPr lang="en-US" sz="1200" dirty="0" err="1">
                <a:solidFill>
                  <a:schemeClr val="tx1"/>
                </a:solidFill>
              </a:rPr>
              <a:t>Dev</a:t>
            </a:r>
            <a:r>
              <a:rPr lang="en-US" sz="1200" dirty="0">
                <a:solidFill>
                  <a:schemeClr val="tx1"/>
                </a:solidFill>
              </a:rPr>
              <a:t> Manager, IT Manager</a:t>
            </a:r>
          </a:p>
        </p:txBody>
      </p:sp>
      <p:cxnSp>
        <p:nvCxnSpPr>
          <p:cNvPr id="60" name="Straight Connector 59"/>
          <p:cNvCxnSpPr>
            <a:stCxn id="56" idx="2"/>
            <a:endCxn id="42" idx="0"/>
          </p:cNvCxnSpPr>
          <p:nvPr/>
        </p:nvCxnSpPr>
        <p:spPr>
          <a:xfrm>
            <a:off x="5715000" y="2038350"/>
            <a:ext cx="0" cy="1131888"/>
          </a:xfrm>
          <a:prstGeom prst="line">
            <a:avLst/>
          </a:prstGeom>
          <a:ln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3" idx="3"/>
            <a:endCxn id="56" idx="1"/>
          </p:cNvCxnSpPr>
          <p:nvPr/>
        </p:nvCxnSpPr>
        <p:spPr>
          <a:xfrm>
            <a:off x="4343400" y="1657350"/>
            <a:ext cx="7620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105400" y="1276350"/>
            <a:ext cx="1219200" cy="762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Inform EFLOW about service </a:t>
            </a:r>
            <a:r>
              <a:rPr lang="en-US" sz="1200" dirty="0" smtClean="0">
                <a:solidFill>
                  <a:schemeClr val="tx1"/>
                </a:solidFill>
              </a:rPr>
              <a:t>degradation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>
            <a:stCxn id="42" idx="3"/>
            <a:endCxn id="46" idx="1"/>
          </p:cNvCxnSpPr>
          <p:nvPr/>
        </p:nvCxnSpPr>
        <p:spPr>
          <a:xfrm>
            <a:off x="6324600" y="3671094"/>
            <a:ext cx="549275" cy="8731"/>
          </a:xfrm>
          <a:prstGeom prst="line">
            <a:avLst/>
          </a:prstGeom>
          <a:ln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07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  <p:bldP spid="42" grpId="0" animBg="1"/>
      <p:bldP spid="46" grpId="0" animBg="1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304800" y="260350"/>
            <a:ext cx="8134350" cy="460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Automated rollback for “self healing”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2800350"/>
            <a:ext cx="7981950" cy="0"/>
          </a:xfrm>
          <a:prstGeom prst="line">
            <a:avLst/>
          </a:prstGeom>
          <a:ln cap="flat">
            <a:prstDash val="lgDash"/>
            <a:round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07" name="TextBox 4"/>
          <p:cNvSpPr txBox="1">
            <a:spLocks noChangeArrowheads="1"/>
          </p:cNvSpPr>
          <p:nvPr/>
        </p:nvSpPr>
        <p:spPr bwMode="auto">
          <a:xfrm rot="-5400000">
            <a:off x="304800" y="12763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defTabSz="6413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defTabSz="6413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defTabSz="6413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defTabSz="6413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altLang="en-US" sz="1600" dirty="0"/>
              <a:t> </a:t>
            </a:r>
            <a:r>
              <a:rPr lang="en-US" altLang="en-US" sz="1600" dirty="0" err="1" smtClean="0"/>
              <a:t>Dynatrace</a:t>
            </a:r>
            <a:endParaRPr lang="en-US" altLang="en-US" sz="1600" dirty="0"/>
          </a:p>
        </p:txBody>
      </p:sp>
      <p:sp>
        <p:nvSpPr>
          <p:cNvPr id="47108" name="TextBox 5"/>
          <p:cNvSpPr txBox="1">
            <a:spLocks noChangeArrowheads="1"/>
          </p:cNvSpPr>
          <p:nvPr/>
        </p:nvSpPr>
        <p:spPr bwMode="auto">
          <a:xfrm rot="-5400000">
            <a:off x="304800" y="34099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defTabSz="6413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defTabSz="6413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defTabSz="6413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defTabSz="6413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altLang="en-US" sz="1600" dirty="0"/>
              <a:t>Electric Cloud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170238"/>
            <a:ext cx="1143000" cy="10017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EFLOW is invoked to </a:t>
            </a:r>
            <a:r>
              <a:rPr lang="en-US" sz="1200" dirty="0" smtClean="0">
                <a:solidFill>
                  <a:schemeClr val="tx1"/>
                </a:solidFill>
              </a:rPr>
              <a:t>start a Pipeline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3600" y="3181350"/>
            <a:ext cx="1295400" cy="990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New version is deployed into </a:t>
            </a:r>
            <a:r>
              <a:rPr lang="en-US" sz="1200" dirty="0">
                <a:solidFill>
                  <a:schemeClr val="tx1"/>
                </a:solidFill>
              </a:rPr>
              <a:t>production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3181350"/>
            <a:ext cx="1219200" cy="990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A deployment incident is created automatically in </a:t>
            </a:r>
            <a:r>
              <a:rPr lang="en-US" sz="1200" dirty="0" err="1" smtClean="0">
                <a:solidFill>
                  <a:schemeClr val="tx1"/>
                </a:solidFill>
              </a:rPr>
              <a:t>Dynatrace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1905000" y="3671094"/>
            <a:ext cx="228600" cy="555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2000" y="1123950"/>
            <a:ext cx="1828800" cy="1066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Dynatrace</a:t>
            </a:r>
            <a:r>
              <a:rPr lang="en-US" sz="1200" dirty="0" smtClean="0">
                <a:solidFill>
                  <a:schemeClr val="tx1"/>
                </a:solidFill>
              </a:rPr>
              <a:t> monitors </a:t>
            </a:r>
            <a:r>
              <a:rPr lang="en-US" sz="1200" dirty="0">
                <a:solidFill>
                  <a:schemeClr val="tx1"/>
                </a:solidFill>
              </a:rPr>
              <a:t>new </a:t>
            </a:r>
            <a:r>
              <a:rPr lang="en-US" sz="1200" dirty="0" smtClean="0">
                <a:solidFill>
                  <a:schemeClr val="tx1"/>
                </a:solidFill>
              </a:rPr>
              <a:t>version in Production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4200" y="1123950"/>
            <a:ext cx="1219200" cy="1066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Service degradation is noticed on the new </a:t>
            </a:r>
            <a:r>
              <a:rPr lang="en-US" sz="1200" dirty="0">
                <a:solidFill>
                  <a:schemeClr val="tx1"/>
                </a:solidFill>
              </a:rPr>
              <a:t>release</a:t>
            </a:r>
          </a:p>
        </p:txBody>
      </p:sp>
      <p:cxnSp>
        <p:nvCxnSpPr>
          <p:cNvPr id="14" name="Straight Arrow Connector 13"/>
          <p:cNvCxnSpPr>
            <a:stCxn id="12" idx="3"/>
            <a:endCxn id="13" idx="1"/>
          </p:cNvCxnSpPr>
          <p:nvPr/>
        </p:nvCxnSpPr>
        <p:spPr>
          <a:xfrm>
            <a:off x="2590800" y="1657350"/>
            <a:ext cx="5334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1"/>
          </p:cNvCxnSpPr>
          <p:nvPr/>
        </p:nvCxnSpPr>
        <p:spPr>
          <a:xfrm>
            <a:off x="3429000" y="3676650"/>
            <a:ext cx="2286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9" idx="0"/>
            <a:endCxn id="12" idx="2"/>
          </p:cNvCxnSpPr>
          <p:nvPr/>
        </p:nvCxnSpPr>
        <p:spPr>
          <a:xfrm rot="16200000" flipV="1">
            <a:off x="2476500" y="1390650"/>
            <a:ext cx="990600" cy="2590800"/>
          </a:xfrm>
          <a:prstGeom prst="bentConnector3">
            <a:avLst>
              <a:gd name="adj1" fmla="val 60577"/>
            </a:avLst>
          </a:prstGeom>
          <a:ln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105400" y="3170238"/>
            <a:ext cx="1219200" cy="10017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Rollback flow is initiated automatically n EFLOW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0400" y="3105150"/>
            <a:ext cx="1219200" cy="1143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Rollback is </a:t>
            </a:r>
            <a:r>
              <a:rPr lang="en-US" sz="1200" dirty="0">
                <a:solidFill>
                  <a:schemeClr val="tx1"/>
                </a:solidFill>
              </a:rPr>
              <a:t>completed </a:t>
            </a:r>
            <a:r>
              <a:rPr lang="en-US" sz="1200" dirty="0" smtClean="0">
                <a:solidFill>
                  <a:schemeClr val="tx1"/>
                </a:solidFill>
              </a:rPr>
              <a:t>and </a:t>
            </a:r>
            <a:r>
              <a:rPr lang="en-US" sz="1200" dirty="0" err="1" smtClean="0">
                <a:solidFill>
                  <a:schemeClr val="tx1"/>
                </a:solidFill>
              </a:rPr>
              <a:t>Dynatrace</a:t>
            </a:r>
            <a:r>
              <a:rPr lang="en-US" sz="1200" dirty="0" smtClean="0">
                <a:solidFill>
                  <a:schemeClr val="tx1"/>
                </a:solidFill>
              </a:rPr>
              <a:t> is updated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/>
          <p:cNvCxnSpPr>
            <a:stCxn id="56" idx="2"/>
            <a:endCxn id="42" idx="0"/>
          </p:cNvCxnSpPr>
          <p:nvPr/>
        </p:nvCxnSpPr>
        <p:spPr>
          <a:xfrm>
            <a:off x="5715000" y="2266950"/>
            <a:ext cx="0" cy="903288"/>
          </a:xfrm>
          <a:prstGeom prst="line">
            <a:avLst/>
          </a:prstGeom>
          <a:ln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010400" y="1123950"/>
            <a:ext cx="1219200" cy="1066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Service is restored to how it was before the deployment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stCxn id="13" idx="3"/>
            <a:endCxn id="56" idx="1"/>
          </p:cNvCxnSpPr>
          <p:nvPr/>
        </p:nvCxnSpPr>
        <p:spPr>
          <a:xfrm>
            <a:off x="4343400" y="1657350"/>
            <a:ext cx="7620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105400" y="1047750"/>
            <a:ext cx="1219200" cy="1219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EFLOW is informed automatically to trigger Rollback to restore service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>
            <a:stCxn id="42" idx="3"/>
            <a:endCxn id="46" idx="1"/>
          </p:cNvCxnSpPr>
          <p:nvPr/>
        </p:nvCxnSpPr>
        <p:spPr>
          <a:xfrm>
            <a:off x="6324600" y="3671094"/>
            <a:ext cx="685800" cy="5556"/>
          </a:xfrm>
          <a:prstGeom prst="line">
            <a:avLst/>
          </a:prstGeom>
          <a:ln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6" idx="0"/>
            <a:endCxn id="63" idx="2"/>
          </p:cNvCxnSpPr>
          <p:nvPr/>
        </p:nvCxnSpPr>
        <p:spPr>
          <a:xfrm flipV="1">
            <a:off x="7620000" y="2190750"/>
            <a:ext cx="0" cy="9144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08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  <p:bldP spid="42" grpId="0" animBg="1"/>
      <p:bldP spid="46" grpId="0" animBg="1"/>
      <p:bldP spid="63" grpId="0" animBg="1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9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9144000" cy="551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3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231"/>
          <p:cNvGrpSpPr/>
          <p:nvPr/>
        </p:nvGrpSpPr>
        <p:grpSpPr>
          <a:xfrm>
            <a:off x="152400" y="1561673"/>
            <a:ext cx="4114800" cy="533400"/>
            <a:chOff x="152400" y="2114550"/>
            <a:chExt cx="4114800" cy="635425"/>
          </a:xfrm>
        </p:grpSpPr>
        <p:sp>
          <p:nvSpPr>
            <p:cNvPr id="233" name="Rectangle 232"/>
            <p:cNvSpPr/>
            <p:nvPr/>
          </p:nvSpPr>
          <p:spPr>
            <a:xfrm>
              <a:off x="152400" y="2114550"/>
              <a:ext cx="4114800" cy="320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b="1" dirty="0" smtClean="0"/>
                <a:t>COMMIT PIPELINE [B]</a:t>
              </a: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52400" y="2428421"/>
              <a:ext cx="1371600" cy="320040"/>
            </a:xfrm>
            <a:prstGeom prst="rect">
              <a:avLst/>
            </a:prstGeom>
            <a:solidFill>
              <a:srgbClr val="0177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dirty="0" smtClean="0"/>
                <a:t>DEV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1523999" y="2429935"/>
              <a:ext cx="1371600" cy="320040"/>
            </a:xfrm>
            <a:prstGeom prst="rect">
              <a:avLst/>
            </a:prstGeom>
            <a:solidFill>
              <a:srgbClr val="0177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dirty="0" smtClean="0"/>
                <a:t>BUILD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895600" y="2428421"/>
              <a:ext cx="1371600" cy="320040"/>
            </a:xfrm>
            <a:prstGeom prst="rect">
              <a:avLst/>
            </a:prstGeom>
            <a:solidFill>
              <a:srgbClr val="0177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dirty="0" smtClean="0"/>
                <a:t>TEST</a:t>
              </a:r>
            </a:p>
          </p:txBody>
        </p:sp>
        <p:sp>
          <p:nvSpPr>
            <p:cNvPr id="237" name="Chevron 236"/>
            <p:cNvSpPr/>
            <p:nvPr/>
          </p:nvSpPr>
          <p:spPr>
            <a:xfrm>
              <a:off x="1524000" y="2425519"/>
              <a:ext cx="152400" cy="32004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38" name="Chevron 237"/>
            <p:cNvSpPr/>
            <p:nvPr/>
          </p:nvSpPr>
          <p:spPr>
            <a:xfrm>
              <a:off x="2895600" y="2425519"/>
              <a:ext cx="152400" cy="32004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b="1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Use </a:t>
            </a:r>
            <a:r>
              <a:rPr lang="en-US" dirty="0" smtClean="0"/>
              <a:t>Cases ElectricFlow enables </a:t>
            </a:r>
            <a:endParaRPr lang="en-US" dirty="0"/>
          </a:p>
        </p:txBody>
      </p:sp>
      <p:grpSp>
        <p:nvGrpSpPr>
          <p:cNvPr id="225" name="Group 224"/>
          <p:cNvGrpSpPr/>
          <p:nvPr/>
        </p:nvGrpSpPr>
        <p:grpSpPr>
          <a:xfrm>
            <a:off x="152400" y="2227034"/>
            <a:ext cx="4114800" cy="533400"/>
            <a:chOff x="152400" y="2114550"/>
            <a:chExt cx="4114800" cy="635425"/>
          </a:xfrm>
        </p:grpSpPr>
        <p:sp>
          <p:nvSpPr>
            <p:cNvPr id="4" name="Rectangle 3"/>
            <p:cNvSpPr/>
            <p:nvPr/>
          </p:nvSpPr>
          <p:spPr>
            <a:xfrm>
              <a:off x="152400" y="2114550"/>
              <a:ext cx="4114800" cy="320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b="1" dirty="0" smtClean="0"/>
                <a:t>COMMIT PIPELINE [A]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52400" y="2428421"/>
              <a:ext cx="1371600" cy="320040"/>
            </a:xfrm>
            <a:prstGeom prst="rect">
              <a:avLst/>
            </a:prstGeom>
            <a:solidFill>
              <a:srgbClr val="0177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dirty="0" smtClean="0"/>
                <a:t>DEV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523999" y="2429935"/>
              <a:ext cx="1371600" cy="320040"/>
            </a:xfrm>
            <a:prstGeom prst="rect">
              <a:avLst/>
            </a:prstGeom>
            <a:solidFill>
              <a:srgbClr val="0177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dirty="0" smtClean="0"/>
                <a:t>BUILD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95600" y="2428421"/>
              <a:ext cx="1371600" cy="320040"/>
            </a:xfrm>
            <a:prstGeom prst="rect">
              <a:avLst/>
            </a:prstGeom>
            <a:solidFill>
              <a:srgbClr val="0177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dirty="0" smtClean="0"/>
                <a:t>TEST</a:t>
              </a:r>
            </a:p>
          </p:txBody>
        </p:sp>
        <p:sp>
          <p:nvSpPr>
            <p:cNvPr id="75" name="Chevron 74"/>
            <p:cNvSpPr/>
            <p:nvPr/>
          </p:nvSpPr>
          <p:spPr>
            <a:xfrm>
              <a:off x="1524000" y="2425519"/>
              <a:ext cx="152400" cy="32004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76" name="Chevron 75"/>
            <p:cNvSpPr/>
            <p:nvPr/>
          </p:nvSpPr>
          <p:spPr>
            <a:xfrm>
              <a:off x="2895600" y="2425519"/>
              <a:ext cx="152400" cy="32004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b="1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4811405" y="2227034"/>
            <a:ext cx="4114800" cy="533400"/>
            <a:chOff x="4811405" y="2114550"/>
            <a:chExt cx="4114800" cy="635425"/>
          </a:xfrm>
        </p:grpSpPr>
        <p:sp>
          <p:nvSpPr>
            <p:cNvPr id="93" name="Rectangle 92"/>
            <p:cNvSpPr/>
            <p:nvPr/>
          </p:nvSpPr>
          <p:spPr>
            <a:xfrm>
              <a:off x="4811405" y="2114550"/>
              <a:ext cx="4114800" cy="320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b="1" dirty="0" smtClean="0"/>
                <a:t>RELEASE PIPELINE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811405" y="2428421"/>
              <a:ext cx="1371600" cy="320040"/>
            </a:xfrm>
            <a:prstGeom prst="rect">
              <a:avLst/>
            </a:prstGeom>
            <a:solidFill>
              <a:srgbClr val="0177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dirty="0" smtClean="0"/>
                <a:t>INTEGRATION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183004" y="2429935"/>
              <a:ext cx="1371600" cy="320040"/>
            </a:xfrm>
            <a:prstGeom prst="rect">
              <a:avLst/>
            </a:prstGeom>
            <a:solidFill>
              <a:srgbClr val="0177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dirty="0" smtClean="0"/>
                <a:t>PRE-PROD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554605" y="2428421"/>
              <a:ext cx="1371600" cy="320040"/>
            </a:xfrm>
            <a:prstGeom prst="rect">
              <a:avLst/>
            </a:prstGeom>
            <a:solidFill>
              <a:srgbClr val="0177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dirty="0" smtClean="0"/>
                <a:t>PROD</a:t>
              </a:r>
            </a:p>
          </p:txBody>
        </p:sp>
        <p:sp>
          <p:nvSpPr>
            <p:cNvPr id="116" name="Chevron 115"/>
            <p:cNvSpPr/>
            <p:nvPr/>
          </p:nvSpPr>
          <p:spPr>
            <a:xfrm>
              <a:off x="6183005" y="2425519"/>
              <a:ext cx="152400" cy="32004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17" name="Chevron 116"/>
            <p:cNvSpPr/>
            <p:nvPr/>
          </p:nvSpPr>
          <p:spPr>
            <a:xfrm>
              <a:off x="7554605" y="2425519"/>
              <a:ext cx="152400" cy="32004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b="1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645189" y="2812835"/>
            <a:ext cx="1281016" cy="1644679"/>
            <a:chOff x="7645189" y="2812835"/>
            <a:chExt cx="1281016" cy="1644679"/>
          </a:xfrm>
        </p:grpSpPr>
        <p:sp>
          <p:nvSpPr>
            <p:cNvPr id="165" name="Rectangle 164"/>
            <p:cNvSpPr/>
            <p:nvPr/>
          </p:nvSpPr>
          <p:spPr>
            <a:xfrm>
              <a:off x="7646045" y="3098431"/>
              <a:ext cx="1280160" cy="228600"/>
            </a:xfrm>
            <a:prstGeom prst="rect">
              <a:avLst/>
            </a:prstGeom>
            <a:solidFill>
              <a:srgbClr val="0177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800" b="1" dirty="0" smtClean="0"/>
                <a:t>Provision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7646045" y="3380916"/>
              <a:ext cx="1280160" cy="228600"/>
            </a:xfrm>
            <a:prstGeom prst="rect">
              <a:avLst/>
            </a:prstGeom>
            <a:solidFill>
              <a:srgbClr val="0177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800" b="1" dirty="0" smtClean="0"/>
                <a:t>Configure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646045" y="3939904"/>
              <a:ext cx="1280160" cy="228600"/>
            </a:xfrm>
            <a:prstGeom prst="rect">
              <a:avLst/>
            </a:prstGeom>
            <a:solidFill>
              <a:srgbClr val="0177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800" b="1" dirty="0" smtClean="0"/>
                <a:t>Smoke, Other Tests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7645189" y="4228914"/>
              <a:ext cx="1280160" cy="228600"/>
            </a:xfrm>
            <a:prstGeom prst="rect">
              <a:avLst/>
            </a:prstGeom>
            <a:solidFill>
              <a:srgbClr val="0177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800" b="1" dirty="0" smtClean="0"/>
                <a:t>. . .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645189" y="2812835"/>
              <a:ext cx="1280160" cy="228600"/>
            </a:xfrm>
            <a:prstGeom prst="rect">
              <a:avLst/>
            </a:prstGeom>
            <a:solidFill>
              <a:srgbClr val="00A99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800" b="1" dirty="0"/>
                <a:t>OPTIONAL </a:t>
              </a:r>
              <a:r>
                <a:rPr lang="en-US" sz="800" b="1" dirty="0" smtClean="0"/>
                <a:t>ACCEPTANCE</a:t>
              </a:r>
              <a:endParaRPr lang="en-US" sz="800" b="1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646045" y="3663401"/>
              <a:ext cx="1280160" cy="228600"/>
              <a:chOff x="7646045" y="3663401"/>
              <a:chExt cx="1280160" cy="228600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7646045" y="3663401"/>
                <a:ext cx="1280160" cy="228600"/>
              </a:xfrm>
              <a:prstGeom prst="rect">
                <a:avLst/>
              </a:prstGeom>
              <a:solidFill>
                <a:srgbClr val="0177A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800" b="1" dirty="0" smtClean="0"/>
                  <a:t>Deploy (1</a:t>
                </a:r>
                <a:r>
                  <a:rPr lang="is-IS" sz="800" b="1" dirty="0" smtClean="0"/>
                  <a:t>…N)</a:t>
                </a:r>
                <a:endParaRPr lang="en-US" sz="800" b="1" dirty="0" smtClean="0"/>
              </a:p>
            </p:txBody>
          </p:sp>
          <p:grpSp>
            <p:nvGrpSpPr>
              <p:cNvPr id="173" name="Box"/>
              <p:cNvGrpSpPr>
                <a:grpSpLocks noChangeAspect="1"/>
              </p:cNvGrpSpPr>
              <p:nvPr/>
            </p:nvGrpSpPr>
            <p:grpSpPr>
              <a:xfrm>
                <a:off x="8671560" y="3690254"/>
                <a:ext cx="182880" cy="182880"/>
                <a:chOff x="6195532" y="10400346"/>
                <a:chExt cx="377825" cy="377825"/>
              </a:xfrm>
              <a:solidFill>
                <a:srgbClr val="FFFFFF"/>
              </a:solidFill>
            </p:grpSpPr>
            <p:sp>
              <p:nvSpPr>
                <p:cNvPr id="174" name="Box Icon"/>
                <p:cNvSpPr>
                  <a:spLocks noChangeAspect="1" noEditPoints="1"/>
                </p:cNvSpPr>
                <p:nvPr/>
              </p:nvSpPr>
              <p:spPr bwMode="auto">
                <a:xfrm>
                  <a:off x="6287607" y="10492421"/>
                  <a:ext cx="193675" cy="193675"/>
                </a:xfrm>
                <a:custGeom>
                  <a:avLst/>
                  <a:gdLst>
                    <a:gd name="T0" fmla="*/ 339 w 677"/>
                    <a:gd name="T1" fmla="*/ 0 h 678"/>
                    <a:gd name="T2" fmla="*/ 677 w 677"/>
                    <a:gd name="T3" fmla="*/ 170 h 678"/>
                    <a:gd name="T4" fmla="*/ 677 w 677"/>
                    <a:gd name="T5" fmla="*/ 508 h 678"/>
                    <a:gd name="T6" fmla="*/ 339 w 677"/>
                    <a:gd name="T7" fmla="*/ 678 h 678"/>
                    <a:gd name="T8" fmla="*/ 0 w 677"/>
                    <a:gd name="T9" fmla="*/ 508 h 678"/>
                    <a:gd name="T10" fmla="*/ 0 w 677"/>
                    <a:gd name="T11" fmla="*/ 170 h 678"/>
                    <a:gd name="T12" fmla="*/ 339 w 677"/>
                    <a:gd name="T13" fmla="*/ 0 h 678"/>
                    <a:gd name="T14" fmla="*/ 57 w 677"/>
                    <a:gd name="T15" fmla="*/ 198 h 678"/>
                    <a:gd name="T16" fmla="*/ 57 w 677"/>
                    <a:gd name="T17" fmla="*/ 480 h 678"/>
                    <a:gd name="T18" fmla="*/ 113 w 677"/>
                    <a:gd name="T19" fmla="*/ 508 h 678"/>
                    <a:gd name="T20" fmla="*/ 311 w 677"/>
                    <a:gd name="T21" fmla="*/ 607 h 678"/>
                    <a:gd name="T22" fmla="*/ 311 w 677"/>
                    <a:gd name="T23" fmla="*/ 325 h 678"/>
                    <a:gd name="T24" fmla="*/ 57 w 677"/>
                    <a:gd name="T25" fmla="*/ 198 h 678"/>
                    <a:gd name="T26" fmla="*/ 565 w 677"/>
                    <a:gd name="T27" fmla="*/ 508 h 678"/>
                    <a:gd name="T28" fmla="*/ 621 w 677"/>
                    <a:gd name="T29" fmla="*/ 480 h 678"/>
                    <a:gd name="T30" fmla="*/ 621 w 677"/>
                    <a:gd name="T31" fmla="*/ 198 h 678"/>
                    <a:gd name="T32" fmla="*/ 367 w 677"/>
                    <a:gd name="T33" fmla="*/ 325 h 678"/>
                    <a:gd name="T34" fmla="*/ 367 w 677"/>
                    <a:gd name="T35" fmla="*/ 607 h 678"/>
                    <a:gd name="T36" fmla="*/ 565 w 677"/>
                    <a:gd name="T37" fmla="*/ 508 h 678"/>
                    <a:gd name="T38" fmla="*/ 339 w 677"/>
                    <a:gd name="T39" fmla="*/ 57 h 678"/>
                    <a:gd name="T40" fmla="*/ 113 w 677"/>
                    <a:gd name="T41" fmla="*/ 170 h 678"/>
                    <a:gd name="T42" fmla="*/ 339 w 677"/>
                    <a:gd name="T43" fmla="*/ 283 h 678"/>
                    <a:gd name="T44" fmla="*/ 565 w 677"/>
                    <a:gd name="T45" fmla="*/ 170 h 678"/>
                    <a:gd name="T46" fmla="*/ 339 w 677"/>
                    <a:gd name="T47" fmla="*/ 5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77" h="678">
                      <a:moveTo>
                        <a:pt x="339" y="0"/>
                      </a:moveTo>
                      <a:lnTo>
                        <a:pt x="677" y="170"/>
                      </a:lnTo>
                      <a:lnTo>
                        <a:pt x="677" y="508"/>
                      </a:lnTo>
                      <a:lnTo>
                        <a:pt x="339" y="678"/>
                      </a:lnTo>
                      <a:lnTo>
                        <a:pt x="0" y="508"/>
                      </a:lnTo>
                      <a:lnTo>
                        <a:pt x="0" y="170"/>
                      </a:lnTo>
                      <a:lnTo>
                        <a:pt x="339" y="0"/>
                      </a:lnTo>
                      <a:close/>
                      <a:moveTo>
                        <a:pt x="57" y="198"/>
                      </a:moveTo>
                      <a:lnTo>
                        <a:pt x="57" y="480"/>
                      </a:lnTo>
                      <a:lnTo>
                        <a:pt x="113" y="508"/>
                      </a:lnTo>
                      <a:lnTo>
                        <a:pt x="311" y="607"/>
                      </a:lnTo>
                      <a:lnTo>
                        <a:pt x="311" y="325"/>
                      </a:lnTo>
                      <a:lnTo>
                        <a:pt x="57" y="198"/>
                      </a:lnTo>
                      <a:close/>
                      <a:moveTo>
                        <a:pt x="565" y="508"/>
                      </a:moveTo>
                      <a:lnTo>
                        <a:pt x="621" y="480"/>
                      </a:lnTo>
                      <a:lnTo>
                        <a:pt x="621" y="198"/>
                      </a:lnTo>
                      <a:lnTo>
                        <a:pt x="367" y="325"/>
                      </a:lnTo>
                      <a:lnTo>
                        <a:pt x="367" y="607"/>
                      </a:lnTo>
                      <a:lnTo>
                        <a:pt x="565" y="508"/>
                      </a:lnTo>
                      <a:close/>
                      <a:moveTo>
                        <a:pt x="339" y="57"/>
                      </a:moveTo>
                      <a:lnTo>
                        <a:pt x="113" y="170"/>
                      </a:lnTo>
                      <a:lnTo>
                        <a:pt x="339" y="283"/>
                      </a:lnTo>
                      <a:lnTo>
                        <a:pt x="565" y="170"/>
                      </a:lnTo>
                      <a:lnTo>
                        <a:pt x="339" y="5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75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6195532" y="10400346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900"/>
                </a:p>
              </p:txBody>
            </p:sp>
          </p:grpSp>
        </p:grpSp>
      </p:grpSp>
      <p:grpSp>
        <p:nvGrpSpPr>
          <p:cNvPr id="15" name="Group 14"/>
          <p:cNvGrpSpPr/>
          <p:nvPr/>
        </p:nvGrpSpPr>
        <p:grpSpPr>
          <a:xfrm>
            <a:off x="6229646" y="2812835"/>
            <a:ext cx="1281016" cy="1928980"/>
            <a:chOff x="6229646" y="2812835"/>
            <a:chExt cx="1281016" cy="1928980"/>
          </a:xfrm>
        </p:grpSpPr>
        <p:sp>
          <p:nvSpPr>
            <p:cNvPr id="154" name="Rectangle 153"/>
            <p:cNvSpPr/>
            <p:nvPr/>
          </p:nvSpPr>
          <p:spPr>
            <a:xfrm>
              <a:off x="6230502" y="3100250"/>
              <a:ext cx="1280160" cy="228600"/>
            </a:xfrm>
            <a:prstGeom prst="rect">
              <a:avLst/>
            </a:prstGeom>
            <a:solidFill>
              <a:srgbClr val="0177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800" b="1" dirty="0" smtClean="0"/>
                <a:t>Provision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230502" y="3382735"/>
              <a:ext cx="1280160" cy="228600"/>
            </a:xfrm>
            <a:prstGeom prst="rect">
              <a:avLst/>
            </a:prstGeom>
            <a:solidFill>
              <a:srgbClr val="0177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800" b="1" dirty="0" smtClean="0"/>
                <a:t>Configure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6230502" y="3939904"/>
              <a:ext cx="1280160" cy="228600"/>
            </a:xfrm>
            <a:prstGeom prst="rect">
              <a:avLst/>
            </a:prstGeom>
            <a:solidFill>
              <a:srgbClr val="0177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800" b="1" dirty="0" smtClean="0"/>
                <a:t>Smoke, Other Tests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229646" y="4230733"/>
              <a:ext cx="1280160" cy="228600"/>
            </a:xfrm>
            <a:prstGeom prst="rect">
              <a:avLst/>
            </a:prstGeom>
            <a:solidFill>
              <a:srgbClr val="0177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800" b="1" dirty="0" smtClean="0"/>
                <a:t>. . .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229646" y="4513215"/>
              <a:ext cx="1280160" cy="228600"/>
            </a:xfrm>
            <a:prstGeom prst="rect">
              <a:avLst/>
            </a:prstGeom>
            <a:solidFill>
              <a:srgbClr val="00A99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800" b="1" dirty="0"/>
                <a:t>OPTIONAL APPROVAL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230502" y="3665220"/>
              <a:ext cx="1280160" cy="228600"/>
              <a:chOff x="6230502" y="3665220"/>
              <a:chExt cx="1280160" cy="228600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6230502" y="3665220"/>
                <a:ext cx="1280160" cy="228600"/>
              </a:xfrm>
              <a:prstGeom prst="rect">
                <a:avLst/>
              </a:prstGeom>
              <a:solidFill>
                <a:srgbClr val="0177A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800" b="1" dirty="0" smtClean="0"/>
                  <a:t>Deploy (1</a:t>
                </a:r>
                <a:r>
                  <a:rPr lang="is-IS" sz="800" b="1" dirty="0" smtClean="0"/>
                  <a:t>…N)</a:t>
                </a:r>
                <a:endParaRPr lang="en-US" sz="800" b="1" dirty="0" smtClean="0"/>
              </a:p>
            </p:txBody>
          </p:sp>
          <p:grpSp>
            <p:nvGrpSpPr>
              <p:cNvPr id="162" name="Box"/>
              <p:cNvGrpSpPr>
                <a:grpSpLocks noChangeAspect="1"/>
              </p:cNvGrpSpPr>
              <p:nvPr/>
            </p:nvGrpSpPr>
            <p:grpSpPr>
              <a:xfrm>
                <a:off x="7256017" y="3692073"/>
                <a:ext cx="182880" cy="182880"/>
                <a:chOff x="6195532" y="10400346"/>
                <a:chExt cx="377825" cy="377825"/>
              </a:xfrm>
              <a:solidFill>
                <a:srgbClr val="FFFFFF"/>
              </a:solidFill>
            </p:grpSpPr>
            <p:sp>
              <p:nvSpPr>
                <p:cNvPr id="163" name="Box Icon"/>
                <p:cNvSpPr>
                  <a:spLocks noChangeAspect="1" noEditPoints="1"/>
                </p:cNvSpPr>
                <p:nvPr/>
              </p:nvSpPr>
              <p:spPr bwMode="auto">
                <a:xfrm>
                  <a:off x="6287606" y="10492420"/>
                  <a:ext cx="193675" cy="193675"/>
                </a:xfrm>
                <a:custGeom>
                  <a:avLst/>
                  <a:gdLst>
                    <a:gd name="T0" fmla="*/ 339 w 677"/>
                    <a:gd name="T1" fmla="*/ 0 h 678"/>
                    <a:gd name="T2" fmla="*/ 677 w 677"/>
                    <a:gd name="T3" fmla="*/ 170 h 678"/>
                    <a:gd name="T4" fmla="*/ 677 w 677"/>
                    <a:gd name="T5" fmla="*/ 508 h 678"/>
                    <a:gd name="T6" fmla="*/ 339 w 677"/>
                    <a:gd name="T7" fmla="*/ 678 h 678"/>
                    <a:gd name="T8" fmla="*/ 0 w 677"/>
                    <a:gd name="T9" fmla="*/ 508 h 678"/>
                    <a:gd name="T10" fmla="*/ 0 w 677"/>
                    <a:gd name="T11" fmla="*/ 170 h 678"/>
                    <a:gd name="T12" fmla="*/ 339 w 677"/>
                    <a:gd name="T13" fmla="*/ 0 h 678"/>
                    <a:gd name="T14" fmla="*/ 57 w 677"/>
                    <a:gd name="T15" fmla="*/ 198 h 678"/>
                    <a:gd name="T16" fmla="*/ 57 w 677"/>
                    <a:gd name="T17" fmla="*/ 480 h 678"/>
                    <a:gd name="T18" fmla="*/ 113 w 677"/>
                    <a:gd name="T19" fmla="*/ 508 h 678"/>
                    <a:gd name="T20" fmla="*/ 311 w 677"/>
                    <a:gd name="T21" fmla="*/ 607 h 678"/>
                    <a:gd name="T22" fmla="*/ 311 w 677"/>
                    <a:gd name="T23" fmla="*/ 325 h 678"/>
                    <a:gd name="T24" fmla="*/ 57 w 677"/>
                    <a:gd name="T25" fmla="*/ 198 h 678"/>
                    <a:gd name="T26" fmla="*/ 565 w 677"/>
                    <a:gd name="T27" fmla="*/ 508 h 678"/>
                    <a:gd name="T28" fmla="*/ 621 w 677"/>
                    <a:gd name="T29" fmla="*/ 480 h 678"/>
                    <a:gd name="T30" fmla="*/ 621 w 677"/>
                    <a:gd name="T31" fmla="*/ 198 h 678"/>
                    <a:gd name="T32" fmla="*/ 367 w 677"/>
                    <a:gd name="T33" fmla="*/ 325 h 678"/>
                    <a:gd name="T34" fmla="*/ 367 w 677"/>
                    <a:gd name="T35" fmla="*/ 607 h 678"/>
                    <a:gd name="T36" fmla="*/ 565 w 677"/>
                    <a:gd name="T37" fmla="*/ 508 h 678"/>
                    <a:gd name="T38" fmla="*/ 339 w 677"/>
                    <a:gd name="T39" fmla="*/ 57 h 678"/>
                    <a:gd name="T40" fmla="*/ 113 w 677"/>
                    <a:gd name="T41" fmla="*/ 170 h 678"/>
                    <a:gd name="T42" fmla="*/ 339 w 677"/>
                    <a:gd name="T43" fmla="*/ 283 h 678"/>
                    <a:gd name="T44" fmla="*/ 565 w 677"/>
                    <a:gd name="T45" fmla="*/ 170 h 678"/>
                    <a:gd name="T46" fmla="*/ 339 w 677"/>
                    <a:gd name="T47" fmla="*/ 5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77" h="678">
                      <a:moveTo>
                        <a:pt x="339" y="0"/>
                      </a:moveTo>
                      <a:lnTo>
                        <a:pt x="677" y="170"/>
                      </a:lnTo>
                      <a:lnTo>
                        <a:pt x="677" y="508"/>
                      </a:lnTo>
                      <a:lnTo>
                        <a:pt x="339" y="678"/>
                      </a:lnTo>
                      <a:lnTo>
                        <a:pt x="0" y="508"/>
                      </a:lnTo>
                      <a:lnTo>
                        <a:pt x="0" y="170"/>
                      </a:lnTo>
                      <a:lnTo>
                        <a:pt x="339" y="0"/>
                      </a:lnTo>
                      <a:close/>
                      <a:moveTo>
                        <a:pt x="57" y="198"/>
                      </a:moveTo>
                      <a:lnTo>
                        <a:pt x="57" y="480"/>
                      </a:lnTo>
                      <a:lnTo>
                        <a:pt x="113" y="508"/>
                      </a:lnTo>
                      <a:lnTo>
                        <a:pt x="311" y="607"/>
                      </a:lnTo>
                      <a:lnTo>
                        <a:pt x="311" y="325"/>
                      </a:lnTo>
                      <a:lnTo>
                        <a:pt x="57" y="198"/>
                      </a:lnTo>
                      <a:close/>
                      <a:moveTo>
                        <a:pt x="565" y="508"/>
                      </a:moveTo>
                      <a:lnTo>
                        <a:pt x="621" y="480"/>
                      </a:lnTo>
                      <a:lnTo>
                        <a:pt x="621" y="198"/>
                      </a:lnTo>
                      <a:lnTo>
                        <a:pt x="367" y="325"/>
                      </a:lnTo>
                      <a:lnTo>
                        <a:pt x="367" y="607"/>
                      </a:lnTo>
                      <a:lnTo>
                        <a:pt x="565" y="508"/>
                      </a:lnTo>
                      <a:close/>
                      <a:moveTo>
                        <a:pt x="339" y="57"/>
                      </a:moveTo>
                      <a:lnTo>
                        <a:pt x="113" y="170"/>
                      </a:lnTo>
                      <a:lnTo>
                        <a:pt x="339" y="283"/>
                      </a:lnTo>
                      <a:lnTo>
                        <a:pt x="565" y="170"/>
                      </a:lnTo>
                      <a:lnTo>
                        <a:pt x="339" y="5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64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6195532" y="10400346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900"/>
                </a:p>
              </p:txBody>
            </p:sp>
          </p:grpSp>
        </p:grpSp>
        <p:sp>
          <p:nvSpPr>
            <p:cNvPr id="195" name="Rectangle 194"/>
            <p:cNvSpPr/>
            <p:nvPr/>
          </p:nvSpPr>
          <p:spPr>
            <a:xfrm>
              <a:off x="6229646" y="2812835"/>
              <a:ext cx="1280160" cy="228600"/>
            </a:xfrm>
            <a:prstGeom prst="rect">
              <a:avLst/>
            </a:prstGeom>
            <a:solidFill>
              <a:srgbClr val="00A99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800" b="1" dirty="0"/>
                <a:t>OPTIONAL </a:t>
              </a:r>
              <a:r>
                <a:rPr lang="en-US" sz="800" b="1" dirty="0" smtClean="0"/>
                <a:t>ACCEPTANCE</a:t>
              </a:r>
              <a:endParaRPr lang="en-US" sz="800" b="1" dirty="0"/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152400" y="896738"/>
            <a:ext cx="4114800" cy="533400"/>
            <a:chOff x="152400" y="2114550"/>
            <a:chExt cx="4114800" cy="635425"/>
          </a:xfrm>
        </p:grpSpPr>
        <p:sp>
          <p:nvSpPr>
            <p:cNvPr id="240" name="Rectangle 239"/>
            <p:cNvSpPr/>
            <p:nvPr/>
          </p:nvSpPr>
          <p:spPr>
            <a:xfrm>
              <a:off x="152400" y="2114550"/>
              <a:ext cx="4114800" cy="320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b="1" dirty="0" smtClean="0"/>
                <a:t>COMMIT PIPELINE [“</a:t>
              </a:r>
              <a:r>
                <a:rPr lang="is-IS" b="1" dirty="0" smtClean="0"/>
                <a:t>N</a:t>
              </a:r>
              <a:r>
                <a:rPr lang="en-US" b="1" dirty="0" smtClean="0"/>
                <a:t>”]</a:t>
              </a: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52400" y="2428421"/>
              <a:ext cx="1371600" cy="3200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dirty="0" smtClean="0"/>
                <a:t>DEV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523999" y="2429935"/>
              <a:ext cx="1371600" cy="3200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dirty="0" smtClean="0"/>
                <a:t>BUILD</a:t>
              </a: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895600" y="2428421"/>
              <a:ext cx="1371600" cy="3200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dirty="0" smtClean="0"/>
                <a:t>TEST</a:t>
              </a:r>
            </a:p>
          </p:txBody>
        </p:sp>
        <p:sp>
          <p:nvSpPr>
            <p:cNvPr id="244" name="Chevron 243"/>
            <p:cNvSpPr/>
            <p:nvPr/>
          </p:nvSpPr>
          <p:spPr>
            <a:xfrm>
              <a:off x="1524000" y="2425519"/>
              <a:ext cx="152400" cy="32004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45" name="Chevron 244"/>
            <p:cNvSpPr/>
            <p:nvPr/>
          </p:nvSpPr>
          <p:spPr>
            <a:xfrm>
              <a:off x="2895600" y="2425519"/>
              <a:ext cx="152400" cy="32004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b="1" dirty="0" err="1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47" name="Straight Arrow Connector 246"/>
          <p:cNvCxnSpPr>
            <a:stCxn id="4" idx="3"/>
            <a:endCxn id="93" idx="1"/>
          </p:cNvCxnSpPr>
          <p:nvPr/>
        </p:nvCxnSpPr>
        <p:spPr>
          <a:xfrm>
            <a:off x="4267200" y="2361361"/>
            <a:ext cx="54420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233" idx="3"/>
            <a:endCxn id="93" idx="1"/>
          </p:cNvCxnSpPr>
          <p:nvPr/>
        </p:nvCxnSpPr>
        <p:spPr>
          <a:xfrm>
            <a:off x="4267200" y="1696000"/>
            <a:ext cx="544205" cy="665361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>
            <a:stCxn id="240" idx="3"/>
            <a:endCxn id="93" idx="1"/>
          </p:cNvCxnSpPr>
          <p:nvPr/>
        </p:nvCxnSpPr>
        <p:spPr>
          <a:xfrm>
            <a:off x="4267200" y="1031065"/>
            <a:ext cx="544205" cy="1330296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574632" y="971550"/>
            <a:ext cx="2883568" cy="1065035"/>
            <a:chOff x="5574632" y="971550"/>
            <a:chExt cx="2883568" cy="1065035"/>
          </a:xfrm>
        </p:grpSpPr>
        <p:sp>
          <p:nvSpPr>
            <p:cNvPr id="261" name="Rectangle 260"/>
            <p:cNvSpPr/>
            <p:nvPr/>
          </p:nvSpPr>
          <p:spPr>
            <a:xfrm>
              <a:off x="5791200" y="971550"/>
              <a:ext cx="2667000" cy="1065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Pipeline Orchestration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Build/Test </a:t>
              </a:r>
              <a:r>
                <a:rPr lang="en-US" dirty="0" smtClean="0">
                  <a:solidFill>
                    <a:schemeClr val="accent1"/>
                  </a:solidFill>
                </a:rPr>
                <a:t>Automation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Deployment Automation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Release </a:t>
              </a:r>
              <a:r>
                <a:rPr lang="en-US" dirty="0" smtClean="0">
                  <a:solidFill>
                    <a:schemeClr val="accent1"/>
                  </a:solidFill>
                </a:rPr>
                <a:t>Management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Environment Provisioning</a:t>
              </a:r>
            </a:p>
          </p:txBody>
        </p:sp>
        <p:pic>
          <p:nvPicPr>
            <p:cNvPr id="262" name="Picture 261"/>
            <p:cNvPicPr>
              <a:picLocks noChangeAspect="1"/>
            </p:cNvPicPr>
            <p:nvPr/>
          </p:nvPicPr>
          <p:blipFill rotWithShape="1">
            <a:blip r:embed="rId2"/>
            <a:srcRect r="45336" b="24988"/>
            <a:stretch/>
          </p:blipFill>
          <p:spPr>
            <a:xfrm>
              <a:off x="5574632" y="971550"/>
              <a:ext cx="292768" cy="301310"/>
            </a:xfrm>
            <a:prstGeom prst="rect">
              <a:avLst/>
            </a:prstGeom>
          </p:spPr>
        </p:pic>
        <p:pic>
          <p:nvPicPr>
            <p:cNvPr id="263" name="Picture 262"/>
            <p:cNvPicPr>
              <a:picLocks noChangeAspect="1"/>
            </p:cNvPicPr>
            <p:nvPr/>
          </p:nvPicPr>
          <p:blipFill rotWithShape="1">
            <a:blip r:embed="rId2"/>
            <a:srcRect r="45336" b="24988"/>
            <a:stretch/>
          </p:blipFill>
          <p:spPr>
            <a:xfrm>
              <a:off x="5574632" y="1162050"/>
              <a:ext cx="292768" cy="301310"/>
            </a:xfrm>
            <a:prstGeom prst="rect">
              <a:avLst/>
            </a:prstGeom>
          </p:spPr>
        </p:pic>
        <p:pic>
          <p:nvPicPr>
            <p:cNvPr id="264" name="Picture 263"/>
            <p:cNvPicPr>
              <a:picLocks noChangeAspect="1"/>
            </p:cNvPicPr>
            <p:nvPr/>
          </p:nvPicPr>
          <p:blipFill rotWithShape="1">
            <a:blip r:embed="rId2"/>
            <a:srcRect r="45336" b="24988"/>
            <a:stretch/>
          </p:blipFill>
          <p:spPr>
            <a:xfrm>
              <a:off x="5574632" y="1352550"/>
              <a:ext cx="292768" cy="301310"/>
            </a:xfrm>
            <a:prstGeom prst="rect">
              <a:avLst/>
            </a:prstGeom>
          </p:spPr>
        </p:pic>
        <p:pic>
          <p:nvPicPr>
            <p:cNvPr id="265" name="Picture 264"/>
            <p:cNvPicPr>
              <a:picLocks noChangeAspect="1"/>
            </p:cNvPicPr>
            <p:nvPr/>
          </p:nvPicPr>
          <p:blipFill rotWithShape="1">
            <a:blip r:embed="rId2"/>
            <a:srcRect r="45336" b="24988"/>
            <a:stretch/>
          </p:blipFill>
          <p:spPr>
            <a:xfrm>
              <a:off x="5574632" y="1543050"/>
              <a:ext cx="292768" cy="301310"/>
            </a:xfrm>
            <a:prstGeom prst="rect">
              <a:avLst/>
            </a:prstGeom>
          </p:spPr>
        </p:pic>
        <p:pic>
          <p:nvPicPr>
            <p:cNvPr id="266" name="Picture 265"/>
            <p:cNvPicPr>
              <a:picLocks noChangeAspect="1"/>
            </p:cNvPicPr>
            <p:nvPr/>
          </p:nvPicPr>
          <p:blipFill rotWithShape="1">
            <a:blip r:embed="rId2"/>
            <a:srcRect r="45336" b="24988"/>
            <a:stretch/>
          </p:blipFill>
          <p:spPr>
            <a:xfrm>
              <a:off x="5574632" y="1733550"/>
              <a:ext cx="292768" cy="30131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1569719" y="2812835"/>
            <a:ext cx="1280160" cy="1355669"/>
            <a:chOff x="1569719" y="2812835"/>
            <a:chExt cx="1280160" cy="1355669"/>
          </a:xfrm>
        </p:grpSpPr>
        <p:sp>
          <p:nvSpPr>
            <p:cNvPr id="105" name="Rectangle 104"/>
            <p:cNvSpPr/>
            <p:nvPr/>
          </p:nvSpPr>
          <p:spPr>
            <a:xfrm>
              <a:off x="1569719" y="2812835"/>
              <a:ext cx="1280160" cy="228600"/>
            </a:xfrm>
            <a:prstGeom prst="rect">
              <a:avLst/>
            </a:prstGeom>
            <a:solidFill>
              <a:srgbClr val="0177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800" b="1" dirty="0" smtClean="0"/>
                <a:t>Build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569719" y="3094602"/>
              <a:ext cx="1280160" cy="228600"/>
            </a:xfrm>
            <a:prstGeom prst="rect">
              <a:avLst/>
            </a:prstGeom>
            <a:solidFill>
              <a:srgbClr val="0177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800" b="1" dirty="0" smtClean="0"/>
                <a:t>Unit / Other Tests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569719" y="3376369"/>
              <a:ext cx="1280160" cy="228600"/>
            </a:xfrm>
            <a:prstGeom prst="rect">
              <a:avLst/>
            </a:prstGeom>
            <a:solidFill>
              <a:srgbClr val="0177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800" b="1" dirty="0" smtClean="0"/>
                <a:t>. . .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569719" y="3658136"/>
              <a:ext cx="1280160" cy="228600"/>
              <a:chOff x="1569719" y="3665582"/>
              <a:chExt cx="1280160" cy="2286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569719" y="3665582"/>
                <a:ext cx="1280160" cy="228600"/>
              </a:xfrm>
              <a:prstGeom prst="rect">
                <a:avLst/>
              </a:prstGeom>
              <a:solidFill>
                <a:srgbClr val="0177A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800" b="1" dirty="0" smtClean="0"/>
                  <a:t>Publish Artifact</a:t>
                </a:r>
              </a:p>
            </p:txBody>
          </p:sp>
          <p:grpSp>
            <p:nvGrpSpPr>
              <p:cNvPr id="89" name="Box"/>
              <p:cNvGrpSpPr>
                <a:grpSpLocks noChangeAspect="1"/>
              </p:cNvGrpSpPr>
              <p:nvPr/>
            </p:nvGrpSpPr>
            <p:grpSpPr>
              <a:xfrm>
                <a:off x="2590800" y="3693159"/>
                <a:ext cx="182880" cy="182880"/>
                <a:chOff x="6195532" y="10400346"/>
                <a:chExt cx="377825" cy="377825"/>
              </a:xfrm>
              <a:solidFill>
                <a:srgbClr val="FFFFFF"/>
              </a:solidFill>
            </p:grpSpPr>
            <p:sp>
              <p:nvSpPr>
                <p:cNvPr id="90" name="Box Icon"/>
                <p:cNvSpPr>
                  <a:spLocks noChangeAspect="1" noEditPoints="1"/>
                </p:cNvSpPr>
                <p:nvPr/>
              </p:nvSpPr>
              <p:spPr bwMode="auto">
                <a:xfrm>
                  <a:off x="6287607" y="10492421"/>
                  <a:ext cx="193675" cy="193675"/>
                </a:xfrm>
                <a:custGeom>
                  <a:avLst/>
                  <a:gdLst>
                    <a:gd name="T0" fmla="*/ 339 w 677"/>
                    <a:gd name="T1" fmla="*/ 0 h 678"/>
                    <a:gd name="T2" fmla="*/ 677 w 677"/>
                    <a:gd name="T3" fmla="*/ 170 h 678"/>
                    <a:gd name="T4" fmla="*/ 677 w 677"/>
                    <a:gd name="T5" fmla="*/ 508 h 678"/>
                    <a:gd name="T6" fmla="*/ 339 w 677"/>
                    <a:gd name="T7" fmla="*/ 678 h 678"/>
                    <a:gd name="T8" fmla="*/ 0 w 677"/>
                    <a:gd name="T9" fmla="*/ 508 h 678"/>
                    <a:gd name="T10" fmla="*/ 0 w 677"/>
                    <a:gd name="T11" fmla="*/ 170 h 678"/>
                    <a:gd name="T12" fmla="*/ 339 w 677"/>
                    <a:gd name="T13" fmla="*/ 0 h 678"/>
                    <a:gd name="T14" fmla="*/ 57 w 677"/>
                    <a:gd name="T15" fmla="*/ 198 h 678"/>
                    <a:gd name="T16" fmla="*/ 57 w 677"/>
                    <a:gd name="T17" fmla="*/ 480 h 678"/>
                    <a:gd name="T18" fmla="*/ 113 w 677"/>
                    <a:gd name="T19" fmla="*/ 508 h 678"/>
                    <a:gd name="T20" fmla="*/ 311 w 677"/>
                    <a:gd name="T21" fmla="*/ 607 h 678"/>
                    <a:gd name="T22" fmla="*/ 311 w 677"/>
                    <a:gd name="T23" fmla="*/ 325 h 678"/>
                    <a:gd name="T24" fmla="*/ 57 w 677"/>
                    <a:gd name="T25" fmla="*/ 198 h 678"/>
                    <a:gd name="T26" fmla="*/ 565 w 677"/>
                    <a:gd name="T27" fmla="*/ 508 h 678"/>
                    <a:gd name="T28" fmla="*/ 621 w 677"/>
                    <a:gd name="T29" fmla="*/ 480 h 678"/>
                    <a:gd name="T30" fmla="*/ 621 w 677"/>
                    <a:gd name="T31" fmla="*/ 198 h 678"/>
                    <a:gd name="T32" fmla="*/ 367 w 677"/>
                    <a:gd name="T33" fmla="*/ 325 h 678"/>
                    <a:gd name="T34" fmla="*/ 367 w 677"/>
                    <a:gd name="T35" fmla="*/ 607 h 678"/>
                    <a:gd name="T36" fmla="*/ 565 w 677"/>
                    <a:gd name="T37" fmla="*/ 508 h 678"/>
                    <a:gd name="T38" fmla="*/ 339 w 677"/>
                    <a:gd name="T39" fmla="*/ 57 h 678"/>
                    <a:gd name="T40" fmla="*/ 113 w 677"/>
                    <a:gd name="T41" fmla="*/ 170 h 678"/>
                    <a:gd name="T42" fmla="*/ 339 w 677"/>
                    <a:gd name="T43" fmla="*/ 283 h 678"/>
                    <a:gd name="T44" fmla="*/ 565 w 677"/>
                    <a:gd name="T45" fmla="*/ 170 h 678"/>
                    <a:gd name="T46" fmla="*/ 339 w 677"/>
                    <a:gd name="T47" fmla="*/ 5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77" h="678">
                      <a:moveTo>
                        <a:pt x="339" y="0"/>
                      </a:moveTo>
                      <a:lnTo>
                        <a:pt x="677" y="170"/>
                      </a:lnTo>
                      <a:lnTo>
                        <a:pt x="677" y="508"/>
                      </a:lnTo>
                      <a:lnTo>
                        <a:pt x="339" y="678"/>
                      </a:lnTo>
                      <a:lnTo>
                        <a:pt x="0" y="508"/>
                      </a:lnTo>
                      <a:lnTo>
                        <a:pt x="0" y="170"/>
                      </a:lnTo>
                      <a:lnTo>
                        <a:pt x="339" y="0"/>
                      </a:lnTo>
                      <a:close/>
                      <a:moveTo>
                        <a:pt x="57" y="198"/>
                      </a:moveTo>
                      <a:lnTo>
                        <a:pt x="57" y="480"/>
                      </a:lnTo>
                      <a:lnTo>
                        <a:pt x="113" y="508"/>
                      </a:lnTo>
                      <a:lnTo>
                        <a:pt x="311" y="607"/>
                      </a:lnTo>
                      <a:lnTo>
                        <a:pt x="311" y="325"/>
                      </a:lnTo>
                      <a:lnTo>
                        <a:pt x="57" y="198"/>
                      </a:lnTo>
                      <a:close/>
                      <a:moveTo>
                        <a:pt x="565" y="508"/>
                      </a:moveTo>
                      <a:lnTo>
                        <a:pt x="621" y="480"/>
                      </a:lnTo>
                      <a:lnTo>
                        <a:pt x="621" y="198"/>
                      </a:lnTo>
                      <a:lnTo>
                        <a:pt x="367" y="325"/>
                      </a:lnTo>
                      <a:lnTo>
                        <a:pt x="367" y="607"/>
                      </a:lnTo>
                      <a:lnTo>
                        <a:pt x="565" y="508"/>
                      </a:lnTo>
                      <a:close/>
                      <a:moveTo>
                        <a:pt x="339" y="57"/>
                      </a:moveTo>
                      <a:lnTo>
                        <a:pt x="113" y="170"/>
                      </a:lnTo>
                      <a:lnTo>
                        <a:pt x="339" y="283"/>
                      </a:lnTo>
                      <a:lnTo>
                        <a:pt x="565" y="170"/>
                      </a:lnTo>
                      <a:lnTo>
                        <a:pt x="339" y="5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91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6195532" y="10400346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900"/>
                </a:p>
              </p:txBody>
            </p:sp>
          </p:grpSp>
        </p:grpSp>
        <p:sp>
          <p:nvSpPr>
            <p:cNvPr id="176" name="Rectangle 175"/>
            <p:cNvSpPr/>
            <p:nvPr/>
          </p:nvSpPr>
          <p:spPr>
            <a:xfrm>
              <a:off x="1569719" y="3939904"/>
              <a:ext cx="1280160" cy="228600"/>
            </a:xfrm>
            <a:prstGeom prst="rect">
              <a:avLst/>
            </a:prstGeom>
            <a:solidFill>
              <a:srgbClr val="00A99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800" b="1" dirty="0"/>
                <a:t>OPTIONAL </a:t>
              </a:r>
              <a:r>
                <a:rPr lang="en-US" sz="800" b="1" dirty="0" smtClean="0"/>
                <a:t>APPROVAL</a:t>
              </a:r>
              <a:endParaRPr lang="en-US" sz="8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984597" y="2812835"/>
            <a:ext cx="1282238" cy="2197315"/>
            <a:chOff x="2984597" y="2812835"/>
            <a:chExt cx="1282238" cy="2197315"/>
          </a:xfrm>
        </p:grpSpPr>
        <p:sp>
          <p:nvSpPr>
            <p:cNvPr id="107" name="Rectangle 106"/>
            <p:cNvSpPr/>
            <p:nvPr/>
          </p:nvSpPr>
          <p:spPr>
            <a:xfrm>
              <a:off x="2986675" y="3084286"/>
              <a:ext cx="1280160" cy="228600"/>
            </a:xfrm>
            <a:prstGeom prst="rect">
              <a:avLst/>
            </a:prstGeom>
            <a:solidFill>
              <a:srgbClr val="0177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800" b="1" dirty="0" smtClean="0"/>
                <a:t>Provision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986675" y="3366771"/>
              <a:ext cx="1280160" cy="228600"/>
            </a:xfrm>
            <a:prstGeom prst="rect">
              <a:avLst/>
            </a:prstGeom>
            <a:solidFill>
              <a:srgbClr val="0177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800" b="1" dirty="0" smtClean="0"/>
                <a:t>Configure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986675" y="3939904"/>
              <a:ext cx="1280160" cy="228600"/>
            </a:xfrm>
            <a:prstGeom prst="rect">
              <a:avLst/>
            </a:prstGeom>
            <a:solidFill>
              <a:srgbClr val="0177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800" b="1" dirty="0" smtClean="0"/>
                <a:t>Functional, Other Tests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985819" y="4214226"/>
              <a:ext cx="1280160" cy="228600"/>
            </a:xfrm>
            <a:prstGeom prst="rect">
              <a:avLst/>
            </a:prstGeom>
            <a:solidFill>
              <a:srgbClr val="0177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800" b="1" dirty="0" smtClean="0"/>
                <a:t>. . .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985819" y="4496708"/>
              <a:ext cx="1280160" cy="228600"/>
            </a:xfrm>
            <a:prstGeom prst="rect">
              <a:avLst/>
            </a:prstGeom>
            <a:solidFill>
              <a:srgbClr val="00A99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800" b="1" dirty="0"/>
                <a:t>OPTIONAL </a:t>
              </a:r>
              <a:r>
                <a:rPr lang="en-US" sz="800" b="1" dirty="0" smtClean="0"/>
                <a:t>APPROVAL</a:t>
              </a:r>
              <a:endParaRPr lang="en-US" sz="800" b="1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984597" y="4781550"/>
              <a:ext cx="1280160" cy="228600"/>
            </a:xfrm>
            <a:prstGeom prst="rect">
              <a:avLst/>
            </a:prstGeom>
            <a:solidFill>
              <a:srgbClr val="0177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800" b="1" dirty="0"/>
                <a:t>De-provision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986675" y="3649256"/>
              <a:ext cx="1280160" cy="228600"/>
              <a:chOff x="2986675" y="3649256"/>
              <a:chExt cx="1280160" cy="228600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2986675" y="3649256"/>
                <a:ext cx="1280160" cy="228600"/>
              </a:xfrm>
              <a:prstGeom prst="rect">
                <a:avLst/>
              </a:prstGeom>
              <a:solidFill>
                <a:srgbClr val="0177A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800" b="1" dirty="0" smtClean="0"/>
                  <a:t>Deploy</a:t>
                </a:r>
              </a:p>
            </p:txBody>
          </p:sp>
          <p:grpSp>
            <p:nvGrpSpPr>
              <p:cNvPr id="122" name="Box"/>
              <p:cNvGrpSpPr>
                <a:grpSpLocks noChangeAspect="1"/>
              </p:cNvGrpSpPr>
              <p:nvPr/>
            </p:nvGrpSpPr>
            <p:grpSpPr>
              <a:xfrm>
                <a:off x="4008120" y="3676109"/>
                <a:ext cx="182880" cy="182880"/>
                <a:chOff x="6195532" y="10400346"/>
                <a:chExt cx="377825" cy="377825"/>
              </a:xfrm>
              <a:solidFill>
                <a:srgbClr val="FFFFFF"/>
              </a:solidFill>
            </p:grpSpPr>
            <p:sp>
              <p:nvSpPr>
                <p:cNvPr id="123" name="Box Icon"/>
                <p:cNvSpPr>
                  <a:spLocks noChangeAspect="1" noEditPoints="1"/>
                </p:cNvSpPr>
                <p:nvPr/>
              </p:nvSpPr>
              <p:spPr bwMode="auto">
                <a:xfrm>
                  <a:off x="6287607" y="10492421"/>
                  <a:ext cx="193675" cy="193675"/>
                </a:xfrm>
                <a:custGeom>
                  <a:avLst/>
                  <a:gdLst>
                    <a:gd name="T0" fmla="*/ 339 w 677"/>
                    <a:gd name="T1" fmla="*/ 0 h 678"/>
                    <a:gd name="T2" fmla="*/ 677 w 677"/>
                    <a:gd name="T3" fmla="*/ 170 h 678"/>
                    <a:gd name="T4" fmla="*/ 677 w 677"/>
                    <a:gd name="T5" fmla="*/ 508 h 678"/>
                    <a:gd name="T6" fmla="*/ 339 w 677"/>
                    <a:gd name="T7" fmla="*/ 678 h 678"/>
                    <a:gd name="T8" fmla="*/ 0 w 677"/>
                    <a:gd name="T9" fmla="*/ 508 h 678"/>
                    <a:gd name="T10" fmla="*/ 0 w 677"/>
                    <a:gd name="T11" fmla="*/ 170 h 678"/>
                    <a:gd name="T12" fmla="*/ 339 w 677"/>
                    <a:gd name="T13" fmla="*/ 0 h 678"/>
                    <a:gd name="T14" fmla="*/ 57 w 677"/>
                    <a:gd name="T15" fmla="*/ 198 h 678"/>
                    <a:gd name="T16" fmla="*/ 57 w 677"/>
                    <a:gd name="T17" fmla="*/ 480 h 678"/>
                    <a:gd name="T18" fmla="*/ 113 w 677"/>
                    <a:gd name="T19" fmla="*/ 508 h 678"/>
                    <a:gd name="T20" fmla="*/ 311 w 677"/>
                    <a:gd name="T21" fmla="*/ 607 h 678"/>
                    <a:gd name="T22" fmla="*/ 311 w 677"/>
                    <a:gd name="T23" fmla="*/ 325 h 678"/>
                    <a:gd name="T24" fmla="*/ 57 w 677"/>
                    <a:gd name="T25" fmla="*/ 198 h 678"/>
                    <a:gd name="T26" fmla="*/ 565 w 677"/>
                    <a:gd name="T27" fmla="*/ 508 h 678"/>
                    <a:gd name="T28" fmla="*/ 621 w 677"/>
                    <a:gd name="T29" fmla="*/ 480 h 678"/>
                    <a:gd name="T30" fmla="*/ 621 w 677"/>
                    <a:gd name="T31" fmla="*/ 198 h 678"/>
                    <a:gd name="T32" fmla="*/ 367 w 677"/>
                    <a:gd name="T33" fmla="*/ 325 h 678"/>
                    <a:gd name="T34" fmla="*/ 367 w 677"/>
                    <a:gd name="T35" fmla="*/ 607 h 678"/>
                    <a:gd name="T36" fmla="*/ 565 w 677"/>
                    <a:gd name="T37" fmla="*/ 508 h 678"/>
                    <a:gd name="T38" fmla="*/ 339 w 677"/>
                    <a:gd name="T39" fmla="*/ 57 h 678"/>
                    <a:gd name="T40" fmla="*/ 113 w 677"/>
                    <a:gd name="T41" fmla="*/ 170 h 678"/>
                    <a:gd name="T42" fmla="*/ 339 w 677"/>
                    <a:gd name="T43" fmla="*/ 283 h 678"/>
                    <a:gd name="T44" fmla="*/ 565 w 677"/>
                    <a:gd name="T45" fmla="*/ 170 h 678"/>
                    <a:gd name="T46" fmla="*/ 339 w 677"/>
                    <a:gd name="T47" fmla="*/ 5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77" h="678">
                      <a:moveTo>
                        <a:pt x="339" y="0"/>
                      </a:moveTo>
                      <a:lnTo>
                        <a:pt x="677" y="170"/>
                      </a:lnTo>
                      <a:lnTo>
                        <a:pt x="677" y="508"/>
                      </a:lnTo>
                      <a:lnTo>
                        <a:pt x="339" y="678"/>
                      </a:lnTo>
                      <a:lnTo>
                        <a:pt x="0" y="508"/>
                      </a:lnTo>
                      <a:lnTo>
                        <a:pt x="0" y="170"/>
                      </a:lnTo>
                      <a:lnTo>
                        <a:pt x="339" y="0"/>
                      </a:lnTo>
                      <a:close/>
                      <a:moveTo>
                        <a:pt x="57" y="198"/>
                      </a:moveTo>
                      <a:lnTo>
                        <a:pt x="57" y="480"/>
                      </a:lnTo>
                      <a:lnTo>
                        <a:pt x="113" y="508"/>
                      </a:lnTo>
                      <a:lnTo>
                        <a:pt x="311" y="607"/>
                      </a:lnTo>
                      <a:lnTo>
                        <a:pt x="311" y="325"/>
                      </a:lnTo>
                      <a:lnTo>
                        <a:pt x="57" y="198"/>
                      </a:lnTo>
                      <a:close/>
                      <a:moveTo>
                        <a:pt x="565" y="508"/>
                      </a:moveTo>
                      <a:lnTo>
                        <a:pt x="621" y="480"/>
                      </a:lnTo>
                      <a:lnTo>
                        <a:pt x="621" y="198"/>
                      </a:lnTo>
                      <a:lnTo>
                        <a:pt x="367" y="325"/>
                      </a:lnTo>
                      <a:lnTo>
                        <a:pt x="367" y="607"/>
                      </a:lnTo>
                      <a:lnTo>
                        <a:pt x="565" y="508"/>
                      </a:lnTo>
                      <a:close/>
                      <a:moveTo>
                        <a:pt x="339" y="57"/>
                      </a:moveTo>
                      <a:lnTo>
                        <a:pt x="113" y="170"/>
                      </a:lnTo>
                      <a:lnTo>
                        <a:pt x="339" y="283"/>
                      </a:lnTo>
                      <a:lnTo>
                        <a:pt x="565" y="170"/>
                      </a:lnTo>
                      <a:lnTo>
                        <a:pt x="339" y="5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24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6195532" y="10400346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900"/>
                </a:p>
              </p:txBody>
            </p:sp>
          </p:grpSp>
        </p:grpSp>
        <p:sp>
          <p:nvSpPr>
            <p:cNvPr id="97" name="Rectangle 96"/>
            <p:cNvSpPr/>
            <p:nvPr/>
          </p:nvSpPr>
          <p:spPr>
            <a:xfrm>
              <a:off x="2984597" y="2812835"/>
              <a:ext cx="1280160" cy="228600"/>
            </a:xfrm>
            <a:prstGeom prst="rect">
              <a:avLst/>
            </a:prstGeom>
            <a:solidFill>
              <a:srgbClr val="00A99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800" b="1" dirty="0"/>
                <a:t>OPTIONAL </a:t>
              </a:r>
              <a:r>
                <a:rPr lang="en-US" sz="800" b="1" dirty="0" smtClean="0"/>
                <a:t>ACCEPTANCE</a:t>
              </a:r>
              <a:endParaRPr lang="en-US" sz="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10549" y="2812835"/>
            <a:ext cx="1281016" cy="2202607"/>
            <a:chOff x="4810549" y="2812835"/>
            <a:chExt cx="1281016" cy="2202607"/>
          </a:xfrm>
        </p:grpSpPr>
        <p:sp>
          <p:nvSpPr>
            <p:cNvPr id="140" name="Rectangle 139"/>
            <p:cNvSpPr/>
            <p:nvPr/>
          </p:nvSpPr>
          <p:spPr>
            <a:xfrm>
              <a:off x="4811405" y="3100612"/>
              <a:ext cx="1280160" cy="228600"/>
            </a:xfrm>
            <a:prstGeom prst="rect">
              <a:avLst/>
            </a:prstGeom>
            <a:solidFill>
              <a:srgbClr val="0177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800" b="1" dirty="0" smtClean="0"/>
                <a:t>Provision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811405" y="3383097"/>
              <a:ext cx="1280160" cy="228600"/>
            </a:xfrm>
            <a:prstGeom prst="rect">
              <a:avLst/>
            </a:prstGeom>
            <a:solidFill>
              <a:srgbClr val="0177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800" b="1" dirty="0" smtClean="0"/>
                <a:t>Configure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811405" y="3939904"/>
              <a:ext cx="1280160" cy="228600"/>
            </a:xfrm>
            <a:prstGeom prst="rect">
              <a:avLst/>
            </a:prstGeom>
            <a:solidFill>
              <a:srgbClr val="0177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800" b="1" dirty="0" smtClean="0"/>
                <a:t>Smoke, Performance,  Other Tests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4810549" y="4231095"/>
              <a:ext cx="1280160" cy="228600"/>
            </a:xfrm>
            <a:prstGeom prst="rect">
              <a:avLst/>
            </a:prstGeom>
            <a:solidFill>
              <a:srgbClr val="0177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800" b="1" dirty="0" smtClean="0"/>
                <a:t>. . .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810549" y="4786842"/>
              <a:ext cx="1280160" cy="228600"/>
            </a:xfrm>
            <a:prstGeom prst="rect">
              <a:avLst/>
            </a:prstGeom>
            <a:solidFill>
              <a:srgbClr val="0177A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800" b="1" dirty="0" smtClean="0"/>
                <a:t>De-provision</a:t>
              </a:r>
              <a:endParaRPr lang="en-US" sz="800" b="1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811405" y="3665582"/>
              <a:ext cx="1280160" cy="228600"/>
              <a:chOff x="4811405" y="3665582"/>
              <a:chExt cx="1280160" cy="228600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4811405" y="3665582"/>
                <a:ext cx="1280160" cy="228600"/>
              </a:xfrm>
              <a:prstGeom prst="rect">
                <a:avLst/>
              </a:prstGeom>
              <a:solidFill>
                <a:srgbClr val="0177A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800" b="1" dirty="0" smtClean="0"/>
                  <a:t>Deploy (1</a:t>
                </a:r>
                <a:r>
                  <a:rPr lang="is-IS" sz="800" b="1" dirty="0" smtClean="0"/>
                  <a:t>…N)</a:t>
                </a:r>
                <a:endParaRPr lang="en-US" sz="800" b="1" dirty="0" smtClean="0"/>
              </a:p>
            </p:txBody>
          </p:sp>
          <p:grpSp>
            <p:nvGrpSpPr>
              <p:cNvPr id="148" name="Box"/>
              <p:cNvGrpSpPr>
                <a:grpSpLocks noChangeAspect="1"/>
              </p:cNvGrpSpPr>
              <p:nvPr/>
            </p:nvGrpSpPr>
            <p:grpSpPr>
              <a:xfrm>
                <a:off x="5836920" y="3692435"/>
                <a:ext cx="182880" cy="182880"/>
                <a:chOff x="6195532" y="10400346"/>
                <a:chExt cx="377825" cy="377825"/>
              </a:xfrm>
              <a:solidFill>
                <a:srgbClr val="FFFFFF"/>
              </a:solidFill>
            </p:grpSpPr>
            <p:sp>
              <p:nvSpPr>
                <p:cNvPr id="149" name="Box Icon"/>
                <p:cNvSpPr>
                  <a:spLocks noChangeAspect="1" noEditPoints="1"/>
                </p:cNvSpPr>
                <p:nvPr/>
              </p:nvSpPr>
              <p:spPr bwMode="auto">
                <a:xfrm>
                  <a:off x="6287607" y="10492421"/>
                  <a:ext cx="193675" cy="193675"/>
                </a:xfrm>
                <a:custGeom>
                  <a:avLst/>
                  <a:gdLst>
                    <a:gd name="T0" fmla="*/ 339 w 677"/>
                    <a:gd name="T1" fmla="*/ 0 h 678"/>
                    <a:gd name="T2" fmla="*/ 677 w 677"/>
                    <a:gd name="T3" fmla="*/ 170 h 678"/>
                    <a:gd name="T4" fmla="*/ 677 w 677"/>
                    <a:gd name="T5" fmla="*/ 508 h 678"/>
                    <a:gd name="T6" fmla="*/ 339 w 677"/>
                    <a:gd name="T7" fmla="*/ 678 h 678"/>
                    <a:gd name="T8" fmla="*/ 0 w 677"/>
                    <a:gd name="T9" fmla="*/ 508 h 678"/>
                    <a:gd name="T10" fmla="*/ 0 w 677"/>
                    <a:gd name="T11" fmla="*/ 170 h 678"/>
                    <a:gd name="T12" fmla="*/ 339 w 677"/>
                    <a:gd name="T13" fmla="*/ 0 h 678"/>
                    <a:gd name="T14" fmla="*/ 57 w 677"/>
                    <a:gd name="T15" fmla="*/ 198 h 678"/>
                    <a:gd name="T16" fmla="*/ 57 w 677"/>
                    <a:gd name="T17" fmla="*/ 480 h 678"/>
                    <a:gd name="T18" fmla="*/ 113 w 677"/>
                    <a:gd name="T19" fmla="*/ 508 h 678"/>
                    <a:gd name="T20" fmla="*/ 311 w 677"/>
                    <a:gd name="T21" fmla="*/ 607 h 678"/>
                    <a:gd name="T22" fmla="*/ 311 w 677"/>
                    <a:gd name="T23" fmla="*/ 325 h 678"/>
                    <a:gd name="T24" fmla="*/ 57 w 677"/>
                    <a:gd name="T25" fmla="*/ 198 h 678"/>
                    <a:gd name="T26" fmla="*/ 565 w 677"/>
                    <a:gd name="T27" fmla="*/ 508 h 678"/>
                    <a:gd name="T28" fmla="*/ 621 w 677"/>
                    <a:gd name="T29" fmla="*/ 480 h 678"/>
                    <a:gd name="T30" fmla="*/ 621 w 677"/>
                    <a:gd name="T31" fmla="*/ 198 h 678"/>
                    <a:gd name="T32" fmla="*/ 367 w 677"/>
                    <a:gd name="T33" fmla="*/ 325 h 678"/>
                    <a:gd name="T34" fmla="*/ 367 w 677"/>
                    <a:gd name="T35" fmla="*/ 607 h 678"/>
                    <a:gd name="T36" fmla="*/ 565 w 677"/>
                    <a:gd name="T37" fmla="*/ 508 h 678"/>
                    <a:gd name="T38" fmla="*/ 339 w 677"/>
                    <a:gd name="T39" fmla="*/ 57 h 678"/>
                    <a:gd name="T40" fmla="*/ 113 w 677"/>
                    <a:gd name="T41" fmla="*/ 170 h 678"/>
                    <a:gd name="T42" fmla="*/ 339 w 677"/>
                    <a:gd name="T43" fmla="*/ 283 h 678"/>
                    <a:gd name="T44" fmla="*/ 565 w 677"/>
                    <a:gd name="T45" fmla="*/ 170 h 678"/>
                    <a:gd name="T46" fmla="*/ 339 w 677"/>
                    <a:gd name="T47" fmla="*/ 5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77" h="678">
                      <a:moveTo>
                        <a:pt x="339" y="0"/>
                      </a:moveTo>
                      <a:lnTo>
                        <a:pt x="677" y="170"/>
                      </a:lnTo>
                      <a:lnTo>
                        <a:pt x="677" y="508"/>
                      </a:lnTo>
                      <a:lnTo>
                        <a:pt x="339" y="678"/>
                      </a:lnTo>
                      <a:lnTo>
                        <a:pt x="0" y="508"/>
                      </a:lnTo>
                      <a:lnTo>
                        <a:pt x="0" y="170"/>
                      </a:lnTo>
                      <a:lnTo>
                        <a:pt x="339" y="0"/>
                      </a:lnTo>
                      <a:close/>
                      <a:moveTo>
                        <a:pt x="57" y="198"/>
                      </a:moveTo>
                      <a:lnTo>
                        <a:pt x="57" y="480"/>
                      </a:lnTo>
                      <a:lnTo>
                        <a:pt x="113" y="508"/>
                      </a:lnTo>
                      <a:lnTo>
                        <a:pt x="311" y="607"/>
                      </a:lnTo>
                      <a:lnTo>
                        <a:pt x="311" y="325"/>
                      </a:lnTo>
                      <a:lnTo>
                        <a:pt x="57" y="198"/>
                      </a:lnTo>
                      <a:close/>
                      <a:moveTo>
                        <a:pt x="565" y="508"/>
                      </a:moveTo>
                      <a:lnTo>
                        <a:pt x="621" y="480"/>
                      </a:lnTo>
                      <a:lnTo>
                        <a:pt x="621" y="198"/>
                      </a:lnTo>
                      <a:lnTo>
                        <a:pt x="367" y="325"/>
                      </a:lnTo>
                      <a:lnTo>
                        <a:pt x="367" y="607"/>
                      </a:lnTo>
                      <a:lnTo>
                        <a:pt x="565" y="508"/>
                      </a:lnTo>
                      <a:close/>
                      <a:moveTo>
                        <a:pt x="339" y="57"/>
                      </a:moveTo>
                      <a:lnTo>
                        <a:pt x="113" y="170"/>
                      </a:lnTo>
                      <a:lnTo>
                        <a:pt x="339" y="283"/>
                      </a:lnTo>
                      <a:lnTo>
                        <a:pt x="565" y="170"/>
                      </a:lnTo>
                      <a:lnTo>
                        <a:pt x="339" y="5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50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6195532" y="10400346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900"/>
                </a:p>
              </p:txBody>
            </p:sp>
          </p:grpSp>
        </p:grpSp>
        <p:sp>
          <p:nvSpPr>
            <p:cNvPr id="196" name="Rectangle 195"/>
            <p:cNvSpPr/>
            <p:nvPr/>
          </p:nvSpPr>
          <p:spPr>
            <a:xfrm>
              <a:off x="4810549" y="2812835"/>
              <a:ext cx="1280160" cy="228600"/>
            </a:xfrm>
            <a:prstGeom prst="rect">
              <a:avLst/>
            </a:prstGeom>
            <a:solidFill>
              <a:srgbClr val="00A99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800" b="1" dirty="0"/>
                <a:t>OPTIONAL </a:t>
              </a:r>
              <a:r>
                <a:rPr lang="en-US" sz="800" b="1" dirty="0" smtClean="0"/>
                <a:t>ACCEPTANCE</a:t>
              </a:r>
              <a:endParaRPr lang="en-US" sz="800" b="1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811405" y="4513215"/>
              <a:ext cx="1280160" cy="228600"/>
            </a:xfrm>
            <a:prstGeom prst="rect">
              <a:avLst/>
            </a:prstGeom>
            <a:solidFill>
              <a:srgbClr val="00A99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800" b="1" dirty="0"/>
                <a:t>OPTIONAL APPROVAL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609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heme/theme1.xml><?xml version="1.0" encoding="utf-8"?>
<a:theme xmlns:a="http://schemas.openxmlformats.org/drawingml/2006/main" name="Electric Cloud - Master Template">
  <a:themeElements>
    <a:clrScheme name="Electric Cloud">
      <a:dk1>
        <a:srgbClr val="111111"/>
      </a:dk1>
      <a:lt1>
        <a:srgbClr val="FFFFFF"/>
      </a:lt1>
      <a:dk2>
        <a:srgbClr val="A0A0A0"/>
      </a:dk2>
      <a:lt2>
        <a:srgbClr val="505050"/>
      </a:lt2>
      <a:accent1>
        <a:srgbClr val="01A1E7"/>
      </a:accent1>
      <a:accent2>
        <a:srgbClr val="FE9901"/>
      </a:accent2>
      <a:accent3>
        <a:srgbClr val="00A99D"/>
      </a:accent3>
      <a:accent4>
        <a:srgbClr val="FF490B"/>
      </a:accent4>
      <a:accent5>
        <a:srgbClr val="05C8CD"/>
      </a:accent5>
      <a:accent6>
        <a:srgbClr val="5ECCFE"/>
      </a:accent6>
      <a:hlink>
        <a:srgbClr val="00A1E7"/>
      </a:hlink>
      <a:folHlink>
        <a:srgbClr val="FE9901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title2.pptx" id="{453840BD-3BFB-4F5A-9E53-A92418177D62}" vid="{CC85FA32-56F0-444A-93DB-CDABF849B46F}"/>
    </a:ext>
  </a:extLst>
</a:theme>
</file>

<file path=ppt/theme/theme2.xml><?xml version="1.0" encoding="utf-8"?>
<a:theme xmlns:a="http://schemas.openxmlformats.org/drawingml/2006/main" name="Larissa">
  <a:themeElements>
    <a:clrScheme name="Canto">
      <a:dk1>
        <a:sysClr val="windowText" lastClr="000000"/>
      </a:dk1>
      <a:lt1>
        <a:sysClr val="window" lastClr="FFFFFF"/>
      </a:lt1>
      <a:dk2>
        <a:srgbClr val="A0A0A0"/>
      </a:dk2>
      <a:lt2>
        <a:srgbClr val="505050"/>
      </a:lt2>
      <a:accent1>
        <a:srgbClr val="00AABE"/>
      </a:accent1>
      <a:accent2>
        <a:srgbClr val="B8E6EB"/>
      </a:accent2>
      <a:accent3>
        <a:srgbClr val="8FC888"/>
      </a:accent3>
      <a:accent4>
        <a:srgbClr val="DDEFDB"/>
      </a:accent4>
      <a:accent5>
        <a:srgbClr val="F00046"/>
      </a:accent5>
      <a:accent6>
        <a:srgbClr val="FA9100"/>
      </a:accent6>
      <a:hlink>
        <a:srgbClr val="00AABE"/>
      </a:hlink>
      <a:folHlink>
        <a:srgbClr val="00AABE"/>
      </a:folHlink>
    </a:clrScheme>
    <a:fontScheme name="Cant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lIns="72000" tIns="72000" rIns="72000" bIns="72000" rtlCol="0" anchor="ctr"/>
      <a:lstStyle>
        <a:defPPr algn="ctr">
          <a:spcBef>
            <a:spcPts val="200"/>
          </a:spcBef>
          <a:spcAft>
            <a:spcPts val="200"/>
          </a:spcAft>
          <a:defRPr sz="14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1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Canto">
      <a:dk1>
        <a:sysClr val="windowText" lastClr="000000"/>
      </a:dk1>
      <a:lt1>
        <a:sysClr val="window" lastClr="FFFFFF"/>
      </a:lt1>
      <a:dk2>
        <a:srgbClr val="A0A0A0"/>
      </a:dk2>
      <a:lt2>
        <a:srgbClr val="505050"/>
      </a:lt2>
      <a:accent1>
        <a:srgbClr val="00AABE"/>
      </a:accent1>
      <a:accent2>
        <a:srgbClr val="B8E6EB"/>
      </a:accent2>
      <a:accent3>
        <a:srgbClr val="8FC888"/>
      </a:accent3>
      <a:accent4>
        <a:srgbClr val="DDEFDB"/>
      </a:accent4>
      <a:accent5>
        <a:srgbClr val="F00046"/>
      </a:accent5>
      <a:accent6>
        <a:srgbClr val="FA9100"/>
      </a:accent6>
      <a:hlink>
        <a:srgbClr val="00AABE"/>
      </a:hlink>
      <a:folHlink>
        <a:srgbClr val="00AABE"/>
      </a:folHlink>
    </a:clrScheme>
    <a:fontScheme name="Cant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200"/>
          </a:spcBef>
          <a:spcAft>
            <a:spcPts val="200"/>
          </a:spcAft>
          <a:defRPr sz="14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1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31979</TotalTime>
  <Words>452</Words>
  <Application>Microsoft Office PowerPoint</Application>
  <PresentationFormat>On-screen Show (16:9)</PresentationFormat>
  <Paragraphs>146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Electric Cloud - Master Template</vt:lpstr>
      <vt:lpstr>Shift-left Performance Automated ‘self-healing’ </vt:lpstr>
      <vt:lpstr>Electric Cloud</vt:lpstr>
      <vt:lpstr>Electric Cloud in DevOps Landscape</vt:lpstr>
      <vt:lpstr>EC Highest Ranked in Gartner ARA MQ</vt:lpstr>
      <vt:lpstr>Shift-left Performance</vt:lpstr>
      <vt:lpstr>Automated rollback for “self healing”</vt:lpstr>
      <vt:lpstr>Demo</vt:lpstr>
      <vt:lpstr>PowerPoint Presentation</vt:lpstr>
      <vt:lpstr>DevOps Use Cases ElectricFlow enables </vt:lpstr>
      <vt:lpstr>Thank you</vt:lpstr>
    </vt:vector>
  </TitlesOfParts>
  <Company>Electric Cloud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Cloud Template</dc:title>
  <dc:creator>AtreNet / Electric Cloud</dc:creator>
  <cp:lastModifiedBy>Anand Ahire</cp:lastModifiedBy>
  <cp:revision>1508</cp:revision>
  <cp:lastPrinted>2014-06-16T15:36:10Z</cp:lastPrinted>
  <dcterms:created xsi:type="dcterms:W3CDTF">2014-05-06T01:14:24Z</dcterms:created>
  <dcterms:modified xsi:type="dcterms:W3CDTF">2017-02-06T19:55:42Z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https://electric-cloud.jiveon.com</vt:lpwstr>
  </property>
  <property fmtid="{D5CDD505-2E9C-101B-9397-08002B2CF9AE}" pid="3" name="Offisync_UniqueId">
    <vt:lpwstr>2190</vt:lpwstr>
  </property>
  <property fmtid="{D5CDD505-2E9C-101B-9397-08002B2CF9AE}" pid="4" name="Jive_LatestUserAccountName">
    <vt:lpwstr>jdonovan@electric-cloud.com</vt:lpwstr>
  </property>
  <property fmtid="{D5CDD505-2E9C-101B-9397-08002B2CF9AE}" pid="5" name="Jive_VersionGuid">
    <vt:lpwstr>20070751-beab-4d11-a15d-2fcc30878d7c</vt:lpwstr>
  </property>
  <property fmtid="{D5CDD505-2E9C-101B-9397-08002B2CF9AE}" pid="6" name="Offisync_UpdateToken">
    <vt:lpwstr>1</vt:lpwstr>
  </property>
  <property fmtid="{D5CDD505-2E9C-101B-9397-08002B2CF9AE}" pid="7" name="Offisync_ServerID">
    <vt:lpwstr>0c0f9a5a-0a90-4040-9a1b-d16714cd542c</vt:lpwstr>
  </property>
  <property fmtid="{D5CDD505-2E9C-101B-9397-08002B2CF9AE}" pid="8" name="Jive_ModifiedButNotPublished">
    <vt:lpwstr/>
  </property>
  <property fmtid="{D5CDD505-2E9C-101B-9397-08002B2CF9AE}" pid="9" name="Jive_PrevVersionNumber">
    <vt:lpwstr/>
  </property>
  <property fmtid="{D5CDD505-2E9C-101B-9397-08002B2CF9AE}" pid="10" name="Jive_VersionGuid_v2.5">
    <vt:lpwstr/>
  </property>
  <property fmtid="{D5CDD505-2E9C-101B-9397-08002B2CF9AE}" pid="11" name="Jive_LatestFileFullName">
    <vt:lpwstr/>
  </property>
</Properties>
</file>