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3C13AA-A5A9-404A-A742-BEA1C0F160FF}">
  <a:tblStyle styleId="{6A3C13AA-A5A9-404A-A742-BEA1C0F160F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359f925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359f925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535d4237e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535d4237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535d4237e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535d4237e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3572ba1e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3572ba1e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535d4237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535d4237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535d4237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535d4237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535d4237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535d4237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3572ba1e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3572ba1e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3572ba1e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3572ba1e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3572ba1e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3572ba1e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3572ba1e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3572ba1e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3572ba1e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3572ba1e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3572ba1e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3572ba1e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3572ba1e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3572ba1e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3572ba1e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3572ba1e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3572ba1e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3572ba1e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3572ba1e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3572ba1e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3572ba1e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3572ba1e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PromptCloudHQ/toy-products-on-amazon/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300"/>
              </a:spcAft>
              <a:buNone/>
            </a:pPr>
            <a:r>
              <a:rPr lang="en"/>
              <a:t>Amazon QA Bot</a:t>
            </a:r>
            <a:endParaRPr/>
          </a:p>
        </p:txBody>
      </p:sp>
      <p:sp>
        <p:nvSpPr>
          <p:cNvPr id="86" name="Google Shape;86;p13"/>
          <p:cNvSpPr txBox="1"/>
          <p:nvPr>
            <p:ph idx="1" type="subTitle"/>
          </p:nvPr>
        </p:nvSpPr>
        <p:spPr>
          <a:xfrm>
            <a:off x="4942500" y="2726100"/>
            <a:ext cx="3847200" cy="20001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SzPts val="852"/>
              <a:buNone/>
            </a:pPr>
            <a:r>
              <a:rPr lang="en" sz="1727"/>
              <a:t>Group members:</a:t>
            </a:r>
            <a:endParaRPr sz="1727"/>
          </a:p>
          <a:p>
            <a:pPr indent="0" lvl="0" marL="457200" rtl="0" algn="l">
              <a:lnSpc>
                <a:spcPct val="180000"/>
              </a:lnSpc>
              <a:spcBef>
                <a:spcPts val="0"/>
              </a:spcBef>
              <a:spcAft>
                <a:spcPts val="0"/>
              </a:spcAft>
              <a:buSzPts val="852"/>
              <a:buNone/>
            </a:pPr>
            <a:r>
              <a:rPr lang="en" sz="1087"/>
              <a:t>Andy(Xiangyu) Cui, cui.xiangyu@northeastern.edu</a:t>
            </a:r>
            <a:endParaRPr sz="1087"/>
          </a:p>
          <a:p>
            <a:pPr indent="0" lvl="0" marL="457200" rtl="0" algn="l">
              <a:lnSpc>
                <a:spcPct val="180000"/>
              </a:lnSpc>
              <a:spcBef>
                <a:spcPts val="0"/>
              </a:spcBef>
              <a:spcAft>
                <a:spcPts val="0"/>
              </a:spcAft>
              <a:buSzPts val="852"/>
              <a:buNone/>
            </a:pPr>
            <a:r>
              <a:rPr lang="en" sz="1087"/>
              <a:t>Zichong Meng, meng.zic@northeastern.edu</a:t>
            </a:r>
            <a:endParaRPr sz="1087"/>
          </a:p>
          <a:p>
            <a:pPr indent="0" lvl="0" marL="457200" rtl="0" algn="l">
              <a:lnSpc>
                <a:spcPct val="180000"/>
              </a:lnSpc>
              <a:spcBef>
                <a:spcPts val="0"/>
              </a:spcBef>
              <a:spcAft>
                <a:spcPts val="0"/>
              </a:spcAft>
              <a:buSzPts val="852"/>
              <a:buNone/>
            </a:pPr>
            <a:r>
              <a:rPr lang="en" sz="1087"/>
              <a:t>Xichen Liu, liu.xic@northeastern.edu</a:t>
            </a:r>
            <a:endParaRPr sz="1087"/>
          </a:p>
          <a:p>
            <a:pPr indent="0" lvl="0" marL="457200" rtl="0" algn="l">
              <a:lnSpc>
                <a:spcPct val="180000"/>
              </a:lnSpc>
              <a:spcBef>
                <a:spcPts val="0"/>
              </a:spcBef>
              <a:spcAft>
                <a:spcPts val="0"/>
              </a:spcAft>
              <a:buSzPts val="852"/>
              <a:buNone/>
            </a:pPr>
            <a:r>
              <a:rPr lang="en" sz="1087"/>
              <a:t>Xueyan Feng, feng.xuey@northeastern.edu</a:t>
            </a:r>
            <a:endParaRPr sz="1087"/>
          </a:p>
          <a:p>
            <a:pPr indent="0" lvl="0" marL="0" rtl="0" algn="l">
              <a:lnSpc>
                <a:spcPct val="80000"/>
              </a:lnSpc>
              <a:spcBef>
                <a:spcPts val="0"/>
              </a:spcBef>
              <a:spcAft>
                <a:spcPts val="0"/>
              </a:spcAft>
              <a:buSzPts val="852"/>
              <a:buNone/>
            </a:pPr>
            <a:r>
              <a:t/>
            </a:r>
            <a:endParaRPr sz="172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Result</a:t>
            </a:r>
            <a:endParaRPr/>
          </a:p>
        </p:txBody>
      </p:sp>
      <p:sp>
        <p:nvSpPr>
          <p:cNvPr id="145" name="Google Shape;145;p22"/>
          <p:cNvSpPr txBox="1"/>
          <p:nvPr>
            <p:ph idx="1" type="body"/>
          </p:nvPr>
        </p:nvSpPr>
        <p:spPr>
          <a:xfrm>
            <a:off x="4971750" y="1163300"/>
            <a:ext cx="3860400" cy="340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the AdamW optimizer with a Learning Rate of 1e-6 and a Batch Size of 2 over 25 epochs, our fine-tuned BERT model has demonstrated a significant reduction in loss as depicted in the provided training curve. Besides accuracy on test set is 90%  base on classification </a:t>
            </a:r>
            <a:r>
              <a:rPr lang="en"/>
              <a:t>accuracy</a:t>
            </a:r>
            <a:r>
              <a:rPr lang="en"/>
              <a:t>. </a:t>
            </a:r>
            <a:endParaRPr/>
          </a:p>
        </p:txBody>
      </p:sp>
      <p:pic>
        <p:nvPicPr>
          <p:cNvPr id="146" name="Google Shape;146;p22"/>
          <p:cNvPicPr preferRelativeResize="0"/>
          <p:nvPr/>
        </p:nvPicPr>
        <p:blipFill>
          <a:blip r:embed="rId3">
            <a:alphaModFix/>
          </a:blip>
          <a:stretch>
            <a:fillRect/>
          </a:stretch>
        </p:blipFill>
        <p:spPr>
          <a:xfrm>
            <a:off x="311701" y="1017800"/>
            <a:ext cx="4660051" cy="3708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a:t>
            </a:r>
            <a:r>
              <a:rPr lang="en"/>
              <a:t> K-Fold Cross-Validation</a:t>
            </a:r>
            <a:endParaRPr/>
          </a:p>
        </p:txBody>
      </p:sp>
      <p:graphicFrame>
        <p:nvGraphicFramePr>
          <p:cNvPr id="152" name="Google Shape;152;p23"/>
          <p:cNvGraphicFramePr/>
          <p:nvPr/>
        </p:nvGraphicFramePr>
        <p:xfrm>
          <a:off x="2076525" y="1089550"/>
          <a:ext cx="3000000" cy="3000000"/>
        </p:xfrm>
        <a:graphic>
          <a:graphicData uri="http://schemas.openxmlformats.org/drawingml/2006/table">
            <a:tbl>
              <a:tblPr>
                <a:noFill/>
                <a:tableStyleId>{6A3C13AA-A5A9-404A-A742-BEA1C0F160FF}</a:tableStyleId>
              </a:tblPr>
              <a:tblGrid>
                <a:gridCol w="860275"/>
                <a:gridCol w="1786725"/>
                <a:gridCol w="943000"/>
                <a:gridCol w="847075"/>
              </a:tblGrid>
              <a:tr h="2801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Model</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Hyperparameters</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Fold number</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Accuracy</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(F1)</a:t>
                      </a:r>
                      <a:endParaRPr sz="1000">
                        <a:latin typeface="Times New Roman"/>
                        <a:ea typeface="Times New Roman"/>
                        <a:cs typeface="Times New Roman"/>
                        <a:sym typeface="Times New Roman"/>
                      </a:endParaRPr>
                    </a:p>
                  </a:txBody>
                  <a:tcPr marT="63500" marB="63500" marR="63500" marL="63500"/>
                </a:tc>
              </a:tr>
              <a:tr h="5744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Bert</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25 Epoch</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LR = 2e-5</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BS = 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Fold 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1000">
                          <a:highlight>
                            <a:srgbClr val="FFFFFF"/>
                          </a:highlight>
                          <a:latin typeface="Times New Roman"/>
                          <a:ea typeface="Times New Roman"/>
                          <a:cs typeface="Times New Roman"/>
                          <a:sym typeface="Times New Roman"/>
                        </a:rPr>
                        <a:t>0.9464</a:t>
                      </a:r>
                      <a:endParaRPr sz="1000">
                        <a:highlight>
                          <a:srgbClr val="FFFFFF"/>
                        </a:highlight>
                        <a:latin typeface="Times New Roman"/>
                        <a:ea typeface="Times New Roman"/>
                        <a:cs typeface="Times New Roman"/>
                        <a:sym typeface="Times New Roman"/>
                      </a:endParaRPr>
                    </a:p>
                  </a:txBody>
                  <a:tcPr marT="63500" marB="63500" marR="63500" marL="63500"/>
                </a:tc>
              </a:tr>
              <a:tr h="5744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Bert</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25 Epoch</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LR = 2e-5</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BS = 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Fold 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1000">
                          <a:highlight>
                            <a:srgbClr val="FFFFFF"/>
                          </a:highlight>
                          <a:latin typeface="Times New Roman"/>
                          <a:ea typeface="Times New Roman"/>
                          <a:cs typeface="Times New Roman"/>
                          <a:sym typeface="Times New Roman"/>
                        </a:rPr>
                        <a:t>0.9246</a:t>
                      </a:r>
                      <a:endParaRPr sz="10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tc>
              </a:tr>
              <a:tr h="5744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Bert</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25 Epoch</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LR = 2e-5</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BS = 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Fold 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1000">
                          <a:highlight>
                            <a:srgbClr val="FFFFFF"/>
                          </a:highlight>
                          <a:latin typeface="Times New Roman"/>
                          <a:ea typeface="Times New Roman"/>
                          <a:cs typeface="Times New Roman"/>
                          <a:sym typeface="Times New Roman"/>
                        </a:rPr>
                        <a:t>0.9642</a:t>
                      </a:r>
                      <a:endParaRPr sz="1000">
                        <a:highlight>
                          <a:srgbClr val="FFFFFF"/>
                        </a:highlight>
                        <a:latin typeface="Times New Roman"/>
                        <a:ea typeface="Times New Roman"/>
                        <a:cs typeface="Times New Roman"/>
                        <a:sym typeface="Times New Roman"/>
                      </a:endParaRPr>
                    </a:p>
                  </a:txBody>
                  <a:tcPr marT="63500" marB="63500" marR="63500" marL="63500"/>
                </a:tc>
              </a:tr>
              <a:tr h="5744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Bert</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25 Epoch</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LR = 2e-5</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BS = 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Fold 3</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1000">
                          <a:highlight>
                            <a:srgbClr val="FFFFFF"/>
                          </a:highlight>
                          <a:latin typeface="Times New Roman"/>
                          <a:ea typeface="Times New Roman"/>
                          <a:cs typeface="Times New Roman"/>
                          <a:sym typeface="Times New Roman"/>
                        </a:rPr>
                        <a:t>0.8769</a:t>
                      </a:r>
                      <a:endParaRPr sz="1000">
                        <a:highlight>
                          <a:srgbClr val="FFFFFF"/>
                        </a:highlight>
                        <a:latin typeface="Times New Roman"/>
                        <a:ea typeface="Times New Roman"/>
                        <a:cs typeface="Times New Roman"/>
                        <a:sym typeface="Times New Roman"/>
                      </a:endParaRPr>
                    </a:p>
                  </a:txBody>
                  <a:tcPr marT="63500" marB="63500" marR="63500" marL="63500"/>
                </a:tc>
              </a:tr>
              <a:tr h="5744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Bert</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25 Epoch</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LR = 2e-5</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BS = 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Fold 4</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1000">
                          <a:highlight>
                            <a:srgbClr val="FFFFFF"/>
                          </a:highlight>
                          <a:latin typeface="Times New Roman"/>
                          <a:ea typeface="Times New Roman"/>
                          <a:cs typeface="Times New Roman"/>
                          <a:sym typeface="Times New Roman"/>
                        </a:rPr>
                        <a:t>0.9107</a:t>
                      </a:r>
                      <a:endParaRPr sz="10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Ablation Studies</a:t>
            </a:r>
            <a:endParaRPr/>
          </a:p>
        </p:txBody>
      </p:sp>
      <p:sp>
        <p:nvSpPr>
          <p:cNvPr id="158" name="Google Shape;158;p24"/>
          <p:cNvSpPr txBox="1"/>
          <p:nvPr>
            <p:ph idx="1" type="body"/>
          </p:nvPr>
        </p:nvSpPr>
        <p:spPr>
          <a:xfrm>
            <a:off x="3694425" y="882300"/>
            <a:ext cx="4260300" cy="3378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t>The ablation studies for the BERT model underscore the nuanced impact of hyperparameter configurations on model performance. Notably, the results indicate that adjusting the batch size and learning rate can lead to significant variations in model accuracy. A learning rate of 1e-5, paired with a smaller batch size of 4, has culminated in a noteworthy increase in accuracy (F1 score), underscoring the model's enhanced ability to generalize from the training data. Nevertheless, this comes with the trade-off of increased average training loss, suggesting that careful calibration of the learning rate is critical to balance model precision and loss minimization. </a:t>
            </a:r>
            <a:endParaRPr/>
          </a:p>
        </p:txBody>
      </p:sp>
      <p:graphicFrame>
        <p:nvGraphicFramePr>
          <p:cNvPr id="159" name="Google Shape;159;p24"/>
          <p:cNvGraphicFramePr/>
          <p:nvPr/>
        </p:nvGraphicFramePr>
        <p:xfrm>
          <a:off x="446400" y="908450"/>
          <a:ext cx="3000000" cy="3000000"/>
        </p:xfrm>
        <a:graphic>
          <a:graphicData uri="http://schemas.openxmlformats.org/drawingml/2006/table">
            <a:tbl>
              <a:tblPr>
                <a:noFill/>
                <a:tableStyleId>{6A3C13AA-A5A9-404A-A742-BEA1C0F160FF}</a:tableStyleId>
              </a:tblPr>
              <a:tblGrid>
                <a:gridCol w="1027400"/>
                <a:gridCol w="1113750"/>
                <a:gridCol w="733500"/>
              </a:tblGrid>
              <a:tr h="263500">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Model</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Hyperparameters</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Accuracy</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(F1)</a:t>
                      </a:r>
                      <a:endParaRPr sz="500">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Bert</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25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1e-5</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4</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0.9570</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Bert</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25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1e-4</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4</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0.9468</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Bert</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30</a:t>
                      </a:r>
                      <a:r>
                        <a:rPr lang="en" sz="500">
                          <a:latin typeface="Times New Roman"/>
                          <a:ea typeface="Times New Roman"/>
                          <a:cs typeface="Times New Roman"/>
                          <a:sym typeface="Times New Roman"/>
                        </a:rPr>
                        <a:t>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1e-5</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4</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0.9366</a:t>
                      </a:r>
                      <a:endParaRPr sz="5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500">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Bert</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30</a:t>
                      </a:r>
                      <a:r>
                        <a:rPr lang="en" sz="500">
                          <a:latin typeface="Times New Roman"/>
                          <a:ea typeface="Times New Roman"/>
                          <a:cs typeface="Times New Roman"/>
                          <a:sym typeface="Times New Roman"/>
                        </a:rPr>
                        <a:t>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1e-4</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4</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0.9263</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Bert</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25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1e-5</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8</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0.9427</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Bert</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25</a:t>
                      </a:r>
                      <a:r>
                        <a:rPr lang="en" sz="500">
                          <a:latin typeface="Times New Roman"/>
                          <a:ea typeface="Times New Roman"/>
                          <a:cs typeface="Times New Roman"/>
                          <a:sym typeface="Times New Roman"/>
                        </a:rPr>
                        <a:t>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1e-4</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8</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0.9346</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Bert</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30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1e-5</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8</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0.9366</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Bert</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30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1e-4</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8</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0.9305</a:t>
                      </a:r>
                      <a:endParaRPr sz="5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500">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Bert</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25</a:t>
                      </a:r>
                      <a:r>
                        <a:rPr lang="en" sz="500">
                          <a:latin typeface="Times New Roman"/>
                          <a:ea typeface="Times New Roman"/>
                          <a:cs typeface="Times New Roman"/>
                          <a:sym typeface="Times New Roman"/>
                        </a:rPr>
                        <a:t>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1e-6</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2</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0.9080</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Bert</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25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2e-5</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8</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0.9264</a:t>
                      </a:r>
                      <a:endParaRPr sz="5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GPT-2</a:t>
            </a:r>
            <a:endParaRPr b="1"/>
          </a:p>
        </p:txBody>
      </p:sp>
      <p:sp>
        <p:nvSpPr>
          <p:cNvPr id="165" name="Google Shape;16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Load data</a:t>
            </a:r>
            <a:endParaRPr/>
          </a:p>
          <a:p>
            <a:pPr indent="-342900" lvl="0" marL="457200" rtl="0" algn="l">
              <a:spcBef>
                <a:spcPts val="0"/>
              </a:spcBef>
              <a:spcAft>
                <a:spcPts val="0"/>
              </a:spcAft>
              <a:buSzPts val="1800"/>
              <a:buChar char="●"/>
            </a:pPr>
            <a:r>
              <a:rPr lang="en"/>
              <a:t>Tokenize and initialize model</a:t>
            </a:r>
            <a:endParaRPr/>
          </a:p>
          <a:p>
            <a:pPr indent="-342900" lvl="0" marL="457200" rtl="0" algn="l">
              <a:spcBef>
                <a:spcPts val="0"/>
              </a:spcBef>
              <a:spcAft>
                <a:spcPts val="0"/>
              </a:spcAft>
              <a:buSzPts val="1800"/>
              <a:buChar char="●"/>
            </a:pPr>
            <a:r>
              <a:rPr lang="en"/>
              <a:t>Customize dataset</a:t>
            </a:r>
            <a:endParaRPr/>
          </a:p>
          <a:p>
            <a:pPr indent="-342900" lvl="0" marL="457200" rtl="0" algn="l">
              <a:spcBef>
                <a:spcPts val="0"/>
              </a:spcBef>
              <a:spcAft>
                <a:spcPts val="0"/>
              </a:spcAft>
              <a:buSzPts val="1800"/>
              <a:buChar char="●"/>
            </a:pPr>
            <a:r>
              <a:rPr lang="en"/>
              <a:t>Create training(70%) and testing(30%) set</a:t>
            </a:r>
            <a:endParaRPr/>
          </a:p>
          <a:p>
            <a:pPr indent="-342900" lvl="0" marL="457200" rtl="0" algn="l">
              <a:spcBef>
                <a:spcPts val="0"/>
              </a:spcBef>
              <a:spcAft>
                <a:spcPts val="0"/>
              </a:spcAft>
              <a:buSzPts val="1800"/>
              <a:buChar char="●"/>
            </a:pPr>
            <a:r>
              <a:rPr lang="en"/>
              <a:t>Optimizer</a:t>
            </a:r>
            <a:endParaRPr/>
          </a:p>
          <a:p>
            <a:pPr indent="-342900" lvl="0" marL="457200" rtl="0" algn="l">
              <a:spcBef>
                <a:spcPts val="0"/>
              </a:spcBef>
              <a:spcAft>
                <a:spcPts val="0"/>
              </a:spcAft>
              <a:buSzPts val="1800"/>
              <a:buChar char="●"/>
            </a:pPr>
            <a:r>
              <a:rPr lang="en"/>
              <a:t>Train over epochs using cross-entropy</a:t>
            </a:r>
            <a:endParaRPr/>
          </a:p>
          <a:p>
            <a:pPr indent="-342900" lvl="0" marL="457200" rtl="0" algn="l">
              <a:spcBef>
                <a:spcPts val="0"/>
              </a:spcBef>
              <a:spcAft>
                <a:spcPts val="0"/>
              </a:spcAft>
              <a:buSzPts val="1800"/>
              <a:buChar char="●"/>
            </a:pPr>
            <a:r>
              <a:rPr lang="en"/>
              <a:t>Save model checkpoints</a:t>
            </a:r>
            <a:endParaRPr/>
          </a:p>
          <a:p>
            <a:pPr indent="-342900" lvl="0" marL="457200" rtl="0" algn="l">
              <a:spcBef>
                <a:spcPts val="0"/>
              </a:spcBef>
              <a:spcAft>
                <a:spcPts val="0"/>
              </a:spcAft>
              <a:buSzPts val="1800"/>
              <a:buChar char="●"/>
            </a:pPr>
            <a:r>
              <a:rPr lang="en"/>
              <a:t>Evaluate the BLEU score on test data</a:t>
            </a:r>
            <a:endParaRPr/>
          </a:p>
          <a:p>
            <a:pPr indent="-342900" lvl="0" marL="457200" rtl="0" algn="l">
              <a:spcBef>
                <a:spcPts val="0"/>
              </a:spcBef>
              <a:spcAft>
                <a:spcPts val="0"/>
              </a:spcAft>
              <a:buSzPts val="1800"/>
              <a:buChar char="●"/>
            </a:pPr>
            <a:r>
              <a:rPr lang="en"/>
              <a:t>K-Fold Cross Validation</a:t>
            </a:r>
            <a:endParaRPr/>
          </a:p>
          <a:p>
            <a:pPr indent="-342900" lvl="0" marL="457200" rtl="0" algn="l">
              <a:spcBef>
                <a:spcPts val="0"/>
              </a:spcBef>
              <a:spcAft>
                <a:spcPts val="0"/>
              </a:spcAft>
              <a:buSzPts val="1800"/>
              <a:buChar char="●"/>
            </a:pPr>
            <a:r>
              <a:rPr lang="en"/>
              <a:t>Ablation</a:t>
            </a:r>
            <a:endParaRPr/>
          </a:p>
          <a:p>
            <a:pPr indent="-317500" lvl="1" marL="914400" rtl="0" algn="l">
              <a:spcBef>
                <a:spcPts val="0"/>
              </a:spcBef>
              <a:spcAft>
                <a:spcPts val="0"/>
              </a:spcAft>
              <a:buSzPts val="1400"/>
              <a:buChar char="○"/>
            </a:pPr>
            <a:r>
              <a:rPr lang="en"/>
              <a:t>(2 batch sizes * 2 epoch sizes * 2 learning rates + 2 random = 10 total)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GPT2</a:t>
            </a:r>
            <a:r>
              <a:rPr lang="en"/>
              <a:t> Result</a:t>
            </a:r>
            <a:endParaRPr/>
          </a:p>
          <a:p>
            <a:pPr indent="0" lvl="0" marL="0" rtl="0" algn="l">
              <a:spcBef>
                <a:spcPts val="0"/>
              </a:spcBef>
              <a:spcAft>
                <a:spcPts val="0"/>
              </a:spcAft>
              <a:buNone/>
            </a:pPr>
            <a:r>
              <a:t/>
            </a:r>
            <a:endParaRPr/>
          </a:p>
        </p:txBody>
      </p:sp>
      <p:pic>
        <p:nvPicPr>
          <p:cNvPr id="171" name="Google Shape;171;p26"/>
          <p:cNvPicPr preferRelativeResize="0"/>
          <p:nvPr/>
        </p:nvPicPr>
        <p:blipFill>
          <a:blip r:embed="rId3">
            <a:alphaModFix/>
          </a:blip>
          <a:stretch>
            <a:fillRect/>
          </a:stretch>
        </p:blipFill>
        <p:spPr>
          <a:xfrm>
            <a:off x="311700" y="1017804"/>
            <a:ext cx="3608225" cy="2650486"/>
          </a:xfrm>
          <a:prstGeom prst="rect">
            <a:avLst/>
          </a:prstGeom>
          <a:noFill/>
          <a:ln>
            <a:noFill/>
          </a:ln>
        </p:spPr>
      </p:pic>
      <p:sp>
        <p:nvSpPr>
          <p:cNvPr id="172" name="Google Shape;172;p26"/>
          <p:cNvSpPr txBox="1"/>
          <p:nvPr/>
        </p:nvSpPr>
        <p:spPr>
          <a:xfrm>
            <a:off x="4227950" y="878350"/>
            <a:ext cx="4116300" cy="27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Using AdamW optimizer with Learning Rate = 5e-5 and Batch Size of 8 and training for 25 epochs,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The fine-tuned GPT-2-small model’s average loss for the final epoch is 0.2404 </a:t>
            </a:r>
            <a:r>
              <a:rPr lang="en" sz="1800">
                <a:solidFill>
                  <a:schemeClr val="dk2"/>
                </a:solidFill>
                <a:latin typeface="Roboto"/>
                <a:ea typeface="Roboto"/>
                <a:cs typeface="Roboto"/>
                <a:sym typeface="Roboto"/>
              </a:rPr>
              <a:t>utilizing</a:t>
            </a:r>
            <a:r>
              <a:rPr lang="en" sz="1800">
                <a:solidFill>
                  <a:schemeClr val="dk2"/>
                </a:solidFill>
                <a:latin typeface="Roboto"/>
                <a:ea typeface="Roboto"/>
                <a:cs typeface="Roboto"/>
                <a:sym typeface="Roboto"/>
              </a:rPr>
              <a:t> Cross Entropy Loss.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The fine-tuned GPT-2-small model’s average accuracy (BLEU) is 0.7695 which pretty well for a generative model.</a:t>
            </a:r>
            <a:endParaRPr sz="18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GPT2 K-Fold Cross-Validation</a:t>
            </a:r>
            <a:endParaRPr/>
          </a:p>
        </p:txBody>
      </p:sp>
      <p:graphicFrame>
        <p:nvGraphicFramePr>
          <p:cNvPr id="178" name="Google Shape;178;p27"/>
          <p:cNvGraphicFramePr/>
          <p:nvPr/>
        </p:nvGraphicFramePr>
        <p:xfrm>
          <a:off x="2076525" y="937900"/>
          <a:ext cx="3000000" cy="3000000"/>
        </p:xfrm>
        <a:graphic>
          <a:graphicData uri="http://schemas.openxmlformats.org/drawingml/2006/table">
            <a:tbl>
              <a:tblPr>
                <a:noFill/>
                <a:tableStyleId>{6A3C13AA-A5A9-404A-A742-BEA1C0F160FF}</a:tableStyleId>
              </a:tblPr>
              <a:tblGrid>
                <a:gridCol w="860275"/>
                <a:gridCol w="1786725"/>
                <a:gridCol w="943000"/>
                <a:gridCol w="847075"/>
              </a:tblGrid>
              <a:tr h="4246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Model</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Hyperparameters</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Fold number</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Accuracy</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(BLEU)</a:t>
                      </a:r>
                      <a:endParaRPr sz="1000">
                        <a:latin typeface="Times New Roman"/>
                        <a:ea typeface="Times New Roman"/>
                        <a:cs typeface="Times New Roman"/>
                        <a:sym typeface="Times New Roman"/>
                      </a:endParaRPr>
                    </a:p>
                  </a:txBody>
                  <a:tcPr marT="63500" marB="63500" marR="63500" marL="63500"/>
                </a:tc>
              </a:tr>
              <a:tr h="5744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GPT2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25 Epoch</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LR = 5e-5</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BS = 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Fold 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1000">
                          <a:highlight>
                            <a:srgbClr val="FFFFFF"/>
                          </a:highlight>
                          <a:latin typeface="Times New Roman"/>
                          <a:ea typeface="Times New Roman"/>
                          <a:cs typeface="Times New Roman"/>
                          <a:sym typeface="Times New Roman"/>
                        </a:rPr>
                        <a:t>0.7627</a:t>
                      </a:r>
                      <a:endParaRPr sz="1000">
                        <a:highlight>
                          <a:srgbClr val="FFFFFF"/>
                        </a:highlight>
                        <a:latin typeface="Times New Roman"/>
                        <a:ea typeface="Times New Roman"/>
                        <a:cs typeface="Times New Roman"/>
                        <a:sym typeface="Times New Roman"/>
                      </a:endParaRPr>
                    </a:p>
                  </a:txBody>
                  <a:tcPr marT="63500" marB="63500" marR="63500" marL="63500"/>
                </a:tc>
              </a:tr>
              <a:tr h="5744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GPT2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25 Epoch</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LR = 5e-5</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BS = 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Fold 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1000">
                          <a:highlight>
                            <a:srgbClr val="FFFFFF"/>
                          </a:highlight>
                          <a:latin typeface="Times New Roman"/>
                          <a:ea typeface="Times New Roman"/>
                          <a:cs typeface="Times New Roman"/>
                          <a:sym typeface="Times New Roman"/>
                        </a:rPr>
                        <a:t>0.7622</a:t>
                      </a:r>
                      <a:endParaRPr sz="10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tc>
              </a:tr>
              <a:tr h="5744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GPT2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25 Epoch</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LR = 5e-5</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BS = 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Fold 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1000">
                          <a:highlight>
                            <a:srgbClr val="FFFFFF"/>
                          </a:highlight>
                          <a:latin typeface="Times New Roman"/>
                          <a:ea typeface="Times New Roman"/>
                          <a:cs typeface="Times New Roman"/>
                          <a:sym typeface="Times New Roman"/>
                        </a:rPr>
                        <a:t>0.7548</a:t>
                      </a:r>
                      <a:endParaRPr sz="1000">
                        <a:highlight>
                          <a:srgbClr val="FFFFFF"/>
                        </a:highlight>
                        <a:latin typeface="Times New Roman"/>
                        <a:ea typeface="Times New Roman"/>
                        <a:cs typeface="Times New Roman"/>
                        <a:sym typeface="Times New Roman"/>
                      </a:endParaRPr>
                    </a:p>
                  </a:txBody>
                  <a:tcPr marT="63500" marB="63500" marR="63500" marL="63500"/>
                </a:tc>
              </a:tr>
              <a:tr h="5744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GPT2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25 Epoch</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LR = 5e-5</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BS = 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Fold 3</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1000">
                          <a:highlight>
                            <a:srgbClr val="FFFFFF"/>
                          </a:highlight>
                          <a:latin typeface="Times New Roman"/>
                          <a:ea typeface="Times New Roman"/>
                          <a:cs typeface="Times New Roman"/>
                          <a:sym typeface="Times New Roman"/>
                        </a:rPr>
                        <a:t>0.7486</a:t>
                      </a:r>
                      <a:endParaRPr sz="1000">
                        <a:highlight>
                          <a:srgbClr val="FFFFFF"/>
                        </a:highlight>
                        <a:latin typeface="Times New Roman"/>
                        <a:ea typeface="Times New Roman"/>
                        <a:cs typeface="Times New Roman"/>
                        <a:sym typeface="Times New Roman"/>
                      </a:endParaRPr>
                    </a:p>
                  </a:txBody>
                  <a:tcPr marT="63500" marB="63500" marR="63500" marL="63500"/>
                </a:tc>
              </a:tr>
              <a:tr h="57447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GPT2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25 Epoch</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LR = 5e-5</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BS = 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Fold 4</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1000">
                          <a:highlight>
                            <a:srgbClr val="FFFFFF"/>
                          </a:highlight>
                          <a:latin typeface="Times New Roman"/>
                          <a:ea typeface="Times New Roman"/>
                          <a:cs typeface="Times New Roman"/>
                          <a:sym typeface="Times New Roman"/>
                        </a:rPr>
                        <a:t>0.7781</a:t>
                      </a:r>
                      <a:endParaRPr sz="10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179" name="Google Shape;179;p27"/>
          <p:cNvSpPr txBox="1"/>
          <p:nvPr/>
        </p:nvSpPr>
        <p:spPr>
          <a:xfrm>
            <a:off x="4935075" y="937900"/>
            <a:ext cx="4071600" cy="28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GPT2 Ablation Studies</a:t>
            </a:r>
            <a:endParaRPr/>
          </a:p>
        </p:txBody>
      </p:sp>
      <p:graphicFrame>
        <p:nvGraphicFramePr>
          <p:cNvPr id="185" name="Google Shape;185;p28"/>
          <p:cNvGraphicFramePr/>
          <p:nvPr/>
        </p:nvGraphicFramePr>
        <p:xfrm>
          <a:off x="446400" y="908450"/>
          <a:ext cx="3000000" cy="3000000"/>
        </p:xfrm>
        <a:graphic>
          <a:graphicData uri="http://schemas.openxmlformats.org/drawingml/2006/table">
            <a:tbl>
              <a:tblPr>
                <a:noFill/>
                <a:tableStyleId>{6A3C13AA-A5A9-404A-A742-BEA1C0F160FF}</a:tableStyleId>
              </a:tblPr>
              <a:tblGrid>
                <a:gridCol w="1027400"/>
                <a:gridCol w="1113750"/>
                <a:gridCol w="733500"/>
                <a:gridCol w="733500"/>
              </a:tblGrid>
              <a:tr h="263500">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Model</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Hyperparameters</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Accuracy</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(BLEU)</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Training Loss</a:t>
                      </a:r>
                      <a:endParaRPr sz="500">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GPT2</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25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5e-5</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8</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0.7695</a:t>
                      </a:r>
                      <a:endParaRPr sz="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0.2404</a:t>
                      </a:r>
                      <a:endParaRPr sz="500">
                        <a:highlight>
                          <a:srgbClr val="FFFFFF"/>
                        </a:highlight>
                        <a:latin typeface="Times New Roman"/>
                        <a:ea typeface="Times New Roman"/>
                        <a:cs typeface="Times New Roman"/>
                        <a:sym typeface="Times New Roman"/>
                      </a:endParaRPr>
                    </a:p>
                    <a:p>
                      <a:pPr indent="0" lvl="0" marL="0" rtl="0" algn="l">
                        <a:lnSpc>
                          <a:spcPct val="110795"/>
                        </a:lnSpc>
                        <a:spcBef>
                          <a:spcPts val="0"/>
                        </a:spcBef>
                        <a:spcAft>
                          <a:spcPts val="0"/>
                        </a:spcAft>
                        <a:buNone/>
                      </a:pPr>
                      <a:r>
                        <a:t/>
                      </a:r>
                      <a:endParaRPr sz="500">
                        <a:highlight>
                          <a:srgbClr val="FFFFFF"/>
                        </a:highlight>
                        <a:latin typeface="Times New Roman"/>
                        <a:ea typeface="Times New Roman"/>
                        <a:cs typeface="Times New Roman"/>
                        <a:sym typeface="Times New Roman"/>
                      </a:endParaRPr>
                    </a:p>
                    <a:p>
                      <a:pPr indent="0" lvl="0" marL="0" rtl="0" algn="l">
                        <a:lnSpc>
                          <a:spcPct val="110795"/>
                        </a:lnSpc>
                        <a:spcBef>
                          <a:spcPts val="0"/>
                        </a:spcBef>
                        <a:spcAft>
                          <a:spcPts val="0"/>
                        </a:spcAft>
                        <a:buNone/>
                      </a:pPr>
                      <a:r>
                        <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GPT2</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25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1e-5</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4</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0.7922</a:t>
                      </a:r>
                      <a:endParaRPr sz="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0.9685</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GPT2</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25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1e-5</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8</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0.7912</a:t>
                      </a:r>
                      <a:endParaRPr sz="5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1.0014</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GPT2</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25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1e-4</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4</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0.7570</a:t>
                      </a:r>
                      <a:endParaRPr sz="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0.0725</a:t>
                      </a:r>
                      <a:endParaRPr sz="500">
                        <a:highlight>
                          <a:srgbClr val="FFFFFF"/>
                        </a:highlight>
                        <a:latin typeface="Times New Roman"/>
                        <a:ea typeface="Times New Roman"/>
                        <a:cs typeface="Times New Roman"/>
                        <a:sym typeface="Times New Roman"/>
                      </a:endParaRPr>
                    </a:p>
                    <a:p>
                      <a:pPr indent="0" lvl="0" marL="0" rtl="0" algn="l">
                        <a:lnSpc>
                          <a:spcPct val="110795"/>
                        </a:lnSpc>
                        <a:spcBef>
                          <a:spcPts val="0"/>
                        </a:spcBef>
                        <a:spcAft>
                          <a:spcPts val="0"/>
                        </a:spcAft>
                        <a:buNone/>
                      </a:pPr>
                      <a:r>
                        <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GPT2</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25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1e-4</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8</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0.7592</a:t>
                      </a:r>
                      <a:endParaRPr sz="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0.0764</a:t>
                      </a:r>
                      <a:endParaRPr sz="500">
                        <a:highlight>
                          <a:srgbClr val="FFFFFF"/>
                        </a:highlight>
                        <a:latin typeface="Times New Roman"/>
                        <a:ea typeface="Times New Roman"/>
                        <a:cs typeface="Times New Roman"/>
                        <a:sym typeface="Times New Roman"/>
                      </a:endParaRPr>
                    </a:p>
                    <a:p>
                      <a:pPr indent="0" lvl="0" marL="0" rtl="0" algn="l">
                        <a:lnSpc>
                          <a:spcPct val="110795"/>
                        </a:lnSpc>
                        <a:spcBef>
                          <a:spcPts val="0"/>
                        </a:spcBef>
                        <a:spcAft>
                          <a:spcPts val="0"/>
                        </a:spcAft>
                        <a:buNone/>
                      </a:pPr>
                      <a:r>
                        <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GPT2</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30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1e-5</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4</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0.7873</a:t>
                      </a:r>
                      <a:endParaRPr sz="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0.8580</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GPT2</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30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1e-5</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8</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0.7923</a:t>
                      </a:r>
                      <a:endParaRPr sz="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0.9002</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GPT2</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30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1e-4</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4</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0.7611</a:t>
                      </a:r>
                      <a:endParaRPr sz="5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0.0632</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GPT2</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30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1e-5</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8</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0.7435</a:t>
                      </a:r>
                      <a:endParaRPr sz="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0.0646</a:t>
                      </a:r>
                      <a:endParaRPr sz="500">
                        <a:highlight>
                          <a:srgbClr val="FFFFFF"/>
                        </a:highlight>
                        <a:latin typeface="Times New Roman"/>
                        <a:ea typeface="Times New Roman"/>
                        <a:cs typeface="Times New Roman"/>
                        <a:sym typeface="Times New Roman"/>
                      </a:endParaRPr>
                    </a:p>
                  </a:txBody>
                  <a:tcPr marT="63500" marB="63500" marR="63500" marL="63500"/>
                </a:tc>
              </a:tr>
              <a:tr h="345525">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GPT2</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500">
                          <a:latin typeface="Times New Roman"/>
                          <a:ea typeface="Times New Roman"/>
                          <a:cs typeface="Times New Roman"/>
                          <a:sym typeface="Times New Roman"/>
                        </a:rPr>
                        <a:t>25 Epoch</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LR = 1e-6</a:t>
                      </a:r>
                      <a:endParaRPr sz="500">
                        <a:latin typeface="Times New Roman"/>
                        <a:ea typeface="Times New Roman"/>
                        <a:cs typeface="Times New Roman"/>
                        <a:sym typeface="Times New Roman"/>
                      </a:endParaRPr>
                    </a:p>
                    <a:p>
                      <a:pPr indent="0" lvl="0" marL="0" rtl="0" algn="l">
                        <a:spcBef>
                          <a:spcPts val="0"/>
                        </a:spcBef>
                        <a:spcAft>
                          <a:spcPts val="0"/>
                        </a:spcAft>
                        <a:buNone/>
                      </a:pPr>
                      <a:r>
                        <a:rPr lang="en" sz="500">
                          <a:latin typeface="Times New Roman"/>
                          <a:ea typeface="Times New Roman"/>
                          <a:cs typeface="Times New Roman"/>
                          <a:sym typeface="Times New Roman"/>
                        </a:rPr>
                        <a:t>BS = 2</a:t>
                      </a:r>
                      <a:endParaRPr sz="5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0.7901</a:t>
                      </a:r>
                      <a:endParaRPr sz="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0795"/>
                        </a:lnSpc>
                        <a:spcBef>
                          <a:spcPts val="0"/>
                        </a:spcBef>
                        <a:spcAft>
                          <a:spcPts val="0"/>
                        </a:spcAft>
                        <a:buNone/>
                      </a:pPr>
                      <a:r>
                        <a:rPr lang="en" sz="500">
                          <a:highlight>
                            <a:srgbClr val="FFFFFF"/>
                          </a:highlight>
                          <a:latin typeface="Times New Roman"/>
                          <a:ea typeface="Times New Roman"/>
                          <a:cs typeface="Times New Roman"/>
                          <a:sym typeface="Times New Roman"/>
                        </a:rPr>
                        <a:t>2.4099</a:t>
                      </a:r>
                      <a:endParaRPr sz="5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186" name="Google Shape;186;p28"/>
          <p:cNvSpPr txBox="1"/>
          <p:nvPr/>
        </p:nvSpPr>
        <p:spPr>
          <a:xfrm>
            <a:off x="4935100" y="1017800"/>
            <a:ext cx="4146000" cy="123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The ablation studies for GPT2</a:t>
            </a:r>
            <a:endParaRPr sz="18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shows that a smaller learning rate can </a:t>
            </a:r>
            <a:r>
              <a:rPr lang="en" sz="1800">
                <a:solidFill>
                  <a:schemeClr val="dk2"/>
                </a:solidFill>
                <a:latin typeface="Roboto"/>
                <a:ea typeface="Roboto"/>
                <a:cs typeface="Roboto"/>
                <a:sym typeface="Roboto"/>
              </a:rPr>
              <a:t>possible</a:t>
            </a:r>
            <a:r>
              <a:rPr lang="en" sz="1800">
                <a:solidFill>
                  <a:schemeClr val="dk2"/>
                </a:solidFill>
                <a:latin typeface="Roboto"/>
                <a:ea typeface="Roboto"/>
                <a:cs typeface="Roboto"/>
                <a:sym typeface="Roboto"/>
              </a:rPr>
              <a:t> improve the model performance in few percent.</a:t>
            </a:r>
            <a:endParaRPr sz="18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dk2"/>
                </a:solidFill>
                <a:latin typeface="Roboto"/>
                <a:ea typeface="Roboto"/>
                <a:cs typeface="Roboto"/>
                <a:sym typeface="Roboto"/>
              </a:rPr>
              <a:t>However, we still need to be cautious about which configuration of hyperparameters to use because of the in our </a:t>
            </a:r>
            <a:r>
              <a:rPr lang="en" sz="1800">
                <a:solidFill>
                  <a:schemeClr val="dk2"/>
                </a:solidFill>
                <a:latin typeface="Roboto"/>
                <a:ea typeface="Roboto"/>
                <a:cs typeface="Roboto"/>
                <a:sym typeface="Roboto"/>
              </a:rPr>
              <a:t>experiment</a:t>
            </a:r>
            <a:r>
              <a:rPr lang="en" sz="1800">
                <a:solidFill>
                  <a:schemeClr val="dk2"/>
                </a:solidFill>
                <a:latin typeface="Roboto"/>
                <a:ea typeface="Roboto"/>
                <a:cs typeface="Roboto"/>
                <a:sym typeface="Roboto"/>
              </a:rPr>
              <a:t> small lr comes with larger average training loss.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92" name="Google Shape;192;p29"/>
          <p:cNvSpPr txBox="1"/>
          <p:nvPr>
            <p:ph idx="1" type="body"/>
          </p:nvPr>
        </p:nvSpPr>
        <p:spPr>
          <a:xfrm>
            <a:off x="1364425" y="1229875"/>
            <a:ext cx="6400200" cy="333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BERT-base’s accuracy is a little bit higher than GPT-2-small’s performance on the testing set.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GPT2 focused more on the generative part vs. BERT focused on understanding part and extract information to present as output.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K-Fold Cross Validation studies for both BERT and GPT-2 results show near the same average accuracy for all folds for each model.</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ablation studies for GPT2 shows that a smaller learning rate than 5e-5 can improve the model performance by a few percent. However, smaller learning rates in the ablation studies results in a very large average training loss compared to LR=5e-5, therefore, we would need to be cautious about which configuration of hyperparameters to use.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ablation studies for BERT shows that learning rate of 1e-5, paired with a smaller batch size of 4, 25 epoch can achieve better result, but we would still need to be careful.</a:t>
            </a:r>
            <a:endParaRPr sz="12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8" name="Google Shape;198;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000000"/>
                </a:solidFill>
              </a:rPr>
              <a:t>In this project:</a:t>
            </a:r>
            <a:endParaRPr b="1" sz="1300">
              <a:solidFill>
                <a:srgbClr val="000000"/>
              </a:solidFill>
            </a:endParaRPr>
          </a:p>
          <a:p>
            <a:pPr indent="0" lvl="0" marL="0" rtl="0" algn="l">
              <a:spcBef>
                <a:spcPts val="0"/>
              </a:spcBef>
              <a:spcAft>
                <a:spcPts val="0"/>
              </a:spcAft>
              <a:buNone/>
            </a:pPr>
            <a:r>
              <a:rPr lang="en" sz="1300">
                <a:solidFill>
                  <a:srgbClr val="000000"/>
                </a:solidFill>
              </a:rPr>
              <a:t>We explore training BERT and GPT-2 models as a QA bot using Amazon Customer QA dataset and test their performance as a customer QA bot.</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rPr b="1" lang="en" sz="1300">
                <a:solidFill>
                  <a:srgbClr val="000000"/>
                </a:solidFill>
              </a:rPr>
              <a:t>In the future:</a:t>
            </a:r>
            <a:endParaRPr b="1" sz="1300">
              <a:solidFill>
                <a:srgbClr val="000000"/>
              </a:solidFill>
            </a:endParaRPr>
          </a:p>
          <a:p>
            <a:pPr indent="0" lvl="0" marL="0" rtl="0" algn="l">
              <a:spcBef>
                <a:spcPts val="0"/>
              </a:spcBef>
              <a:spcAft>
                <a:spcPts val="0"/>
              </a:spcAft>
              <a:buNone/>
            </a:pPr>
            <a:r>
              <a:rPr lang="en" sz="1300">
                <a:solidFill>
                  <a:srgbClr val="000000"/>
                </a:solidFill>
              </a:rPr>
              <a:t>we would like to explore larger customer QA datasets, so that it can not only answer questions about amazon products but also explore how customer QA bot trained on larger datasets perform on different categories of products.</a:t>
            </a:r>
            <a:endParaRPr sz="12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1782075"/>
            <a:ext cx="8520600" cy="266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600"/>
              <a:t>Thank you</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Objective: To develop an AI-driven Question and Answer system focusing on Amazon's toy product category.</a:t>
            </a:r>
            <a:endParaRPr/>
          </a:p>
          <a:p>
            <a:pPr indent="-342900" lvl="0" marL="457200" rtl="0" algn="l">
              <a:spcBef>
                <a:spcPts val="0"/>
              </a:spcBef>
              <a:spcAft>
                <a:spcPts val="0"/>
              </a:spcAft>
              <a:buSzPts val="1800"/>
              <a:buChar char="●"/>
            </a:pPr>
            <a:r>
              <a:rPr lang="en"/>
              <a:t>Purpose: Facilitate customers in making informed decisions by providing detailed and accurate responses to their inquiries about toy products.</a:t>
            </a:r>
            <a:endParaRPr/>
          </a:p>
          <a:p>
            <a:pPr indent="-342900" lvl="0" marL="457200" rtl="0" algn="l">
              <a:spcBef>
                <a:spcPts val="0"/>
              </a:spcBef>
              <a:spcAft>
                <a:spcPts val="0"/>
              </a:spcAft>
              <a:buSzPts val="1800"/>
              <a:buChar char="●"/>
            </a:pPr>
            <a:r>
              <a:rPr lang="en"/>
              <a:t>Significance: Enhancing customer experience and engagement, reducing confusion, and aiding in better product selection.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Methods</a:t>
            </a:r>
            <a:endParaRPr b="1"/>
          </a:p>
        </p:txBody>
      </p:sp>
      <p:sp>
        <p:nvSpPr>
          <p:cNvPr id="98" name="Google Shape;98;p15"/>
          <p:cNvSpPr txBox="1"/>
          <p:nvPr>
            <p:ph idx="1" type="body"/>
          </p:nvPr>
        </p:nvSpPr>
        <p:spPr>
          <a:xfrm>
            <a:off x="1006675" y="1229875"/>
            <a:ext cx="7825500" cy="3339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AutoNum type="arabicPeriod"/>
            </a:pPr>
            <a:r>
              <a:rPr lang="en"/>
              <a:t>Retrieve dataset</a:t>
            </a:r>
            <a:endParaRPr/>
          </a:p>
          <a:p>
            <a:pPr indent="-342900" lvl="0" marL="457200" rtl="0" algn="l">
              <a:lnSpc>
                <a:spcPct val="200000"/>
              </a:lnSpc>
              <a:spcBef>
                <a:spcPts val="0"/>
              </a:spcBef>
              <a:spcAft>
                <a:spcPts val="0"/>
              </a:spcAft>
              <a:buSzPts val="1800"/>
              <a:buAutoNum type="arabicPeriod"/>
            </a:pPr>
            <a:r>
              <a:rPr lang="en"/>
              <a:t>Data cleaning up and preprocessing</a:t>
            </a:r>
            <a:endParaRPr/>
          </a:p>
          <a:p>
            <a:pPr indent="-342900" lvl="0" marL="457200" rtl="0" algn="l">
              <a:lnSpc>
                <a:spcPct val="200000"/>
              </a:lnSpc>
              <a:spcBef>
                <a:spcPts val="0"/>
              </a:spcBef>
              <a:spcAft>
                <a:spcPts val="0"/>
              </a:spcAft>
              <a:buSzPts val="1800"/>
              <a:buAutoNum type="arabicPeriod"/>
            </a:pPr>
            <a:r>
              <a:rPr lang="en"/>
              <a:t>Models</a:t>
            </a:r>
            <a:endParaRPr/>
          </a:p>
          <a:p>
            <a:pPr indent="-342900" lvl="0" marL="457200" rtl="0" algn="l">
              <a:lnSpc>
                <a:spcPct val="200000"/>
              </a:lnSpc>
              <a:spcBef>
                <a:spcPts val="0"/>
              </a:spcBef>
              <a:spcAft>
                <a:spcPts val="0"/>
              </a:spcAft>
              <a:buSzPts val="1800"/>
              <a:buAutoNum type="arabicPeriod"/>
            </a:pPr>
            <a:r>
              <a:rPr lang="en"/>
              <a:t>Training</a:t>
            </a:r>
            <a:endParaRPr/>
          </a:p>
          <a:p>
            <a:pPr indent="-342900" lvl="0" marL="457200" rtl="0" algn="l">
              <a:lnSpc>
                <a:spcPct val="200000"/>
              </a:lnSpc>
              <a:spcBef>
                <a:spcPts val="0"/>
              </a:spcBef>
              <a:spcAft>
                <a:spcPts val="0"/>
              </a:spcAft>
              <a:buSzPts val="1800"/>
              <a:buAutoNum type="arabicPeriod"/>
            </a:pPr>
            <a:r>
              <a:rPr lang="en"/>
              <a:t>Discussion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a:t>
            </a:r>
            <a:endParaRPr b="1"/>
          </a:p>
        </p:txBody>
      </p:sp>
      <p:sp>
        <p:nvSpPr>
          <p:cNvPr id="104" name="Google Shape;104;p16"/>
          <p:cNvSpPr txBox="1"/>
          <p:nvPr>
            <p:ph idx="1" type="body"/>
          </p:nvPr>
        </p:nvSpPr>
        <p:spPr>
          <a:xfrm>
            <a:off x="1101050" y="1229875"/>
            <a:ext cx="7731300" cy="3339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b="1" lang="en"/>
              <a:t>Toy Products on Amazon</a:t>
            </a:r>
            <a:r>
              <a:rPr lang="en"/>
              <a:t> from Kaggle</a:t>
            </a:r>
            <a:endParaRPr/>
          </a:p>
          <a:p>
            <a:pPr indent="-317500" lvl="1" marL="914400" rtl="0" algn="l">
              <a:lnSpc>
                <a:spcPct val="200000"/>
              </a:lnSpc>
              <a:spcBef>
                <a:spcPts val="0"/>
              </a:spcBef>
              <a:spcAft>
                <a:spcPts val="0"/>
              </a:spcAft>
              <a:buSzPts val="1400"/>
              <a:buChar char="○"/>
            </a:pPr>
            <a:r>
              <a:rPr lang="en" u="sng">
                <a:solidFill>
                  <a:schemeClr val="hlink"/>
                </a:solidFill>
                <a:hlinkClick r:id="rId3"/>
              </a:rPr>
              <a:t>https://www.kaggle.com/datasets/PromptCloudHQ/toy-products-on-amazon/data</a:t>
            </a:r>
            <a:endParaRPr/>
          </a:p>
          <a:p>
            <a:pPr indent="-317500" lvl="2" marL="1371600" rtl="0" algn="l">
              <a:lnSpc>
                <a:spcPct val="200000"/>
              </a:lnSpc>
              <a:spcBef>
                <a:spcPts val="0"/>
              </a:spcBef>
              <a:spcAft>
                <a:spcPts val="0"/>
              </a:spcAft>
              <a:buSzPts val="1400"/>
              <a:buChar char="■"/>
            </a:pPr>
            <a:r>
              <a:rPr lang="en"/>
              <a:t>Product Names and Manufacturers</a:t>
            </a:r>
            <a:endParaRPr/>
          </a:p>
          <a:p>
            <a:pPr indent="-317500" lvl="2" marL="1371600" rtl="0" algn="l">
              <a:lnSpc>
                <a:spcPct val="200000"/>
              </a:lnSpc>
              <a:spcBef>
                <a:spcPts val="0"/>
              </a:spcBef>
              <a:spcAft>
                <a:spcPts val="0"/>
              </a:spcAft>
              <a:buSzPts val="1400"/>
              <a:buChar char="■"/>
            </a:pPr>
            <a:r>
              <a:rPr lang="en"/>
              <a:t>Pricing and Stock Information</a:t>
            </a:r>
            <a:endParaRPr/>
          </a:p>
          <a:p>
            <a:pPr indent="-317500" lvl="2" marL="1371600" rtl="0" algn="l">
              <a:lnSpc>
                <a:spcPct val="200000"/>
              </a:lnSpc>
              <a:spcBef>
                <a:spcPts val="0"/>
              </a:spcBef>
              <a:spcAft>
                <a:spcPts val="0"/>
              </a:spcAft>
              <a:buSzPts val="1400"/>
              <a:buChar char="■"/>
            </a:pPr>
            <a:r>
              <a:rPr lang="en"/>
              <a:t>Customer Reviews and Answered Questions</a:t>
            </a:r>
            <a:endParaRPr/>
          </a:p>
          <a:p>
            <a:pPr indent="-317500" lvl="2" marL="1371600" rtl="0" algn="l">
              <a:lnSpc>
                <a:spcPct val="200000"/>
              </a:lnSpc>
              <a:spcBef>
                <a:spcPts val="0"/>
              </a:spcBef>
              <a:spcAft>
                <a:spcPts val="0"/>
              </a:spcAft>
              <a:buSzPts val="1400"/>
              <a:buChar char="■"/>
            </a:pPr>
            <a:r>
              <a:rPr lang="en"/>
              <a:t>Insight into Customer Buying Patterns</a:t>
            </a:r>
            <a:endParaRPr/>
          </a:p>
          <a:p>
            <a:pPr indent="-317500" lvl="2" marL="1371600" rtl="0" algn="l">
              <a:lnSpc>
                <a:spcPct val="200000"/>
              </a:lnSpc>
              <a:spcBef>
                <a:spcPts val="0"/>
              </a:spcBef>
              <a:spcAft>
                <a:spcPts val="0"/>
              </a:spcAft>
              <a:buSzPts val="1400"/>
              <a:buChar char="■"/>
            </a:pPr>
            <a:r>
              <a:rPr lang="en"/>
              <a:t>Detailed Product Descriptions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 and Data Preprocessing</a:t>
            </a:r>
            <a:endParaRPr b="1"/>
          </a:p>
        </p:txBody>
      </p:sp>
      <p:sp>
        <p:nvSpPr>
          <p:cNvPr id="110" name="Google Shape;110;p17"/>
          <p:cNvSpPr txBox="1"/>
          <p:nvPr>
            <p:ph idx="1" type="body"/>
          </p:nvPr>
        </p:nvSpPr>
        <p:spPr>
          <a:xfrm>
            <a:off x="5214300" y="1017800"/>
            <a:ext cx="3751500" cy="30090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b="1" lang="en" sz="2000"/>
              <a:t>Required data for training:</a:t>
            </a:r>
            <a:endParaRPr b="1" sz="2000"/>
          </a:p>
          <a:p>
            <a:pPr indent="-330200" lvl="1" marL="914400" rtl="0" algn="l">
              <a:lnSpc>
                <a:spcPct val="150000"/>
              </a:lnSpc>
              <a:spcBef>
                <a:spcPts val="0"/>
              </a:spcBef>
              <a:spcAft>
                <a:spcPts val="0"/>
              </a:spcAft>
              <a:buSzPts val="1600"/>
              <a:buChar char="○"/>
            </a:pPr>
            <a:r>
              <a:rPr b="1" lang="en" sz="1600"/>
              <a:t>Product names</a:t>
            </a:r>
            <a:endParaRPr b="1" sz="1600"/>
          </a:p>
          <a:p>
            <a:pPr indent="-330200" lvl="1" marL="914400" rtl="0" algn="l">
              <a:lnSpc>
                <a:spcPct val="150000"/>
              </a:lnSpc>
              <a:spcBef>
                <a:spcPts val="0"/>
              </a:spcBef>
              <a:spcAft>
                <a:spcPts val="0"/>
              </a:spcAft>
              <a:buSzPts val="1600"/>
              <a:buChar char="○"/>
            </a:pPr>
            <a:r>
              <a:rPr b="1" lang="en" sz="1600"/>
              <a:t>Descriptions</a:t>
            </a:r>
            <a:endParaRPr b="1" sz="1600"/>
          </a:p>
          <a:p>
            <a:pPr indent="-330200" lvl="1" marL="914400" rtl="0" algn="l">
              <a:lnSpc>
                <a:spcPct val="150000"/>
              </a:lnSpc>
              <a:spcBef>
                <a:spcPts val="0"/>
              </a:spcBef>
              <a:spcAft>
                <a:spcPts val="0"/>
              </a:spcAft>
              <a:buSzPts val="1600"/>
              <a:buChar char="○"/>
            </a:pPr>
            <a:r>
              <a:rPr b="1" lang="en" sz="1600"/>
              <a:t>Customer questions</a:t>
            </a:r>
            <a:endParaRPr b="1" sz="1600"/>
          </a:p>
          <a:p>
            <a:pPr indent="-330200" lvl="1" marL="914400" rtl="0" algn="l">
              <a:lnSpc>
                <a:spcPct val="150000"/>
              </a:lnSpc>
              <a:spcBef>
                <a:spcPts val="0"/>
              </a:spcBef>
              <a:spcAft>
                <a:spcPts val="0"/>
              </a:spcAft>
              <a:buSzPts val="1600"/>
              <a:buChar char="○"/>
            </a:pPr>
            <a:r>
              <a:rPr b="1" lang="en" sz="1600"/>
              <a:t>Answers</a:t>
            </a:r>
            <a:endParaRPr b="1" sz="1600"/>
          </a:p>
        </p:txBody>
      </p:sp>
      <p:sp>
        <p:nvSpPr>
          <p:cNvPr id="111" name="Google Shape;111;p17"/>
          <p:cNvSpPr txBox="1"/>
          <p:nvPr/>
        </p:nvSpPr>
        <p:spPr>
          <a:xfrm>
            <a:off x="0" y="1017800"/>
            <a:ext cx="5064900" cy="38583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Content of original dataset:</a:t>
            </a:r>
            <a:endParaRPr b="1"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product_name</a:t>
            </a:r>
            <a:endParaRPr b="1"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manufacturer </a:t>
            </a:r>
            <a:r>
              <a:rPr lang="en" sz="900">
                <a:solidFill>
                  <a:schemeClr val="dk2"/>
                </a:solidFill>
                <a:latin typeface="Roboto"/>
                <a:ea typeface="Roboto"/>
                <a:cs typeface="Roboto"/>
                <a:sym typeface="Roboto"/>
              </a:rPr>
              <a:t>- The item manufacturer, as reported on Amazon. Some common "manufacturers", like Disney, actually outsource their assembly line.</a:t>
            </a:r>
            <a:endParaRPr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price</a:t>
            </a:r>
            <a:endParaRPr b="1"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number_available_in_stock</a:t>
            </a:r>
            <a:endParaRPr b="1"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number_of_reviews</a:t>
            </a:r>
            <a:endParaRPr b="1"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number_of_answered_questions </a:t>
            </a:r>
            <a:r>
              <a:rPr lang="en" sz="900">
                <a:solidFill>
                  <a:schemeClr val="dk2"/>
                </a:solidFill>
                <a:latin typeface="Roboto"/>
                <a:ea typeface="Roboto"/>
                <a:cs typeface="Roboto"/>
                <a:sym typeface="Roboto"/>
              </a:rPr>
              <a:t>- Amazon includes a Question and Answer service on all or most of its products. This field is a count of how many questions that were asked actually got answered.</a:t>
            </a:r>
            <a:endParaRPr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average_review_rating</a:t>
            </a:r>
            <a:endParaRPr b="1"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amazon_category_and_sub_category </a:t>
            </a:r>
            <a:r>
              <a:rPr lang="en" sz="900">
                <a:solidFill>
                  <a:schemeClr val="dk2"/>
                </a:solidFill>
                <a:latin typeface="Roboto"/>
                <a:ea typeface="Roboto"/>
                <a:cs typeface="Roboto"/>
                <a:sym typeface="Roboto"/>
              </a:rPr>
              <a:t>- A tree-based, &gt;&gt;-delimited categorization for the item in question.</a:t>
            </a:r>
            <a:endParaRPr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customers_who_bought_this_item_also_bought </a:t>
            </a:r>
            <a:r>
              <a:rPr lang="en" sz="900">
                <a:solidFill>
                  <a:schemeClr val="dk2"/>
                </a:solidFill>
                <a:latin typeface="Roboto"/>
                <a:ea typeface="Roboto"/>
                <a:cs typeface="Roboto"/>
                <a:sym typeface="Roboto"/>
              </a:rPr>
              <a:t>- References to other items that similar users bought. This is a recommendation engine component that played a big role in making Amazon popular initially.</a:t>
            </a:r>
            <a:endParaRPr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description</a:t>
            </a:r>
            <a:endParaRPr b="1"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product_information</a:t>
            </a:r>
            <a:endParaRPr b="1"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product_description</a:t>
            </a:r>
            <a:endParaRPr b="1"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items_customers_buy_after_viewing_this_item</a:t>
            </a:r>
            <a:endParaRPr b="1"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customer_questions_and_answers </a:t>
            </a:r>
            <a:r>
              <a:rPr lang="en" sz="900">
                <a:solidFill>
                  <a:schemeClr val="dk2"/>
                </a:solidFill>
                <a:latin typeface="Roboto"/>
                <a:ea typeface="Roboto"/>
                <a:cs typeface="Roboto"/>
                <a:sym typeface="Roboto"/>
              </a:rPr>
              <a:t>- A string entry with all of the product's JSON question and answer pairs.</a:t>
            </a:r>
            <a:endParaRPr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customer_reviews </a:t>
            </a:r>
            <a:r>
              <a:rPr lang="en" sz="900">
                <a:solidFill>
                  <a:schemeClr val="dk2"/>
                </a:solidFill>
                <a:latin typeface="Roboto"/>
                <a:ea typeface="Roboto"/>
                <a:cs typeface="Roboto"/>
                <a:sym typeface="Roboto"/>
              </a:rPr>
              <a:t>- A string entry with all of the product's JSON reviews.</a:t>
            </a:r>
            <a:endParaRPr sz="900">
              <a:solidFill>
                <a:schemeClr val="dk2"/>
              </a:solidFill>
              <a:latin typeface="Roboto"/>
              <a:ea typeface="Roboto"/>
              <a:cs typeface="Roboto"/>
              <a:sym typeface="Roboto"/>
            </a:endParaRPr>
          </a:p>
          <a:p>
            <a:pPr indent="-285750" lvl="1" marL="914400" rtl="0" algn="l">
              <a:spcBef>
                <a:spcPts val="0"/>
              </a:spcBef>
              <a:spcAft>
                <a:spcPts val="0"/>
              </a:spcAft>
              <a:buClr>
                <a:schemeClr val="dk2"/>
              </a:buClr>
              <a:buSzPts val="900"/>
              <a:buFont typeface="Roboto"/>
              <a:buChar char="○"/>
            </a:pPr>
            <a:r>
              <a:rPr b="1" lang="en" sz="900">
                <a:solidFill>
                  <a:schemeClr val="dk2"/>
                </a:solidFill>
                <a:latin typeface="Roboto"/>
                <a:ea typeface="Roboto"/>
                <a:cs typeface="Roboto"/>
                <a:sym typeface="Roboto"/>
              </a:rPr>
              <a:t>sellers </a:t>
            </a:r>
            <a:r>
              <a:rPr lang="en" sz="900">
                <a:solidFill>
                  <a:schemeClr val="dk2"/>
                </a:solidFill>
                <a:latin typeface="Roboto"/>
                <a:ea typeface="Roboto"/>
                <a:cs typeface="Roboto"/>
                <a:sym typeface="Roboto"/>
              </a:rPr>
              <a:t>- A string entry with all of the product's JSON seller information (many products on Amazon are sold by third parties).</a:t>
            </a:r>
            <a:endParaRPr sz="9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 and Data Preprocessing</a:t>
            </a:r>
            <a:endParaRPr b="1"/>
          </a:p>
          <a:p>
            <a:pPr indent="0" lvl="0" marL="0" rtl="0" algn="l">
              <a:spcBef>
                <a:spcPts val="0"/>
              </a:spcBef>
              <a:spcAft>
                <a:spcPts val="0"/>
              </a:spcAft>
              <a:buNone/>
            </a:pPr>
            <a:r>
              <a:t/>
            </a:r>
            <a:endParaRPr/>
          </a:p>
        </p:txBody>
      </p:sp>
      <p:sp>
        <p:nvSpPr>
          <p:cNvPr id="117" name="Google Shape;117;p18"/>
          <p:cNvSpPr txBox="1"/>
          <p:nvPr>
            <p:ph idx="1" type="body"/>
          </p:nvPr>
        </p:nvSpPr>
        <p:spPr>
          <a:xfrm>
            <a:off x="1093200" y="1229875"/>
            <a:ext cx="7739100" cy="3339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For Training Language Models</a:t>
            </a:r>
            <a:endParaRPr/>
          </a:p>
          <a:p>
            <a:pPr indent="-342900" lvl="0" marL="457200" rtl="0" algn="l">
              <a:lnSpc>
                <a:spcPct val="200000"/>
              </a:lnSpc>
              <a:spcBef>
                <a:spcPts val="0"/>
              </a:spcBef>
              <a:spcAft>
                <a:spcPts val="0"/>
              </a:spcAft>
              <a:buSzPts val="1800"/>
              <a:buChar char="●"/>
            </a:pPr>
            <a:r>
              <a:rPr lang="en"/>
              <a:t>Data Cleaning and Preparation:</a:t>
            </a:r>
            <a:endParaRPr/>
          </a:p>
          <a:p>
            <a:pPr indent="-317500" lvl="1" marL="914400" rtl="0" algn="l">
              <a:lnSpc>
                <a:spcPct val="200000"/>
              </a:lnSpc>
              <a:spcBef>
                <a:spcPts val="0"/>
              </a:spcBef>
              <a:spcAft>
                <a:spcPts val="0"/>
              </a:spcAft>
              <a:buSzPts val="1400"/>
              <a:buChar char="○"/>
            </a:pPr>
            <a:r>
              <a:rPr lang="en"/>
              <a:t>Removal of Missing Values</a:t>
            </a:r>
            <a:endParaRPr/>
          </a:p>
          <a:p>
            <a:pPr indent="-317500" lvl="1" marL="914400" rtl="0" algn="l">
              <a:lnSpc>
                <a:spcPct val="200000"/>
              </a:lnSpc>
              <a:spcBef>
                <a:spcPts val="0"/>
              </a:spcBef>
              <a:spcAft>
                <a:spcPts val="0"/>
              </a:spcAft>
              <a:buSzPts val="1400"/>
              <a:buChar char="○"/>
            </a:pPr>
            <a:r>
              <a:rPr lang="en"/>
              <a:t>Correction of Text Anomalies</a:t>
            </a:r>
            <a:endParaRPr/>
          </a:p>
          <a:p>
            <a:pPr indent="-317500" lvl="1" marL="914400" rtl="0" algn="l">
              <a:lnSpc>
                <a:spcPct val="200000"/>
              </a:lnSpc>
              <a:spcBef>
                <a:spcPts val="0"/>
              </a:spcBef>
              <a:spcAft>
                <a:spcPts val="0"/>
              </a:spcAft>
              <a:buSzPts val="1400"/>
              <a:buChar char="○"/>
            </a:pPr>
            <a:r>
              <a:rPr lang="en"/>
              <a:t>Reformatting for Model Compatibility</a:t>
            </a:r>
            <a:endParaRPr/>
          </a:p>
          <a:p>
            <a:pPr indent="-317500" lvl="1" marL="914400" rtl="0" algn="l">
              <a:lnSpc>
                <a:spcPct val="200000"/>
              </a:lnSpc>
              <a:spcBef>
                <a:spcPts val="0"/>
              </a:spcBef>
              <a:spcAft>
                <a:spcPts val="0"/>
              </a:spcAft>
              <a:buSzPts val="1400"/>
              <a:buChar char="○"/>
            </a:pPr>
            <a:r>
              <a:rPr lang="en"/>
              <a:t>Saved in JSON Format for Ease of 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189800"/>
            <a:ext cx="4260300" cy="7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00"/>
              <a:t>Data before cleaning up and preprocessing</a:t>
            </a:r>
            <a:endParaRPr b="1" sz="1800"/>
          </a:p>
        </p:txBody>
      </p:sp>
      <p:sp>
        <p:nvSpPr>
          <p:cNvPr id="123" name="Google Shape;123;p19"/>
          <p:cNvSpPr txBox="1"/>
          <p:nvPr/>
        </p:nvSpPr>
        <p:spPr>
          <a:xfrm>
            <a:off x="311700" y="2148100"/>
            <a:ext cx="4260300" cy="7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1800">
                <a:solidFill>
                  <a:schemeClr val="dk1"/>
                </a:solidFill>
                <a:latin typeface="Roboto"/>
                <a:ea typeface="Roboto"/>
                <a:cs typeface="Roboto"/>
                <a:sym typeface="Roboto"/>
              </a:rPr>
              <a:t>Data after cleaning up and preprocessing</a:t>
            </a:r>
            <a:endParaRPr b="1" sz="1800">
              <a:solidFill>
                <a:schemeClr val="dk1"/>
              </a:solidFill>
              <a:latin typeface="Roboto"/>
              <a:ea typeface="Roboto"/>
              <a:cs typeface="Roboto"/>
              <a:sym typeface="Roboto"/>
            </a:endParaRPr>
          </a:p>
        </p:txBody>
      </p:sp>
      <p:pic>
        <p:nvPicPr>
          <p:cNvPr id="124" name="Google Shape;124;p19"/>
          <p:cNvPicPr preferRelativeResize="0"/>
          <p:nvPr/>
        </p:nvPicPr>
        <p:blipFill>
          <a:blip r:embed="rId3">
            <a:alphaModFix/>
          </a:blip>
          <a:stretch>
            <a:fillRect/>
          </a:stretch>
        </p:blipFill>
        <p:spPr>
          <a:xfrm>
            <a:off x="311700" y="920300"/>
            <a:ext cx="8839198" cy="1227802"/>
          </a:xfrm>
          <a:prstGeom prst="rect">
            <a:avLst/>
          </a:prstGeom>
          <a:noFill/>
          <a:ln>
            <a:noFill/>
          </a:ln>
        </p:spPr>
      </p:pic>
      <p:pic>
        <p:nvPicPr>
          <p:cNvPr id="125" name="Google Shape;125;p19"/>
          <p:cNvPicPr preferRelativeResize="0"/>
          <p:nvPr/>
        </p:nvPicPr>
        <p:blipFill>
          <a:blip r:embed="rId4">
            <a:alphaModFix/>
          </a:blip>
          <a:stretch>
            <a:fillRect/>
          </a:stretch>
        </p:blipFill>
        <p:spPr>
          <a:xfrm>
            <a:off x="311700" y="3070325"/>
            <a:ext cx="8832300" cy="134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Models</a:t>
            </a:r>
            <a:endParaRPr b="1"/>
          </a:p>
        </p:txBody>
      </p:sp>
      <p:sp>
        <p:nvSpPr>
          <p:cNvPr id="131" name="Google Shape;131;p20"/>
          <p:cNvSpPr txBox="1"/>
          <p:nvPr>
            <p:ph idx="1" type="body"/>
          </p:nvPr>
        </p:nvSpPr>
        <p:spPr>
          <a:xfrm>
            <a:off x="1336975" y="1108800"/>
            <a:ext cx="2406600" cy="1407900"/>
          </a:xfrm>
          <a:prstGeom prst="rect">
            <a:avLst/>
          </a:prstGeom>
        </p:spPr>
        <p:txBody>
          <a:bodyPr anchorCtr="0" anchor="t" bIns="91425" lIns="91425" spcFirstLastPara="1" rIns="91425" wrap="square" tIns="91425">
            <a:normAutofit/>
          </a:bodyPr>
          <a:lstStyle/>
          <a:p>
            <a:pPr indent="-381000" lvl="0" marL="457200" rtl="0" algn="l">
              <a:lnSpc>
                <a:spcPct val="200000"/>
              </a:lnSpc>
              <a:spcBef>
                <a:spcPts val="0"/>
              </a:spcBef>
              <a:spcAft>
                <a:spcPts val="0"/>
              </a:spcAft>
              <a:buSzPts val="2400"/>
              <a:buChar char="●"/>
            </a:pPr>
            <a:r>
              <a:rPr b="1" lang="en" sz="2400"/>
              <a:t>BERT</a:t>
            </a:r>
            <a:endParaRPr b="1" sz="2400"/>
          </a:p>
          <a:p>
            <a:pPr indent="-381000" lvl="0" marL="457200" rtl="0" algn="l">
              <a:lnSpc>
                <a:spcPct val="200000"/>
              </a:lnSpc>
              <a:spcBef>
                <a:spcPts val="0"/>
              </a:spcBef>
              <a:spcAft>
                <a:spcPts val="0"/>
              </a:spcAft>
              <a:buSzPts val="2400"/>
              <a:buChar char="●"/>
            </a:pPr>
            <a:r>
              <a:rPr b="1" lang="en" sz="2400"/>
              <a:t>GPT-2</a:t>
            </a:r>
            <a:endParaRPr b="1" sz="2400"/>
          </a:p>
        </p:txBody>
      </p:sp>
      <p:pic>
        <p:nvPicPr>
          <p:cNvPr id="132" name="Google Shape;132;p20"/>
          <p:cNvPicPr preferRelativeResize="0"/>
          <p:nvPr/>
        </p:nvPicPr>
        <p:blipFill rotWithShape="1">
          <a:blip r:embed="rId3">
            <a:alphaModFix/>
          </a:blip>
          <a:srcRect b="9763" l="0" r="0" t="0"/>
          <a:stretch/>
        </p:blipFill>
        <p:spPr>
          <a:xfrm>
            <a:off x="4781400" y="410000"/>
            <a:ext cx="3515826" cy="2775850"/>
          </a:xfrm>
          <a:prstGeom prst="rect">
            <a:avLst/>
          </a:prstGeom>
          <a:noFill/>
          <a:ln>
            <a:noFill/>
          </a:ln>
        </p:spPr>
      </p:pic>
      <p:pic>
        <p:nvPicPr>
          <p:cNvPr id="133" name="Google Shape;133;p20"/>
          <p:cNvPicPr preferRelativeResize="0"/>
          <p:nvPr/>
        </p:nvPicPr>
        <p:blipFill>
          <a:blip r:embed="rId4">
            <a:alphaModFix/>
          </a:blip>
          <a:stretch>
            <a:fillRect/>
          </a:stretch>
        </p:blipFill>
        <p:spPr>
          <a:xfrm>
            <a:off x="152400" y="2669100"/>
            <a:ext cx="4476600" cy="21201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BERT</a:t>
            </a:r>
            <a:endParaRPr b="1"/>
          </a:p>
        </p:txBody>
      </p:sp>
      <p:sp>
        <p:nvSpPr>
          <p:cNvPr id="139" name="Google Shape;139;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Load data</a:t>
            </a:r>
            <a:endParaRPr sz="1700"/>
          </a:p>
          <a:p>
            <a:pPr indent="-336550" lvl="0" marL="457200" rtl="0" algn="l">
              <a:spcBef>
                <a:spcPts val="0"/>
              </a:spcBef>
              <a:spcAft>
                <a:spcPts val="0"/>
              </a:spcAft>
              <a:buSzPts val="1700"/>
              <a:buChar char="●"/>
            </a:pPr>
            <a:r>
              <a:rPr lang="en" sz="1700"/>
              <a:t>Preprocess and tokenize data</a:t>
            </a:r>
            <a:endParaRPr sz="1700"/>
          </a:p>
          <a:p>
            <a:pPr indent="-336550" lvl="0" marL="457200" rtl="0" algn="l">
              <a:spcBef>
                <a:spcPts val="0"/>
              </a:spcBef>
              <a:spcAft>
                <a:spcPts val="0"/>
              </a:spcAft>
              <a:buSzPts val="1700"/>
              <a:buChar char="●"/>
            </a:pPr>
            <a:r>
              <a:rPr lang="en" sz="1700"/>
              <a:t>Initialize BERT model</a:t>
            </a:r>
            <a:endParaRPr sz="1700"/>
          </a:p>
          <a:p>
            <a:pPr indent="-336550" lvl="0" marL="457200" rtl="0" algn="l">
              <a:spcBef>
                <a:spcPts val="0"/>
              </a:spcBef>
              <a:spcAft>
                <a:spcPts val="0"/>
              </a:spcAft>
              <a:buSzPts val="1700"/>
              <a:buChar char="●"/>
            </a:pPr>
            <a:r>
              <a:rPr lang="en" sz="1700"/>
              <a:t>Customize dataset and dataloaders</a:t>
            </a:r>
            <a:endParaRPr sz="1700"/>
          </a:p>
          <a:p>
            <a:pPr indent="-336550" lvl="0" marL="457200" rtl="0" algn="l">
              <a:spcBef>
                <a:spcPts val="0"/>
              </a:spcBef>
              <a:spcAft>
                <a:spcPts val="0"/>
              </a:spcAft>
              <a:buSzPts val="1700"/>
              <a:buChar char="●"/>
            </a:pPr>
            <a:r>
              <a:rPr lang="en" sz="1700"/>
              <a:t>Set up optimizer and learning rate scheduler</a:t>
            </a:r>
            <a:endParaRPr sz="1700"/>
          </a:p>
          <a:p>
            <a:pPr indent="-336550" lvl="0" marL="457200" rtl="0" algn="l">
              <a:spcBef>
                <a:spcPts val="0"/>
              </a:spcBef>
              <a:spcAft>
                <a:spcPts val="0"/>
              </a:spcAft>
              <a:buSzPts val="1700"/>
              <a:buChar char="●"/>
            </a:pPr>
            <a:r>
              <a:rPr lang="en" sz="1700"/>
              <a:t>Train model using cross-entropy loss</a:t>
            </a:r>
            <a:endParaRPr sz="1700"/>
          </a:p>
          <a:p>
            <a:pPr indent="-336550" lvl="0" marL="457200" rtl="0" algn="l">
              <a:spcBef>
                <a:spcPts val="0"/>
              </a:spcBef>
              <a:spcAft>
                <a:spcPts val="0"/>
              </a:spcAft>
              <a:buSzPts val="1700"/>
              <a:buChar char="●"/>
            </a:pPr>
            <a:r>
              <a:rPr lang="en" sz="1700"/>
              <a:t>Save model checkpoints</a:t>
            </a:r>
            <a:endParaRPr sz="1700"/>
          </a:p>
          <a:p>
            <a:pPr indent="-336550" lvl="0" marL="457200" rtl="0" algn="l">
              <a:spcBef>
                <a:spcPts val="0"/>
              </a:spcBef>
              <a:spcAft>
                <a:spcPts val="0"/>
              </a:spcAft>
              <a:buSzPts val="1700"/>
              <a:buChar char="●"/>
            </a:pPr>
            <a:r>
              <a:rPr lang="en" sz="1700"/>
              <a:t>Perform inference on test data</a:t>
            </a:r>
            <a:endParaRPr sz="1700"/>
          </a:p>
          <a:p>
            <a:pPr indent="-336550" lvl="0" marL="457200" rtl="0" algn="l">
              <a:spcBef>
                <a:spcPts val="0"/>
              </a:spcBef>
              <a:spcAft>
                <a:spcPts val="0"/>
              </a:spcAft>
              <a:buSzPts val="1700"/>
              <a:buChar char="●"/>
            </a:pPr>
            <a:r>
              <a:rPr lang="en" sz="1700"/>
              <a:t>Evaluate using accuracy and possibly other metrics (e.g., F1 score)</a:t>
            </a:r>
            <a:endParaRPr sz="1700"/>
          </a:p>
          <a:p>
            <a:pPr indent="-336550" lvl="0" marL="457200" rtl="0" algn="l">
              <a:spcBef>
                <a:spcPts val="0"/>
              </a:spcBef>
              <a:spcAft>
                <a:spcPts val="0"/>
              </a:spcAft>
              <a:buSzPts val="1700"/>
              <a:buChar char="●"/>
            </a:pPr>
            <a:r>
              <a:rPr lang="en" sz="1700"/>
              <a:t>K-Fold Cross Validation</a:t>
            </a:r>
            <a:endParaRPr sz="1700"/>
          </a:p>
          <a:p>
            <a:pPr indent="-336550" lvl="0" marL="457200" rtl="0" algn="l">
              <a:spcBef>
                <a:spcPts val="0"/>
              </a:spcBef>
              <a:spcAft>
                <a:spcPts val="0"/>
              </a:spcAft>
              <a:buSzPts val="1700"/>
              <a:buChar char="●"/>
            </a:pPr>
            <a:r>
              <a:rPr lang="en" sz="1700"/>
              <a:t>Ablation</a:t>
            </a:r>
            <a:endParaRPr sz="1700"/>
          </a:p>
          <a:p>
            <a:pPr indent="-311150" lvl="1" marL="914400" rtl="0" algn="l">
              <a:spcBef>
                <a:spcPts val="0"/>
              </a:spcBef>
              <a:spcAft>
                <a:spcPts val="0"/>
              </a:spcAft>
              <a:buSzPts val="1300"/>
              <a:buChar char="○"/>
            </a:pPr>
            <a:r>
              <a:rPr lang="en" sz="1300"/>
              <a:t>(2 batch sizes * 2 epoch sizes * 2 learning rates + 2 random = 10 total)</a:t>
            </a:r>
            <a:endParaRPr sz="1300"/>
          </a:p>
          <a:p>
            <a:pPr indent="0" lvl="0" marL="0" rtl="0" algn="l">
              <a:spcBef>
                <a:spcPts val="1200"/>
              </a:spcBef>
              <a:spcAft>
                <a:spcPts val="1200"/>
              </a:spcAft>
              <a:buNone/>
            </a:pPr>
            <a:r>
              <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