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5" r:id="rId6"/>
    <p:sldId id="266" r:id="rId7"/>
    <p:sldId id="267" r:id="rId8"/>
    <p:sldId id="268" r:id="rId9"/>
    <p:sldId id="323" r:id="rId10"/>
    <p:sldId id="287" r:id="rId11"/>
    <p:sldId id="288" r:id="rId12"/>
    <p:sldId id="289" r:id="rId13"/>
    <p:sldId id="290" r:id="rId14"/>
    <p:sldId id="291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321" r:id="rId28"/>
    <p:sldId id="322" r:id="rId29"/>
    <p:sldId id="304" r:id="rId30"/>
    <p:sldId id="305" r:id="rId31"/>
    <p:sldId id="306" r:id="rId32"/>
    <p:sldId id="324" r:id="rId33"/>
    <p:sldId id="281" r:id="rId34"/>
    <p:sldId id="282" r:id="rId35"/>
    <p:sldId id="283" r:id="rId36"/>
    <p:sldId id="284" r:id="rId37"/>
    <p:sldId id="285" r:id="rId38"/>
    <p:sldId id="286" r:id="rId39"/>
    <p:sldId id="292" r:id="rId40"/>
    <p:sldId id="293" r:id="rId41"/>
    <p:sldId id="294" r:id="rId42"/>
    <p:sldId id="295" r:id="rId43"/>
    <p:sldId id="296" r:id="rId44"/>
    <p:sldId id="297" r:id="rId45"/>
    <p:sldId id="307" r:id="rId46"/>
    <p:sldId id="308" r:id="rId47"/>
    <p:sldId id="309" r:id="rId48"/>
    <p:sldId id="310" r:id="rId49"/>
    <p:sldId id="311" r:id="rId50"/>
    <p:sldId id="298" r:id="rId51"/>
    <p:sldId id="299" r:id="rId52"/>
    <p:sldId id="300" r:id="rId53"/>
    <p:sldId id="301" r:id="rId54"/>
    <p:sldId id="302" r:id="rId55"/>
    <p:sldId id="303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12" r:id="rId6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67" autoAdjust="0"/>
  </p:normalViewPr>
  <p:slideViewPr>
    <p:cSldViewPr>
      <p:cViewPr varScale="1">
        <p:scale>
          <a:sx n="71" d="100"/>
          <a:sy n="71" d="100"/>
        </p:scale>
        <p:origin x="-11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​​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7092-69A1-4394-B1C7-10ABB951EA76}" type="datetimeFigureOut">
              <a:rPr lang="zh-CN" altLang="en-US" smtClean="0"/>
              <a:t>2010/7/25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3D4D-E089-4250-9E03-273A62774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7092-69A1-4394-B1C7-10ABB951EA76}" type="datetimeFigureOut">
              <a:rPr lang="zh-CN" altLang="en-US" smtClean="0"/>
              <a:t>2010/7/25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3D4D-E089-4250-9E03-273A62774C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​​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7092-69A1-4394-B1C7-10ABB951EA76}" type="datetimeFigureOut">
              <a:rPr lang="zh-CN" altLang="en-US" smtClean="0"/>
              <a:t>2010/7/25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3D4D-E089-4250-9E03-273A62774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​​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D0C27092-69A1-4394-B1C7-10ABB951EA76}" type="datetimeFigureOut">
              <a:rPr lang="zh-CN" altLang="en-US" smtClean="0"/>
              <a:t>2010/7/25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3D4D-E089-4250-9E03-273A62774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​​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7092-69A1-4394-B1C7-10ABB951EA76}" type="datetimeFigureOut">
              <a:rPr lang="zh-CN" altLang="en-US" smtClean="0"/>
              <a:t>2010/7/25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3D4D-E089-4250-9E03-273A62774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​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7092-69A1-4394-B1C7-10ABB951EA76}" type="datetimeFigureOut">
              <a:rPr lang="zh-CN" altLang="en-US" smtClean="0"/>
              <a:t>2010/7/25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3D4D-E089-4250-9E03-273A62774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​​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7092-69A1-4394-B1C7-10ABB951EA76}" type="datetimeFigureOut">
              <a:rPr lang="zh-CN" altLang="en-US" smtClean="0"/>
              <a:t>2010/7/25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3D4D-E089-4250-9E03-273A62774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​​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7092-69A1-4394-B1C7-10ABB951EA76}" type="datetimeFigureOut">
              <a:rPr lang="zh-CN" altLang="en-US" smtClean="0"/>
              <a:t>2010/7/25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3D4D-E089-4250-9E03-273A62774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7092-69A1-4394-B1C7-10ABB951EA76}" type="datetimeFigureOut">
              <a:rPr lang="zh-CN" altLang="en-US" smtClean="0"/>
              <a:t>2010/7/25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3D4D-E089-4250-9E03-273A62774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​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7092-69A1-4394-B1C7-10ABB951EA76}" type="datetimeFigureOut">
              <a:rPr lang="zh-CN" altLang="en-US" smtClean="0"/>
              <a:t>2010/7/25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3D4D-E089-4250-9E03-273A62774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7092-69A1-4394-B1C7-10ABB951EA76}" type="datetimeFigureOut">
              <a:rPr lang="zh-CN" altLang="en-US" smtClean="0"/>
              <a:t>2010/7/25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3D4D-E089-4250-9E03-273A62774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​​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D0C27092-69A1-4394-B1C7-10ABB951EA76}" type="datetimeFigureOut">
              <a:rPr lang="zh-CN" altLang="en-US" smtClean="0"/>
              <a:t>2010/7/25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B0203D4D-E089-4250-9E03-273A62774C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​​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hi.baidu.com/zbwmqlw" TargetMode="External"/><Relationship Id="rId2" Type="http://schemas.openxmlformats.org/officeDocument/2006/relationships/hyperlink" Target="mailto:zbwmqlw@g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4690"/>
            <a:ext cx="7772400" cy="1538286"/>
          </a:xfrm>
        </p:spPr>
        <p:txBody>
          <a:bodyPr/>
          <a:lstStyle/>
          <a:p>
            <a:r>
              <a:rPr lang="zh-CN" altLang="en-US" dirty="0" smtClean="0"/>
              <a:t>动态规划例题讲解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5656" y="4581128"/>
            <a:ext cx="6400800" cy="1752600"/>
          </a:xfrm>
        </p:spPr>
        <p:txBody>
          <a:bodyPr/>
          <a:lstStyle/>
          <a:p>
            <a:pPr algn="r"/>
            <a:r>
              <a:rPr lang="zh-CN" altLang="en-US" dirty="0" smtClean="0"/>
              <a:t>山东师大附中</a:t>
            </a:r>
            <a:endParaRPr lang="en-US" altLang="zh-CN" dirty="0" smtClean="0"/>
          </a:p>
          <a:p>
            <a:pPr algn="r"/>
            <a:r>
              <a:rPr lang="zh-CN" altLang="en-US" dirty="0"/>
              <a:t>魏铭</a:t>
            </a:r>
          </a:p>
        </p:txBody>
      </p:sp>
    </p:spTree>
    <p:extLst>
      <p:ext uri="{BB962C8B-B14F-4D97-AF65-F5344CB8AC3E}">
        <p14:creationId xmlns:p14="http://schemas.microsoft.com/office/powerpoint/2010/main" val="1658838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内存碎片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个内存申请请求，</a:t>
            </a:r>
            <a:r>
              <a:rPr lang="zh-CN" altLang="en-US" dirty="0"/>
              <a:t>申请</a:t>
            </a:r>
            <a:r>
              <a:rPr lang="zh-CN" altLang="en-US" dirty="0" smtClean="0"/>
              <a:t>长度为</a:t>
            </a:r>
            <a:r>
              <a:rPr lang="en-US" altLang="zh-CN" dirty="0" smtClean="0"/>
              <a:t>L[i]</a:t>
            </a:r>
            <a:r>
              <a:rPr lang="zh-CN" altLang="en-US" dirty="0" smtClean="0"/>
              <a:t>的内存块</a:t>
            </a:r>
            <a:r>
              <a:rPr lang="en-US" altLang="zh-CN" dirty="0" smtClean="0"/>
              <a:t>c[i]</a:t>
            </a:r>
            <a:r>
              <a:rPr lang="zh-CN" altLang="en-US" dirty="0" smtClean="0"/>
              <a:t>次。</a:t>
            </a:r>
            <a:endParaRPr lang="en-US" altLang="zh-CN" dirty="0" smtClean="0"/>
          </a:p>
          <a:p>
            <a:r>
              <a:rPr lang="zh-CN" altLang="en-US" dirty="0"/>
              <a:t>当程序申请长度</a:t>
            </a:r>
            <a:r>
              <a:rPr lang="zh-CN" altLang="en-US" dirty="0" smtClean="0"/>
              <a:t>为</a:t>
            </a:r>
            <a:r>
              <a:rPr lang="en-US" altLang="zh-CN" dirty="0"/>
              <a:t>L</a:t>
            </a:r>
            <a:r>
              <a:rPr lang="zh-CN" altLang="en-US" dirty="0" smtClean="0"/>
              <a:t>的</a:t>
            </a:r>
            <a:r>
              <a:rPr lang="zh-CN" altLang="en-US" dirty="0"/>
              <a:t>内存时，也可以给它分配</a:t>
            </a:r>
            <a:r>
              <a:rPr lang="zh-CN" altLang="en-US" dirty="0" smtClean="0"/>
              <a:t>一块长</a:t>
            </a:r>
            <a:r>
              <a:rPr lang="zh-CN" altLang="en-US" dirty="0"/>
              <a:t>度为</a:t>
            </a:r>
            <a:r>
              <a:rPr lang="en-US" altLang="zh-CN" dirty="0"/>
              <a:t>L’</a:t>
            </a:r>
            <a:r>
              <a:rPr lang="zh-CN" altLang="en-US" dirty="0"/>
              <a:t>（</a:t>
            </a:r>
            <a:r>
              <a:rPr lang="en-US" altLang="zh-CN" dirty="0"/>
              <a:t>L’&gt;L</a:t>
            </a:r>
            <a:r>
              <a:rPr lang="zh-CN" altLang="en-US" dirty="0"/>
              <a:t>）的更大的内存</a:t>
            </a:r>
            <a:r>
              <a:rPr lang="zh-CN" altLang="en-US" dirty="0" smtClean="0"/>
              <a:t>块。</a:t>
            </a:r>
            <a:endParaRPr lang="en-US" altLang="zh-CN" dirty="0" smtClean="0"/>
          </a:p>
          <a:p>
            <a:r>
              <a:rPr lang="zh-CN" altLang="en-US" dirty="0"/>
              <a:t>内存长</a:t>
            </a:r>
            <a:r>
              <a:rPr lang="zh-CN" altLang="en-US" dirty="0" smtClean="0"/>
              <a:t>度种类不超过</a:t>
            </a:r>
            <a:r>
              <a:rPr lang="en-US" altLang="zh-CN" dirty="0" smtClean="0"/>
              <a:t>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求最少需要的内存。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8284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内存碎片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00200"/>
            <a:ext cx="7488832" cy="4686320"/>
          </a:xfrm>
        </p:spPr>
        <p:txBody>
          <a:bodyPr/>
          <a:lstStyle/>
          <a:p>
            <a:r>
              <a:rPr lang="en-US" altLang="zh-CN" dirty="0" smtClean="0"/>
              <a:t>Sample Input</a:t>
            </a:r>
          </a:p>
          <a:p>
            <a:r>
              <a:rPr lang="en-US" altLang="zh-CN" dirty="0" smtClean="0"/>
              <a:t>3 2</a:t>
            </a:r>
            <a:br>
              <a:rPr lang="en-US" altLang="zh-CN" dirty="0" smtClean="0"/>
            </a:br>
            <a:r>
              <a:rPr lang="en-US" altLang="zh-CN" dirty="0" smtClean="0"/>
              <a:t>10 1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11 1</a:t>
            </a:r>
            <a:br>
              <a:rPr lang="en-US" altLang="zh-CN" dirty="0" smtClean="0"/>
            </a:br>
            <a:r>
              <a:rPr lang="en-US" altLang="zh-CN" dirty="0" smtClean="0"/>
              <a:t>20 1</a:t>
            </a:r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个内存申请</a:t>
            </a:r>
            <a:endParaRPr lang="en-US" altLang="zh-CN" dirty="0" smtClean="0"/>
          </a:p>
          <a:p>
            <a:r>
              <a:rPr lang="zh-CN" altLang="en-US" dirty="0"/>
              <a:t>最</a:t>
            </a:r>
            <a:r>
              <a:rPr lang="zh-CN" altLang="en-US" dirty="0" smtClean="0"/>
              <a:t>多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种长度</a:t>
            </a: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187928" y="1600200"/>
            <a:ext cx="4344512" cy="468632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Sample Output</a:t>
            </a:r>
          </a:p>
          <a:p>
            <a:r>
              <a:rPr lang="en-US" altLang="zh-CN" dirty="0" smtClean="0"/>
              <a:t>42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方案：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两个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，一个</a:t>
            </a:r>
            <a:r>
              <a:rPr lang="en-US" altLang="zh-CN" dirty="0" smtClean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796153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内存碎片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算法：动态规划</a:t>
            </a:r>
            <a:endParaRPr lang="en-US" altLang="zh-CN" dirty="0" smtClean="0"/>
          </a:p>
          <a:p>
            <a:r>
              <a:rPr lang="zh-CN" altLang="en-US" dirty="0" smtClean="0"/>
              <a:t>先将所有</a:t>
            </a:r>
            <a:r>
              <a:rPr lang="en-US" altLang="zh-CN" dirty="0" smtClean="0"/>
              <a:t>L[i]</a:t>
            </a:r>
            <a:r>
              <a:rPr lang="zh-CN" altLang="en-US" dirty="0" smtClean="0"/>
              <a:t>排序。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1 1 2 3 4 4 6 7 8</a:t>
            </a:r>
          </a:p>
          <a:p>
            <a:r>
              <a:rPr lang="en-US" altLang="zh-CN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2 2 2 </a:t>
            </a:r>
            <a:r>
              <a:rPr lang="en-US" altLang="zh-CN" dirty="0">
                <a:solidFill>
                  <a:srgbClr xmlns:mc="http://schemas.openxmlformats.org/markup-compatibility/2006" xmlns:a14="http://schemas.microsoft.com/office/drawing/2010/main" val="0070C0" mc:Ignorable=""/>
                </a:solidFill>
              </a:rPr>
              <a:t>4 4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xmlns:mc="http://schemas.openxmlformats.org/markup-compatibility/2006" xmlns:a14="http://schemas.microsoft.com/office/drawing/2010/main" val="7030A0" mc:Ignorable=""/>
                </a:solidFill>
              </a:rPr>
              <a:t>6 6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8 8</a:t>
            </a:r>
          </a:p>
          <a:p>
            <a:r>
              <a:rPr lang="en-US" altLang="zh-CN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1 1 </a:t>
            </a:r>
            <a:r>
              <a:rPr lang="en-US" altLang="zh-CN" dirty="0">
                <a:solidFill>
                  <a:srgbClr xmlns:mc="http://schemas.openxmlformats.org/markup-compatibility/2006" xmlns:a14="http://schemas.microsoft.com/office/drawing/2010/main" val="0070C0" mc:Ignorable=""/>
                </a:solidFill>
              </a:rPr>
              <a:t>3 3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xmlns:mc="http://schemas.openxmlformats.org/markup-compatibility/2006" xmlns:a14="http://schemas.microsoft.com/office/drawing/2010/main" val="7030A0" mc:Ignorable=""/>
                </a:solidFill>
              </a:rPr>
              <a:t>6 6 6 </a:t>
            </a:r>
            <a:r>
              <a:rPr lang="en-US" altLang="zh-CN" dirty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8 8</a:t>
            </a:r>
          </a:p>
          <a:p>
            <a:r>
              <a:rPr lang="en-US" altLang="zh-CN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2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xmlns:mc="http://schemas.openxmlformats.org/markup-compatibility/2006" xmlns:a14="http://schemas.microsoft.com/office/drawing/2010/main" val="0070C0" mc:Ignorable=""/>
                </a:solidFill>
              </a:rPr>
              <a:t>3 3 3 </a:t>
            </a:r>
            <a:r>
              <a:rPr lang="en-US" altLang="zh-CN" dirty="0">
                <a:solidFill>
                  <a:srgbClr xmlns:mc="http://schemas.openxmlformats.org/markup-compatibility/2006" xmlns:a14="http://schemas.microsoft.com/office/drawing/2010/main" val="7030A0" mc:Ignorable=""/>
                </a:solidFill>
              </a:rPr>
              <a:t>7 7 7 7 </a:t>
            </a:r>
            <a:r>
              <a:rPr lang="en-US" altLang="zh-CN" dirty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8</a:t>
            </a:r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139952" y="342900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这一行是内存申请的长度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4" y="4581128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这三行是内存分配的可能长度</a:t>
            </a:r>
            <a:endParaRPr lang="en-US" altLang="zh-CN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17428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内存碎片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zh-CN" altLang="en-US" dirty="0"/>
              <a:t>种内存长度覆盖的区间必定是连续的，并且该内存长度等于覆盖区间最后一个内存申请操作的长度</a:t>
            </a:r>
            <a:r>
              <a:rPr lang="zh-CN" altLang="en-US" dirty="0" smtClean="0"/>
              <a:t>。</a:t>
            </a:r>
            <a:endParaRPr lang="en-US" altLang="zh-CN" dirty="0">
              <a:solidFill>
                <a:srgbClr xmlns:mc="http://schemas.openxmlformats.org/markup-compatibility/2006" xmlns:a14="http://schemas.microsoft.com/office/drawing/2010/main" val="00B050" mc:Ignorable=""/>
              </a:solidFill>
            </a:endParaRPr>
          </a:p>
          <a:p>
            <a:r>
              <a:rPr lang="zh-CN" altLang="en-US" dirty="0" smtClean="0"/>
              <a:t>令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表示考虑完前</a:t>
            </a:r>
            <a:r>
              <a:rPr lang="en-US" altLang="zh-CN" dirty="0" smtClean="0"/>
              <a:t>i</a:t>
            </a:r>
            <a:r>
              <a:rPr lang="zh-CN" altLang="en-US" dirty="0" smtClean="0"/>
              <a:t>个内存申请操作，并且已经使用完</a:t>
            </a:r>
            <a:r>
              <a:rPr lang="en-US" altLang="zh-CN" dirty="0" smtClean="0"/>
              <a:t>j</a:t>
            </a:r>
            <a:r>
              <a:rPr lang="zh-CN" altLang="en-US" dirty="0" smtClean="0"/>
              <a:t>种内存长度的最少需要的内存。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8425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内存碎片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]=min{</a:t>
            </a:r>
            <a:br>
              <a:rPr lang="en-US" altLang="zh-CN" dirty="0" smtClean="0"/>
            </a:br>
            <a:r>
              <a:rPr lang="en-US" altLang="zh-CN" dirty="0" smtClean="0"/>
              <a:t>f[k,j-1]+</a:t>
            </a:r>
            <a:br>
              <a:rPr lang="en-US" altLang="zh-CN" dirty="0" smtClean="0"/>
            </a:br>
            <a:r>
              <a:rPr lang="en-US" altLang="zh-CN" dirty="0" smtClean="0"/>
              <a:t> (c[k+1]+c[k+2]+...+c[i])*L[i],0&lt;=k&lt;i}</a:t>
            </a:r>
          </a:p>
          <a:p>
            <a:r>
              <a:rPr lang="zh-CN" altLang="en-US" dirty="0"/>
              <a:t>预处理</a:t>
            </a:r>
            <a:r>
              <a:rPr lang="en-US" altLang="zh-CN" dirty="0" err="1" smtClean="0"/>
              <a:t>sc</a:t>
            </a:r>
            <a:r>
              <a:rPr lang="en-US" altLang="zh-CN" dirty="0" smtClean="0"/>
              <a:t>[i]=c[1]+c[2]+...+c[i]</a:t>
            </a:r>
            <a:endParaRPr lang="en-US" altLang="zh-CN" dirty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]=min{</a:t>
            </a:r>
            <a:br>
              <a:rPr lang="en-US" altLang="zh-CN" dirty="0" smtClean="0"/>
            </a:br>
            <a:r>
              <a:rPr lang="en-US" altLang="zh-CN" dirty="0" smtClean="0"/>
              <a:t>f[k,j-1]+(</a:t>
            </a:r>
            <a:r>
              <a:rPr lang="en-US" altLang="zh-CN" dirty="0" err="1" smtClean="0"/>
              <a:t>sc</a:t>
            </a:r>
            <a:r>
              <a:rPr lang="en-US" altLang="zh-CN" dirty="0" smtClean="0"/>
              <a:t>[i]-</a:t>
            </a:r>
            <a:r>
              <a:rPr lang="en-US" altLang="zh-CN" dirty="0" err="1" smtClean="0"/>
              <a:t>sc</a:t>
            </a:r>
            <a:r>
              <a:rPr lang="en-US" altLang="zh-CN" dirty="0" smtClean="0"/>
              <a:t>[k])*L[i],0&lt;=k&lt;i)}</a:t>
            </a:r>
          </a:p>
          <a:p>
            <a:endParaRPr lang="en-US" altLang="zh-CN" dirty="0"/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O(N^2*K)</a:t>
            </a:r>
          </a:p>
        </p:txBody>
      </p:sp>
    </p:spTree>
    <p:extLst>
      <p:ext uri="{BB962C8B-B14F-4D97-AF65-F5344CB8AC3E}">
        <p14:creationId xmlns:p14="http://schemas.microsoft.com/office/powerpoint/2010/main" val="94467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0/1</a:t>
            </a:r>
            <a:r>
              <a:rPr lang="zh-CN" altLang="en-US" dirty="0" smtClean="0"/>
              <a:t>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共有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件物品，每件物品有一定的重量</a:t>
            </a:r>
            <a:r>
              <a:rPr lang="en-US" altLang="zh-CN" dirty="0" smtClean="0"/>
              <a:t>w[i]</a:t>
            </a:r>
            <a:r>
              <a:rPr lang="zh-CN" altLang="en-US" dirty="0" smtClean="0"/>
              <a:t>和一定的价值</a:t>
            </a:r>
            <a:r>
              <a:rPr lang="en-US" altLang="zh-CN" dirty="0" smtClean="0"/>
              <a:t>v[i]</a:t>
            </a:r>
            <a:r>
              <a:rPr lang="zh-CN" altLang="en-US" dirty="0" smtClean="0"/>
              <a:t>，现在我们有一个最大载重量</a:t>
            </a:r>
            <a:r>
              <a:rPr lang="en-US" altLang="zh-CN" dirty="0" smtClean="0"/>
              <a:t>limit</a:t>
            </a:r>
            <a:r>
              <a:rPr lang="zh-CN" altLang="en-US" dirty="0" smtClean="0"/>
              <a:t>的包，问放入哪些物品能使得总价值最高？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w[i]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v[i]</a:t>
            </a:r>
            <a:r>
              <a:rPr lang="zh-CN" altLang="en-US" dirty="0" smtClean="0"/>
              <a:t>均为整数，</a:t>
            </a:r>
            <a:r>
              <a:rPr lang="en-US" altLang="zh-CN" dirty="0" smtClean="0"/>
              <a:t>N&lt;=100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limit&lt;=10000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253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0/1</a:t>
            </a:r>
            <a:r>
              <a:rPr lang="zh-CN" altLang="en-US" dirty="0" smtClean="0"/>
              <a:t>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600200"/>
            <a:ext cx="6840760" cy="4686320"/>
          </a:xfrm>
        </p:spPr>
        <p:txBody>
          <a:bodyPr/>
          <a:lstStyle/>
          <a:p>
            <a:r>
              <a:rPr lang="en-US" altLang="zh-CN" dirty="0" err="1" smtClean="0"/>
              <a:t>SampleInput</a:t>
            </a:r>
            <a:endParaRPr lang="en-US" altLang="zh-CN" dirty="0" smtClean="0"/>
          </a:p>
          <a:p>
            <a:r>
              <a:rPr lang="en-US" altLang="zh-CN" dirty="0" smtClean="0"/>
              <a:t>3 100</a:t>
            </a:r>
            <a:br>
              <a:rPr lang="en-US" altLang="zh-CN" dirty="0" smtClean="0"/>
            </a:br>
            <a:r>
              <a:rPr lang="en-US" altLang="zh-CN" dirty="0" smtClean="0"/>
              <a:t>30 300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80 1200</a:t>
            </a:r>
            <a:b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</a:br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10 200</a:t>
            </a:r>
          </a:p>
          <a:p>
            <a:r>
              <a:rPr lang="zh-CN" altLang="en-US" dirty="0"/>
              <a:t>共</a:t>
            </a:r>
            <a:r>
              <a:rPr lang="zh-CN" altLang="en-US" dirty="0" smtClean="0"/>
              <a:t>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件物品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重</a:t>
            </a:r>
            <a:r>
              <a:rPr lang="zh-CN" altLang="en-US" dirty="0"/>
              <a:t>量分</a:t>
            </a:r>
            <a:r>
              <a:rPr lang="zh-CN" altLang="en-US" dirty="0" smtClean="0"/>
              <a:t>别为</a:t>
            </a:r>
            <a:r>
              <a:rPr lang="en-US" altLang="zh-CN" dirty="0" smtClean="0"/>
              <a:t>30/80/10</a:t>
            </a:r>
            <a:br>
              <a:rPr lang="en-US" altLang="zh-CN" dirty="0" smtClean="0"/>
            </a:br>
            <a:r>
              <a:rPr lang="zh-CN" altLang="en-US" dirty="0" smtClean="0"/>
              <a:t>价值分别为</a:t>
            </a:r>
            <a:r>
              <a:rPr lang="en-US" altLang="zh-CN" dirty="0" smtClean="0"/>
              <a:t>300/1200/200</a:t>
            </a:r>
            <a:br>
              <a:rPr lang="en-US" altLang="zh-CN" dirty="0" smtClean="0"/>
            </a:br>
            <a:r>
              <a:rPr lang="zh-CN" altLang="en-US" dirty="0" smtClean="0"/>
              <a:t>背包最大载重量为</a:t>
            </a:r>
            <a:r>
              <a:rPr lang="en-US" altLang="zh-CN" dirty="0" smtClean="0"/>
              <a:t>100</a:t>
            </a:r>
          </a:p>
          <a:p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89648" y="1600200"/>
            <a:ext cx="3898776" cy="468632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SampleOutput</a:t>
            </a:r>
            <a:endParaRPr lang="en-US" altLang="zh-CN" dirty="0" smtClean="0"/>
          </a:p>
          <a:p>
            <a:r>
              <a:rPr lang="en-US" altLang="zh-CN" dirty="0" smtClean="0"/>
              <a:t>1400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5148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0/1</a:t>
            </a:r>
            <a:r>
              <a:rPr lang="zh-CN" altLang="en-US" dirty="0" smtClean="0"/>
              <a:t>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令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表示考虑完前</a:t>
            </a:r>
            <a:r>
              <a:rPr lang="en-US" altLang="zh-CN" dirty="0" smtClean="0"/>
              <a:t>i</a:t>
            </a:r>
            <a:r>
              <a:rPr lang="zh-CN" altLang="en-US" dirty="0" smtClean="0"/>
              <a:t>项物品，并且当前背包承重不大于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的情况下能获得的最大价值</a:t>
            </a:r>
            <a:endParaRPr lang="en-US" altLang="zh-CN" dirty="0" smtClean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]=max(</a:t>
            </a:r>
            <a:br>
              <a:rPr lang="en-US" altLang="zh-CN" dirty="0" smtClean="0"/>
            </a:br>
            <a:r>
              <a:rPr lang="en-US" altLang="zh-CN" dirty="0" smtClean="0"/>
              <a:t>	f[i-1,j], //</a:t>
            </a:r>
            <a:r>
              <a:rPr lang="zh-CN" altLang="en-US" dirty="0" smtClean="0"/>
              <a:t>不选第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项物品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f[i-1,j–w[i]]+v[i]) //</a:t>
            </a:r>
            <a:r>
              <a:rPr lang="zh-CN" altLang="en-US" dirty="0" smtClean="0"/>
              <a:t>选择第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项物品</a:t>
            </a:r>
            <a:endParaRPr lang="en-US" altLang="zh-CN" dirty="0" smtClean="0"/>
          </a:p>
          <a:p>
            <a:r>
              <a:rPr lang="zh-CN" altLang="en-US" dirty="0"/>
              <a:t>边界条</a:t>
            </a:r>
            <a:r>
              <a:rPr lang="zh-CN" altLang="en-US" dirty="0" smtClean="0"/>
              <a:t>件</a:t>
            </a:r>
            <a:r>
              <a:rPr lang="en-US" altLang="zh-CN" dirty="0" smtClean="0"/>
              <a:t>f[0,i]=0</a:t>
            </a:r>
          </a:p>
          <a:p>
            <a:r>
              <a:rPr lang="zh-CN" altLang="en-US" dirty="0"/>
              <a:t>目</a:t>
            </a:r>
            <a:r>
              <a:rPr lang="zh-CN" altLang="en-US" dirty="0" smtClean="0"/>
              <a:t>标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n,limit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636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0/1</a:t>
            </a:r>
            <a:r>
              <a:rPr lang="zh-CN" altLang="en-US" dirty="0" smtClean="0"/>
              <a:t>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我们注意到，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</a:t>
            </a:r>
            <a:r>
              <a:rPr lang="zh-CN" altLang="en-US" dirty="0" smtClean="0"/>
              <a:t>仅与</a:t>
            </a:r>
            <a:r>
              <a:rPr lang="en-US" altLang="zh-CN" dirty="0" smtClean="0"/>
              <a:t>f[i-1,j]</a:t>
            </a:r>
            <a:r>
              <a:rPr lang="zh-CN" altLang="en-US" dirty="0" smtClean="0"/>
              <a:t>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f[i-1,j-w[i]]</a:t>
            </a:r>
            <a:r>
              <a:rPr lang="zh-CN" altLang="en-US" dirty="0" smtClean="0"/>
              <a:t>有关，因此没必要保存二维数组</a:t>
            </a:r>
            <a:endParaRPr lang="en-US" altLang="zh-CN" dirty="0" smtClean="0"/>
          </a:p>
          <a:p>
            <a:r>
              <a:rPr lang="zh-CN" altLang="en-US" dirty="0" smtClean="0"/>
              <a:t>令</a:t>
            </a:r>
            <a:r>
              <a:rPr lang="en-US" altLang="zh-CN" dirty="0" smtClean="0"/>
              <a:t>f[i]</a:t>
            </a:r>
            <a:r>
              <a:rPr lang="zh-CN" altLang="en-US" dirty="0" smtClean="0"/>
              <a:t>表示背包承重不大于</a:t>
            </a:r>
            <a:r>
              <a:rPr lang="en-US" altLang="zh-CN" dirty="0" smtClean="0"/>
              <a:t>i</a:t>
            </a:r>
            <a:r>
              <a:rPr lang="zh-CN" altLang="en-US" dirty="0" smtClean="0"/>
              <a:t>的情况下最大价值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330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0/1</a:t>
            </a:r>
            <a:r>
              <a:rPr lang="zh-CN" altLang="en-US" dirty="0" smtClean="0"/>
              <a:t>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fillchar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f,sizeof</a:t>
            </a:r>
            <a:r>
              <a:rPr lang="en-US" altLang="zh-CN" dirty="0" smtClean="0"/>
              <a:t>(f),0);</a:t>
            </a:r>
            <a:br>
              <a:rPr lang="en-US" altLang="zh-CN" dirty="0" smtClean="0"/>
            </a:br>
            <a:r>
              <a:rPr lang="en-US" altLang="zh-CN" dirty="0" smtClean="0"/>
              <a:t>for i:=1 to n do</a:t>
            </a:r>
            <a:br>
              <a:rPr lang="en-US" altLang="zh-CN" dirty="0" smtClean="0"/>
            </a:br>
            <a:r>
              <a:rPr lang="en-US" altLang="zh-CN" dirty="0" smtClean="0"/>
              <a:t>	for j:=</a:t>
            </a:r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limit </a:t>
            </a:r>
            <a:r>
              <a:rPr lang="en-US" altLang="zh-CN" dirty="0" err="1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downto</a:t>
            </a:r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 w[i]</a:t>
            </a:r>
            <a:r>
              <a:rPr lang="en-US" altLang="zh-CN" dirty="0" smtClean="0"/>
              <a:t> do</a:t>
            </a:r>
            <a:br>
              <a:rPr lang="en-US" altLang="zh-CN" dirty="0" smtClean="0"/>
            </a:br>
            <a:r>
              <a:rPr lang="en-US" altLang="zh-CN" dirty="0" smtClean="0"/>
              <a:t>		f[j] = max(f[j], f[j-w[i]]+v[i]);</a:t>
            </a:r>
            <a:br>
              <a:rPr lang="en-US" altLang="zh-CN" dirty="0" smtClean="0"/>
            </a:br>
            <a:r>
              <a:rPr lang="en-US" altLang="zh-CN" dirty="0" err="1" smtClean="0"/>
              <a:t>writeln</a:t>
            </a:r>
            <a:r>
              <a:rPr lang="en-US" altLang="zh-CN" dirty="0" smtClean="0"/>
              <a:t>(f[limit]);</a:t>
            </a:r>
          </a:p>
        </p:txBody>
      </p:sp>
      <p:sp>
        <p:nvSpPr>
          <p:cNvPr id="4" name="矩形​​ 3"/>
          <p:cNvSpPr/>
          <p:nvPr/>
        </p:nvSpPr>
        <p:spPr>
          <a:xfrm>
            <a:off x="2278091" y="4869160"/>
            <a:ext cx="5750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xmlns:mc="http://schemas.openxmlformats.org/markup-compatibility/2006" xmlns:a14="http://schemas.microsoft.com/office/drawing/2010/main" val="000000" mc:Ignorable="">
                      <a:alpha val="35000"/>
                    </a:srgbClr>
                  </a:outerShdw>
                </a:effectLst>
              </a:rPr>
              <a:t>为什</a:t>
            </a:r>
            <a:r>
              <a:rPr lang="zh-CN" altLang="en-US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xmlns:mc="http://schemas.openxmlformats.org/markup-compatibility/2006" xmlns:a14="http://schemas.microsoft.com/office/drawing/2010/main" val="000000" mc:Ignorable="">
                      <a:alpha val="35000"/>
                    </a:srgbClr>
                  </a:outerShdw>
                </a:effectLst>
              </a:rPr>
              <a:t>么循环倒序？</a:t>
            </a:r>
            <a:endParaRPr lang="zh-CN" alt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xmlns:mc="http://schemas.openxmlformats.org/markup-compatibility/2006" xmlns:a14="http://schemas.microsoft.com/office/drawing/2010/main" val="000000" mc:Ignorable=""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8202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本节课主要通过几道例题，总揽</a:t>
            </a:r>
            <a:r>
              <a:rPr lang="en-US" altLang="zh-CN" dirty="0" err="1" smtClean="0"/>
              <a:t>NOIp</a:t>
            </a:r>
            <a:r>
              <a:rPr lang="zh-CN" altLang="en-US" dirty="0" smtClean="0"/>
              <a:t>中较常见的动态规划模型，不会过多涉及优化内容。</a:t>
            </a:r>
            <a:endParaRPr lang="en-US" altLang="zh-CN" dirty="0" smtClean="0"/>
          </a:p>
        </p:txBody>
      </p:sp>
      <p:sp>
        <p:nvSpPr>
          <p:cNvPr id="4" name="矩形​​ 3"/>
          <p:cNvSpPr/>
          <p:nvPr/>
        </p:nvSpPr>
        <p:spPr>
          <a:xfrm>
            <a:off x="3059832" y="4365104"/>
            <a:ext cx="5054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xmlns:mc="http://schemas.openxmlformats.org/markup-compatibility/2006" xmlns:a14="http://schemas.microsoft.com/office/drawing/2010/main" val="000000" mc:Ignorable="">
                      <a:alpha val="33000"/>
                    </a:srgbClr>
                  </a:outerShdw>
                </a:effectLst>
              </a:rPr>
              <a:t>万丈高</a:t>
            </a:r>
            <a:r>
              <a:rPr lang="zh-CN" alt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xmlns:mc="http://schemas.openxmlformats.org/markup-compatibility/2006" xmlns:a14="http://schemas.microsoft.com/office/drawing/2010/main" val="000000" mc:Ignorable="">
                      <a:alpha val="33000"/>
                    </a:srgbClr>
                  </a:outerShdw>
                </a:effectLst>
              </a:rPr>
              <a:t>楼平地起</a:t>
            </a:r>
            <a:endParaRPr lang="zh-CN" alt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xmlns:mc="http://schemas.openxmlformats.org/markup-compatibility/2006" xmlns:a14="http://schemas.microsoft.com/office/drawing/2010/main" val="000000" mc:Ignorable="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7532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共有</a:t>
            </a:r>
            <a:r>
              <a:rPr lang="en-US" altLang="zh-CN" dirty="0" smtClean="0"/>
              <a:t>N</a:t>
            </a:r>
            <a:r>
              <a:rPr lang="zh-CN" altLang="en-US" dirty="0"/>
              <a:t>种</a:t>
            </a:r>
            <a:r>
              <a:rPr lang="zh-CN" altLang="en-US" dirty="0" smtClean="0"/>
              <a:t>物品，每种物品有一定的重量</a:t>
            </a:r>
            <a:r>
              <a:rPr lang="en-US" altLang="zh-CN" dirty="0" smtClean="0"/>
              <a:t>w[i]</a:t>
            </a:r>
            <a:r>
              <a:rPr lang="zh-CN" altLang="en-US" dirty="0" smtClean="0"/>
              <a:t>和一定的价值</a:t>
            </a:r>
            <a:r>
              <a:rPr lang="en-US" altLang="zh-CN" dirty="0" smtClean="0"/>
              <a:t>v[i]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每种物品有无限个</a:t>
            </a:r>
            <a:r>
              <a:rPr lang="zh-CN" altLang="en-US" dirty="0" smtClean="0"/>
              <a:t>。现在我们有一个最大载重量</a:t>
            </a:r>
            <a:r>
              <a:rPr lang="en-US" altLang="zh-CN" dirty="0" smtClean="0"/>
              <a:t>limit</a:t>
            </a:r>
            <a:r>
              <a:rPr lang="zh-CN" altLang="en-US" dirty="0" smtClean="0"/>
              <a:t>的包，问放入哪些物品能使得总价值最高？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w[i]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v[i]</a:t>
            </a:r>
            <a:r>
              <a:rPr lang="zh-CN" altLang="en-US" dirty="0" smtClean="0"/>
              <a:t>均为整数，</a:t>
            </a:r>
            <a:r>
              <a:rPr lang="en-US" altLang="zh-CN" dirty="0" smtClean="0"/>
              <a:t>N&lt;=100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limit&lt;=10000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211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fillchar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f,sizeof</a:t>
            </a:r>
            <a:r>
              <a:rPr lang="en-US" altLang="zh-CN" dirty="0" smtClean="0"/>
              <a:t>(f),0);</a:t>
            </a:r>
            <a:br>
              <a:rPr lang="en-US" altLang="zh-CN" dirty="0" smtClean="0"/>
            </a:br>
            <a:r>
              <a:rPr lang="en-US" altLang="zh-CN" dirty="0" smtClean="0"/>
              <a:t>for i:=1 to n do</a:t>
            </a:r>
            <a:br>
              <a:rPr lang="en-US" altLang="zh-CN" dirty="0" smtClean="0"/>
            </a:br>
            <a:r>
              <a:rPr lang="en-US" altLang="zh-CN" dirty="0" smtClean="0"/>
              <a:t>	for j:=</a:t>
            </a:r>
            <a:r>
              <a:rPr lang="en-US" altLang="zh-CN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 w[i] </a:t>
            </a:r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to </a:t>
            </a:r>
            <a:r>
              <a:rPr lang="en-US" altLang="zh-CN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limit </a:t>
            </a:r>
            <a:r>
              <a:rPr lang="en-US" altLang="zh-CN" dirty="0" smtClean="0"/>
              <a:t>do</a:t>
            </a:r>
            <a:br>
              <a:rPr lang="en-US" altLang="zh-CN" dirty="0" smtClean="0"/>
            </a:br>
            <a:r>
              <a:rPr lang="en-US" altLang="zh-CN" dirty="0" smtClean="0"/>
              <a:t>		f[j] = max(f[j], f[j-w[i]]+v[i]);</a:t>
            </a:r>
            <a:br>
              <a:rPr lang="en-US" altLang="zh-CN" dirty="0" smtClean="0"/>
            </a:br>
            <a:r>
              <a:rPr lang="en-US" altLang="zh-CN" dirty="0" err="1" smtClean="0"/>
              <a:t>writeln</a:t>
            </a:r>
            <a:r>
              <a:rPr lang="en-US" altLang="zh-CN" dirty="0" smtClean="0"/>
              <a:t>(f[limit]);</a:t>
            </a:r>
          </a:p>
        </p:txBody>
      </p:sp>
    </p:spTree>
    <p:extLst>
      <p:ext uri="{BB962C8B-B14F-4D97-AF65-F5344CB8AC3E}">
        <p14:creationId xmlns:p14="http://schemas.microsoft.com/office/powerpoint/2010/main" val="387413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多重背包问题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共有</a:t>
            </a:r>
            <a:r>
              <a:rPr lang="en-US" altLang="zh-CN" dirty="0" smtClean="0"/>
              <a:t>N</a:t>
            </a:r>
            <a:r>
              <a:rPr lang="zh-CN" altLang="en-US" dirty="0"/>
              <a:t>种</a:t>
            </a:r>
            <a:r>
              <a:rPr lang="zh-CN" altLang="en-US" dirty="0" smtClean="0"/>
              <a:t>物品，每种物品有一定的重量</a:t>
            </a:r>
            <a:r>
              <a:rPr lang="en-US" altLang="zh-CN" dirty="0" smtClean="0"/>
              <a:t>w[i]</a:t>
            </a:r>
            <a:r>
              <a:rPr lang="zh-CN" altLang="en-US" dirty="0" smtClean="0"/>
              <a:t>和一定的价值</a:t>
            </a:r>
            <a:r>
              <a:rPr lang="en-US" altLang="zh-CN" dirty="0" smtClean="0"/>
              <a:t>v[i]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每种物品有</a:t>
            </a:r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c[i]</a:t>
            </a:r>
            <a:r>
              <a:rPr lang="zh-CN" altLang="en-US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个</a:t>
            </a:r>
            <a:r>
              <a:rPr lang="zh-CN" altLang="en-US" dirty="0" smtClean="0"/>
              <a:t>。现在我们有一个最大载重量</a:t>
            </a:r>
            <a:r>
              <a:rPr lang="en-US" altLang="zh-CN" dirty="0" smtClean="0"/>
              <a:t>limit</a:t>
            </a:r>
            <a:r>
              <a:rPr lang="zh-CN" altLang="en-US" dirty="0" smtClean="0"/>
              <a:t>的包，问放入哪些物品能使得总价值最高？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w[i]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v[i]</a:t>
            </a:r>
            <a:r>
              <a:rPr lang="zh-CN" altLang="en-US" dirty="0" smtClean="0"/>
              <a:t>均为整数，</a:t>
            </a:r>
            <a:r>
              <a:rPr lang="en-US" altLang="zh-CN" dirty="0" smtClean="0"/>
              <a:t>N&lt;=100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limit&lt;=10000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9772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多重背包问题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11560" y="1406976"/>
            <a:ext cx="6840760" cy="5910456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Sample Input</a:t>
            </a:r>
          </a:p>
          <a:p>
            <a:r>
              <a:rPr lang="en-US" altLang="zh-CN" dirty="0" smtClean="0"/>
              <a:t>3 100</a:t>
            </a:r>
            <a:br>
              <a:rPr lang="en-US" altLang="zh-CN" dirty="0" smtClean="0"/>
            </a:br>
            <a:r>
              <a:rPr lang="en-US" altLang="zh-CN" dirty="0" smtClean="0"/>
              <a:t>30 300 2</a:t>
            </a:r>
            <a:br>
              <a:rPr lang="en-US" altLang="zh-CN" dirty="0" smtClean="0"/>
            </a:br>
            <a:r>
              <a:rPr lang="en-US" altLang="zh-CN" dirty="0" smtClean="0"/>
              <a:t>80 1200 1</a:t>
            </a:r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/>
            </a:r>
            <a:b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</a:br>
            <a:r>
              <a:rPr lang="en-US" altLang="zh-CN" dirty="0" smtClean="0"/>
              <a:t>10 200 8</a:t>
            </a:r>
          </a:p>
          <a:p>
            <a:r>
              <a:rPr lang="zh-CN" altLang="en-US" dirty="0" smtClean="0"/>
              <a:t>共有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件物品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重量分别为</a:t>
            </a:r>
            <a:r>
              <a:rPr lang="en-US" altLang="zh-CN" dirty="0" smtClean="0"/>
              <a:t>30/80/10</a:t>
            </a:r>
            <a:br>
              <a:rPr lang="en-US" altLang="zh-CN" dirty="0" smtClean="0"/>
            </a:br>
            <a:r>
              <a:rPr lang="zh-CN" altLang="en-US" dirty="0" smtClean="0"/>
              <a:t>价值分别为</a:t>
            </a:r>
            <a:r>
              <a:rPr lang="en-US" altLang="zh-CN" dirty="0" smtClean="0"/>
              <a:t>300/1200/200</a:t>
            </a:r>
            <a:br>
              <a:rPr lang="en-US" altLang="zh-CN" dirty="0" smtClean="0"/>
            </a:br>
            <a:r>
              <a:rPr lang="zh-CN" altLang="en-US" dirty="0"/>
              <a:t>数</a:t>
            </a:r>
            <a:r>
              <a:rPr lang="zh-CN" altLang="en-US" dirty="0" smtClean="0"/>
              <a:t>量分别为</a:t>
            </a:r>
            <a:r>
              <a:rPr lang="en-US" altLang="zh-CN" dirty="0" smtClean="0"/>
              <a:t>2/1/8</a:t>
            </a:r>
            <a:br>
              <a:rPr lang="en-US" altLang="zh-CN" dirty="0" smtClean="0"/>
            </a:br>
            <a:r>
              <a:rPr lang="zh-CN" altLang="en-US" dirty="0" smtClean="0"/>
              <a:t>背包最大载重量为</a:t>
            </a:r>
            <a:r>
              <a:rPr lang="en-US" altLang="zh-CN" dirty="0" smtClean="0"/>
              <a:t>100</a:t>
            </a:r>
          </a:p>
          <a:p>
            <a:endParaRPr lang="en-US" altLang="zh-CN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932040" y="1412776"/>
            <a:ext cx="8229600" cy="4686320"/>
          </a:xfrm>
        </p:spPr>
        <p:txBody>
          <a:bodyPr/>
          <a:lstStyle/>
          <a:p>
            <a:r>
              <a:rPr lang="en-US" altLang="zh-CN" dirty="0" smtClean="0"/>
              <a:t>Sample Output</a:t>
            </a:r>
          </a:p>
          <a:p>
            <a:r>
              <a:rPr lang="en-US" altLang="zh-CN" dirty="0" smtClean="0"/>
              <a:t>1700</a:t>
            </a:r>
          </a:p>
          <a:p>
            <a:r>
              <a:rPr lang="zh-CN" altLang="en-US" dirty="0" smtClean="0"/>
              <a:t>方案：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</a:t>
            </a:r>
            <a:r>
              <a:rPr lang="zh-CN" altLang="en-US" dirty="0" smtClean="0"/>
              <a:t>件物品</a:t>
            </a:r>
            <a:r>
              <a:rPr lang="en-US" altLang="zh-CN" dirty="0" smtClean="0"/>
              <a:t>1</a:t>
            </a:r>
            <a:br>
              <a:rPr lang="en-US" altLang="zh-CN" dirty="0" smtClean="0"/>
            </a:br>
            <a:r>
              <a:rPr lang="en-US" altLang="zh-CN" dirty="0" smtClean="0"/>
              <a:t>7</a:t>
            </a:r>
            <a:r>
              <a:rPr lang="zh-CN" altLang="en-US" dirty="0" smtClean="0"/>
              <a:t>件物品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8047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多重背包问题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想法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：把每件物品替换为</a:t>
            </a:r>
            <a:r>
              <a:rPr lang="en-US" altLang="zh-CN" dirty="0" smtClean="0"/>
              <a:t>c[i]</a:t>
            </a:r>
            <a:r>
              <a:rPr lang="zh-CN" altLang="en-US" dirty="0" smtClean="0"/>
              <a:t>件相同的物品，当做</a:t>
            </a:r>
            <a:r>
              <a:rPr lang="en-US" altLang="zh-CN" dirty="0" smtClean="0"/>
              <a:t>0/1</a:t>
            </a:r>
            <a:r>
              <a:rPr lang="zh-CN" altLang="en-US" dirty="0" smtClean="0"/>
              <a:t>背包处理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61877"/>
              </p:ext>
            </p:extLst>
          </p:nvPr>
        </p:nvGraphicFramePr>
        <p:xfrm>
          <a:off x="72016" y="3356992"/>
          <a:ext cx="8964480" cy="2783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74000"/>
                <a:gridCol w="747040"/>
                <a:gridCol w="783216"/>
                <a:gridCol w="710864"/>
                <a:gridCol w="747040"/>
                <a:gridCol w="747040"/>
                <a:gridCol w="747040"/>
                <a:gridCol w="747040"/>
                <a:gridCol w="747040"/>
                <a:gridCol w="747040"/>
                <a:gridCol w="747040"/>
              </a:tblGrid>
              <a:tr h="62286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  <a:tr h="6228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6228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</a:tr>
              <a:tr h="62286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这是原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号物品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这是原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号物品</a:t>
                      </a:r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这是原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号物品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​​ 4"/>
          <p:cNvSpPr/>
          <p:nvPr/>
        </p:nvSpPr>
        <p:spPr>
          <a:xfrm>
            <a:off x="5276677" y="2350621"/>
            <a:ext cx="361580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outerShdw>
                </a:effectLst>
              </a:rPr>
              <a:t>复杂度太高！</a:t>
            </a:r>
            <a:endParaRPr lang="zh-CN" altLang="en-US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xmlns:mc="http://schemas.openxmlformats.org/markup-compatibility/2006" xmlns:a14="http://schemas.microsoft.com/office/drawing/2010/main" val="000000" mc:Ignorable="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1400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多重背包问题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695008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想法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：把每件物品按照二进制拆分</a:t>
            </a:r>
            <a:endParaRPr lang="en-US" altLang="zh-CN" dirty="0" smtClean="0"/>
          </a:p>
          <a:p>
            <a:r>
              <a:rPr lang="en-US" altLang="zh-CN" dirty="0"/>
              <a:t>1=1</a:t>
            </a:r>
          </a:p>
          <a:p>
            <a:r>
              <a:rPr lang="en-US" altLang="zh-CN" dirty="0"/>
              <a:t>2=1+1</a:t>
            </a:r>
          </a:p>
          <a:p>
            <a:r>
              <a:rPr lang="en-US" altLang="zh-CN" dirty="0"/>
              <a:t>3=1+2</a:t>
            </a:r>
          </a:p>
          <a:p>
            <a:r>
              <a:rPr lang="en-US" altLang="zh-CN" dirty="0"/>
              <a:t>4=1+2+1</a:t>
            </a:r>
          </a:p>
          <a:p>
            <a:r>
              <a:rPr lang="en-US" altLang="zh-CN" dirty="0"/>
              <a:t>5=1+2+2</a:t>
            </a:r>
          </a:p>
          <a:p>
            <a:r>
              <a:rPr lang="en-US" altLang="zh-CN" dirty="0"/>
              <a:t>6=1+2+3</a:t>
            </a:r>
          </a:p>
          <a:p>
            <a:r>
              <a:rPr lang="en-US" altLang="zh-CN" dirty="0"/>
              <a:t>7=1+2+4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11960" y="227687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777680" y="1695600"/>
            <a:ext cx="4114800" cy="468632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r>
              <a:rPr lang="en-US" altLang="zh-CN" dirty="0" smtClean="0"/>
              <a:t>8=1+2+4+1</a:t>
            </a:r>
            <a:endParaRPr lang="en-US" altLang="zh-CN" dirty="0"/>
          </a:p>
          <a:p>
            <a:r>
              <a:rPr lang="en-US" altLang="zh-CN" dirty="0" smtClean="0"/>
              <a:t>9=1+2+4+2</a:t>
            </a:r>
            <a:endParaRPr lang="en-US" altLang="zh-CN" dirty="0"/>
          </a:p>
          <a:p>
            <a:r>
              <a:rPr lang="en-US" altLang="zh-CN" dirty="0" smtClean="0"/>
              <a:t>10=1+2+4+3</a:t>
            </a:r>
          </a:p>
          <a:p>
            <a:r>
              <a:rPr lang="en-US" altLang="zh-CN" dirty="0" smtClean="0"/>
              <a:t>...</a:t>
            </a:r>
          </a:p>
          <a:p>
            <a:r>
              <a:rPr lang="en-US" altLang="zh-CN" dirty="0" smtClean="0"/>
              <a:t>15=1+2+4+8</a:t>
            </a:r>
          </a:p>
          <a:p>
            <a:r>
              <a:rPr lang="en-US" altLang="zh-CN" dirty="0" smtClean="0"/>
              <a:t>16=1+2+4+8+1</a:t>
            </a:r>
          </a:p>
          <a:p>
            <a:r>
              <a:rPr lang="en-US" altLang="zh-CN" dirty="0" smtClean="0"/>
              <a:t>17=1+2+4+8+2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30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多重背包问题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407235"/>
              </p:ext>
            </p:extLst>
          </p:nvPr>
        </p:nvGraphicFramePr>
        <p:xfrm>
          <a:off x="539552" y="2492896"/>
          <a:ext cx="8229600" cy="2620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65522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6552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6552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</a:tr>
              <a:tr h="65522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这是原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号物品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这是原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号物品</a:t>
                      </a:r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这是原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号物品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54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最大伤害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AT</a:t>
            </a:r>
            <a:r>
              <a:rPr lang="zh-CN" altLang="en-US" dirty="0" smtClean="0"/>
              <a:t>值看做体积，将造成的伤害看做价值。</a:t>
            </a:r>
            <a:endParaRPr lang="en-US" altLang="zh-CN" dirty="0" smtClean="0"/>
          </a:p>
          <a:p>
            <a:r>
              <a:rPr lang="zh-CN" altLang="en-US" dirty="0" smtClean="0"/>
              <a:t>若先不考虑释放最后一个魔法的冷却时间，这就是一个完全背包问题。</a:t>
            </a:r>
            <a:endParaRPr lang="en-US" altLang="zh-CN" dirty="0" smtClean="0"/>
          </a:p>
          <a:p>
            <a:r>
              <a:rPr lang="zh-CN" altLang="en-US" dirty="0" smtClean="0"/>
              <a:t>做完完全背包后，枚举释放的最后一次魔法是什么和释放最后一次魔法时剩余</a:t>
            </a:r>
            <a:r>
              <a:rPr lang="en-US" altLang="zh-CN" dirty="0" smtClean="0"/>
              <a:t>AT</a:t>
            </a:r>
            <a:r>
              <a:rPr lang="zh-CN" altLang="en-US" dirty="0" smtClean="0"/>
              <a:t>是多少，判定是否能够释放成功，更新答案。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01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最大伤害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样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驱动魔法所需</a:t>
            </a:r>
            <a:r>
              <a:rPr lang="zh-CN" altLang="en-US" dirty="0"/>
              <a:t>耗</a:t>
            </a:r>
            <a:r>
              <a:rPr lang="zh-CN" altLang="en-US" dirty="0" smtClean="0"/>
              <a:t>费</a:t>
            </a:r>
            <a:r>
              <a:rPr lang="en-US" altLang="zh-CN" dirty="0" smtClean="0"/>
              <a:t>AT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，冷却魔法所耗费</a:t>
            </a:r>
            <a:r>
              <a:rPr lang="en-US" altLang="zh-CN" dirty="0" smtClean="0"/>
              <a:t>AT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做</a:t>
            </a:r>
            <a:r>
              <a:rPr lang="zh-CN" altLang="en-US" dirty="0" smtClean="0"/>
              <a:t>完背包后，</a:t>
            </a:r>
            <a:r>
              <a:rPr lang="en-US" altLang="zh-CN" dirty="0" smtClean="0"/>
              <a:t>f[21]=100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f[42]=200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f[63]=300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f[84]=400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枚</a:t>
            </a:r>
            <a:r>
              <a:rPr lang="zh-CN" altLang="en-US" dirty="0" smtClean="0"/>
              <a:t>举释放最后一次魔法剩余</a:t>
            </a:r>
            <a:r>
              <a:rPr lang="en-US" altLang="zh-CN" dirty="0" smtClean="0"/>
              <a:t>AT</a:t>
            </a:r>
            <a:r>
              <a:rPr lang="zh-CN" altLang="en-US" dirty="0" smtClean="0"/>
              <a:t>是多少，比如枚举到</a:t>
            </a:r>
            <a:r>
              <a:rPr lang="en-US" altLang="zh-CN" dirty="0" smtClean="0"/>
              <a:t>AT=84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84+16=100</a:t>
            </a:r>
            <a:r>
              <a:rPr lang="zh-CN" altLang="en-US" dirty="0" smtClean="0"/>
              <a:t>，所以最后一次魔法能够释放成功，最大伤害</a:t>
            </a:r>
            <a:r>
              <a:rPr lang="en-US" altLang="zh-CN" dirty="0" smtClean="0"/>
              <a:t>500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0621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最长公共子序列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求两个字符串的最长公共子序列。</a:t>
            </a:r>
            <a:endParaRPr lang="en-US" altLang="zh-CN" dirty="0" smtClean="0"/>
          </a:p>
          <a:p>
            <a:r>
              <a:rPr lang="zh-CN" altLang="en-US" dirty="0" smtClean="0"/>
              <a:t>最长公共子序列定义：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如</a:t>
            </a:r>
            <a:r>
              <a:rPr lang="zh-CN" altLang="en-US" dirty="0"/>
              <a:t>果存在一个严格递增的下标序列 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,b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,b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,b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....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k</a:t>
            </a:r>
            <a:r>
              <a:rPr lang="en-US" altLang="zh-CN" dirty="0"/>
              <a:t>,</a:t>
            </a:r>
            <a:r>
              <a:rPr lang="zh-CN" altLang="en-US" dirty="0"/>
              <a:t>使得所有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Z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bi</a:t>
            </a:r>
            <a:r>
              <a:rPr lang="en-US" altLang="zh-CN" dirty="0" smtClean="0"/>
              <a:t> </a:t>
            </a:r>
            <a:r>
              <a:rPr lang="zh-CN" altLang="en-US" dirty="0"/>
              <a:t>那么</a:t>
            </a:r>
            <a:r>
              <a:rPr lang="en-US" altLang="zh-CN" dirty="0"/>
              <a:t>Z</a:t>
            </a:r>
            <a:r>
              <a:rPr lang="zh-CN" altLang="en-US" dirty="0"/>
              <a:t>是</a:t>
            </a:r>
            <a:r>
              <a:rPr lang="en-US" altLang="zh-CN" dirty="0"/>
              <a:t>X</a:t>
            </a:r>
            <a:r>
              <a:rPr lang="zh-CN" altLang="en-US" dirty="0"/>
              <a:t>的子序列</a:t>
            </a:r>
            <a:r>
              <a:rPr lang="en-US" altLang="zh-CN" dirty="0"/>
              <a:t>(</a:t>
            </a:r>
            <a:r>
              <a:rPr lang="zh-CN" altLang="en-US" dirty="0"/>
              <a:t>注意</a:t>
            </a:r>
            <a:r>
              <a:rPr lang="en-US" altLang="zh-CN" dirty="0"/>
              <a:t>:</a:t>
            </a:r>
            <a:r>
              <a:rPr lang="zh-CN" altLang="en-US" dirty="0"/>
              <a:t>子序列和子串不同</a:t>
            </a:r>
            <a:r>
              <a:rPr lang="en-US" altLang="zh-CN" dirty="0"/>
              <a:t>,</a:t>
            </a:r>
            <a:r>
              <a:rPr lang="zh-CN" altLang="en-US" dirty="0"/>
              <a:t>子串</a:t>
            </a:r>
            <a:r>
              <a:rPr lang="zh-CN" altLang="en-US" dirty="0" smtClean="0"/>
              <a:t>的</a:t>
            </a:r>
            <a:r>
              <a:rPr lang="zh-CN" altLang="en-US" dirty="0"/>
              <a:t>下</a:t>
            </a:r>
            <a:r>
              <a:rPr lang="zh-CN" altLang="en-US" dirty="0" smtClean="0"/>
              <a:t>标</a:t>
            </a:r>
            <a:r>
              <a:rPr lang="zh-CN" altLang="en-US" dirty="0"/>
              <a:t>必须连续</a:t>
            </a:r>
            <a:r>
              <a:rPr lang="en-US" altLang="zh-CN" dirty="0"/>
              <a:t>,</a:t>
            </a:r>
            <a:r>
              <a:rPr lang="zh-CN" altLang="en-US" dirty="0"/>
              <a:t>子序列则可以不连续</a:t>
            </a:r>
            <a:r>
              <a:rPr lang="en-US" altLang="zh-CN" dirty="0"/>
              <a:t>,</a:t>
            </a:r>
            <a:r>
              <a:rPr lang="zh-CN" altLang="en-US" dirty="0"/>
              <a:t>但要递增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。给</a:t>
            </a:r>
            <a:r>
              <a:rPr lang="zh-CN" altLang="en-US" dirty="0"/>
              <a:t>定两个序列</a:t>
            </a:r>
            <a:r>
              <a:rPr lang="en-US" altLang="zh-CN" dirty="0"/>
              <a:t>X,Y,</a:t>
            </a:r>
            <a:r>
              <a:rPr lang="zh-CN" altLang="en-US" dirty="0"/>
              <a:t>如果</a:t>
            </a:r>
            <a:r>
              <a:rPr lang="en-US" altLang="zh-CN" dirty="0"/>
              <a:t>Z</a:t>
            </a:r>
            <a:r>
              <a:rPr lang="zh-CN" altLang="en-US" dirty="0"/>
              <a:t>既是</a:t>
            </a:r>
            <a:r>
              <a:rPr lang="en-US" altLang="zh-CN" dirty="0"/>
              <a:t>X</a:t>
            </a:r>
            <a:r>
              <a:rPr lang="zh-CN" altLang="en-US" dirty="0"/>
              <a:t>的子序列</a:t>
            </a:r>
            <a:r>
              <a:rPr lang="en-US" altLang="zh-CN" dirty="0"/>
              <a:t>,</a:t>
            </a:r>
            <a:r>
              <a:rPr lang="zh-CN" altLang="en-US" dirty="0"/>
              <a:t>也是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</a:t>
            </a:r>
            <a:r>
              <a:rPr lang="zh-CN" altLang="en-US" dirty="0"/>
              <a:t>子序列</a:t>
            </a:r>
            <a:r>
              <a:rPr lang="en-US" altLang="zh-CN" dirty="0"/>
              <a:t>,</a:t>
            </a:r>
            <a:r>
              <a:rPr lang="zh-CN" altLang="en-US" dirty="0"/>
              <a:t>那么</a:t>
            </a:r>
            <a:r>
              <a:rPr lang="en-US" altLang="zh-CN" dirty="0"/>
              <a:t>Z</a:t>
            </a:r>
            <a:r>
              <a:rPr lang="zh-CN" altLang="en-US" dirty="0"/>
              <a:t>是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的公共子序</a:t>
            </a:r>
            <a:r>
              <a:rPr lang="zh-CN" altLang="en-US" dirty="0" smtClean="0"/>
              <a:t>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07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916832"/>
            <a:ext cx="3898776" cy="4686320"/>
          </a:xfrm>
        </p:spPr>
        <p:txBody>
          <a:bodyPr/>
          <a:lstStyle/>
          <a:p>
            <a:r>
              <a:rPr lang="zh-CN" altLang="en-US" dirty="0" smtClean="0"/>
              <a:t>最</a:t>
            </a:r>
            <a:r>
              <a:rPr lang="zh-CN" altLang="en-US" dirty="0"/>
              <a:t>长上升子序</a:t>
            </a:r>
            <a:r>
              <a:rPr lang="zh-CN" altLang="en-US" dirty="0" smtClean="0"/>
              <a:t>列</a:t>
            </a:r>
            <a:endParaRPr lang="en-US" altLang="zh-CN" dirty="0" smtClean="0"/>
          </a:p>
          <a:p>
            <a:r>
              <a:rPr lang="zh-CN" altLang="en-US" dirty="0"/>
              <a:t>内</a:t>
            </a:r>
            <a:r>
              <a:rPr lang="zh-CN" altLang="en-US" dirty="0" smtClean="0"/>
              <a:t>存碎片</a:t>
            </a:r>
            <a:endParaRPr lang="en-US" altLang="zh-CN" dirty="0" smtClean="0"/>
          </a:p>
          <a:p>
            <a:r>
              <a:rPr lang="zh-CN" altLang="en-US" dirty="0"/>
              <a:t>背包问</a:t>
            </a:r>
            <a:r>
              <a:rPr lang="zh-CN" altLang="en-US" dirty="0" smtClean="0"/>
              <a:t>题</a:t>
            </a:r>
            <a:endParaRPr lang="en-US" altLang="zh-CN" dirty="0" smtClean="0"/>
          </a:p>
          <a:p>
            <a:r>
              <a:rPr lang="zh-CN" altLang="en-US" dirty="0"/>
              <a:t>最</a:t>
            </a:r>
            <a:r>
              <a:rPr lang="zh-CN" altLang="en-US" dirty="0" smtClean="0"/>
              <a:t>长公共子序列</a:t>
            </a:r>
            <a:endParaRPr lang="en-US" altLang="zh-CN" dirty="0" smtClean="0"/>
          </a:p>
          <a:p>
            <a:r>
              <a:rPr lang="zh-CN" altLang="en-US" dirty="0"/>
              <a:t>石子合</a:t>
            </a:r>
            <a:r>
              <a:rPr lang="zh-CN" altLang="en-US" dirty="0" smtClean="0"/>
              <a:t>并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777680" y="1916832"/>
            <a:ext cx="3898776" cy="468632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括号序列</a:t>
            </a:r>
          </a:p>
          <a:p>
            <a:r>
              <a:rPr lang="zh-CN" altLang="en-US" dirty="0" smtClean="0"/>
              <a:t>决斗</a:t>
            </a:r>
            <a:endParaRPr lang="en-US" altLang="zh-CN" dirty="0" smtClean="0"/>
          </a:p>
          <a:p>
            <a:r>
              <a:rPr lang="zh-CN" altLang="en-US" dirty="0"/>
              <a:t>三取方格数</a:t>
            </a:r>
            <a:endParaRPr lang="en-US" altLang="zh-CN" dirty="0" smtClean="0"/>
          </a:p>
          <a:p>
            <a:r>
              <a:rPr lang="zh-CN" altLang="en-US" dirty="0" smtClean="0"/>
              <a:t>选课</a:t>
            </a:r>
            <a:endParaRPr lang="en-US" altLang="zh-CN" dirty="0" smtClean="0"/>
          </a:p>
          <a:p>
            <a:r>
              <a:rPr lang="zh-CN" altLang="en-US" dirty="0" smtClean="0"/>
              <a:t>贪吃的九头龙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70151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最长公共子序列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Sample Input</a:t>
            </a:r>
          </a:p>
          <a:p>
            <a:r>
              <a:rPr lang="en-US" altLang="zh-CN" dirty="0" smtClean="0"/>
              <a:t>A</a:t>
            </a:r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BC</a:t>
            </a:r>
            <a:r>
              <a:rPr lang="en-US" altLang="zh-CN" dirty="0" smtClean="0"/>
              <a:t>D</a:t>
            </a:r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ABA</a:t>
            </a:r>
            <a:b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</a:br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BCAB</a:t>
            </a:r>
            <a:r>
              <a:rPr lang="en-US" altLang="zh-CN" dirty="0" smtClean="0"/>
              <a:t>D</a:t>
            </a:r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A</a:t>
            </a:r>
            <a:endParaRPr lang="zh-CN" altLang="en-US" dirty="0">
              <a:solidFill>
                <a:srgbClr xmlns:mc="http://schemas.openxmlformats.org/markup-compatibility/2006" xmlns:a14="http://schemas.microsoft.com/office/drawing/2010/main" val="FF0000" mc:Ignorable="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187928" y="1600200"/>
            <a:ext cx="4344512" cy="468632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Sample Output</a:t>
            </a:r>
          </a:p>
          <a:p>
            <a:r>
              <a:rPr lang="en-US" altLang="zh-CN" dirty="0"/>
              <a:t>5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032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最长公</a:t>
            </a:r>
            <a:r>
              <a:rPr lang="zh-CN" altLang="en-US" dirty="0" smtClean="0"/>
              <a:t>共子序列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算法：动态规划</a:t>
            </a:r>
            <a:endParaRPr lang="en-US" altLang="zh-CN" dirty="0" smtClean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表示第一个串的</a:t>
            </a:r>
            <a:r>
              <a:rPr lang="en-US" altLang="zh-CN" dirty="0" smtClean="0"/>
              <a:t>1~i</a:t>
            </a:r>
            <a:r>
              <a:rPr lang="zh-CN" altLang="en-US" dirty="0" smtClean="0"/>
              <a:t>与第二个串的</a:t>
            </a:r>
            <a:r>
              <a:rPr lang="en-US" altLang="zh-CN" dirty="0" smtClean="0"/>
              <a:t>1~j</a:t>
            </a:r>
            <a:r>
              <a:rPr lang="zh-CN" altLang="en-US" dirty="0" smtClean="0"/>
              <a:t>的最长公共子序列长度。</a:t>
            </a:r>
            <a:endParaRPr lang="en-US" altLang="zh-CN" dirty="0" smtClean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]=max{</a:t>
            </a:r>
            <a:br>
              <a:rPr lang="en-US" altLang="zh-CN" dirty="0" smtClean="0"/>
            </a:br>
            <a:r>
              <a:rPr lang="en-US" altLang="zh-CN" dirty="0" smtClean="0"/>
              <a:t>f[i-1,j],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f[i,j-1],</a:t>
            </a:r>
            <a:br>
              <a:rPr lang="en-US" altLang="zh-CN" dirty="0" smtClean="0"/>
            </a:br>
            <a:r>
              <a:rPr lang="en-US" altLang="zh-CN" dirty="0" smtClean="0"/>
              <a:t>f[i-1,j-1]+1(</a:t>
            </a:r>
            <a:r>
              <a:rPr lang="zh-CN" altLang="en-US" dirty="0" smtClean="0"/>
              <a:t>当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j</a:t>
            </a:r>
            <a:r>
              <a:rPr lang="zh-CN" altLang="en-US" dirty="0" smtClean="0"/>
              <a:t>时</a:t>
            </a:r>
            <a:r>
              <a:rPr lang="en-US" altLang="zh-CN" dirty="0" smtClean="0"/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1594916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语音识别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先去掉所有空格。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表示第一个串匹配到</a:t>
            </a:r>
            <a:r>
              <a:rPr lang="en-US" altLang="zh-CN" dirty="0" smtClean="0"/>
              <a:t>i</a:t>
            </a:r>
            <a:r>
              <a:rPr lang="zh-CN" altLang="en-US" dirty="0" smtClean="0"/>
              <a:t>，第二个串匹配到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的最小差异。</a:t>
            </a:r>
            <a:endParaRPr lang="en-US" altLang="zh-CN" dirty="0" smtClean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]=min{</a:t>
            </a:r>
            <a:br>
              <a:rPr lang="en-US" altLang="zh-CN" dirty="0" smtClean="0"/>
            </a:br>
            <a:r>
              <a:rPr lang="en-US" altLang="zh-CN" dirty="0" smtClean="0"/>
              <a:t>f[i-1,j-1]+abs(s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[i]-s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[j]),</a:t>
            </a:r>
            <a:br>
              <a:rPr lang="en-US" altLang="zh-CN" dirty="0" smtClean="0"/>
            </a:br>
            <a:r>
              <a:rPr lang="en-US" altLang="zh-CN" dirty="0" smtClean="0"/>
              <a:t>f[i-1,j]+5,</a:t>
            </a:r>
            <a:br>
              <a:rPr lang="en-US" altLang="zh-CN" dirty="0" smtClean="0"/>
            </a:br>
            <a:r>
              <a:rPr lang="en-US" altLang="zh-CN" dirty="0" smtClean="0"/>
              <a:t>f[i,j-1]+5}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8969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石子合并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堆石子在操场上排成环状，每次可以合并相邻的两堆石子，耗费的体力值为两堆石子数量和，若想将所有石子合并到一堆，至少耗费多少体力？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633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石子合并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11560" y="1406976"/>
            <a:ext cx="6840760" cy="5910456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Sample Input</a:t>
            </a:r>
          </a:p>
          <a:p>
            <a:r>
              <a:rPr lang="en-US" altLang="zh-CN" dirty="0"/>
              <a:t>4</a:t>
            </a:r>
            <a:br>
              <a:rPr lang="en-US" altLang="zh-CN" dirty="0"/>
            </a:br>
            <a:r>
              <a:rPr lang="en-US" altLang="zh-CN" dirty="0"/>
              <a:t>4 4 5 9</a:t>
            </a:r>
            <a:endParaRPr lang="en-US" altLang="zh-CN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932040" y="1412776"/>
            <a:ext cx="8229600" cy="4686320"/>
          </a:xfrm>
        </p:spPr>
        <p:txBody>
          <a:bodyPr/>
          <a:lstStyle/>
          <a:p>
            <a:r>
              <a:rPr lang="en-US" altLang="zh-CN" dirty="0" smtClean="0"/>
              <a:t>Sample Output</a:t>
            </a:r>
          </a:p>
          <a:p>
            <a:r>
              <a:rPr lang="en-US" altLang="zh-CN" dirty="0" smtClean="0"/>
              <a:t>43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1560" y="2847136"/>
            <a:ext cx="6840760" cy="5910456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0034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石子合并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令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表示合并完区间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i..j</a:t>
            </a:r>
            <a:r>
              <a:rPr lang="en-US" altLang="zh-CN" dirty="0" smtClean="0"/>
              <a:t>]</a:t>
            </a:r>
            <a:r>
              <a:rPr lang="zh-CN" altLang="en-US" dirty="0" smtClean="0"/>
              <a:t>耗费的最小体力</a:t>
            </a:r>
            <a:endParaRPr lang="en-US" altLang="zh-CN" dirty="0" smtClean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]=min{f[</a:t>
            </a:r>
            <a:r>
              <a:rPr lang="en-US" altLang="zh-CN" dirty="0" err="1" smtClean="0"/>
              <a:t>i,k</a:t>
            </a:r>
            <a:r>
              <a:rPr lang="en-US" altLang="zh-CN" dirty="0" smtClean="0"/>
              <a:t>]+f[k+1,j],i&lt;=k&lt;j}</a:t>
            </a:r>
            <a:br>
              <a:rPr lang="en-US" altLang="zh-CN" dirty="0" smtClean="0"/>
            </a:br>
            <a:r>
              <a:rPr lang="en-US" altLang="zh-CN" dirty="0" smtClean="0"/>
              <a:t>	     +w[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zh-CN" altLang="en-US" dirty="0" smtClean="0"/>
              <a:t>环的处理方法：可以将序列复制一份放到序列后，以样例为例，新序列为</a:t>
            </a:r>
            <a:r>
              <a:rPr lang="en-US" altLang="zh-CN" dirty="0" smtClean="0"/>
              <a:t>4 4 5 9 4 4 5 9</a:t>
            </a:r>
            <a:r>
              <a:rPr lang="zh-CN" altLang="en-US" dirty="0" smtClean="0"/>
              <a:t>，答案为</a:t>
            </a:r>
            <a:r>
              <a:rPr lang="en-US" altLang="zh-CN" dirty="0" smtClean="0"/>
              <a:t>f[1,4],f[2,5],f[3,6],f[4,7]</a:t>
            </a:r>
            <a:r>
              <a:rPr lang="zh-CN" altLang="en-US" dirty="0" smtClean="0"/>
              <a:t>中的最小值</a:t>
            </a:r>
            <a:endParaRPr lang="en-US" altLang="zh-CN" dirty="0" smtClean="0"/>
          </a:p>
          <a:p>
            <a:r>
              <a:rPr lang="zh-CN" altLang="en-US" dirty="0"/>
              <a:t>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O(N^3)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6091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石子合并</a:t>
            </a:r>
            <a:endParaRPr lang="zh-CN" altLang="en-US" dirty="0"/>
          </a:p>
        </p:txBody>
      </p:sp>
      <p:pic>
        <p:nvPicPr>
          <p:cNvPr id="4" name="图片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24944"/>
            <a:ext cx="5256584" cy="147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349696" y="1623000"/>
            <a:ext cx="8686800" cy="468632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四边形不等式</a:t>
            </a:r>
            <a:endParaRPr lang="en-US" altLang="zh-CN" dirty="0" smtClean="0"/>
          </a:p>
          <a:p>
            <a:r>
              <a:rPr lang="zh-CN" altLang="en-US" dirty="0"/>
              <a:t>在动态规划中，有一类常见的状态转移方</a:t>
            </a:r>
            <a:r>
              <a:rPr lang="zh-CN" altLang="en-US" dirty="0" smtClean="0"/>
              <a:t>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对</a:t>
            </a:r>
            <a:r>
              <a:rPr lang="zh-CN" altLang="en-US" dirty="0" smtClean="0"/>
              <a:t>于</a:t>
            </a:r>
            <a:r>
              <a:rPr lang="en-US" altLang="zh-CN" dirty="0"/>
              <a:t>i&lt;=i'&lt;=j&lt;=j'</a:t>
            </a:r>
            <a:r>
              <a:rPr lang="zh-CN" altLang="en-US" dirty="0" smtClean="0"/>
              <a:t>假</a:t>
            </a:r>
            <a:r>
              <a:rPr lang="zh-CN" altLang="en-US" dirty="0"/>
              <a:t>如</a:t>
            </a:r>
            <a:r>
              <a:rPr lang="zh-CN" altLang="en-US" dirty="0" smtClean="0"/>
              <a:t>有</a:t>
            </a:r>
            <a:r>
              <a:rPr lang="pl-PL" altLang="zh-CN" dirty="0"/>
              <a:t>w(i,j)+w(i',j')&lt;=w(i',j)+w(i,j') </a:t>
            </a:r>
            <a:r>
              <a:rPr lang="zh-CN" altLang="en-US" dirty="0" smtClean="0"/>
              <a:t>，</a:t>
            </a:r>
            <a:r>
              <a:rPr lang="zh-CN" altLang="en-US" dirty="0"/>
              <a:t>那么我们称函数</a:t>
            </a:r>
            <a:r>
              <a:rPr lang="en-US" altLang="zh-CN" dirty="0"/>
              <a:t>w</a:t>
            </a:r>
            <a:r>
              <a:rPr lang="zh-CN" altLang="en-US" dirty="0"/>
              <a:t>满足四边形不等式。</a:t>
            </a:r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788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石子合并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：若</a:t>
            </a:r>
            <a:r>
              <a:rPr lang="en-US" altLang="zh-CN" dirty="0" smtClean="0"/>
              <a:t>w</a:t>
            </a:r>
            <a:r>
              <a:rPr lang="zh-CN" altLang="en-US" dirty="0" smtClean="0"/>
              <a:t>满足四边形不等式，则</a:t>
            </a:r>
            <a:r>
              <a:rPr lang="en-US" altLang="zh-CN" dirty="0" smtClean="0"/>
              <a:t>m</a:t>
            </a:r>
            <a:r>
              <a:rPr lang="zh-CN" altLang="en-US" dirty="0" smtClean="0"/>
              <a:t>也满足四边形不等式，即</a:t>
            </a:r>
            <a:r>
              <a:rPr lang="en-US" altLang="zh-CN" dirty="0" smtClean="0"/>
              <a:t>m</a:t>
            </a:r>
            <a:r>
              <a:rPr lang="pl-PL" altLang="zh-CN" dirty="0" smtClean="0"/>
              <a:t>(i,j)+</a:t>
            </a:r>
            <a:r>
              <a:rPr lang="en-US" altLang="zh-CN" dirty="0" smtClean="0"/>
              <a:t>m</a:t>
            </a:r>
            <a:r>
              <a:rPr lang="pl-PL" altLang="zh-CN" dirty="0" smtClean="0"/>
              <a:t>(i</a:t>
            </a:r>
            <a:r>
              <a:rPr lang="pl-PL" altLang="zh-CN" dirty="0"/>
              <a:t>',j</a:t>
            </a:r>
            <a:r>
              <a:rPr lang="pl-PL" altLang="zh-CN" dirty="0" smtClean="0"/>
              <a:t>')&lt;=</a:t>
            </a:r>
            <a:r>
              <a:rPr lang="en-US" altLang="zh-CN" dirty="0" smtClean="0"/>
              <a:t>m</a:t>
            </a:r>
            <a:r>
              <a:rPr lang="pl-PL" altLang="zh-CN" dirty="0" smtClean="0"/>
              <a:t>(i</a:t>
            </a:r>
            <a:r>
              <a:rPr lang="pl-PL" altLang="zh-CN" dirty="0"/>
              <a:t>',j</a:t>
            </a:r>
            <a:r>
              <a:rPr lang="pl-PL" altLang="zh-CN" dirty="0" smtClean="0"/>
              <a:t>)+</a:t>
            </a:r>
            <a:r>
              <a:rPr lang="en-US" altLang="zh-CN" dirty="0" smtClean="0"/>
              <a:t>m</a:t>
            </a:r>
            <a:r>
              <a:rPr lang="pl-PL" altLang="zh-CN" dirty="0" smtClean="0"/>
              <a:t>(i,j')</a:t>
            </a:r>
            <a:endParaRPr lang="en-US" altLang="zh-CN" dirty="0"/>
          </a:p>
          <a:p>
            <a:r>
              <a:rPr lang="zh-CN" altLang="en-US" dirty="0" smtClean="0"/>
              <a:t>令</a:t>
            </a:r>
            <a:r>
              <a:rPr lang="en-US" altLang="zh-CN" dirty="0" smtClean="0"/>
              <a:t>s[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</a:t>
            </a:r>
            <a:r>
              <a:rPr lang="zh-CN" altLang="en-US" dirty="0" smtClean="0"/>
              <a:t>取得最优值的决策</a:t>
            </a:r>
            <a:endParaRPr lang="en-US" altLang="zh-CN" dirty="0" smtClean="0"/>
          </a:p>
          <a:p>
            <a:r>
              <a:rPr lang="zh-CN" altLang="en-US" dirty="0"/>
              <a:t>定</a:t>
            </a:r>
            <a:r>
              <a:rPr lang="zh-CN" altLang="en-US" dirty="0" smtClean="0"/>
              <a:t>理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：若</a:t>
            </a:r>
            <a:r>
              <a:rPr lang="en-US" altLang="zh-CN" dirty="0" smtClean="0"/>
              <a:t>f</a:t>
            </a:r>
            <a:r>
              <a:rPr lang="zh-CN" altLang="en-US" dirty="0" smtClean="0"/>
              <a:t>满足四边形不等式，则</a:t>
            </a:r>
            <a:r>
              <a:rPr lang="en-US" altLang="zh-CN" dirty="0" smtClean="0"/>
              <a:t>s</a:t>
            </a:r>
            <a:r>
              <a:rPr lang="zh-CN" altLang="en-US" dirty="0" smtClean="0"/>
              <a:t>单调，即</a:t>
            </a:r>
            <a:r>
              <a:rPr lang="en-US" altLang="zh-CN" dirty="0" smtClean="0"/>
              <a:t>s[i,j-1]&lt;=s[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]&lt;=s[i+1,j]</a:t>
            </a:r>
          </a:p>
          <a:p>
            <a:r>
              <a:rPr lang="zh-CN" altLang="en-US" dirty="0"/>
              <a:t>证</a:t>
            </a:r>
            <a:r>
              <a:rPr lang="zh-CN" altLang="en-US" dirty="0" smtClean="0"/>
              <a:t>明较复杂，略</a:t>
            </a:r>
            <a:endParaRPr lang="en-US" altLang="zh-CN" dirty="0" smtClean="0"/>
          </a:p>
          <a:p>
            <a:r>
              <a:rPr lang="zh-CN" altLang="en-US" dirty="0"/>
              <a:t>于</a:t>
            </a:r>
            <a:r>
              <a:rPr lang="zh-CN" altLang="en-US" dirty="0" smtClean="0"/>
              <a:t>是复杂度成功降到了</a:t>
            </a:r>
            <a:r>
              <a:rPr lang="en-US" altLang="zh-CN" dirty="0" smtClean="0"/>
              <a:t>O(N^2)</a:t>
            </a:r>
          </a:p>
        </p:txBody>
      </p:sp>
    </p:spTree>
    <p:extLst>
      <p:ext uri="{BB962C8B-B14F-4D97-AF65-F5344CB8AC3E}">
        <p14:creationId xmlns:p14="http://schemas.microsoft.com/office/powerpoint/2010/main" val="3030597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括号序列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空序</a:t>
            </a:r>
            <a:r>
              <a:rPr lang="zh-CN" altLang="en-US" dirty="0" smtClean="0"/>
              <a:t>列是规则序列。</a:t>
            </a:r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果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是规则序列，那么</a:t>
            </a:r>
            <a:r>
              <a:rPr lang="en-US" altLang="zh-CN" dirty="0" smtClean="0"/>
              <a:t>(S)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[S]</a:t>
            </a:r>
            <a:r>
              <a:rPr lang="zh-CN" altLang="en-US" dirty="0" smtClean="0"/>
              <a:t>也是规则序列。</a:t>
            </a:r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都是规则序列，那么</a:t>
            </a:r>
            <a:r>
              <a:rPr lang="en-US" altLang="zh-CN" dirty="0" smtClean="0"/>
              <a:t>AB</a:t>
            </a:r>
            <a:r>
              <a:rPr lang="zh-CN" altLang="en-US" dirty="0" smtClean="0"/>
              <a:t>也是规则序列。</a:t>
            </a:r>
            <a:endParaRPr lang="en-US" altLang="zh-CN" dirty="0" smtClean="0"/>
          </a:p>
          <a:p>
            <a:r>
              <a:rPr lang="zh-CN" altLang="en-US" dirty="0"/>
              <a:t>现</a:t>
            </a:r>
            <a:r>
              <a:rPr lang="zh-CN" altLang="en-US" dirty="0" smtClean="0"/>
              <a:t>在给出一些</a:t>
            </a:r>
            <a:r>
              <a:rPr lang="zh-CN" altLang="en-US" smtClean="0"/>
              <a:t>由</a:t>
            </a:r>
            <a:r>
              <a:rPr lang="en-US" altLang="zh-CN" smtClean="0"/>
              <a:t>()[]</a:t>
            </a:r>
            <a:r>
              <a:rPr lang="zh-CN" altLang="en-US" smtClean="0"/>
              <a:t>构</a:t>
            </a:r>
            <a:r>
              <a:rPr lang="zh-CN" altLang="en-US" dirty="0" smtClean="0"/>
              <a:t>成的序列，请添加尽量少的括号，得到一个规则序列。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801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括号序列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686320"/>
          </a:xfrm>
        </p:spPr>
        <p:txBody>
          <a:bodyPr/>
          <a:lstStyle/>
          <a:p>
            <a:r>
              <a:rPr lang="en-US" altLang="zh-CN" dirty="0" smtClean="0"/>
              <a:t>Sample Input</a:t>
            </a:r>
          </a:p>
          <a:p>
            <a:r>
              <a:rPr lang="en-US" altLang="zh-CN" dirty="0" smtClean="0"/>
              <a:t>([(]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187928" y="1600200"/>
            <a:ext cx="4344512" cy="468632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Sample Output</a:t>
            </a:r>
          </a:p>
          <a:p>
            <a:r>
              <a:rPr lang="en-US" altLang="zh-CN" dirty="0" smtClean="0"/>
              <a:t>()[()]</a:t>
            </a:r>
          </a:p>
        </p:txBody>
      </p:sp>
    </p:spTree>
    <p:extLst>
      <p:ext uri="{BB962C8B-B14F-4D97-AF65-F5344CB8AC3E}">
        <p14:creationId xmlns:p14="http://schemas.microsoft.com/office/powerpoint/2010/main" val="1849781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</a:t>
            </a:r>
            <a:r>
              <a:rPr lang="zh-CN" altLang="en-US" dirty="0"/>
              <a:t>长上升子序列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给出一个数列</a:t>
            </a:r>
            <a:r>
              <a:rPr lang="en-US" altLang="zh-CN" dirty="0" smtClean="0"/>
              <a:t>{a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,...,a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，要求你选出尽量多的元素，</a:t>
            </a:r>
            <a:r>
              <a:rPr lang="zh-CN" altLang="en-US" dirty="0"/>
              <a:t>使这些元</a:t>
            </a:r>
            <a:r>
              <a:rPr lang="zh-CN" altLang="en-US" dirty="0" smtClean="0"/>
              <a:t>素按其相对位置单调递增。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89648" y="3573016"/>
            <a:ext cx="3898776" cy="468632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Sample Output</a:t>
            </a:r>
          </a:p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56000" y="3574816"/>
            <a:ext cx="3898776" cy="468632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Sample Input</a:t>
            </a:r>
          </a:p>
          <a:p>
            <a:r>
              <a:rPr lang="x-none" altLang="zh-CN" dirty="0" smtClean="0"/>
              <a:t>9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x-none" altLang="zh-CN" dirty="0" smtClean="0"/>
              <a:t>5</a:t>
            </a:r>
            <a:r>
              <a:rPr lang="en-US" altLang="zh-CN" dirty="0" smtClean="0"/>
              <a:t> </a:t>
            </a:r>
            <a:r>
              <a:rPr lang="x-none" altLang="zh-CN" dirty="0" smtClean="0"/>
              <a:t>8</a:t>
            </a:r>
            <a:r>
              <a:rPr lang="en-US" altLang="zh-CN" dirty="0" smtClean="0"/>
              <a:t> </a:t>
            </a:r>
            <a:r>
              <a:rPr lang="x-none" altLang="zh-CN" dirty="0" smtClean="0"/>
              <a:t>9</a:t>
            </a:r>
            <a:r>
              <a:rPr lang="en-US" altLang="zh-CN" dirty="0" smtClean="0"/>
              <a:t> </a:t>
            </a:r>
            <a:r>
              <a:rPr lang="x-none" altLang="zh-CN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2</a:t>
            </a:r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 </a:t>
            </a:r>
            <a:r>
              <a:rPr lang="x-none" altLang="zh-CN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3</a:t>
            </a:r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 </a:t>
            </a:r>
            <a:r>
              <a:rPr lang="x-none" altLang="zh-CN" dirty="0" smtClean="0"/>
              <a:t>1</a:t>
            </a:r>
            <a:r>
              <a:rPr lang="en-US" altLang="zh-CN" dirty="0" smtClean="0"/>
              <a:t> </a:t>
            </a:r>
            <a:r>
              <a:rPr lang="x-none" altLang="zh-CN" dirty="0" smtClean="0"/>
              <a:t>7</a:t>
            </a:r>
            <a:r>
              <a:rPr lang="en-US" altLang="zh-CN" dirty="0" smtClean="0"/>
              <a:t> </a:t>
            </a:r>
            <a:r>
              <a:rPr lang="x-none" altLang="zh-CN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4</a:t>
            </a:r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 </a:t>
            </a:r>
            <a:r>
              <a:rPr lang="x-none" altLang="zh-CN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510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括号序列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情况</a:t>
            </a:r>
            <a:r>
              <a:rPr lang="en-US" altLang="zh-CN" dirty="0" smtClean="0"/>
              <a:t>1</a:t>
            </a:r>
            <a:r>
              <a:rPr lang="zh-CN" altLang="en-US" dirty="0"/>
              <a:t>：</a:t>
            </a:r>
            <a:r>
              <a:rPr lang="en-US" altLang="zh-CN" dirty="0" smtClean="0"/>
              <a:t>S</a:t>
            </a:r>
            <a:r>
              <a:rPr lang="zh-CN" altLang="en-US" dirty="0" smtClean="0"/>
              <a:t>形如</a:t>
            </a:r>
            <a:r>
              <a:rPr lang="en-US" altLang="zh-CN" dirty="0" smtClean="0"/>
              <a:t>(S’)</a:t>
            </a:r>
            <a:r>
              <a:rPr lang="zh-CN" altLang="en-US" dirty="0" smtClean="0"/>
              <a:t>或</a:t>
            </a:r>
            <a:r>
              <a:rPr lang="en-US" altLang="zh-CN" dirty="0" smtClean="0"/>
              <a:t>[S’]</a:t>
            </a:r>
            <a:br>
              <a:rPr lang="en-US" altLang="zh-CN" dirty="0" smtClean="0"/>
            </a:br>
            <a:r>
              <a:rPr lang="zh-CN" altLang="en-US" dirty="0" smtClean="0"/>
              <a:t>只需将</a:t>
            </a:r>
            <a:r>
              <a:rPr lang="en-US" altLang="zh-CN" dirty="0" smtClean="0"/>
              <a:t>S’</a:t>
            </a:r>
            <a:r>
              <a:rPr lang="zh-CN" altLang="en-US" dirty="0" smtClean="0"/>
              <a:t>变成规则序列即可</a:t>
            </a:r>
            <a:endParaRPr lang="en-US" altLang="zh-CN" dirty="0" smtClean="0"/>
          </a:p>
        </p:txBody>
      </p:sp>
      <p:sp>
        <p:nvSpPr>
          <p:cNvPr id="6" name="矩形​​ 5"/>
          <p:cNvSpPr/>
          <p:nvPr/>
        </p:nvSpPr>
        <p:spPr>
          <a:xfrm>
            <a:off x="3347864" y="4122946"/>
            <a:ext cx="239200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4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outerShdw>
                </a:effectLst>
              </a:rPr>
              <a:t>S=([])</a:t>
            </a:r>
            <a:endParaRPr lang="en-US" altLang="zh-CN" sz="5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xmlns:mc="http://schemas.openxmlformats.org/markup-compatibility/2006" xmlns:a14="http://schemas.microsoft.com/office/drawing/2010/main" val="000000" mc:Ignorable="">
                    <a:alpha val="65000"/>
                  </a:srgbClr>
                </a:outerShdw>
              </a:effectLst>
            </a:endParaRPr>
          </a:p>
          <a:p>
            <a:pPr algn="ctr"/>
            <a:r>
              <a:rPr lang="en-US" altLang="zh-CN" sz="5400" b="1" cap="none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outerShdw>
                </a:effectLst>
              </a:rPr>
              <a:t>S’=[]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xmlns:mc="http://schemas.openxmlformats.org/markup-compatibility/2006" xmlns:a14="http://schemas.microsoft.com/office/drawing/2010/main" val="000000" mc:Ignorable="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0035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括号序列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情</a:t>
            </a:r>
            <a:r>
              <a:rPr lang="zh-CN" altLang="en-US" dirty="0" smtClean="0"/>
              <a:t>况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</a:t>
            </a:r>
            <a:r>
              <a:rPr lang="zh-CN" altLang="en-US" dirty="0" smtClean="0"/>
              <a:t>形如</a:t>
            </a:r>
            <a:r>
              <a:rPr lang="en-US" altLang="zh-CN" dirty="0" smtClean="0"/>
              <a:t>(S’</a:t>
            </a:r>
            <a:r>
              <a:rPr lang="zh-CN" altLang="en-US" dirty="0" smtClean="0"/>
              <a:t>或</a:t>
            </a:r>
            <a:r>
              <a:rPr lang="en-US" altLang="zh-CN" dirty="0" smtClean="0"/>
              <a:t>[S’</a:t>
            </a:r>
            <a:br>
              <a:rPr lang="en-US" altLang="zh-CN" dirty="0" smtClean="0"/>
            </a:br>
            <a:r>
              <a:rPr lang="zh-CN" altLang="en-US" dirty="0" smtClean="0"/>
              <a:t>只需将</a:t>
            </a:r>
            <a:r>
              <a:rPr lang="en-US" altLang="zh-CN" dirty="0" smtClean="0"/>
              <a:t>S’</a:t>
            </a:r>
            <a:r>
              <a:rPr lang="zh-CN" altLang="en-US" dirty="0" smtClean="0"/>
              <a:t>变成规则序列后，添加</a:t>
            </a:r>
            <a:r>
              <a:rPr lang="en-US" altLang="zh-CN" dirty="0" smtClean="0"/>
              <a:t>)</a:t>
            </a:r>
            <a:r>
              <a:rPr lang="zh-CN" altLang="en-US" dirty="0" smtClean="0"/>
              <a:t>或</a:t>
            </a:r>
            <a:r>
              <a:rPr lang="en-US" altLang="zh-CN" dirty="0" smtClean="0"/>
              <a:t>]</a:t>
            </a:r>
            <a:r>
              <a:rPr lang="zh-CN" altLang="en-US" dirty="0"/>
              <a:t>即</a:t>
            </a:r>
            <a:r>
              <a:rPr lang="zh-CN" altLang="en-US" dirty="0" smtClean="0"/>
              <a:t>可。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矩形​​ 3"/>
          <p:cNvSpPr/>
          <p:nvPr/>
        </p:nvSpPr>
        <p:spPr>
          <a:xfrm>
            <a:off x="3376001" y="2967335"/>
            <a:ext cx="239200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4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outerShdw>
                </a:effectLst>
              </a:rPr>
              <a:t>S=([]</a:t>
            </a:r>
            <a:endParaRPr lang="en-US" altLang="zh-CN" sz="5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xmlns:mc="http://schemas.openxmlformats.org/markup-compatibility/2006" xmlns:a14="http://schemas.microsoft.com/office/drawing/2010/main" val="000000" mc:Ignorable="">
                    <a:alpha val="65000"/>
                  </a:srgbClr>
                </a:outerShdw>
              </a:effectLst>
            </a:endParaRPr>
          </a:p>
          <a:p>
            <a:pPr algn="ctr"/>
            <a:r>
              <a:rPr lang="en-US" altLang="zh-CN" sz="5400" b="1" cap="none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outerShdw>
                </a:effectLst>
              </a:rPr>
              <a:t>S’=[]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xmlns:mc="http://schemas.openxmlformats.org/markup-compatibility/2006" xmlns:a14="http://schemas.microsoft.com/office/drawing/2010/main" val="000000" mc:Ignorable="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0890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括号序列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情况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</a:t>
            </a:r>
            <a:r>
              <a:rPr lang="zh-CN" altLang="en-US" dirty="0" smtClean="0"/>
              <a:t>形如</a:t>
            </a:r>
            <a:r>
              <a:rPr lang="en-US" altLang="zh-CN" dirty="0" smtClean="0"/>
              <a:t>S’)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S’]</a:t>
            </a:r>
            <a:br>
              <a:rPr lang="en-US" altLang="zh-CN" dirty="0" smtClean="0"/>
            </a:br>
            <a:r>
              <a:rPr lang="zh-CN" altLang="en-US" dirty="0" smtClean="0"/>
              <a:t>只需将</a:t>
            </a:r>
            <a:r>
              <a:rPr lang="en-US" altLang="zh-CN" dirty="0" smtClean="0"/>
              <a:t>S’</a:t>
            </a:r>
            <a:r>
              <a:rPr lang="zh-CN" altLang="en-US" dirty="0" smtClean="0"/>
              <a:t>变成规则序列后，添加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即可。</a:t>
            </a:r>
            <a:endParaRPr lang="en-US" altLang="zh-CN" dirty="0" smtClean="0"/>
          </a:p>
        </p:txBody>
      </p:sp>
      <p:sp>
        <p:nvSpPr>
          <p:cNvPr id="4" name="矩形​​ 3"/>
          <p:cNvSpPr/>
          <p:nvPr/>
        </p:nvSpPr>
        <p:spPr>
          <a:xfrm>
            <a:off x="3376000" y="2967335"/>
            <a:ext cx="239200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outerShdw>
                </a:effectLst>
              </a:rPr>
              <a:t>S=(</a:t>
            </a:r>
            <a:r>
              <a:rPr lang="en-US" altLang="zh-CN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outerShdw>
                </a:effectLst>
              </a:rPr>
              <a:t>)</a:t>
            </a:r>
            <a:r>
              <a:rPr lang="en-US" altLang="zh-CN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outerShdw>
                </a:effectLst>
              </a:rPr>
              <a:t>]</a:t>
            </a:r>
          </a:p>
          <a:p>
            <a:pPr algn="ctr"/>
            <a:r>
              <a:rPr lang="en-US" altLang="zh-CN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outerShdw>
                </a:effectLst>
              </a:rPr>
              <a:t>S’=()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xmlns:mc="http://schemas.openxmlformats.org/markup-compatibility/2006" xmlns:a14="http://schemas.microsoft.com/office/drawing/2010/main" val="000000" mc:Ignorable="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6721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括号序列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情</a:t>
            </a:r>
            <a:r>
              <a:rPr lang="zh-CN" altLang="en-US" dirty="0" smtClean="0"/>
              <a:t>况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</a:t>
            </a:r>
            <a:r>
              <a:rPr lang="zh-CN" altLang="en-US" dirty="0"/>
              <a:t>可</a:t>
            </a:r>
            <a:r>
              <a:rPr lang="zh-CN" altLang="en-US" dirty="0" smtClean="0"/>
              <a:t>被拆分成两部分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，只需将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分别变成规则序列即可。</a:t>
            </a:r>
            <a:endParaRPr lang="zh-CN" altLang="en-US" dirty="0"/>
          </a:p>
        </p:txBody>
      </p:sp>
      <p:sp>
        <p:nvSpPr>
          <p:cNvPr id="4" name="矩形​​ 3"/>
          <p:cNvSpPr/>
          <p:nvPr/>
        </p:nvSpPr>
        <p:spPr>
          <a:xfrm>
            <a:off x="3449738" y="2967335"/>
            <a:ext cx="224452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4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outerShdw>
                </a:effectLst>
              </a:rPr>
              <a:t>S=()[]</a:t>
            </a:r>
            <a:endParaRPr lang="en-US" altLang="zh-CN" sz="5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xmlns:mc="http://schemas.openxmlformats.org/markup-compatibility/2006" xmlns:a14="http://schemas.microsoft.com/office/drawing/2010/main" val="000000" mc:Ignorable="">
                    <a:alpha val="65000"/>
                  </a:srgbClr>
                </a:outerShdw>
              </a:effectLst>
            </a:endParaRPr>
          </a:p>
          <a:p>
            <a:pPr algn="ctr"/>
            <a:r>
              <a:rPr lang="en-US" altLang="zh-CN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outerShdw>
                </a:effectLst>
              </a:rPr>
              <a:t>S</a:t>
            </a:r>
            <a:r>
              <a:rPr lang="en-US" altLang="zh-CN" sz="5400" b="1" cap="none" spc="50" baseline="-2500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outerShdw>
                </a:effectLst>
              </a:rPr>
              <a:t>1</a:t>
            </a:r>
            <a:r>
              <a:rPr lang="en-US" altLang="zh-CN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outerShdw>
                </a:effectLst>
              </a:rPr>
              <a:t>=()</a:t>
            </a:r>
          </a:p>
          <a:p>
            <a:pPr algn="ctr"/>
            <a:r>
              <a:rPr lang="en-US" altLang="zh-CN" sz="54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outerShdw>
                </a:effectLst>
              </a:rPr>
              <a:t>S</a:t>
            </a:r>
            <a:r>
              <a:rPr lang="en-US" altLang="zh-CN" sz="5400" b="1" spc="50" baseline="-2500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outerShdw>
                </a:effectLst>
              </a:rPr>
              <a:t>2</a:t>
            </a:r>
            <a:r>
              <a:rPr lang="en-US" altLang="zh-CN" sz="54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outerShdw>
                </a:effectLst>
              </a:rPr>
              <a:t>=[]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xmlns:mc="http://schemas.openxmlformats.org/markup-compatibility/2006" xmlns:a14="http://schemas.microsoft.com/office/drawing/2010/main" val="000000" mc:Ignorable="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2973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括号序列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f[</a:t>
            </a:r>
            <a:r>
              <a:rPr lang="en-US" altLang="zh-CN" dirty="0" err="1" smtClean="0"/>
              <a:t>i,j</a:t>
            </a:r>
            <a:r>
              <a:rPr lang="en-US" altLang="zh-CN" dirty="0"/>
              <a:t>]</a:t>
            </a:r>
            <a:r>
              <a:rPr lang="zh-CN" altLang="en-US" dirty="0"/>
              <a:t>表示将</a:t>
            </a:r>
            <a:r>
              <a:rPr lang="en-US" altLang="zh-CN" dirty="0" err="1"/>
              <a:t>i..j</a:t>
            </a:r>
            <a:r>
              <a:rPr lang="zh-CN" altLang="en-US" dirty="0"/>
              <a:t>变成规则序列至少要添加的括号数。</a:t>
            </a:r>
            <a:endParaRPr lang="en-US" altLang="zh-CN" dirty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]=min{</a:t>
            </a:r>
            <a:br>
              <a:rPr lang="en-US" altLang="zh-CN" dirty="0" smtClean="0"/>
            </a:br>
            <a:r>
              <a:rPr lang="en-US" altLang="zh-CN" dirty="0" smtClean="0"/>
              <a:t>f[i+1,j+1], //</a:t>
            </a:r>
            <a:r>
              <a:rPr lang="zh-CN" altLang="en-US" dirty="0" smtClean="0"/>
              <a:t>要求</a:t>
            </a:r>
            <a:r>
              <a:rPr lang="en-US" altLang="zh-CN" dirty="0" smtClean="0"/>
              <a:t>s[i]s[j]</a:t>
            </a:r>
            <a:r>
              <a:rPr lang="zh-CN" altLang="en-US" dirty="0" smtClean="0"/>
              <a:t>为</a:t>
            </a:r>
            <a:r>
              <a:rPr lang="en-US" altLang="zh-CN" dirty="0" smtClean="0"/>
              <a:t>()</a:t>
            </a:r>
            <a:r>
              <a:rPr lang="zh-CN" altLang="en-US" dirty="0" smtClean="0"/>
              <a:t>或</a:t>
            </a:r>
            <a:r>
              <a:rPr lang="en-US" altLang="zh-CN" dirty="0" smtClean="0"/>
              <a:t>[]</a:t>
            </a:r>
            <a:br>
              <a:rPr lang="en-US" altLang="zh-CN" dirty="0" smtClean="0"/>
            </a:br>
            <a:r>
              <a:rPr lang="en-US" altLang="zh-CN" dirty="0" smtClean="0"/>
              <a:t>f[i+1,j]+1, //</a:t>
            </a:r>
            <a:r>
              <a:rPr lang="zh-CN" altLang="en-US" dirty="0" smtClean="0"/>
              <a:t>要求</a:t>
            </a:r>
            <a:r>
              <a:rPr lang="en-US" altLang="zh-CN" dirty="0" smtClean="0"/>
              <a:t>s[i]</a:t>
            </a:r>
            <a:r>
              <a:rPr lang="zh-CN" altLang="en-US" dirty="0" smtClean="0"/>
              <a:t>为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</a:t>
            </a:r>
            <a:r>
              <a:rPr lang="en-US" altLang="zh-CN" dirty="0" smtClean="0"/>
              <a:t>[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f[i,j-1]+1,//</a:t>
            </a:r>
            <a:r>
              <a:rPr lang="zh-CN" altLang="en-US" dirty="0" smtClean="0"/>
              <a:t>要求</a:t>
            </a:r>
            <a:r>
              <a:rPr lang="en-US" altLang="zh-CN" dirty="0" smtClean="0"/>
              <a:t>s[j]</a:t>
            </a:r>
            <a:r>
              <a:rPr lang="zh-CN" altLang="en-US" dirty="0" smtClean="0"/>
              <a:t>为</a:t>
            </a:r>
            <a:r>
              <a:rPr lang="en-US" altLang="zh-CN" dirty="0" smtClean="0"/>
              <a:t>)</a:t>
            </a:r>
            <a:r>
              <a:rPr lang="zh-CN" altLang="en-US" dirty="0" smtClean="0"/>
              <a:t>或</a:t>
            </a:r>
            <a:r>
              <a:rPr lang="en-US" altLang="zh-CN" dirty="0" smtClean="0"/>
              <a:t>]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f[</a:t>
            </a:r>
            <a:r>
              <a:rPr lang="en-US" altLang="zh-CN" dirty="0" err="1" smtClean="0"/>
              <a:t>i,k</a:t>
            </a:r>
            <a:r>
              <a:rPr lang="en-US" altLang="zh-CN" dirty="0" smtClean="0"/>
              <a:t>]+f[k+1,j],i&lt;=k&lt;j}</a:t>
            </a:r>
          </a:p>
          <a:p>
            <a:r>
              <a:rPr lang="zh-CN" altLang="en-US" dirty="0"/>
              <a:t>时间复杂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O(N^3)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2828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个人排成一圈，他们要决斗</a:t>
            </a:r>
            <a:r>
              <a:rPr lang="en-US" altLang="zh-CN" dirty="0" smtClean="0"/>
              <a:t>N-1</a:t>
            </a:r>
            <a:r>
              <a:rPr lang="zh-CN" altLang="en-US" dirty="0" smtClean="0"/>
              <a:t>场，其中相邻的两人决斗（即第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个人与第</a:t>
            </a:r>
            <a:r>
              <a:rPr lang="en-US" altLang="zh-CN" dirty="0" smtClean="0"/>
              <a:t>i+1</a:t>
            </a:r>
            <a:r>
              <a:rPr lang="zh-CN" altLang="en-US" dirty="0" smtClean="0"/>
              <a:t>个人决斗，第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个人与第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个人决斗），死者退出，最终剩下的人胜利。将任意两个人之间决斗的输赢情况告诉你，决斗顺序由你安排，问哪些人可能成为最终的胜利者？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190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Sample Input</a:t>
            </a:r>
          </a:p>
          <a:p>
            <a:r>
              <a:rPr lang="en-US" altLang="zh-CN" dirty="0" smtClean="0"/>
              <a:t>3</a:t>
            </a:r>
            <a:br>
              <a:rPr lang="en-US" altLang="zh-CN" dirty="0" smtClean="0"/>
            </a:br>
            <a:r>
              <a:rPr lang="en-US" altLang="zh-CN" dirty="0" smtClean="0"/>
              <a:t>0 1 0</a:t>
            </a:r>
            <a:br>
              <a:rPr lang="en-US" altLang="zh-CN" dirty="0" smtClean="0"/>
            </a:br>
            <a:r>
              <a:rPr lang="en-US" altLang="zh-CN" dirty="0" smtClean="0"/>
              <a:t>0 0 1</a:t>
            </a:r>
            <a:br>
              <a:rPr lang="en-US" altLang="zh-CN" dirty="0" smtClean="0"/>
            </a:br>
            <a:r>
              <a:rPr lang="en-US" altLang="zh-CN" dirty="0" smtClean="0"/>
              <a:t>1 0 0</a:t>
            </a:r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胜</a:t>
            </a:r>
            <a:r>
              <a:rPr lang="en-US" altLang="zh-CN" dirty="0" smtClean="0"/>
              <a:t>2</a:t>
            </a:r>
            <a:br>
              <a:rPr lang="en-US" altLang="zh-CN" dirty="0" smtClean="0"/>
            </a:br>
            <a:r>
              <a:rPr lang="en-US" altLang="zh-CN" dirty="0" smtClean="0"/>
              <a:t>2</a:t>
            </a:r>
            <a:r>
              <a:rPr lang="zh-CN" altLang="en-US" dirty="0" smtClean="0"/>
              <a:t>胜</a:t>
            </a:r>
            <a:r>
              <a:rPr lang="en-US" altLang="zh-CN" dirty="0" smtClean="0"/>
              <a:t>3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3</a:t>
            </a:r>
            <a:r>
              <a:rPr lang="zh-CN" altLang="en-US" dirty="0" smtClean="0"/>
              <a:t>胜</a:t>
            </a:r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187928" y="1600200"/>
            <a:ext cx="4344512" cy="468632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Sample Output</a:t>
            </a:r>
          </a:p>
          <a:p>
            <a:r>
              <a:rPr lang="en-US" altLang="zh-CN" dirty="0" smtClean="0"/>
              <a:t>1 2 3</a:t>
            </a:r>
          </a:p>
          <a:p>
            <a:r>
              <a:rPr lang="zh-CN" altLang="en-US" dirty="0" smtClean="0"/>
              <a:t>若</a:t>
            </a:r>
            <a:r>
              <a:rPr lang="en-US" altLang="zh-CN" dirty="0" smtClean="0"/>
              <a:t>23</a:t>
            </a:r>
            <a:r>
              <a:rPr lang="zh-CN" altLang="en-US" dirty="0" smtClean="0"/>
              <a:t>先决斗，则</a:t>
            </a:r>
            <a:r>
              <a:rPr lang="en-US" altLang="zh-CN" dirty="0"/>
              <a:t>1</a:t>
            </a:r>
            <a:r>
              <a:rPr lang="zh-CN" altLang="en-US" dirty="0" smtClean="0"/>
              <a:t>胜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若</a:t>
            </a:r>
            <a:r>
              <a:rPr lang="en-US" altLang="zh-CN" dirty="0" smtClean="0"/>
              <a:t>13</a:t>
            </a:r>
            <a:r>
              <a:rPr lang="zh-CN" altLang="en-US" dirty="0" smtClean="0"/>
              <a:t>先决斗，则</a:t>
            </a:r>
            <a:r>
              <a:rPr lang="en-US" altLang="zh-CN" dirty="0" smtClean="0"/>
              <a:t>2</a:t>
            </a:r>
            <a:r>
              <a:rPr lang="zh-CN" altLang="en-US" dirty="0" smtClean="0"/>
              <a:t>胜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若</a:t>
            </a:r>
            <a:r>
              <a:rPr lang="en-US" altLang="zh-CN" dirty="0" smtClean="0"/>
              <a:t>12</a:t>
            </a:r>
            <a:r>
              <a:rPr lang="zh-CN" altLang="en-US" dirty="0" smtClean="0"/>
              <a:t>先决斗，则</a:t>
            </a:r>
            <a:r>
              <a:rPr lang="en-US" altLang="zh-CN" dirty="0"/>
              <a:t>3</a:t>
            </a:r>
            <a:r>
              <a:rPr lang="zh-CN" altLang="en-US" dirty="0" smtClean="0"/>
              <a:t>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70772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把环复制一份，接到环后面，这样编号为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的人能胜出的充要条件是他能与自己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“相遇”。</a:t>
            </a:r>
            <a:endParaRPr lang="en-US" altLang="zh-CN" dirty="0" smtClean="0"/>
          </a:p>
          <a:p>
            <a:r>
              <a:rPr lang="en-US" altLang="zh-CN" dirty="0" smtClean="0"/>
              <a:t>1 2 3 4 5 6</a:t>
            </a:r>
            <a:br>
              <a:rPr lang="en-US" altLang="zh-CN" dirty="0" smtClean="0"/>
            </a:br>
            <a:r>
              <a:rPr lang="en-US" altLang="zh-CN" dirty="0" smtClean="0"/>
              <a:t>1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6</a:t>
            </a:r>
            <a:br>
              <a:rPr lang="en-US" altLang="zh-CN" dirty="0" smtClean="0"/>
            </a:br>
            <a:r>
              <a:rPr lang="zh-CN" altLang="en-US" dirty="0" smtClean="0"/>
              <a:t>由于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可以胜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，因此</a:t>
            </a:r>
            <a:r>
              <a:rPr lang="en-US" altLang="zh-CN" dirty="0" smtClean="0"/>
              <a:t>2</a:t>
            </a:r>
            <a:r>
              <a:rPr lang="zh-CN" altLang="en-US" dirty="0" smtClean="0"/>
              <a:t>将</a:t>
            </a:r>
            <a:r>
              <a:rPr lang="en-US" altLang="zh-CN" dirty="0" smtClean="0"/>
              <a:t>3</a:t>
            </a:r>
            <a:r>
              <a:rPr lang="zh-CN" altLang="en-US" dirty="0" smtClean="0"/>
              <a:t>淘汰后，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4</a:t>
            </a:r>
            <a:r>
              <a:rPr lang="zh-CN" altLang="en-US" dirty="0" smtClean="0"/>
              <a:t>会相遇，又因为</a:t>
            </a:r>
            <a:r>
              <a:rPr lang="en-US" altLang="zh-CN" dirty="0" smtClean="0"/>
              <a:t>1</a:t>
            </a:r>
            <a:r>
              <a:rPr lang="zh-CN" altLang="en-US" dirty="0"/>
              <a:t>可</a:t>
            </a:r>
            <a:r>
              <a:rPr lang="zh-CN" altLang="en-US" dirty="0" smtClean="0"/>
              <a:t>以胜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，因此</a:t>
            </a:r>
            <a:r>
              <a:rPr lang="en-US" altLang="zh-CN" dirty="0" smtClean="0"/>
              <a:t>1</a:t>
            </a:r>
            <a:r>
              <a:rPr lang="zh-CN" altLang="en-US" dirty="0" smtClean="0"/>
              <a:t>将</a:t>
            </a:r>
            <a:r>
              <a:rPr lang="en-US" altLang="zh-CN" dirty="0" smtClean="0"/>
              <a:t>2</a:t>
            </a:r>
            <a:r>
              <a:rPr lang="zh-CN" altLang="en-US" dirty="0" smtClean="0"/>
              <a:t>淘汰后，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4</a:t>
            </a:r>
            <a:r>
              <a:rPr lang="zh-CN" altLang="en-US" dirty="0" smtClean="0"/>
              <a:t>会相遇，所以</a:t>
            </a:r>
            <a:r>
              <a:rPr lang="en-US" altLang="zh-CN" dirty="0" smtClean="0"/>
              <a:t>1</a:t>
            </a:r>
            <a:r>
              <a:rPr lang="zh-CN" altLang="en-US" dirty="0" smtClean="0"/>
              <a:t>可</a:t>
            </a:r>
            <a:r>
              <a:rPr lang="zh-CN" altLang="en-US" dirty="0"/>
              <a:t>能赢</a:t>
            </a:r>
            <a:r>
              <a:rPr lang="zh-CN" altLang="en-US" dirty="0" smtClean="0"/>
              <a:t>得这场决斗。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20878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meet[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</a:t>
            </a:r>
            <a:r>
              <a:rPr lang="zh-CN" altLang="en-US" dirty="0" smtClean="0"/>
              <a:t>是否能够相遇。</a:t>
            </a:r>
            <a:endParaRPr lang="en-US" altLang="zh-CN" dirty="0" smtClean="0"/>
          </a:p>
          <a:p>
            <a:r>
              <a:rPr lang="zh-CN" altLang="en-US" dirty="0" smtClean="0"/>
              <a:t>若存在</a:t>
            </a:r>
            <a:r>
              <a:rPr lang="en-US" altLang="zh-CN" dirty="0" smtClean="0"/>
              <a:t>i&lt;k&lt;j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meet[</a:t>
            </a:r>
            <a:r>
              <a:rPr lang="en-US" altLang="zh-CN" dirty="0" err="1" smtClean="0"/>
              <a:t>i,k</a:t>
            </a:r>
            <a:r>
              <a:rPr lang="en-US" altLang="zh-CN" dirty="0" smtClean="0"/>
              <a:t>] &amp;&amp; meet[</a:t>
            </a:r>
            <a:r>
              <a:rPr lang="en-US" altLang="zh-CN" dirty="0" err="1" smtClean="0"/>
              <a:t>k,j</a:t>
            </a:r>
            <a:r>
              <a:rPr lang="en-US" altLang="zh-CN" dirty="0" smtClean="0"/>
              <a:t>] &amp;&amp; (defeat[</a:t>
            </a:r>
            <a:r>
              <a:rPr lang="en-US" altLang="zh-CN" dirty="0" err="1" smtClean="0"/>
              <a:t>i,k</a:t>
            </a:r>
            <a:r>
              <a:rPr lang="en-US" altLang="zh-CN" dirty="0" smtClean="0"/>
              <a:t>] || defeat[</a:t>
            </a:r>
            <a:r>
              <a:rPr lang="en-US" altLang="zh-CN" dirty="0" err="1" smtClean="0"/>
              <a:t>j,k</a:t>
            </a:r>
            <a:r>
              <a:rPr lang="en-US" altLang="zh-CN" dirty="0" smtClean="0"/>
              <a:t>])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meet[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]=true</a:t>
            </a:r>
            <a:r>
              <a:rPr lang="zh-CN" altLang="en-US" dirty="0" smtClean="0"/>
              <a:t>，否则</a:t>
            </a:r>
            <a:r>
              <a:rPr lang="en-US" altLang="zh-CN" dirty="0" smtClean="0"/>
              <a:t>meet[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]=false</a:t>
            </a:r>
          </a:p>
        </p:txBody>
      </p:sp>
    </p:spTree>
    <p:extLst>
      <p:ext uri="{BB962C8B-B14F-4D97-AF65-F5344CB8AC3E}">
        <p14:creationId xmlns:p14="http://schemas.microsoft.com/office/powerpoint/2010/main" val="1127766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决斗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628800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for i:=1 to n+n-1 do meet[i,i+1]=true;</a:t>
            </a: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for l:=3 to </a:t>
            </a: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n+n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 do for i:= 1 to n+n-l+1 do</a:t>
            </a: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   j:=i+l-1;</a:t>
            </a:r>
          </a:p>
          <a:p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   for k:=i+1 to j-1 do </a:t>
            </a:r>
          </a:p>
          <a:p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       if meet[</a:t>
            </a: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i,k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] and meet[</a:t>
            </a: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k,j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] and </a:t>
            </a:r>
          </a:p>
          <a:p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       (defeat[</a:t>
            </a:r>
            <a:r>
              <a:rPr lang="en-US" altLang="zh-CN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,k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] or defeat[</a:t>
            </a: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j,k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]) then</a:t>
            </a:r>
          </a:p>
          <a:p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           meet[</a:t>
            </a: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i,j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]=true;</a:t>
            </a:r>
          </a:p>
          <a:p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nd;</a:t>
            </a: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for i:=1 to n do if meet[</a:t>
            </a:r>
            <a:r>
              <a:rPr lang="en-US" altLang="zh-CN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,i+n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] then </a:t>
            </a: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writeln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(i);</a:t>
            </a:r>
            <a:endParaRPr lang="zh-CN" alt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304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最长上升子序列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算法：动态规划</a:t>
            </a:r>
            <a:endParaRPr lang="en-US" altLang="zh-CN" dirty="0" smtClean="0"/>
          </a:p>
          <a:p>
            <a:r>
              <a:rPr lang="zh-CN" altLang="en-US" dirty="0" smtClean="0"/>
              <a:t>令</a:t>
            </a:r>
            <a:r>
              <a:rPr lang="en-US" altLang="zh-CN" dirty="0" smtClean="0"/>
              <a:t>f[i]</a:t>
            </a:r>
            <a:r>
              <a:rPr lang="zh-CN" altLang="en-US" dirty="0" smtClean="0"/>
              <a:t>表示以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为结尾的最长上升子序列的长度</a:t>
            </a:r>
            <a:endParaRPr lang="en-US" altLang="zh-CN" dirty="0" smtClean="0"/>
          </a:p>
          <a:p>
            <a:r>
              <a:rPr lang="zh-CN" altLang="en-US" dirty="0"/>
              <a:t>转移方</a:t>
            </a:r>
            <a:r>
              <a:rPr lang="zh-CN" altLang="en-US" dirty="0" smtClean="0"/>
              <a:t>程：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f[i]=max(f[j],1&lt;=j&lt;</a:t>
            </a:r>
            <a:r>
              <a:rPr lang="en-US" altLang="zh-CN" dirty="0" err="1" smtClean="0"/>
              <a:t>i,a</a:t>
            </a:r>
            <a:r>
              <a:rPr lang="en-US" altLang="zh-CN" dirty="0" smtClean="0"/>
              <a:t>[j]&lt;a[i])+1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时</a:t>
            </a:r>
            <a:r>
              <a:rPr lang="zh-CN" altLang="en-US" dirty="0"/>
              <a:t>间复杂</a:t>
            </a:r>
            <a:r>
              <a:rPr lang="zh-CN" altLang="en-US" dirty="0" smtClean="0"/>
              <a:t>度：</a:t>
            </a:r>
            <a:r>
              <a:rPr lang="en-US" altLang="zh-CN" dirty="0" smtClean="0"/>
              <a:t>O(N^2)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825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三取方格数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N*N</a:t>
            </a:r>
            <a:r>
              <a:rPr lang="zh-CN" altLang="en-US" dirty="0" smtClean="0"/>
              <a:t>的方格，每个方格有一定的权值，三个人从左上角向右下角走，只能向下或向右，求最大路径和，走过多次的方格权值只计算一次。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3961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三取方格数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11560" y="1406976"/>
            <a:ext cx="6840760" cy="5910456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Sample Input</a:t>
            </a:r>
          </a:p>
          <a:p>
            <a:r>
              <a:rPr lang="en-US" altLang="zh-CN" dirty="0" smtClean="0"/>
              <a:t>4</a:t>
            </a:r>
            <a:br>
              <a:rPr lang="en-US" altLang="zh-CN" dirty="0" smtClean="0"/>
            </a:br>
            <a:r>
              <a:rPr lang="en-US" altLang="zh-CN" dirty="0" smtClean="0"/>
              <a:t>1 2 3 4</a:t>
            </a:r>
            <a:br>
              <a:rPr lang="en-US" altLang="zh-CN" dirty="0" smtClean="0"/>
            </a:br>
            <a:r>
              <a:rPr lang="en-US" altLang="zh-CN" dirty="0" smtClean="0"/>
              <a:t>2 1 3 4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1 2 3 4</a:t>
            </a:r>
            <a:br>
              <a:rPr lang="en-US" altLang="zh-CN" dirty="0" smtClean="0"/>
            </a:br>
            <a:r>
              <a:rPr lang="en-US" altLang="zh-CN" dirty="0" smtClean="0"/>
              <a:t>1 3 2 4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932040" y="1412776"/>
            <a:ext cx="8229600" cy="4686320"/>
          </a:xfrm>
        </p:spPr>
        <p:txBody>
          <a:bodyPr/>
          <a:lstStyle/>
          <a:p>
            <a:r>
              <a:rPr lang="en-US" altLang="zh-CN" dirty="0" smtClean="0"/>
              <a:t>Sample Output</a:t>
            </a:r>
          </a:p>
          <a:p>
            <a:r>
              <a:rPr lang="en-US" altLang="zh-CN" dirty="0" smtClean="0"/>
              <a:t>39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1560" y="2847136"/>
            <a:ext cx="6840760" cy="5910456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pic>
        <p:nvPicPr>
          <p:cNvPr id="7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297461"/>
            <a:ext cx="1730375" cy="236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75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三取方格数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由于走过多次的方格权值只算一次，因此贪心不可取。</a:t>
            </a:r>
            <a:endParaRPr lang="en-US" altLang="zh-CN" dirty="0" smtClean="0"/>
          </a:p>
          <a:p>
            <a:r>
              <a:rPr lang="zh-CN" altLang="en-US" dirty="0"/>
              <a:t>考</a:t>
            </a:r>
            <a:r>
              <a:rPr lang="zh-CN" altLang="en-US" dirty="0" smtClean="0"/>
              <a:t>虑一个人的情况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f[</a:t>
            </a:r>
            <a:r>
              <a:rPr lang="en-US" altLang="zh-CN" dirty="0" err="1" smtClean="0"/>
              <a:t>r,c</a:t>
            </a:r>
            <a:r>
              <a:rPr lang="en-US" altLang="zh-CN" dirty="0" smtClean="0"/>
              <a:t>]=max{f[</a:t>
            </a:r>
            <a:r>
              <a:rPr lang="en-US" altLang="zh-CN" dirty="0" err="1" smtClean="0"/>
              <a:t>r’,c</a:t>
            </a:r>
            <a:r>
              <a:rPr lang="en-US" altLang="zh-CN" dirty="0" smtClean="0"/>
              <a:t>’]}+v[</a:t>
            </a:r>
            <a:r>
              <a:rPr lang="en-US" altLang="zh-CN" dirty="0" err="1" smtClean="0"/>
              <a:t>r,c</a:t>
            </a:r>
            <a:r>
              <a:rPr lang="en-US" altLang="zh-CN" dirty="0" smtClean="0"/>
              <a:t>]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其中</a:t>
            </a:r>
            <a:r>
              <a:rPr lang="en-US" altLang="zh-CN" dirty="0" err="1" smtClean="0"/>
              <a:t>r’c</a:t>
            </a:r>
            <a:r>
              <a:rPr lang="en-US" altLang="zh-CN" dirty="0" smtClean="0"/>
              <a:t>’</a:t>
            </a:r>
            <a:r>
              <a:rPr lang="zh-CN" altLang="en-US" dirty="0" smtClean="0"/>
              <a:t>可以到达</a:t>
            </a:r>
            <a:r>
              <a:rPr lang="en-US" altLang="zh-CN" dirty="0" err="1" smtClean="0"/>
              <a:t>rc</a:t>
            </a:r>
            <a:endParaRPr lang="en-US" altLang="zh-CN" dirty="0" smtClean="0"/>
          </a:p>
          <a:p>
            <a:r>
              <a:rPr lang="zh-CN" altLang="en-US" dirty="0"/>
              <a:t>由</a:t>
            </a:r>
            <a:r>
              <a:rPr lang="zh-CN" altLang="en-US" dirty="0" smtClean="0"/>
              <a:t>此可以推出三个人的方程</a:t>
            </a:r>
            <a:endParaRPr lang="en-US" altLang="zh-CN" dirty="0" smtClean="0"/>
          </a:p>
          <a:p>
            <a:r>
              <a:rPr lang="en-US" altLang="zh-CN" dirty="0" smtClean="0"/>
              <a:t>f[r1,c1,r2,c2,r3,c3]=</a:t>
            </a:r>
            <a:br>
              <a:rPr lang="en-US" altLang="zh-CN" dirty="0" smtClean="0"/>
            </a:br>
            <a:r>
              <a:rPr lang="en-US" altLang="zh-CN" dirty="0" smtClean="0"/>
              <a:t>max(f[r1’,c1’,r2’,c2’,r3’,c3’])</a:t>
            </a:r>
            <a:br>
              <a:rPr lang="en-US" altLang="zh-CN" dirty="0" smtClean="0"/>
            </a:br>
            <a:r>
              <a:rPr lang="en-US" altLang="zh-CN" dirty="0" smtClean="0"/>
              <a:t>+value</a:t>
            </a:r>
            <a:r>
              <a:rPr lang="zh-CN" altLang="en-US" dirty="0" smtClean="0"/>
              <a:t>，这里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视情况而定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113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三取方</a:t>
            </a:r>
            <a:r>
              <a:rPr lang="zh-CN" altLang="en-US" dirty="0" smtClean="0"/>
              <a:t>格数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时间复杂度为</a:t>
            </a:r>
            <a:r>
              <a:rPr lang="en-US" altLang="zh-CN" dirty="0" smtClean="0"/>
              <a:t>O(N^6)</a:t>
            </a:r>
            <a:r>
              <a:rPr lang="zh-CN" altLang="en-US" dirty="0" smtClean="0"/>
              <a:t>，太高！</a:t>
            </a:r>
            <a:endParaRPr lang="en-US" altLang="zh-CN" dirty="0" smtClean="0"/>
          </a:p>
          <a:p>
            <a:r>
              <a:rPr lang="zh-CN" altLang="en-US" dirty="0"/>
              <a:t>走</a:t>
            </a:r>
            <a:r>
              <a:rPr lang="zh-CN" altLang="en-US" dirty="0" smtClean="0"/>
              <a:t>了相同步数的人，</a:t>
            </a:r>
            <a:r>
              <a:rPr lang="en-US" altLang="zh-CN" dirty="0" err="1" smtClean="0"/>
              <a:t>r+c</a:t>
            </a:r>
            <a:r>
              <a:rPr lang="zh-CN" altLang="en-US" dirty="0" smtClean="0"/>
              <a:t>是相同的。</a:t>
            </a:r>
            <a:endParaRPr lang="en-US" altLang="zh-CN" dirty="0" smtClean="0"/>
          </a:p>
          <a:p>
            <a:r>
              <a:rPr lang="zh-CN" altLang="en-US" dirty="0"/>
              <a:t>因</a:t>
            </a:r>
            <a:r>
              <a:rPr lang="zh-CN" altLang="en-US" dirty="0" smtClean="0"/>
              <a:t>此我们可以按斜线划分状态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717032"/>
            <a:ext cx="1730375" cy="236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cxnSp>
        <p:nvCxnSpPr>
          <p:cNvPr id="6" name="直接连接符​​ 5"/>
          <p:cNvCxnSpPr/>
          <p:nvPr/>
        </p:nvCxnSpPr>
        <p:spPr>
          <a:xfrm flipH="1">
            <a:off x="5652120" y="3717032"/>
            <a:ext cx="360040" cy="43204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​​ 6"/>
          <p:cNvCxnSpPr/>
          <p:nvPr/>
        </p:nvCxnSpPr>
        <p:spPr>
          <a:xfrm flipH="1">
            <a:off x="5652120" y="3717032"/>
            <a:ext cx="900100" cy="108012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​​ 8"/>
          <p:cNvCxnSpPr/>
          <p:nvPr/>
        </p:nvCxnSpPr>
        <p:spPr>
          <a:xfrm flipH="1">
            <a:off x="5724128" y="3745835"/>
            <a:ext cx="1296144" cy="155537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​​ 10"/>
          <p:cNvCxnSpPr/>
          <p:nvPr/>
        </p:nvCxnSpPr>
        <p:spPr>
          <a:xfrm flipH="1">
            <a:off x="5724128" y="3933056"/>
            <a:ext cx="1584176" cy="190101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​​ 12"/>
          <p:cNvCxnSpPr/>
          <p:nvPr/>
        </p:nvCxnSpPr>
        <p:spPr>
          <a:xfrm flipH="1">
            <a:off x="6180180" y="4552324"/>
            <a:ext cx="1128124" cy="135375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​​ 16"/>
          <p:cNvCxnSpPr/>
          <p:nvPr/>
        </p:nvCxnSpPr>
        <p:spPr>
          <a:xfrm flipH="1">
            <a:off x="6660232" y="5272405"/>
            <a:ext cx="504056" cy="60486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 19"/>
          <p:cNvCxnSpPr/>
          <p:nvPr/>
        </p:nvCxnSpPr>
        <p:spPr>
          <a:xfrm flipH="1">
            <a:off x="7020272" y="5589240"/>
            <a:ext cx="360040" cy="43204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734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三取方格数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f[s,r1,r2,r3]</a:t>
            </a:r>
            <a:r>
              <a:rPr lang="zh-CN" altLang="en-US" dirty="0" smtClean="0"/>
              <a:t>表示，三个人的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坐标与</a:t>
            </a:r>
            <a:r>
              <a:rPr lang="en-US" altLang="zh-CN" dirty="0" smtClean="0"/>
              <a:t>y</a:t>
            </a:r>
            <a:r>
              <a:rPr lang="zh-CN" altLang="en-US" dirty="0" smtClean="0"/>
              <a:t>坐标和为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，并且纵坐标分别为</a:t>
            </a:r>
            <a:r>
              <a:rPr lang="en-US" altLang="zh-CN" dirty="0" smtClean="0"/>
              <a:t>r1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r3</a:t>
            </a:r>
            <a:r>
              <a:rPr lang="zh-CN" altLang="en-US" dirty="0" smtClean="0"/>
              <a:t>时，最大的路径权值和。</a:t>
            </a:r>
            <a:endParaRPr lang="en-US" altLang="zh-CN" dirty="0" smtClean="0"/>
          </a:p>
          <a:p>
            <a:r>
              <a:rPr lang="en-US" altLang="zh-CN" dirty="0" smtClean="0"/>
              <a:t>f[s,r1,r2,r3]=</a:t>
            </a:r>
            <a:br>
              <a:rPr lang="en-US" altLang="zh-CN" dirty="0" smtClean="0"/>
            </a:br>
            <a:r>
              <a:rPr lang="en-US" altLang="zh-CN" dirty="0" smtClean="0"/>
              <a:t>max{f[s-1,r1’,r2’,r3’]}+value</a:t>
            </a:r>
            <a:br>
              <a:rPr lang="en-US" altLang="zh-CN" dirty="0" smtClean="0"/>
            </a:br>
            <a:r>
              <a:rPr lang="zh-CN" altLang="en-US" dirty="0" smtClean="0"/>
              <a:t>其中</a:t>
            </a:r>
            <a:r>
              <a:rPr lang="en-US" altLang="zh-CN" dirty="0" smtClean="0"/>
              <a:t>f[s-1,r1’,r2’,r3’]</a:t>
            </a:r>
            <a:r>
              <a:rPr lang="zh-CN" altLang="en-US" dirty="0" smtClean="0"/>
              <a:t>可以通过一步到达</a:t>
            </a:r>
            <a:r>
              <a:rPr lang="en-US" altLang="zh-CN" dirty="0" smtClean="0"/>
              <a:t>f[s,r1,r2,r3]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视情况而定</a:t>
            </a:r>
            <a:endParaRPr lang="en-US" altLang="zh-CN" dirty="0" smtClean="0"/>
          </a:p>
          <a:p>
            <a:r>
              <a:rPr lang="zh-CN" altLang="en-US" dirty="0"/>
              <a:t>时间复杂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O(N^4)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616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门选修课，每门课程有一门直接的先修课，课程</a:t>
            </a:r>
            <a:r>
              <a:rPr lang="en-US" altLang="zh-CN" dirty="0" smtClean="0"/>
              <a:t>1</a:t>
            </a:r>
            <a:r>
              <a:rPr lang="zh-CN" altLang="en-US" dirty="0" smtClean="0"/>
              <a:t>没有先修课。</a:t>
            </a:r>
            <a:endParaRPr lang="en-US" altLang="zh-CN" dirty="0" smtClean="0"/>
          </a:p>
          <a:p>
            <a:r>
              <a:rPr lang="zh-CN" altLang="en-US" dirty="0"/>
              <a:t>每门选修</a:t>
            </a:r>
            <a:r>
              <a:rPr lang="zh-CN" altLang="en-US" dirty="0" smtClean="0"/>
              <a:t>课有一定的学分，现在要求你选择</a:t>
            </a:r>
            <a:r>
              <a:rPr lang="en-US" altLang="zh-CN" dirty="0" smtClean="0"/>
              <a:t>M</a:t>
            </a:r>
            <a:r>
              <a:rPr lang="zh-CN" altLang="en-US" dirty="0" smtClean="0"/>
              <a:t>门选修课，使学分总和最大。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823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686320"/>
          </a:xfrm>
        </p:spPr>
        <p:txBody>
          <a:bodyPr/>
          <a:lstStyle/>
          <a:p>
            <a:r>
              <a:rPr lang="en-US" altLang="zh-CN" dirty="0" smtClean="0"/>
              <a:t>Sample Input</a:t>
            </a:r>
          </a:p>
          <a:p>
            <a:r>
              <a:rPr lang="en-US" altLang="zh-CN" dirty="0" smtClean="0"/>
              <a:t>4 3</a:t>
            </a:r>
            <a:br>
              <a:rPr lang="en-US" altLang="zh-CN" dirty="0" smtClean="0"/>
            </a:br>
            <a:r>
              <a:rPr lang="en-US" altLang="zh-CN" dirty="0" smtClean="0"/>
              <a:t>5 0</a:t>
            </a:r>
            <a:br>
              <a:rPr lang="en-US" altLang="zh-CN" dirty="0" smtClean="0"/>
            </a:br>
            <a:r>
              <a:rPr lang="en-US" altLang="zh-CN" dirty="0" smtClean="0"/>
              <a:t>9 1</a:t>
            </a:r>
            <a:br>
              <a:rPr lang="en-US" altLang="zh-CN" dirty="0" smtClean="0"/>
            </a:br>
            <a:r>
              <a:rPr lang="en-US" altLang="zh-CN" dirty="0" smtClean="0"/>
              <a:t>1 1</a:t>
            </a:r>
            <a:br>
              <a:rPr lang="en-US" altLang="zh-CN" dirty="0" smtClean="0"/>
            </a:br>
            <a:r>
              <a:rPr lang="en-US" altLang="zh-CN" dirty="0" smtClean="0"/>
              <a:t>10 3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187928" y="1600200"/>
            <a:ext cx="4344512" cy="468632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Sample Output</a:t>
            </a:r>
          </a:p>
          <a:p>
            <a:r>
              <a:rPr lang="en-US" altLang="zh-CN" dirty="0" smtClean="0"/>
              <a:t>16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方案：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选</a:t>
            </a:r>
            <a:r>
              <a:rPr lang="zh-CN" altLang="en-US" dirty="0" smtClean="0"/>
              <a:t>择课程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27922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多叉树转二叉树</a:t>
            </a:r>
            <a:endParaRPr lang="en-US" altLang="zh-CN" dirty="0" smtClean="0"/>
          </a:p>
          <a:p>
            <a:r>
              <a:rPr lang="zh-CN" altLang="en-US" dirty="0"/>
              <a:t>左孩</a:t>
            </a:r>
            <a:r>
              <a:rPr lang="zh-CN" altLang="en-US" dirty="0" smtClean="0"/>
              <a:t>子右兄弟</a:t>
            </a:r>
            <a:endParaRPr lang="zh-CN" altLang="en-US" dirty="0"/>
          </a:p>
        </p:txBody>
      </p:sp>
      <p:sp>
        <p:nvSpPr>
          <p:cNvPr id="4" name="椭圆​​ 3"/>
          <p:cNvSpPr/>
          <p:nvPr/>
        </p:nvSpPr>
        <p:spPr>
          <a:xfrm>
            <a:off x="1475656" y="285293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椭圆​​ 4"/>
          <p:cNvSpPr/>
          <p:nvPr/>
        </p:nvSpPr>
        <p:spPr>
          <a:xfrm>
            <a:off x="755576" y="386104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椭圆​​ 5"/>
          <p:cNvSpPr/>
          <p:nvPr/>
        </p:nvSpPr>
        <p:spPr>
          <a:xfrm>
            <a:off x="2195736" y="386104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椭圆​​ 6"/>
          <p:cNvSpPr/>
          <p:nvPr/>
        </p:nvSpPr>
        <p:spPr>
          <a:xfrm>
            <a:off x="1547664" y="508518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9" name="直接连接符​​ 8"/>
          <p:cNvCxnSpPr/>
          <p:nvPr/>
        </p:nvCxnSpPr>
        <p:spPr>
          <a:xfrm flipH="1">
            <a:off x="1175269" y="3308633"/>
            <a:ext cx="444403" cy="696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​​ 15"/>
          <p:cNvCxnSpPr/>
          <p:nvPr/>
        </p:nvCxnSpPr>
        <p:spPr>
          <a:xfrm flipH="1" flipV="1">
            <a:off x="1835696" y="3140968"/>
            <a:ext cx="576064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​​ 21"/>
          <p:cNvCxnSpPr>
            <a:stCxn id="7" idx="7"/>
          </p:cNvCxnSpPr>
          <p:nvPr/>
        </p:nvCxnSpPr>
        <p:spPr>
          <a:xfrm flipV="1">
            <a:off x="2039365" y="4221088"/>
            <a:ext cx="444403" cy="948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箭头​​ 22"/>
          <p:cNvSpPr/>
          <p:nvPr/>
        </p:nvSpPr>
        <p:spPr>
          <a:xfrm>
            <a:off x="3275856" y="3429000"/>
            <a:ext cx="2520280" cy="1368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​​ 23"/>
          <p:cNvSpPr/>
          <p:nvPr/>
        </p:nvSpPr>
        <p:spPr>
          <a:xfrm>
            <a:off x="6876256" y="278092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椭圆​​ 24"/>
          <p:cNvSpPr/>
          <p:nvPr/>
        </p:nvSpPr>
        <p:spPr>
          <a:xfrm>
            <a:off x="6084168" y="386104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6" name="椭圆​​ 25"/>
          <p:cNvSpPr/>
          <p:nvPr/>
        </p:nvSpPr>
        <p:spPr>
          <a:xfrm>
            <a:off x="7236296" y="479715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7" name="椭圆​​ 26"/>
          <p:cNvSpPr/>
          <p:nvPr/>
        </p:nvSpPr>
        <p:spPr>
          <a:xfrm>
            <a:off x="6444208" y="602128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9" name="直接连接符​​ 28"/>
          <p:cNvCxnSpPr/>
          <p:nvPr/>
        </p:nvCxnSpPr>
        <p:spPr>
          <a:xfrm flipH="1">
            <a:off x="6444208" y="3140968"/>
            <a:ext cx="576064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​​ 30"/>
          <p:cNvCxnSpPr/>
          <p:nvPr/>
        </p:nvCxnSpPr>
        <p:spPr>
          <a:xfrm>
            <a:off x="6444208" y="4221088"/>
            <a:ext cx="936104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​​ 32"/>
          <p:cNvCxnSpPr>
            <a:endCxn id="27" idx="7"/>
          </p:cNvCxnSpPr>
          <p:nvPr/>
        </p:nvCxnSpPr>
        <p:spPr>
          <a:xfrm flipH="1">
            <a:off x="6935909" y="5229200"/>
            <a:ext cx="516411" cy="876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382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表示以</a:t>
            </a:r>
            <a:r>
              <a:rPr lang="en-US" altLang="zh-CN" dirty="0" smtClean="0"/>
              <a:t>i</a:t>
            </a:r>
            <a:r>
              <a:rPr lang="zh-CN" altLang="en-US" dirty="0" smtClean="0"/>
              <a:t>为根的子树中，选择</a:t>
            </a:r>
            <a:r>
              <a:rPr lang="en-US" altLang="zh-CN" dirty="0" smtClean="0"/>
              <a:t>j</a:t>
            </a:r>
            <a:r>
              <a:rPr lang="zh-CN" altLang="en-US" dirty="0" smtClean="0"/>
              <a:t>门课程能够获得的最大学分数。</a:t>
            </a:r>
            <a:endParaRPr lang="en-US" altLang="zh-CN" dirty="0" smtClean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]=max{</a:t>
            </a:r>
            <a:br>
              <a:rPr lang="en-US" altLang="zh-CN" dirty="0" smtClean="0"/>
            </a:br>
            <a:r>
              <a:rPr lang="en-US" altLang="zh-CN" dirty="0" smtClean="0"/>
              <a:t>f[left[i],k]+f[right[i],j-k-1]+v[i],</a:t>
            </a:r>
            <a:br>
              <a:rPr lang="en-US" altLang="zh-CN" dirty="0" smtClean="0"/>
            </a:br>
            <a:r>
              <a:rPr lang="en-US" altLang="zh-CN" dirty="0" smtClean="0"/>
              <a:t>f[right[i],j]}</a:t>
            </a:r>
          </a:p>
        </p:txBody>
      </p:sp>
    </p:spTree>
    <p:extLst>
      <p:ext uri="{BB962C8B-B14F-4D97-AF65-F5344CB8AC3E}">
        <p14:creationId xmlns:p14="http://schemas.microsoft.com/office/powerpoint/2010/main" val="2649265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贪吃的九头龙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一棵有边权的树，</a:t>
            </a:r>
            <a:r>
              <a:rPr lang="zh-CN" altLang="en-US" dirty="0"/>
              <a:t>要</a:t>
            </a:r>
            <a:r>
              <a:rPr lang="zh-CN" altLang="en-US" dirty="0" smtClean="0"/>
              <a:t>求你把每个节点染成</a:t>
            </a:r>
            <a:r>
              <a:rPr lang="en-US" altLang="zh-CN" dirty="0" smtClean="0"/>
              <a:t>1~M</a:t>
            </a:r>
            <a:r>
              <a:rPr lang="zh-CN" altLang="en-US" dirty="0" smtClean="0"/>
              <a:t>中的某种颜色，要求根节点必须为颜色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，颜色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的节点数量恰好为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，若某条边两端节点颜色相同，则这条边的权值计入答案。问最小权值和是多少？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225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最长上升子序列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换一</a:t>
            </a:r>
            <a:r>
              <a:rPr lang="zh-CN" altLang="en-US" dirty="0"/>
              <a:t>种</a:t>
            </a:r>
            <a:r>
              <a:rPr lang="zh-CN" altLang="en-US" dirty="0" smtClean="0"/>
              <a:t>状态表示方法</a:t>
            </a:r>
            <a:endParaRPr lang="en-US" altLang="zh-CN" dirty="0" smtClean="0"/>
          </a:p>
          <a:p>
            <a:r>
              <a:rPr lang="zh-CN" altLang="en-US" dirty="0" smtClean="0"/>
              <a:t>令</a:t>
            </a:r>
            <a:r>
              <a:rPr lang="en-US" altLang="zh-CN" dirty="0" smtClean="0"/>
              <a:t>f[i]</a:t>
            </a:r>
            <a:r>
              <a:rPr lang="zh-CN" altLang="en-US" dirty="0" smtClean="0"/>
              <a:t>表示</a:t>
            </a:r>
            <a:r>
              <a:rPr lang="zh-CN" altLang="en-US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长度为</a:t>
            </a:r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i</a:t>
            </a:r>
            <a:r>
              <a:rPr lang="zh-CN" altLang="en-US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的上升子序列的结尾数字最小是多少</a:t>
            </a:r>
            <a:endParaRPr lang="en-US" altLang="zh-CN" dirty="0" smtClean="0">
              <a:solidFill>
                <a:srgbClr xmlns:mc="http://schemas.openxmlformats.org/markup-compatibility/2006" xmlns:a14="http://schemas.microsoft.com/office/drawing/2010/main" val="FF0000" mc:Ignorable="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xmlns:mc="http://schemas.openxmlformats.org/markup-compatibility/2006" xmlns:a14="http://schemas.microsoft.com/office/drawing/2010/main" val="FF0000" mc:Ignorable=""/>
              </a:solidFill>
            </a:endParaRPr>
          </a:p>
          <a:p>
            <a:r>
              <a:rPr lang="zh-CN" altLang="en-US" dirty="0" smtClean="0"/>
              <a:t>初始</a:t>
            </a:r>
            <a:r>
              <a:rPr lang="en-US" altLang="zh-CN" dirty="0" smtClean="0"/>
              <a:t>f[0]=-</a:t>
            </a:r>
            <a:r>
              <a:rPr lang="en-US" altLang="zh-CN" dirty="0" err="1" smtClean="0"/>
              <a:t>inf,f</a:t>
            </a:r>
            <a:r>
              <a:rPr lang="en-US" altLang="zh-CN" dirty="0" smtClean="0"/>
              <a:t>[i]=</a:t>
            </a:r>
            <a:r>
              <a:rPr lang="en-US" altLang="zh-CN" dirty="0" err="1" smtClean="0"/>
              <a:t>inf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inf</a:t>
            </a:r>
            <a:r>
              <a:rPr lang="zh-CN" altLang="en-US" dirty="0" smtClean="0"/>
              <a:t>为无穷大，可取值为大于任意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绝对值的一个数字）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06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贪吃的九头龙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颜</a:t>
            </a:r>
            <a:r>
              <a:rPr lang="zh-CN" altLang="en-US" dirty="0" smtClean="0"/>
              <a:t>色虽说有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种，但其实可以分为两类：颜色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和非颜色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。若</a:t>
            </a:r>
            <a:r>
              <a:rPr lang="en-US" altLang="zh-CN" dirty="0" smtClean="0"/>
              <a:t>M=2</a:t>
            </a:r>
            <a:r>
              <a:rPr lang="zh-CN" altLang="en-US" dirty="0" smtClean="0"/>
              <a:t>，则边两端均为或均不为颜色</a:t>
            </a:r>
            <a:r>
              <a:rPr lang="en-US" altLang="zh-CN" dirty="0" smtClean="0"/>
              <a:t>1</a:t>
            </a:r>
            <a:r>
              <a:rPr lang="zh-CN" altLang="en-US" dirty="0" smtClean="0"/>
              <a:t>需要计入答案，若</a:t>
            </a:r>
            <a:r>
              <a:rPr lang="en-US" altLang="zh-CN" dirty="0" smtClean="0"/>
              <a:t>M&gt;2</a:t>
            </a:r>
            <a:r>
              <a:rPr lang="zh-CN" altLang="en-US" dirty="0" smtClean="0"/>
              <a:t>，则边两端均为颜色</a:t>
            </a:r>
            <a:r>
              <a:rPr lang="en-US" altLang="zh-CN" dirty="0" smtClean="0"/>
              <a:t>1</a:t>
            </a:r>
            <a:r>
              <a:rPr lang="zh-CN" altLang="en-US" dirty="0" smtClean="0"/>
              <a:t>需要计入答案，均不为颜色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的边可以通过交叉染色不计入答案。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678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贪吃的九头龙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多叉转二</a:t>
            </a:r>
            <a:r>
              <a:rPr lang="zh-CN" altLang="en-US" dirty="0" smtClean="0"/>
              <a:t>叉</a:t>
            </a:r>
            <a:endParaRPr lang="en-US" altLang="zh-CN" dirty="0" smtClean="0"/>
          </a:p>
          <a:p>
            <a:r>
              <a:rPr lang="zh-CN" altLang="en-US" dirty="0"/>
              <a:t>左孩子右兄</a:t>
            </a:r>
            <a:r>
              <a:rPr lang="zh-CN" altLang="en-US" dirty="0" smtClean="0"/>
              <a:t>弟</a:t>
            </a:r>
            <a:endParaRPr lang="en-US" altLang="zh-CN" dirty="0" smtClean="0"/>
          </a:p>
          <a:p>
            <a:r>
              <a:rPr lang="zh-CN" altLang="en-US" dirty="0"/>
              <a:t>略过</a:t>
            </a:r>
          </a:p>
        </p:txBody>
      </p:sp>
    </p:spTree>
    <p:extLst>
      <p:ext uri="{BB962C8B-B14F-4D97-AF65-F5344CB8AC3E}">
        <p14:creationId xmlns:p14="http://schemas.microsoft.com/office/powerpoint/2010/main" val="423782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贪吃的九头龙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i,j,k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表示以</a:t>
            </a:r>
            <a:r>
              <a:rPr lang="en-US" altLang="zh-CN" dirty="0" smtClean="0"/>
              <a:t>i</a:t>
            </a:r>
            <a:r>
              <a:rPr lang="zh-CN" altLang="en-US" dirty="0" smtClean="0"/>
              <a:t>为根的子树中，将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个节点染成颜色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，并且</a:t>
            </a:r>
            <a:r>
              <a:rPr lang="en-US" altLang="zh-CN" dirty="0" smtClean="0"/>
              <a:t>i</a:t>
            </a:r>
            <a:r>
              <a:rPr lang="zh-CN" altLang="en-US" dirty="0" smtClean="0"/>
              <a:t>的父亲颜色为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k=1</a:t>
            </a:r>
            <a:r>
              <a:rPr lang="zh-CN" altLang="en-US" dirty="0" smtClean="0"/>
              <a:t>表示染成颜色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k=0</a:t>
            </a:r>
            <a:r>
              <a:rPr lang="zh-CN" altLang="en-US" dirty="0" smtClean="0"/>
              <a:t>表示染成除颜色</a:t>
            </a:r>
            <a:r>
              <a:rPr lang="en-US" altLang="zh-CN" dirty="0" smtClean="0"/>
              <a:t>1</a:t>
            </a:r>
            <a:r>
              <a:rPr lang="zh-CN" altLang="en-US" dirty="0" smtClean="0"/>
              <a:t>外的其他颜色）最小权值和。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932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贪吃的九头龙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600200"/>
                <a:ext cx="8964488" cy="468632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 smtClean="0">
                    <a:latin typeface="Consolas" pitchFamily="49" charset="0"/>
                    <a:cs typeface="Consolas" pitchFamily="49" charset="0"/>
                  </a:rPr>
                  <a:t>f[</a:t>
                </a:r>
                <a:r>
                  <a:rPr lang="en-US" altLang="zh-CN" sz="2000" dirty="0" err="1" smtClean="0">
                    <a:latin typeface="Consolas" pitchFamily="49" charset="0"/>
                    <a:cs typeface="Consolas" pitchFamily="49" charset="0"/>
                  </a:rPr>
                  <a:t>i,j,k</a:t>
                </a:r>
                <a:r>
                  <a:rPr lang="en-US" altLang="zh-CN" sz="2000" dirty="0" smtClean="0">
                    <a:latin typeface="Consolas" pitchFamily="49" charset="0"/>
                    <a:cs typeface="Consolas" pitchFamily="49" charset="0"/>
                  </a:rPr>
                  <a:t>]=min(</a:t>
                </a:r>
                <a:br>
                  <a:rPr lang="en-US" altLang="zh-CN" sz="2000" dirty="0" smtClean="0">
                    <a:latin typeface="Consolas" pitchFamily="49" charset="0"/>
                    <a:cs typeface="Consolas" pitchFamily="49" charset="0"/>
                  </a:rPr>
                </a:br>
                <a:r>
                  <a:rPr lang="en-US" altLang="zh-CN" sz="2000" dirty="0" smtClean="0">
                    <a:latin typeface="Consolas" pitchFamily="49" charset="0"/>
                    <a:cs typeface="Consolas" pitchFamily="49" charset="0"/>
                  </a:rPr>
                  <a:t>    f[l[i],j’,0]+f[r[i],j-</a:t>
                </a:r>
                <a:r>
                  <a:rPr lang="en-US" altLang="zh-CN" sz="2000" dirty="0" err="1" smtClean="0">
                    <a:latin typeface="Consolas" pitchFamily="49" charset="0"/>
                    <a:cs typeface="Consolas" pitchFamily="49" charset="0"/>
                  </a:rPr>
                  <a:t>j’,k</a:t>
                </a:r>
                <a:r>
                  <a:rPr lang="en-US" altLang="zh-CN" sz="2000" dirty="0" smtClean="0">
                    <a:latin typeface="Consolas" pitchFamily="49" charset="0"/>
                    <a:cs typeface="Consolas" pitchFamily="49" charset="0"/>
                  </a:rPr>
                  <a:t>]+d[0,k]*cost[</a:t>
                </a:r>
                <a:r>
                  <a:rPr lang="en-US" altLang="zh-CN" sz="2000" dirty="0" err="1" smtClean="0">
                    <a:latin typeface="Consolas" pitchFamily="49" charset="0"/>
                    <a:cs typeface="Consolas" pitchFamily="49" charset="0"/>
                  </a:rPr>
                  <a:t>i,father</a:t>
                </a:r>
                <a:r>
                  <a:rPr lang="en-US" altLang="zh-CN" sz="2000" dirty="0" smtClean="0">
                    <a:latin typeface="Consolas" pitchFamily="49" charset="0"/>
                    <a:cs typeface="Consolas" pitchFamily="49" charset="0"/>
                  </a:rPr>
                  <a:t>[i]],</a:t>
                </a:r>
                <a:r>
                  <a:rPr lang="en-US" altLang="zh-CN" sz="2000" dirty="0">
                    <a:latin typeface="Consolas" pitchFamily="49" charset="0"/>
                    <a:cs typeface="Consolas" pitchFamily="49" charset="0"/>
                  </a:rPr>
                  <a:t/>
                </a:r>
                <a:br>
                  <a:rPr lang="en-US" altLang="zh-CN" sz="2000" dirty="0">
                    <a:latin typeface="Consolas" pitchFamily="49" charset="0"/>
                    <a:cs typeface="Consolas" pitchFamily="49" charset="0"/>
                  </a:rPr>
                </a:br>
                <a:r>
                  <a:rPr lang="en-US" altLang="zh-CN" sz="2000" dirty="0" smtClean="0">
                    <a:latin typeface="Consolas" pitchFamily="49" charset="0"/>
                    <a:cs typeface="Consolas" pitchFamily="49" charset="0"/>
                  </a:rPr>
                  <a:t>	f[l[i],j’,1]+f[r[i],j-j’-1,k]+d[1,k]*cost[</a:t>
                </a:r>
                <a:r>
                  <a:rPr lang="en-US" altLang="zh-CN" sz="2000" dirty="0" err="1" smtClean="0">
                    <a:latin typeface="Consolas" pitchFamily="49" charset="0"/>
                    <a:cs typeface="Consolas" pitchFamily="49" charset="0"/>
                  </a:rPr>
                  <a:t>i,father</a:t>
                </a:r>
                <a:r>
                  <a:rPr lang="en-US" altLang="zh-CN" sz="2000" dirty="0" smtClean="0">
                    <a:latin typeface="Consolas" pitchFamily="49" charset="0"/>
                    <a:cs typeface="Consolas" pitchFamily="49" charset="0"/>
                  </a:rPr>
                  <a:t>[i]])</a:t>
                </a:r>
              </a:p>
              <a:p>
                <a:r>
                  <a:rPr lang="en-US" altLang="zh-CN" sz="2000" dirty="0" smtClean="0">
                    <a:latin typeface="Consolas" pitchFamily="49" charset="0"/>
                    <a:cs typeface="Consolas" pitchFamily="49" charset="0"/>
                  </a:rPr>
                  <a:t>d[1,1]=1</a:t>
                </a:r>
              </a:p>
              <a:p>
                <a:r>
                  <a:rPr lang="en-US" altLang="zh-CN" sz="2000" dirty="0" smtClean="0">
                    <a:latin typeface="Consolas" pitchFamily="49" charset="0"/>
                    <a:cs typeface="Consolas" pitchFamily="49" charset="0"/>
                  </a:rPr>
                  <a:t>d[1,0]=0</a:t>
                </a:r>
              </a:p>
              <a:p>
                <a:r>
                  <a:rPr lang="en-US" altLang="zh-CN" sz="2000" dirty="0" smtClean="0">
                    <a:latin typeface="Consolas" pitchFamily="49" charset="0"/>
                    <a:cs typeface="Consolas" pitchFamily="49" charset="0"/>
                  </a:rPr>
                  <a:t>d[0,1]=0</a:t>
                </a:r>
              </a:p>
              <a:p>
                <a:r>
                  <a:rPr lang="en-US" altLang="zh-CN" sz="2000" dirty="0" smtClean="0">
                    <a:latin typeface="Consolas" pitchFamily="49" charset="0"/>
                    <a:cs typeface="Consolas" pitchFamily="49" charset="0"/>
                  </a:rPr>
                  <a:t>d[0,0]=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i="1" dirty="0" smtClean="0">
                            <a:latin typeface="Cambria Math"/>
                            <a:cs typeface="Consolas" pitchFamily="49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 dirty="0" smtClean="0">
                                <a:latin typeface="Cambria Math"/>
                                <a:cs typeface="Consolas" pitchFamily="49" charset="0"/>
                              </a:rPr>
                            </m:ctrlPr>
                          </m:eqArrPr>
                          <m:e>
                            <m:r>
                              <a:rPr lang="en-US" altLang="zh-CN" sz="2000" i="1" dirty="0" smtClean="0">
                                <a:latin typeface="Cambria Math"/>
                                <a:cs typeface="Consolas" pitchFamily="49" charset="0"/>
                              </a:rPr>
                              <m:t>1,</m:t>
                            </m:r>
                            <m:r>
                              <a:rPr lang="en-US" altLang="zh-CN" sz="2000" i="1" dirty="0" smtClean="0">
                                <a:latin typeface="Cambria Math"/>
                                <a:cs typeface="Consolas" pitchFamily="49" charset="0"/>
                              </a:rPr>
                              <m:t>M</m:t>
                            </m:r>
                            <m:r>
                              <a:rPr lang="en-US" altLang="zh-CN" sz="2000" i="1" dirty="0" smtClean="0">
                                <a:latin typeface="Cambria Math"/>
                                <a:cs typeface="Consolas" pitchFamily="49" charset="0"/>
                              </a:rPr>
                              <m:t>=2</m:t>
                            </m:r>
                          </m:e>
                          <m:e>
                            <m:r>
                              <a:rPr lang="en-US" altLang="zh-CN" sz="2000" i="1" dirty="0" smtClean="0">
                                <a:latin typeface="Cambria Math"/>
                                <a:cs typeface="Consolas" pitchFamily="49" charset="0"/>
                              </a:rPr>
                              <m:t>0,</m:t>
                            </m:r>
                            <m:r>
                              <a:rPr lang="en-US" altLang="zh-CN" sz="2000" i="1" dirty="0" smtClean="0">
                                <a:latin typeface="Cambria Math"/>
                                <a:cs typeface="Consolas" pitchFamily="49" charset="0"/>
                              </a:rPr>
                              <m:t>M</m:t>
                            </m:r>
                            <m:r>
                              <a:rPr lang="en-US" altLang="zh-CN" sz="2000" i="1" dirty="0" smtClean="0">
                                <a:latin typeface="Cambria Math"/>
                                <a:cs typeface="Consolas" pitchFamily="49" charset="0"/>
                              </a:rPr>
                              <m:t>&gt;2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0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600200"/>
                <a:ext cx="8964488" cy="4686320"/>
              </a:xfrm>
              <a:blipFill rotWithShape="1">
                <a:blip r:embed="rId2"/>
                <a:stretch>
                  <a:fillRect t="-651" r="-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326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谢谢大家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892493591</a:t>
            </a:r>
          </a:p>
          <a:p>
            <a:r>
              <a:rPr lang="en-US" altLang="zh-CN" dirty="0" smtClean="0"/>
              <a:t>E-mail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2"/>
              </a:rPr>
              <a:t>zbwmqlw@gmail.com</a:t>
            </a:r>
            <a:endParaRPr lang="en-US" altLang="zh-CN" dirty="0" smtClean="0"/>
          </a:p>
          <a:p>
            <a:r>
              <a:rPr lang="en-US" altLang="zh-CN" dirty="0" smtClean="0"/>
              <a:t>blog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http://hi.baidu.com/zbwmqlw</a:t>
            </a:r>
            <a:endParaRPr lang="en-US" altLang="zh-CN" dirty="0" smtClean="0"/>
          </a:p>
          <a:p>
            <a:r>
              <a:rPr lang="zh-CN" altLang="en-US" dirty="0" smtClean="0"/>
              <a:t>欢迎骚</a:t>
            </a:r>
            <a:r>
              <a:rPr lang="zh-CN" altLang="en-US" dirty="0" smtClean="0"/>
              <a:t>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2598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最长上升子序列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662073"/>
              </p:ext>
            </p:extLst>
          </p:nvPr>
        </p:nvGraphicFramePr>
        <p:xfrm>
          <a:off x="457200" y="123276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F[1]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F[3]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F[4]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初始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r>
                        <a:rPr lang="en-US" altLang="zh-CN" dirty="0" err="1" smtClean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inf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插入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1</a:t>
                      </a:r>
                      <a:r>
                        <a:rPr lang="zh-CN" altLang="en-US" dirty="0" smtClean="0"/>
                        <a:t>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r>
                        <a:rPr lang="en-US" altLang="zh-CN" dirty="0" err="1" smtClean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xmlns:mc="http://schemas.openxmlformats.org/markup-compatibility/2006" xmlns:a14="http://schemas.microsoft.com/office/drawing/2010/main" val="FF0000" mc:Ignorable="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xmlns:mc="http://schemas.openxmlformats.org/markup-compatibility/2006" xmlns:a14="http://schemas.microsoft.com/office/drawing/2010/main" val="FF0000" mc:Ignorable="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inf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插入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2</a:t>
                      </a:r>
                      <a:r>
                        <a:rPr lang="zh-CN" altLang="en-US" dirty="0" smtClean="0"/>
                        <a:t>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r>
                        <a:rPr lang="en-US" altLang="zh-CN" dirty="0" err="1" smtClean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xmlns:mc="http://schemas.openxmlformats.org/markup-compatibility/2006" xmlns:a14="http://schemas.microsoft.com/office/drawing/2010/main" val="FF0000" mc:Ignorable="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xmlns:mc="http://schemas.openxmlformats.org/markup-compatibility/2006" xmlns:a14="http://schemas.microsoft.com/office/drawing/2010/main" val="FF0000" mc:Ignorable="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inf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插入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3</a:t>
                      </a:r>
                      <a:r>
                        <a:rPr lang="zh-CN" altLang="en-US" dirty="0" smtClean="0"/>
                        <a:t>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r>
                        <a:rPr lang="en-US" altLang="zh-CN" dirty="0" err="1" smtClean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xmlns:mc="http://schemas.openxmlformats.org/markup-compatibility/2006" xmlns:a14="http://schemas.microsoft.com/office/drawing/2010/main" val="FF0000" mc:Ignorable="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xmlns:mc="http://schemas.openxmlformats.org/markup-compatibility/2006" xmlns:a14="http://schemas.microsoft.com/office/drawing/2010/main" val="FF0000" mc:Ignorable="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inf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插入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4</a:t>
                      </a:r>
                      <a:r>
                        <a:rPr lang="zh-CN" altLang="en-US" dirty="0" smtClean="0"/>
                        <a:t>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r>
                        <a:rPr lang="en-US" altLang="zh-CN" dirty="0" err="1" smtClean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xmlns:mc="http://schemas.openxmlformats.org/markup-compatibility/2006" xmlns:a14="http://schemas.microsoft.com/office/drawing/2010/main" val="FF0000" mc:Ignorable="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xmlns:mc="http://schemas.openxmlformats.org/markup-compatibility/2006" xmlns:a14="http://schemas.microsoft.com/office/drawing/2010/main" val="FF0000" mc:Ignorable="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inf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插入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5</a:t>
                      </a:r>
                      <a:r>
                        <a:rPr lang="zh-CN" altLang="en-US" dirty="0" smtClean="0"/>
                        <a:t>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r>
                        <a:rPr lang="en-US" altLang="zh-CN" dirty="0" err="1" smtClean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xmlns:mc="http://schemas.openxmlformats.org/markup-compatibility/2006" xmlns:a14="http://schemas.microsoft.com/office/drawing/2010/main" val="FF0000" mc:Ignorable="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xmlns:mc="http://schemas.openxmlformats.org/markup-compatibility/2006" xmlns:a14="http://schemas.microsoft.com/office/drawing/2010/main" val="FF0000" mc:Ignorable="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inf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插入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6</a:t>
                      </a:r>
                      <a:r>
                        <a:rPr lang="zh-CN" altLang="en-US" dirty="0" smtClean="0"/>
                        <a:t>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r>
                        <a:rPr lang="en-US" altLang="zh-CN" dirty="0" err="1" smtClean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xmlns:mc="http://schemas.openxmlformats.org/markup-compatibility/2006" xmlns:a14="http://schemas.microsoft.com/office/drawing/2010/main" val="FF0000" mc:Ignorable="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xmlns:mc="http://schemas.openxmlformats.org/markup-compatibility/2006" xmlns:a14="http://schemas.microsoft.com/office/drawing/2010/main" val="FF0000" mc:Ignorable="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inf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插入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7</a:t>
                      </a:r>
                      <a:r>
                        <a:rPr lang="zh-CN" altLang="en-US" dirty="0" smtClean="0"/>
                        <a:t>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r>
                        <a:rPr lang="en-US" altLang="zh-CN" dirty="0" err="1" smtClean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xmlns:mc="http://schemas.openxmlformats.org/markup-compatibility/2006" xmlns:a14="http://schemas.microsoft.com/office/drawing/2010/main" val="FF0000" mc:Ignorable="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xmlns:mc="http://schemas.openxmlformats.org/markup-compatibility/2006" xmlns:a14="http://schemas.microsoft.com/office/drawing/2010/main" val="FF0000" mc:Ignorable="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inf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插入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8</a:t>
                      </a:r>
                      <a:r>
                        <a:rPr lang="zh-CN" altLang="en-US" dirty="0" smtClean="0"/>
                        <a:t>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r>
                        <a:rPr lang="en-US" altLang="zh-CN" dirty="0" err="1" smtClean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xmlns:mc="http://schemas.openxmlformats.org/markup-compatibility/2006" xmlns:a14="http://schemas.microsoft.com/office/drawing/2010/main" val="FF0000" mc:Ignorable="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xmlns:mc="http://schemas.openxmlformats.org/markup-compatibility/2006" xmlns:a14="http://schemas.microsoft.com/office/drawing/2010/main" val="FF0000" mc:Ignorable="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inf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插入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9</a:t>
                      </a:r>
                      <a:r>
                        <a:rPr lang="zh-CN" altLang="en-US" dirty="0" smtClean="0"/>
                        <a:t>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r>
                        <a:rPr lang="en-US" altLang="zh-CN" dirty="0" err="1" smtClean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xmlns:mc="http://schemas.openxmlformats.org/markup-compatibility/2006" xmlns:a14="http://schemas.microsoft.com/office/drawing/2010/main" val="FF0000" mc:Ignorable="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xmlns:mc="http://schemas.openxmlformats.org/markup-compatibility/2006" xmlns:a14="http://schemas.microsoft.com/office/drawing/2010/main" val="FF0000" mc:Ignorable="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>
          <a:xfrm>
            <a:off x="1331640" y="5583440"/>
            <a:ext cx="8712968" cy="468632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Sample Input </a:t>
            </a:r>
            <a:r>
              <a:rPr lang="x-none" altLang="zh-CN" dirty="0" smtClean="0"/>
              <a:t>5</a:t>
            </a:r>
            <a:r>
              <a:rPr lang="en-US" altLang="zh-CN" dirty="0" smtClean="0"/>
              <a:t> </a:t>
            </a:r>
            <a:r>
              <a:rPr lang="x-none" altLang="zh-CN" dirty="0" smtClean="0"/>
              <a:t>8</a:t>
            </a:r>
            <a:r>
              <a:rPr lang="en-US" altLang="zh-CN" dirty="0" smtClean="0"/>
              <a:t> </a:t>
            </a:r>
            <a:r>
              <a:rPr lang="x-none" altLang="zh-CN" dirty="0" smtClean="0"/>
              <a:t>9</a:t>
            </a:r>
            <a:r>
              <a:rPr lang="en-US" altLang="zh-CN" dirty="0" smtClean="0"/>
              <a:t> </a:t>
            </a:r>
            <a:r>
              <a:rPr lang="x-none" altLang="zh-CN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2</a:t>
            </a:r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 </a:t>
            </a:r>
            <a:r>
              <a:rPr lang="x-none" altLang="zh-CN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3</a:t>
            </a:r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 </a:t>
            </a:r>
            <a:r>
              <a:rPr lang="x-none" altLang="zh-CN" dirty="0" smtClean="0"/>
              <a:t>1</a:t>
            </a:r>
            <a:r>
              <a:rPr lang="en-US" altLang="zh-CN" dirty="0" smtClean="0"/>
              <a:t> </a:t>
            </a:r>
            <a:r>
              <a:rPr lang="x-none" altLang="zh-CN" dirty="0" smtClean="0"/>
              <a:t>7</a:t>
            </a:r>
            <a:r>
              <a:rPr lang="en-US" altLang="zh-CN" dirty="0" smtClean="0"/>
              <a:t> </a:t>
            </a:r>
            <a:r>
              <a:rPr lang="x-none" altLang="zh-CN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4</a:t>
            </a:r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 </a:t>
            </a:r>
            <a:r>
              <a:rPr lang="x-none" altLang="zh-CN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5680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最长上升子序列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f[]</a:t>
            </a:r>
            <a:r>
              <a:rPr lang="zh-CN" altLang="en-US" smtClean="0"/>
              <a:t>是</a:t>
            </a:r>
            <a:r>
              <a:rPr lang="zh-CN" altLang="en-US" dirty="0" smtClean="0"/>
              <a:t>单调递增的，因为如果有</a:t>
            </a:r>
            <a:r>
              <a:rPr lang="en-US" altLang="zh-CN" dirty="0" smtClean="0"/>
              <a:t>i&lt;j</a:t>
            </a:r>
            <a:r>
              <a:rPr lang="zh-CN" altLang="en-US" dirty="0"/>
              <a:t>且</a:t>
            </a:r>
            <a:r>
              <a:rPr lang="en-US" altLang="zh-CN" dirty="0" smtClean="0"/>
              <a:t>f[i]&gt;=f[j]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f[i]</a:t>
            </a:r>
            <a:r>
              <a:rPr lang="zh-CN" altLang="en-US" dirty="0" smtClean="0"/>
              <a:t>必定可以被</a:t>
            </a:r>
            <a:r>
              <a:rPr lang="en-US" altLang="zh-CN" dirty="0" smtClean="0"/>
              <a:t>f[j]</a:t>
            </a:r>
            <a:r>
              <a:rPr lang="zh-CN" altLang="en-US" dirty="0" smtClean="0"/>
              <a:t>的方案所更新。</a:t>
            </a:r>
            <a:endParaRPr lang="en-US" altLang="zh-CN" dirty="0" smtClean="0"/>
          </a:p>
          <a:p>
            <a:r>
              <a:rPr lang="zh-CN" altLang="en-US" dirty="0" smtClean="0"/>
              <a:t>每处理到一个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，我们要找到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k</a:t>
            </a:r>
            <a:r>
              <a:rPr lang="zh-CN" altLang="en-US" dirty="0" smtClean="0"/>
              <a:t>满足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f[k–1]&lt;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且</a:t>
            </a:r>
            <a:r>
              <a:rPr lang="en-US" altLang="zh-CN" dirty="0" smtClean="0"/>
              <a:t>f[k]&gt;=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，并用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更新</a:t>
            </a:r>
            <a:r>
              <a:rPr lang="en-US" altLang="zh-CN" dirty="0" smtClean="0"/>
              <a:t>f[k]</a:t>
            </a:r>
            <a:r>
              <a:rPr lang="zh-CN" altLang="en-US" dirty="0" smtClean="0"/>
              <a:t>，最终</a:t>
            </a:r>
            <a:r>
              <a:rPr lang="en-US" altLang="zh-CN" dirty="0" smtClean="0"/>
              <a:t>max(</a:t>
            </a:r>
            <a:r>
              <a:rPr lang="en-US" altLang="zh-CN" dirty="0" err="1" smtClean="0"/>
              <a:t>k|f</a:t>
            </a:r>
            <a:r>
              <a:rPr lang="en-US" altLang="zh-CN" dirty="0" smtClean="0"/>
              <a:t>[k]!=</a:t>
            </a:r>
            <a:r>
              <a:rPr lang="en-US" altLang="zh-CN" dirty="0" err="1" smtClean="0"/>
              <a:t>inf</a:t>
            </a:r>
            <a:r>
              <a:rPr lang="en-US" altLang="zh-CN" dirty="0" smtClean="0"/>
              <a:t>)</a:t>
            </a:r>
            <a:r>
              <a:rPr lang="zh-CN" altLang="en-US" dirty="0" smtClean="0"/>
              <a:t>就是答案。</a:t>
            </a:r>
            <a:endParaRPr lang="en-US" altLang="zh-CN" dirty="0" smtClean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以通过二分查找将时间复杂度降至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6982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将所有人按照智商排序，以情商为关键字，求最长上升子序列的长度即可。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783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2F2F2F" mc:Ignorable=""/>
      </a:dk2>
      <a:lt2>
        <a:srgbClr xmlns:mc="http://schemas.openxmlformats.org/markup-compatibility/2006" xmlns:a14="http://schemas.microsoft.com/office/drawing/2010/main" val="FFFFF4" mc:Ignorable=""/>
      </a:lt2>
      <a:accent1>
        <a:srgbClr xmlns:mc="http://schemas.openxmlformats.org/markup-compatibility/2006" xmlns:a14="http://schemas.microsoft.com/office/drawing/2010/main" val="918415" mc:Ignorable=""/>
      </a:accent1>
      <a:accent2>
        <a:srgbClr xmlns:mc="http://schemas.openxmlformats.org/markup-compatibility/2006" xmlns:a14="http://schemas.microsoft.com/office/drawing/2010/main" val="C47546" mc:Ignorable=""/>
      </a:accent2>
      <a:accent3>
        <a:srgbClr xmlns:mc="http://schemas.openxmlformats.org/markup-compatibility/2006" xmlns:a14="http://schemas.microsoft.com/office/drawing/2010/main" val="AFB591" mc:Ignorable=""/>
      </a:accent3>
      <a:accent4>
        <a:srgbClr xmlns:mc="http://schemas.openxmlformats.org/markup-compatibility/2006" xmlns:a14="http://schemas.microsoft.com/office/drawing/2010/main" val="B9945B" mc:Ignorable=""/>
      </a:accent4>
      <a:accent5>
        <a:srgbClr xmlns:mc="http://schemas.openxmlformats.org/markup-compatibility/2006" xmlns:a14="http://schemas.microsoft.com/office/drawing/2010/main" val="85ADBC" mc:Ignorable=""/>
      </a:accent5>
      <a:accent6>
        <a:srgbClr xmlns:mc="http://schemas.openxmlformats.org/markup-compatibility/2006" xmlns:a14="http://schemas.microsoft.com/office/drawing/2010/main" val="E5B440" mc:Ignorable=""/>
      </a:accent6>
      <a:hlink>
        <a:srgbClr xmlns:mc="http://schemas.openxmlformats.org/markup-compatibility/2006" xmlns:a14="http://schemas.microsoft.com/office/drawing/2010/main" val="00D5D5" mc:Ignorable=""/>
      </a:hlink>
      <a:folHlink>
        <a:srgbClr xmlns:mc="http://schemas.openxmlformats.org/markup-compatibility/2006" xmlns:a14="http://schemas.microsoft.com/office/drawing/2010/main" val="DD00DD" mc:Ignorable="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xmlns:mc="http://schemas.openxmlformats.org/markup-compatibility/2006" xmlns:a14="http://schemas.microsoft.com/office/drawing/2010/main" val="000000" mc:Ignorable="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xmlns:mc="http://schemas.openxmlformats.org/markup-compatibility/2006" xmlns:a14="http://schemas.microsoft.com/office/drawing/2010/main" val="000000" mc:Ignorable="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1733</TotalTime>
  <Words>3078</Words>
  <Application>Microsoft Office PowerPoint</Application>
  <PresentationFormat>全屏显示(4:3)</PresentationFormat>
  <Paragraphs>437</Paragraphs>
  <Slides>64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65" baseType="lpstr">
      <vt:lpstr>暗香扑面</vt:lpstr>
      <vt:lpstr>动态规划例题讲解</vt:lpstr>
      <vt:lpstr>Preview</vt:lpstr>
      <vt:lpstr>Preview</vt:lpstr>
      <vt:lpstr>最长上升子序列</vt:lpstr>
      <vt:lpstr>最长上升子序列</vt:lpstr>
      <vt:lpstr>最长上升子序列</vt:lpstr>
      <vt:lpstr>最长上升子序列</vt:lpstr>
      <vt:lpstr>最长上升子序列</vt:lpstr>
      <vt:lpstr>选人</vt:lpstr>
      <vt:lpstr>内存碎片</vt:lpstr>
      <vt:lpstr>内存碎片</vt:lpstr>
      <vt:lpstr>内存碎片</vt:lpstr>
      <vt:lpstr>内存碎片</vt:lpstr>
      <vt:lpstr>内存碎片</vt:lpstr>
      <vt:lpstr>0/1背包问题</vt:lpstr>
      <vt:lpstr>0/1背包问题</vt:lpstr>
      <vt:lpstr>0/1背包问题</vt:lpstr>
      <vt:lpstr>0/1背包问题</vt:lpstr>
      <vt:lpstr>0/1背包问题</vt:lpstr>
      <vt:lpstr>完全背包问题</vt:lpstr>
      <vt:lpstr>完全背包问题</vt:lpstr>
      <vt:lpstr>多重背包问题</vt:lpstr>
      <vt:lpstr>多重背包问题</vt:lpstr>
      <vt:lpstr>多重背包问题</vt:lpstr>
      <vt:lpstr>多重背包问题</vt:lpstr>
      <vt:lpstr>多重背包问题</vt:lpstr>
      <vt:lpstr>最大伤害</vt:lpstr>
      <vt:lpstr>最大伤害</vt:lpstr>
      <vt:lpstr>最长公共子序列</vt:lpstr>
      <vt:lpstr>最长公共子序列</vt:lpstr>
      <vt:lpstr>最长公共子序列</vt:lpstr>
      <vt:lpstr>语音识别</vt:lpstr>
      <vt:lpstr>石子合并</vt:lpstr>
      <vt:lpstr>石子合并</vt:lpstr>
      <vt:lpstr>石子合并</vt:lpstr>
      <vt:lpstr>石子合并</vt:lpstr>
      <vt:lpstr>石子合并</vt:lpstr>
      <vt:lpstr>括号序列</vt:lpstr>
      <vt:lpstr>括号序列</vt:lpstr>
      <vt:lpstr>括号序列</vt:lpstr>
      <vt:lpstr>括号序列</vt:lpstr>
      <vt:lpstr>括号序列</vt:lpstr>
      <vt:lpstr>括号序列</vt:lpstr>
      <vt:lpstr>括号序列</vt:lpstr>
      <vt:lpstr>决斗</vt:lpstr>
      <vt:lpstr>决斗</vt:lpstr>
      <vt:lpstr>决斗</vt:lpstr>
      <vt:lpstr>决斗</vt:lpstr>
      <vt:lpstr>决斗</vt:lpstr>
      <vt:lpstr>三取方格数</vt:lpstr>
      <vt:lpstr>三取方格数</vt:lpstr>
      <vt:lpstr>三取方格数</vt:lpstr>
      <vt:lpstr>三取方格数</vt:lpstr>
      <vt:lpstr>三取方格数</vt:lpstr>
      <vt:lpstr>选课</vt:lpstr>
      <vt:lpstr>选课</vt:lpstr>
      <vt:lpstr>选课</vt:lpstr>
      <vt:lpstr>选课</vt:lpstr>
      <vt:lpstr>贪吃的九头龙</vt:lpstr>
      <vt:lpstr>贪吃的九头龙</vt:lpstr>
      <vt:lpstr>贪吃的九头龙</vt:lpstr>
      <vt:lpstr>贪吃的九头龙</vt:lpstr>
      <vt:lpstr>贪吃的九头龙</vt:lpstr>
      <vt:lpstr>谢谢大家</vt:lpstr>
    </vt:vector>
  </TitlesOfParts>
  <Company>SHS@SDNU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动态规划例题讲解</dc:title>
  <dc:creator>zbwmqlw</dc:creator>
  <cp:lastModifiedBy>zbwmqlw</cp:lastModifiedBy>
  <cp:revision>72</cp:revision>
  <dcterms:created xsi:type="dcterms:W3CDTF">2010-07-06T02:13:39Z</dcterms:created>
  <dcterms:modified xsi:type="dcterms:W3CDTF">2010-07-25T13:58:35Z</dcterms:modified>
</cp:coreProperties>
</file>