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3"/>
    <p:sldId id="411" r:id="rId4"/>
    <p:sldId id="416" r:id="rId5"/>
    <p:sldId id="420" r:id="rId6"/>
    <p:sldId id="421" r:id="rId7"/>
    <p:sldId id="422" r:id="rId8"/>
    <p:sldId id="423" r:id="rId9"/>
    <p:sldId id="424" r:id="rId10"/>
    <p:sldId id="417" r:id="rId11"/>
    <p:sldId id="418" r:id="rId12"/>
    <p:sldId id="41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97"/>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4.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本周工作汇报</a:t>
            </a:r>
            <a:endParaRPr lang="zh-CN" altLang="zh-CN"/>
          </a:p>
        </p:txBody>
      </p:sp>
      <p:sp>
        <p:nvSpPr>
          <p:cNvPr id="3" name="副标题 2"/>
          <p:cNvSpPr>
            <a:spLocks noGrp="1"/>
          </p:cNvSpPr>
          <p:nvPr>
            <p:ph type="subTitle" idx="1"/>
            <p:custDataLst>
              <p:tags r:id="rId2"/>
            </p:custDataLst>
          </p:nvPr>
        </p:nvSpPr>
        <p:spPr/>
        <p:txBody>
          <a:bodyPr/>
          <a:p>
            <a:r>
              <a:rPr lang="en-US" altLang="zh-CN"/>
              <a:t>2020.10.19-2020.10.25</a:t>
            </a:r>
            <a:endParaRPr lang="en-US" altLang="zh-CN"/>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2795" y="674370"/>
            <a:ext cx="5761355" cy="521970"/>
          </a:xfrm>
          <a:prstGeom prst="rect">
            <a:avLst/>
          </a:prstGeom>
          <a:noFill/>
        </p:spPr>
        <p:txBody>
          <a:bodyPr wrap="square" rtlCol="0">
            <a:spAutoFit/>
          </a:bodyPr>
          <a:p>
            <a:pPr algn="l">
              <a:buClrTx/>
              <a:buSzTx/>
              <a:buFontTx/>
            </a:pPr>
            <a:r>
              <a:rPr lang="zh-CN" altLang="en-US" sz="2800" b="1"/>
              <a:t>二</a:t>
            </a:r>
            <a:r>
              <a:rPr lang="en-US" altLang="zh-CN" sz="2800" b="1"/>
              <a:t>.</a:t>
            </a:r>
            <a:r>
              <a:rPr lang="zh-CN" altLang="en-US" sz="2800" b="1"/>
              <a:t>单样本学习</a:t>
            </a:r>
            <a:endParaRPr lang="zh-CN" altLang="en-US" sz="2800" b="1"/>
          </a:p>
        </p:txBody>
      </p:sp>
      <p:sp>
        <p:nvSpPr>
          <p:cNvPr id="3" name="文本框 2"/>
          <p:cNvSpPr txBox="1"/>
          <p:nvPr/>
        </p:nvSpPr>
        <p:spPr>
          <a:xfrm>
            <a:off x="645795" y="1402080"/>
            <a:ext cx="10956925" cy="2861310"/>
          </a:xfrm>
          <a:prstGeom prst="rect">
            <a:avLst/>
          </a:prstGeom>
          <a:noFill/>
        </p:spPr>
        <p:txBody>
          <a:bodyPr wrap="square" rtlCol="0">
            <a:spAutoFit/>
          </a:bodyPr>
          <a:p>
            <a:r>
              <a:rPr lang="zh-CN" altLang="en-US"/>
              <a:t>定义：在单样本学习中，我们只给出每个类的一个样本。由于深度学习需要大量的数据资料，模型可能在单个样本上过拟合。</a:t>
            </a:r>
            <a:endParaRPr lang="zh-CN" altLang="en-US"/>
          </a:p>
          <a:p>
            <a:r>
              <a:rPr lang="zh-CN" altLang="en-US"/>
              <a:t>算法：</a:t>
            </a:r>
            <a:endParaRPr lang="zh-CN" altLang="en-US"/>
          </a:p>
          <a:p>
            <a:r>
              <a:rPr lang="zh-CN" altLang="en-US"/>
              <a:t>孪生神经网路：它由一对相同的神经网络构成，并用一个损失函数将两个网络的输出连接起来。对称的网络结构确保比较的两个样本被映射到同一隐空间，损失函数用来度量样本在隐空间的距离。</a:t>
            </a:r>
            <a:endParaRPr lang="zh-CN" altLang="en-US"/>
          </a:p>
          <a:p>
            <a:r>
              <a:rPr lang="zh-CN" altLang="en-US"/>
              <a:t>基本方法：学习一个相似度函数：</a:t>
            </a:r>
            <a:r>
              <a:rPr lang="en-US" altLang="zh-CN"/>
              <a:t>sim(x,x1),</a:t>
            </a:r>
            <a:r>
              <a:rPr lang="zh-CN" altLang="en-US"/>
              <a:t>使的从正样本中取的</a:t>
            </a:r>
            <a:r>
              <a:rPr lang="en-US" altLang="zh-CN"/>
              <a:t>x1,x2</a:t>
            </a:r>
            <a:r>
              <a:rPr lang="zh-CN" altLang="en-US"/>
              <a:t>相似度函数为</a:t>
            </a:r>
            <a:endParaRPr lang="en-US" altLang="zh-CN"/>
          </a:p>
          <a:p>
            <a:r>
              <a:rPr lang="en-US" altLang="zh-CN"/>
              <a:t>sim(x1,x2)=1,</a:t>
            </a:r>
            <a:r>
              <a:rPr lang="zh-CN" altLang="en-US"/>
              <a:t>从正负样本分别取的</a:t>
            </a:r>
            <a:r>
              <a:rPr lang="en-US" altLang="zh-CN"/>
              <a:t>x1,x3</a:t>
            </a:r>
            <a:r>
              <a:rPr lang="zh-CN" altLang="en-US"/>
              <a:t>的相似度函数为：</a:t>
            </a:r>
            <a:r>
              <a:rPr lang="en-US" altLang="zh-CN"/>
              <a:t>sim(x1,x3)=0,</a:t>
            </a:r>
            <a:r>
              <a:rPr lang="zh-CN" altLang="en-US">
                <a:sym typeface="+mn-ea"/>
              </a:rPr>
              <a:t>从正负样本分别取的</a:t>
            </a:r>
            <a:r>
              <a:rPr lang="en-US" altLang="zh-CN">
                <a:sym typeface="+mn-ea"/>
              </a:rPr>
              <a:t>x2,x3</a:t>
            </a:r>
            <a:r>
              <a:rPr lang="zh-CN" altLang="en-US">
                <a:sym typeface="+mn-ea"/>
              </a:rPr>
              <a:t>的相似度函数为</a:t>
            </a:r>
            <a:r>
              <a:rPr lang="en-US" altLang="zh-CN"/>
              <a:t>sim(x2,x3)=0</a:t>
            </a:r>
            <a:r>
              <a:rPr lang="zh-CN" altLang="en-US"/>
              <a:t>。使用梯度下降法对损失函数进行优化。</a:t>
            </a:r>
            <a:endParaRPr lang="zh-CN" altLang="en-US"/>
          </a:p>
          <a:p>
            <a:r>
              <a:rPr lang="en-US" altLang="zh-CN"/>
              <a:t>s</a:t>
            </a:r>
            <a:endParaRPr lang="en-US" altLang="zh-CN"/>
          </a:p>
          <a:p>
            <a:endParaRPr lang="en-US" altLang="zh-CN"/>
          </a:p>
        </p:txBody>
      </p:sp>
      <p:pic>
        <p:nvPicPr>
          <p:cNvPr id="4" name="图片 3"/>
          <p:cNvPicPr>
            <a:picLocks noChangeAspect="1"/>
          </p:cNvPicPr>
          <p:nvPr/>
        </p:nvPicPr>
        <p:blipFill>
          <a:blip r:embed="rId1"/>
          <a:stretch>
            <a:fillRect/>
          </a:stretch>
        </p:blipFill>
        <p:spPr>
          <a:xfrm rot="5400000">
            <a:off x="1485900" y="4296410"/>
            <a:ext cx="2882265" cy="2155190"/>
          </a:xfrm>
          <a:prstGeom prst="rect">
            <a:avLst/>
          </a:prstGeom>
        </p:spPr>
      </p:pic>
      <p:pic>
        <p:nvPicPr>
          <p:cNvPr id="5" name="图片 4"/>
          <p:cNvPicPr>
            <a:picLocks noChangeAspect="1"/>
          </p:cNvPicPr>
          <p:nvPr/>
        </p:nvPicPr>
        <p:blipFill>
          <a:blip r:embed="rId2"/>
          <a:srcRect l="39416"/>
          <a:stretch>
            <a:fillRect/>
          </a:stretch>
        </p:blipFill>
        <p:spPr>
          <a:xfrm rot="16200000">
            <a:off x="7061200" y="2921000"/>
            <a:ext cx="2222500" cy="490728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3290" y="928370"/>
            <a:ext cx="11384280" cy="368300"/>
          </a:xfrm>
          <a:prstGeom prst="rect">
            <a:avLst/>
          </a:prstGeom>
          <a:noFill/>
        </p:spPr>
        <p:txBody>
          <a:bodyPr wrap="square" rtlCol="0">
            <a:spAutoFit/>
          </a:bodyPr>
          <a:p>
            <a:pPr algn="l">
              <a:buClrTx/>
              <a:buSzTx/>
              <a:buFontTx/>
            </a:pPr>
            <a:r>
              <a:rPr lang="zh-CN" altLang="en-US" sz="2800" b="1"/>
              <a:t>贝叶斯规划学习，短缺资源学习，域泛化正在阅读</a:t>
            </a:r>
            <a:endParaRPr lang="zh-CN" altLang="en-US" sz="2800" b="1"/>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0" y="2966085"/>
            <a:ext cx="12192635" cy="1753235"/>
          </a:xfrm>
          <a:prstGeom prst="rect">
            <a:avLst/>
          </a:prstGeom>
          <a:noFill/>
        </p:spPr>
        <p:txBody>
          <a:bodyPr wrap="square" rtlCol="0">
            <a:spAutoFit/>
          </a:bodyPr>
          <a:p>
            <a:r>
              <a:rPr lang="zh-CN" altLang="en-US" sz="3600" b="1">
                <a:ln>
                  <a:solidFill>
                    <a:sysClr val="windowText" lastClr="000000"/>
                  </a:solidFill>
                </a:ln>
              </a:rPr>
              <a:t>一</a:t>
            </a:r>
            <a:r>
              <a:rPr lang="en-US" altLang="zh-CN" sz="3600" b="1">
                <a:ln>
                  <a:solidFill>
                    <a:sysClr val="windowText" lastClr="000000"/>
                  </a:solidFill>
                </a:ln>
              </a:rPr>
              <a:t>.</a:t>
            </a:r>
            <a:r>
              <a:rPr lang="zh-CN" altLang="en-US" sz="3600" b="1">
                <a:ln>
                  <a:solidFill>
                    <a:sysClr val="windowText" lastClr="000000"/>
                  </a:solidFill>
                </a:ln>
              </a:rPr>
              <a:t>阅读论文：</a:t>
            </a:r>
            <a:endParaRPr lang="zh-CN" altLang="en-US" sz="3600" b="1">
              <a:ln>
                <a:solidFill>
                  <a:sysClr val="windowText" lastClr="000000"/>
                </a:solidFill>
              </a:ln>
            </a:endParaRPr>
          </a:p>
          <a:p>
            <a:r>
              <a:rPr lang="en-US" altLang="zh-CN" sz="3600" b="1">
                <a:ln>
                  <a:solidFill>
                    <a:sysClr val="windowText" lastClr="000000"/>
                  </a:solidFill>
                </a:ln>
              </a:rPr>
              <a:t>Generalizing from a Few Examples</a:t>
            </a:r>
            <a:endParaRPr lang="en-US" altLang="zh-CN" sz="3600" b="1">
              <a:ln>
                <a:solidFill>
                  <a:sysClr val="windowText" lastClr="000000"/>
                </a:solidFill>
              </a:ln>
            </a:endParaRPr>
          </a:p>
          <a:p>
            <a:r>
              <a:rPr lang="en-US" altLang="zh-CN" sz="3600" b="1">
                <a:ln>
                  <a:solidFill>
                    <a:sysClr val="windowText" lastClr="000000"/>
                  </a:solidFill>
                </a:ln>
              </a:rPr>
              <a:t>					--A Survey on Few-shot Learning</a:t>
            </a:r>
            <a:endParaRPr lang="zh-CN" altLang="en-US" sz="3600" b="1">
              <a:ln>
                <a:solidFill>
                  <a:sysClr val="windowText" lastClr="000000"/>
                </a:solidFill>
              </a:ln>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425" y="998855"/>
            <a:ext cx="9483725" cy="4523105"/>
          </a:xfrm>
          <a:prstGeom prst="rect">
            <a:avLst/>
          </a:prstGeom>
          <a:noFill/>
        </p:spPr>
        <p:txBody>
          <a:bodyPr wrap="square" rtlCol="0">
            <a:spAutoFit/>
          </a:bodyPr>
          <a:p>
            <a:r>
              <a:rPr lang="en-US" altLang="zh-CN" sz="2400" b="1"/>
              <a:t>FSL</a:t>
            </a:r>
            <a:r>
              <a:rPr lang="zh-CN" altLang="en-US" sz="2400" b="1"/>
              <a:t>定义：是机器学习的一种类型（一种特殊的任务</a:t>
            </a:r>
            <a:r>
              <a:rPr lang="en-US" altLang="zh-CN" sz="2400" b="1"/>
              <a:t>T</a:t>
            </a:r>
            <a:r>
              <a:rPr lang="zh-CN" altLang="en-US" sz="2400" b="1"/>
              <a:t>，经验</a:t>
            </a:r>
            <a:r>
              <a:rPr lang="en-US" altLang="zh-CN" sz="2400" b="1"/>
              <a:t>E</a:t>
            </a:r>
            <a:r>
              <a:rPr lang="zh-CN" altLang="en-US" sz="2400" b="1"/>
              <a:t>，评价标准</a:t>
            </a:r>
            <a:r>
              <a:rPr lang="en-US" altLang="zh-CN" sz="2400" b="1"/>
              <a:t>P)</a:t>
            </a:r>
            <a:r>
              <a:rPr lang="zh-CN" altLang="en-US" sz="2400" b="1"/>
              <a:t>。其中对于任务</a:t>
            </a:r>
            <a:r>
              <a:rPr lang="en-US" altLang="zh-CN" sz="2400" b="1"/>
              <a:t>T</a:t>
            </a:r>
            <a:r>
              <a:rPr lang="zh-CN" altLang="en-US" sz="2400" b="1"/>
              <a:t>来说，经验</a:t>
            </a:r>
            <a:r>
              <a:rPr lang="en-US" altLang="zh-CN" sz="2400" b="1"/>
              <a:t>E</a:t>
            </a:r>
            <a:r>
              <a:rPr lang="zh-CN" altLang="en-US" sz="2400" b="1"/>
              <a:t>只包含非常少的有标签的数据样本。</a:t>
            </a:r>
            <a:endParaRPr lang="zh-CN" altLang="en-US" sz="2400" b="1"/>
          </a:p>
          <a:p>
            <a:r>
              <a:rPr lang="zh-CN" altLang="en-US" sz="2400" b="1"/>
              <a:t>FSL监督学习问题的核心问题：不可靠的经验风险最小化。由于小样本学习需要使用到先验知识的知识库，通过通过不同的技术正确的估计比较函数的参数就显得尤为重要。小样本学习不同于其他模型，需要算法具有类比归纳的能力。</a:t>
            </a:r>
            <a:endParaRPr lang="zh-CN" altLang="en-US" sz="2400" b="1"/>
          </a:p>
          <a:p>
            <a:r>
              <a:rPr lang="en-US" altLang="zh-CN" sz="2400" b="1"/>
              <a:t>FSL</a:t>
            </a:r>
            <a:r>
              <a:rPr lang="zh-CN" altLang="en-US" sz="2400" b="1"/>
              <a:t>学习的变体：零样本学习（</a:t>
            </a:r>
            <a:r>
              <a:rPr lang="en-US" altLang="zh-CN" sz="2400" b="1"/>
              <a:t>zero-shot learning</a:t>
            </a:r>
            <a:r>
              <a:rPr lang="zh-CN" altLang="en-US" sz="2400" b="1"/>
              <a:t>），单样本学习（</a:t>
            </a:r>
            <a:r>
              <a:rPr lang="en-US" altLang="zh-CN" sz="2400" b="1"/>
              <a:t>one-shot learning)</a:t>
            </a:r>
            <a:r>
              <a:rPr lang="zh-CN" altLang="en-US" sz="2400" b="1"/>
              <a:t>，贝叶斯规划学习（</a:t>
            </a:r>
            <a:r>
              <a:rPr lang="en-US" altLang="zh-CN" sz="2400" b="1"/>
              <a:t>Bayesian Program learning</a:t>
            </a:r>
            <a:r>
              <a:rPr lang="zh-CN" altLang="en-US" sz="2400" b="1"/>
              <a:t>），短缺资源学习（</a:t>
            </a:r>
            <a:r>
              <a:rPr lang="en-US" altLang="zh-CN" sz="2400" b="1"/>
              <a:t>low resource learning</a:t>
            </a:r>
            <a:r>
              <a:rPr lang="zh-CN" altLang="en-US" sz="2400" b="1"/>
              <a:t>）</a:t>
            </a:r>
            <a:r>
              <a:rPr lang="en-US" altLang="zh-CN" sz="2400" b="1"/>
              <a:t>,</a:t>
            </a:r>
            <a:r>
              <a:rPr lang="zh-CN" altLang="en-US" sz="2400" b="1"/>
              <a:t>域泛化（</a:t>
            </a:r>
            <a:r>
              <a:rPr lang="en-US" altLang="zh-CN" sz="2400" b="1"/>
              <a:t>domain generalization</a:t>
            </a:r>
            <a:r>
              <a:rPr lang="zh-CN" altLang="en-US" sz="2400" b="1"/>
              <a:t>）</a:t>
            </a:r>
            <a:endParaRPr lang="zh-CN" altLang="en-US" sz="2400" b="1"/>
          </a:p>
          <a:p>
            <a:endParaRPr lang="zh-CN" altLang="en-US" sz="2400" b="1"/>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589915"/>
            <a:ext cx="12191365" cy="2245360"/>
          </a:xfrm>
          <a:prstGeom prst="rect">
            <a:avLst/>
          </a:prstGeom>
          <a:noFill/>
        </p:spPr>
        <p:txBody>
          <a:bodyPr wrap="square" rtlCol="0" anchor="t">
            <a:spAutoFit/>
          </a:bodyPr>
          <a:p>
            <a:r>
              <a:rPr lang="zh-CN" altLang="en-US" sz="2000" b="1"/>
              <a:t>作者通过大量与文献，提出了针对小样本学习的新的统一的分类方法。即基于各个方法利用先验知识处理核心问题的方式，该研究将 FSL 方法分为三大类：</a:t>
            </a:r>
            <a:endParaRPr lang="zh-CN" altLang="en-US" sz="2000" b="1"/>
          </a:p>
          <a:p>
            <a:endParaRPr lang="zh-CN" altLang="en-US" sz="2000" b="1"/>
          </a:p>
          <a:p>
            <a:pPr marL="457200" indent="-457200">
              <a:buFont typeface="+mj-lt"/>
              <a:buAutoNum type="arabicPeriod"/>
            </a:pPr>
            <a:r>
              <a:rPr lang="zh-CN" altLang="en-US" sz="2000" b="1"/>
              <a:t>    数据：利用先验知识增强监督信号；</a:t>
            </a:r>
            <a:endParaRPr lang="zh-CN" altLang="en-US" sz="2000" b="1"/>
          </a:p>
          <a:p>
            <a:pPr marL="457200" indent="-457200">
              <a:buFont typeface="+mj-lt"/>
              <a:buAutoNum type="arabicPeriod"/>
            </a:pPr>
            <a:r>
              <a:rPr lang="zh-CN" altLang="en-US" sz="2000" b="1"/>
              <a:t>    模型：利用先验知识缩小假设空间的大小；</a:t>
            </a:r>
            <a:endParaRPr lang="zh-CN" altLang="en-US" sz="2000" b="1"/>
          </a:p>
          <a:p>
            <a:pPr marL="457200" indent="-457200">
              <a:buFont typeface="+mj-lt"/>
              <a:buAutoNum type="arabicPeriod"/>
            </a:pPr>
            <a:r>
              <a:rPr lang="zh-CN" altLang="en-US" sz="2000" b="1"/>
              <a:t>    算法：利用先验知识更改给定假设空间中对最优假设的搜索。</a:t>
            </a:r>
            <a:endParaRPr lang="zh-CN" altLang="en-US" sz="2000" b="1"/>
          </a:p>
          <a:p>
            <a:pPr marL="457200" indent="-457200">
              <a:buFont typeface="+mj-lt"/>
              <a:buAutoNum type="arabicPeriod"/>
            </a:pPr>
            <a:endParaRPr lang="zh-CN" altLang="en-US" sz="2000" b="1"/>
          </a:p>
        </p:txBody>
      </p:sp>
      <p:pic>
        <p:nvPicPr>
          <p:cNvPr id="3" name="图片 2"/>
          <p:cNvPicPr>
            <a:picLocks noChangeAspect="1"/>
          </p:cNvPicPr>
          <p:nvPr/>
        </p:nvPicPr>
        <p:blipFill>
          <a:blip r:embed="rId1"/>
          <a:stretch>
            <a:fillRect/>
          </a:stretch>
        </p:blipFill>
        <p:spPr>
          <a:xfrm>
            <a:off x="1692275" y="2835275"/>
            <a:ext cx="8067675" cy="3172460"/>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7285" y="744855"/>
            <a:ext cx="9483725" cy="6000750"/>
          </a:xfrm>
          <a:prstGeom prst="rect">
            <a:avLst/>
          </a:prstGeom>
          <a:noFill/>
        </p:spPr>
        <p:txBody>
          <a:bodyPr wrap="square" rtlCol="0">
            <a:spAutoFit/>
          </a:bodyPr>
          <a:p>
            <a:r>
              <a:rPr lang="zh-CN" altLang="en-US" sz="2400" b="1"/>
              <a:t>数据</a:t>
            </a:r>
            <a:endParaRPr lang="zh-CN" altLang="en-US" sz="2400" b="1"/>
          </a:p>
          <a:p>
            <a:r>
              <a:rPr lang="zh-CN" altLang="en-US" sz="2400" b="1"/>
              <a:t>基于训练数据转化样本</a:t>
            </a:r>
            <a:endParaRPr lang="zh-CN" altLang="en-US" sz="2400" b="1"/>
          </a:p>
          <a:p>
            <a:pPr indent="457200" fontAlgn="auto"/>
            <a:r>
              <a:rPr lang="zh-CN" altLang="en-US" sz="2400" b="1"/>
              <a:t>通过数据增强，增加数据集的多样性，它可以使用标准机器学习算法实现，例如自编码，它不是从成对的枚举变量，而是从一组大场景图像中学习独立的属性强度回归器，并将原始席的标签分配给这些样本。</a:t>
            </a:r>
            <a:endParaRPr lang="zh-CN" altLang="en-US" sz="2400" b="1"/>
          </a:p>
          <a:p>
            <a:r>
              <a:rPr lang="zh-CN" altLang="en-US" sz="2400" b="1"/>
              <a:t>基于弱标注或无标注的数据转换样本</a:t>
            </a:r>
            <a:endParaRPr lang="zh-CN" altLang="en-US" sz="2400" b="1"/>
          </a:p>
          <a:p>
            <a:pPr indent="457200" fontAlgn="auto"/>
            <a:r>
              <a:rPr lang="zh-CN" altLang="en-US" sz="2400" b="1"/>
              <a:t>虽然收集这些数据的成本很低，但是一个主要问题是如何选择要将目标标签扩充为有标签的Dtrain样本。我们可以使用Dtrain中的每个目标标签学习一个支持向量机，然后用它来预测来自弱标记数据集的样本的标签。</a:t>
            </a:r>
            <a:endParaRPr lang="zh-CN" altLang="en-US" sz="2400" b="1"/>
          </a:p>
          <a:p>
            <a:r>
              <a:rPr lang="zh-CN" altLang="en-US" sz="2400" b="1"/>
              <a:t>基于类似数据集的转换样本</a:t>
            </a:r>
            <a:endParaRPr lang="zh-CN" altLang="en-US" sz="2400" b="1"/>
          </a:p>
          <a:p>
            <a:pPr indent="457200" fontAlgn="auto"/>
            <a:r>
              <a:rPr lang="zh-CN" altLang="en-US" sz="2400" b="1"/>
              <a:t>此策略通过聚合和调整来自不同数据集的输入输出对来增强数据流。可以使用GAN从很多样本数据上生成新的样本数据。它有两个发生器，一个是将少数射弹类的样本映射到大尺度的类，另一个是将大型数据集的样本映射到小样本分类器（以补偿大量的样本训练）。</a:t>
            </a:r>
            <a:endParaRPr lang="en-US" altLang="zh-CN" sz="2400" b="1"/>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1855" y="459105"/>
            <a:ext cx="9483725" cy="5939155"/>
          </a:xfrm>
          <a:prstGeom prst="rect">
            <a:avLst/>
          </a:prstGeom>
          <a:noFill/>
        </p:spPr>
        <p:txBody>
          <a:bodyPr wrap="square" rtlCol="0">
            <a:spAutoFit/>
          </a:bodyPr>
          <a:p>
            <a:r>
              <a:rPr lang="zh-CN" altLang="en-US" sz="2000" b="1"/>
              <a:t>模型</a:t>
            </a:r>
            <a:endParaRPr lang="zh-CN" altLang="en-US" sz="2000" b="1"/>
          </a:p>
          <a:p>
            <a:r>
              <a:rPr lang="zh-CN" altLang="en-US" sz="2000" b="1"/>
              <a:t>多任务学习</a:t>
            </a:r>
            <a:endParaRPr lang="zh-CN" altLang="en-US" sz="2000" b="1"/>
          </a:p>
          <a:p>
            <a:pPr indent="457200" fontAlgn="auto"/>
            <a:r>
              <a:rPr lang="zh-CN" altLang="en-US" sz="2000" b="1"/>
              <a:t>由于我们的关注点集中在单个任务上，我们忽略了可能帮助优化度量指标的其它信息。具体来说，通过参数共享和参数绑定可以使我们的模型更好地概括原始任务。即使只优化一个损失函数（如在典型情况下），也有可能借助辅助任务来改善原任务模型。进而更好的缩小参数可能的空间。</a:t>
            </a:r>
            <a:endParaRPr lang="zh-CN" altLang="en-US" sz="2000" b="1"/>
          </a:p>
          <a:p>
            <a:r>
              <a:rPr lang="zh-CN" altLang="en-US" sz="2000" b="1"/>
              <a:t>嵌入学习</a:t>
            </a:r>
            <a:endParaRPr lang="zh-CN" altLang="en-US" sz="2000" b="1"/>
          </a:p>
          <a:p>
            <a:pPr indent="457200" fontAlgn="auto"/>
            <a:r>
              <a:rPr lang="zh-CN" altLang="en-US" sz="2000" b="1"/>
              <a:t>嵌入学习共分为任务特定嵌入模型，任务不变嵌入模型和混合嵌入模型。网络嵌入方法（Network Embedding）旨在学习网络中节点的低维度潜在表示，所学习到的特征表示可以用作基于图的各种任务的特征。通过更低的参数维度，可以限制</a:t>
            </a:r>
            <a:r>
              <a:rPr lang="en-US" altLang="zh-CN" sz="2000" b="1"/>
              <a:t>H</a:t>
            </a:r>
            <a:r>
              <a:rPr lang="zh-CN" altLang="en-US" sz="2000" b="1"/>
              <a:t>的参数空间范围</a:t>
            </a:r>
            <a:r>
              <a:rPr lang="en-US" altLang="zh-CN" sz="2000" b="1"/>
              <a:t>.</a:t>
            </a:r>
            <a:endParaRPr lang="zh-CN" altLang="en-US" sz="2000" b="1"/>
          </a:p>
          <a:p>
            <a:r>
              <a:rPr lang="zh-CN" altLang="en-US" sz="2000" b="1"/>
              <a:t>基于外部记忆学习</a:t>
            </a:r>
            <a:endParaRPr lang="zh-CN" altLang="en-US" sz="2000" b="1"/>
          </a:p>
          <a:p>
            <a:pPr indent="457200" fontAlgn="auto"/>
            <a:r>
              <a:rPr lang="en-US" altLang="zh-CN" sz="2000" b="1"/>
              <a:t>使用外部存储器学习从Dtrain中提取知识，并将其存储在外部存储器中。 然后，每个新样本xtest由从内存中提取的内容的加权平均值表示。 这限制了xtest由内存中的内容表示，因此实质上减小了H的大小。</a:t>
            </a:r>
            <a:endParaRPr lang="en-US" altLang="zh-CN" sz="2000" b="1"/>
          </a:p>
          <a:p>
            <a:pPr indent="457200" algn="l" fontAlgn="auto"/>
            <a:r>
              <a:rPr lang="zh-CN" altLang="en-US" sz="2000" b="1"/>
              <a:t>生成建模</a:t>
            </a:r>
            <a:endParaRPr lang="zh-CN" altLang="en-US" sz="2000" b="1"/>
          </a:p>
          <a:p>
            <a:pPr indent="457200" fontAlgn="auto"/>
            <a:r>
              <a:rPr lang="zh-CN" altLang="en-US" sz="2000" b="1"/>
              <a:t>生成建模方法借助先验知识从观测到的xi估计概率分布p（x）。p（x）的估计通常涉及p（x|y）和p（y）的估计。 此类中的方法可以处理许多任务，例如生成，识别，重构，和图像翻转。</a:t>
            </a:r>
            <a:endParaRPr lang="zh-CN" altLang="en-US" sz="2000" b="1"/>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41070" y="1146175"/>
            <a:ext cx="9483725" cy="4154170"/>
          </a:xfrm>
          <a:prstGeom prst="rect">
            <a:avLst/>
          </a:prstGeom>
          <a:noFill/>
        </p:spPr>
        <p:txBody>
          <a:bodyPr wrap="square" rtlCol="0">
            <a:spAutoFit/>
          </a:bodyPr>
          <a:p>
            <a:r>
              <a:rPr lang="zh-CN" altLang="en-US" sz="2400" b="1"/>
              <a:t>算法</a:t>
            </a:r>
            <a:endParaRPr lang="zh-CN" altLang="en-US" sz="2400" b="1"/>
          </a:p>
          <a:p>
            <a:r>
              <a:rPr lang="zh-CN" altLang="en-US" sz="2400" b="1"/>
              <a:t>重新定义存在的参数</a:t>
            </a:r>
            <a:endParaRPr lang="zh-CN" altLang="en-US" sz="2400" b="1"/>
          </a:p>
          <a:p>
            <a:pPr indent="457200" fontAlgn="auto"/>
            <a:r>
              <a:rPr lang="zh-CN" altLang="en-US" sz="2400" b="1"/>
              <a:t>我们可以通过正则化微调已经存在的参数，在这个过程中我们可以调整参数避免过拟合；参数聚合可以帮助我们使用已经在相关任务表现很好的模型；微调存在的新的参数的模型</a:t>
            </a:r>
            <a:endParaRPr lang="zh-CN" altLang="en-US" sz="2400" b="1"/>
          </a:p>
          <a:p>
            <a:r>
              <a:rPr lang="zh-CN" altLang="en-US" sz="2400" b="1"/>
              <a:t>重新定义元学习参数</a:t>
            </a:r>
            <a:endParaRPr lang="zh-CN" altLang="en-US" sz="2400" b="1"/>
          </a:p>
          <a:p>
            <a:pPr indent="457200" fontAlgn="auto"/>
            <a:r>
              <a:rPr lang="zh-CN" altLang="en-US" sz="2400" b="1"/>
              <a:t>元学习的参数通常被通过梯度来定义，它通过有效的梯度下降调整某些特定任务的参数。通过使用Dtrain中数据例子重新定义参数，元学习很快适应它的参数。</a:t>
            </a:r>
            <a:endParaRPr lang="zh-CN" altLang="en-US" sz="2400" b="1"/>
          </a:p>
          <a:p>
            <a:r>
              <a:rPr lang="zh-CN" altLang="en-US" sz="2400" b="1"/>
              <a:t>学习优化器</a:t>
            </a:r>
            <a:endParaRPr lang="zh-CN" altLang="en-US" sz="2400" b="1"/>
          </a:p>
          <a:p>
            <a:pPr indent="457200" fontAlgn="auto"/>
            <a:r>
              <a:rPr lang="zh-CN" altLang="en-US" sz="2400" b="1"/>
              <a:t>除了使用梯度下降，还可以使用其他损失函数改进学习效率。</a:t>
            </a:r>
            <a:endParaRPr lang="zh-CN" altLang="en-US" sz="2400" b="1"/>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rot="16200000">
            <a:off x="3923030" y="2521585"/>
            <a:ext cx="4572000" cy="3418840"/>
          </a:xfrm>
          <a:prstGeom prst="rect">
            <a:avLst/>
          </a:prstGeom>
        </p:spPr>
      </p:pic>
      <p:sp>
        <p:nvSpPr>
          <p:cNvPr id="4" name="文本框 3"/>
          <p:cNvSpPr txBox="1"/>
          <p:nvPr/>
        </p:nvSpPr>
        <p:spPr>
          <a:xfrm>
            <a:off x="0" y="865505"/>
            <a:ext cx="12192000" cy="645160"/>
          </a:xfrm>
          <a:prstGeom prst="rect">
            <a:avLst/>
          </a:prstGeom>
          <a:noFill/>
        </p:spPr>
        <p:txBody>
          <a:bodyPr wrap="square" rtlCol="0">
            <a:spAutoFit/>
          </a:bodyPr>
          <a:p>
            <a:pPr algn="ctr"/>
            <a:r>
              <a:rPr lang="zh-CN" altLang="en-US" sz="3600" b="1"/>
              <a:t>二</a:t>
            </a:r>
            <a:r>
              <a:rPr lang="en-US" altLang="zh-CN" sz="3600" b="1"/>
              <a:t>.</a:t>
            </a:r>
            <a:r>
              <a:rPr lang="zh-CN" altLang="en-US" sz="3600" b="1"/>
              <a:t>阅读小样本学习相关章节</a:t>
            </a:r>
            <a:endParaRPr lang="zh-CN" altLang="en-US" sz="3600" b="1"/>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2795" y="675005"/>
            <a:ext cx="10645140" cy="953135"/>
          </a:xfrm>
          <a:prstGeom prst="rect">
            <a:avLst/>
          </a:prstGeom>
          <a:noFill/>
        </p:spPr>
        <p:txBody>
          <a:bodyPr wrap="square" rtlCol="0">
            <a:spAutoFit/>
          </a:bodyPr>
          <a:p>
            <a:r>
              <a:rPr lang="zh-CN" altLang="en-US" sz="2800" b="1"/>
              <a:t>一</a:t>
            </a:r>
            <a:r>
              <a:rPr lang="en-US" altLang="zh-CN" sz="2800" b="1"/>
              <a:t>.</a:t>
            </a:r>
            <a:r>
              <a:rPr lang="zh-CN" altLang="en-US" sz="2800" b="1"/>
              <a:t>零样本学习</a:t>
            </a:r>
            <a:endParaRPr lang="zh-CN" altLang="en-US" sz="2800" b="1"/>
          </a:p>
          <a:p>
            <a:endParaRPr lang="en-US" altLang="zh-CN" sz="2800" b="1"/>
          </a:p>
        </p:txBody>
      </p:sp>
      <p:sp>
        <p:nvSpPr>
          <p:cNvPr id="4" name="文本框 3"/>
          <p:cNvSpPr txBox="1"/>
          <p:nvPr/>
        </p:nvSpPr>
        <p:spPr>
          <a:xfrm>
            <a:off x="876935" y="1725295"/>
            <a:ext cx="10690860" cy="5169535"/>
          </a:xfrm>
          <a:prstGeom prst="rect">
            <a:avLst/>
          </a:prstGeom>
          <a:noFill/>
        </p:spPr>
        <p:txBody>
          <a:bodyPr wrap="square" rtlCol="0">
            <a:spAutoFit/>
          </a:bodyPr>
          <a:p>
            <a:r>
              <a:rPr lang="zh-CN" altLang="en-US" sz="2400"/>
              <a:t>定义：从原理上来说，ZSL就是让计算机具备人类的推理能力，来识别出一个从未见过的新事物。大多数零样本学习使用的方法是所谓的语义特征。</a:t>
            </a:r>
            <a:endParaRPr lang="zh-CN" altLang="en-US" sz="2400"/>
          </a:p>
          <a:p>
            <a:r>
              <a:rPr lang="zh-CN" altLang="en-US" sz="2400"/>
              <a:t>算法：主要分为两类。第一类是从分类或者回归的角度出发，第二类是从能量函数排名出发。</a:t>
            </a:r>
            <a:endParaRPr lang="zh-CN" altLang="en-US" sz="2400"/>
          </a:p>
          <a:p>
            <a:r>
              <a:rPr lang="zh-CN" altLang="en-US" sz="2400"/>
              <a:t>分类和回归</a:t>
            </a:r>
            <a:r>
              <a:rPr lang="en-US" altLang="zh-CN" sz="2400"/>
              <a:t>:</a:t>
            </a:r>
            <a:endParaRPr lang="en-US" altLang="zh-CN" sz="2400"/>
          </a:p>
          <a:p>
            <a:pPr marL="800100" lvl="1" indent="-342900">
              <a:buFont typeface="+mj-lt"/>
              <a:buAutoNum type="arabicPeriod"/>
            </a:pPr>
            <a:r>
              <a:rPr lang="zh-CN" altLang="en-US" sz="2400"/>
              <a:t>需要将训练样本中的标签转换为基于知识库的语义特征</a:t>
            </a:r>
            <a:r>
              <a:rPr lang="en-US" altLang="zh-CN" sz="2400"/>
              <a:t>f</a:t>
            </a:r>
            <a:r>
              <a:rPr lang="zh-CN" altLang="en-US" sz="2400"/>
              <a:t>。</a:t>
            </a:r>
            <a:endParaRPr lang="zh-CN" altLang="en-US" sz="2400"/>
          </a:p>
          <a:p>
            <a:pPr marL="800100" lvl="1" indent="-342900">
              <a:buFont typeface="+mj-lt"/>
              <a:buAutoNum type="arabicPeriod"/>
            </a:pPr>
            <a:r>
              <a:rPr lang="zh-CN" altLang="en-US" sz="2400"/>
              <a:t>将一组函数拟合到训练样本上，其中函数可以是针对分类特征的分类器或者针对连续特征的回归模型。</a:t>
            </a:r>
            <a:endParaRPr lang="zh-CN" altLang="en-US" sz="2400"/>
          </a:p>
          <a:p>
            <a:pPr indent="0">
              <a:buFont typeface="+mj-lt"/>
              <a:buNone/>
            </a:pPr>
            <a:r>
              <a:rPr lang="zh-CN" altLang="en-US" sz="2400"/>
              <a:t>能量函数排名：</a:t>
            </a:r>
            <a:endParaRPr lang="zh-CN" altLang="en-US" sz="2400"/>
          </a:p>
          <a:p>
            <a:pPr indent="0">
              <a:buFont typeface="+mj-lt"/>
              <a:buNone/>
            </a:pPr>
            <a:r>
              <a:rPr lang="zh-CN" altLang="en-US" sz="2400"/>
              <a:t>      直接估计原始特征与类标签的编码之间的匹配分数，得分最高的类将是样本所属的类。在预测了所有类别的匹配分数后，我们可以按照降序对分数进行排名，并选择最可能的一个或者几个来产生预测标签，映射函数的形式可能是双线性的，或者非线性的</a:t>
            </a:r>
            <a:r>
              <a:rPr lang="zh-CN" altLang="en-US"/>
              <a:t>。</a:t>
            </a:r>
            <a:endParaRPr lang="zh-CN" altLang="en-US"/>
          </a:p>
          <a:p>
            <a:pPr indent="0">
              <a:buFont typeface="+mj-lt"/>
              <a:buNone/>
            </a:pPr>
            <a:endParaRPr lang="en-US" altLang="zh-CN"/>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2231</Words>
  <Application>WPS 演示</Application>
  <PresentationFormat>宽屏</PresentationFormat>
  <Paragraphs>72</Paragraphs>
  <Slides>11</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宋体</vt:lpstr>
      <vt:lpstr>Wingdings</vt:lpstr>
      <vt:lpstr>微软雅黑</vt:lpstr>
      <vt:lpstr>Wingdings</vt:lpstr>
      <vt:lpstr>Arial Unicode MS</vt:lpstr>
      <vt:lpstr>Calibri</vt:lpstr>
      <vt:lpstr>Office 主题​​</vt:lpstr>
      <vt:lpstr>本周工作汇报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霓裳梦竹&amp;Andy</cp:lastModifiedBy>
  <cp:revision>180</cp:revision>
  <dcterms:created xsi:type="dcterms:W3CDTF">2019-06-19T02:08:00Z</dcterms:created>
  <dcterms:modified xsi:type="dcterms:W3CDTF">2020-10-26T10:00:42Z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2052-11.1.0.9991</vt:lpwstr>
  </property>
</Properties>
</file>